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43891200" cy="32918400"/>
  <p:notesSz cx="6858000" cy="9144000"/>
  <p:embeddedFontLst>
    <p:embeddedFont>
      <p:font typeface="Amaranth" panose="020B0604020202020204" charset="0"/>
      <p:regular r:id="rId3"/>
    </p:embeddedFont>
    <p:embeddedFont>
      <p:font typeface="Titillium Web" panose="020B0604020202020204" charset="0"/>
      <p:regular r:id="rId4"/>
    </p:embeddedFont>
    <p:embeddedFont>
      <p:font typeface="Trebuchet MS" panose="020B0603020202020204" pitchFamily="34" charset="0"/>
      <p:regular r:id="rId5"/>
      <p:bold r:id="rId6"/>
      <p:italic r:id="rId7"/>
      <p:boldItalic r:id="rId8"/>
    </p:embeddedFont>
  </p:embeddedFontLst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B3B"/>
    <a:srgbClr val="6E4D99"/>
    <a:srgbClr val="679955"/>
    <a:srgbClr val="7F7F7F"/>
    <a:srgbClr val="8D3333"/>
    <a:srgbClr val="AC1414"/>
    <a:srgbClr val="336699"/>
    <a:srgbClr val="2A4A70"/>
    <a:srgbClr val="376092"/>
    <a:srgbClr val="A0B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88" autoAdjust="0"/>
    <p:restoredTop sz="94660"/>
  </p:normalViewPr>
  <p:slideViewPr>
    <p:cSldViewPr>
      <p:cViewPr varScale="1">
        <p:scale>
          <a:sx n="21" d="100"/>
          <a:sy n="21" d="100"/>
        </p:scale>
        <p:origin x="1320" y="1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781D505-ABFC-493F-8858-9F27839AE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3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20C972F-CE89-4882-8841-5E4EC186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1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478B96-C558-46F3-BF4C-CB626F7B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94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CFDBA80-68C6-4586-92A4-5A3F76922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17CCD47-6DB2-4B8A-910F-EAB6C4586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0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618C69-F50A-4456-BD00-30C7E9780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0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1BE4E77-EB76-40B2-97CB-56BAD62AD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90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FD85181-2ED8-4C66-A6CF-20489527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4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D4797FD-DFC2-4481-9B76-E30C0158C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50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22DDFC5-19EE-4BC8-86F5-BE1753B3A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67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9B3B4E7-A2BC-4B2C-8917-8370A599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fld id="{16CEF5F2-27D4-42FE-9AE6-E7F0659E0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debatingdenim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766888" indent="-176688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4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33400" y="537704"/>
            <a:ext cx="42824400" cy="6024497"/>
          </a:xfrm>
          <a:prstGeom prst="roundRect">
            <a:avLst/>
          </a:prstGeom>
          <a:solidFill>
            <a:srgbClr val="2A4A70"/>
          </a:solidFill>
          <a:ln>
            <a:noFill/>
          </a:ln>
        </p:spPr>
        <p:txBody>
          <a:bodyPr lIns="205740" tIns="102870" rIns="205740" bIns="102870" anchor="ctr"/>
          <a:lstStyle>
            <a:defPPr>
              <a:defRPr kern="1200" smtId="4294967295"/>
            </a:defPPr>
          </a:lstStyle>
          <a:p>
            <a:pPr algn="ctr" defTabSz="4703763">
              <a:lnSpc>
                <a:spcPct val="90000"/>
              </a:lnSpc>
            </a:pPr>
            <a:endParaRPr lang="en-US" sz="4900" i="1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64D35B-B8F4-4A85-9FEE-EA091C5FF1BF}"/>
              </a:ext>
            </a:extLst>
          </p:cNvPr>
          <p:cNvSpPr txBox="1"/>
          <p:nvPr/>
        </p:nvSpPr>
        <p:spPr>
          <a:xfrm>
            <a:off x="3657600" y="1033005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dirty="0">
                <a:solidFill>
                  <a:schemeClr val="bg1"/>
                </a:solidFill>
                <a:latin typeface="Amaranth" panose="02000503050000020004" pitchFamily="2" charset="0"/>
              </a:rPr>
              <a:t>What Makes Ted Talks Popular</a:t>
            </a:r>
            <a:r>
              <a:rPr lang="en-CA" sz="8500" dirty="0">
                <a:solidFill>
                  <a:schemeClr val="bg1"/>
                </a:solidFill>
                <a:latin typeface="Amaranth" panose="02000503050000020004" pitchFamily="2" charset="0"/>
              </a:rPr>
              <a:t>?</a:t>
            </a:r>
            <a:endParaRPr lang="en-US" sz="8500" dirty="0">
              <a:solidFill>
                <a:schemeClr val="bg1"/>
              </a:solidFill>
              <a:latin typeface="Amaranth" panose="02000503050000020004" pitchFamily="2" charset="0"/>
            </a:endParaRP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 dirty="0">
                <a:solidFill>
                  <a:schemeClr val="bg1"/>
                </a:solidFill>
                <a:latin typeface="Amaranth" panose="02000503050000020004" pitchFamily="2" charset="0"/>
              </a:rPr>
              <a:t>A Deep Dive with Data Science, NLP, and Deep Learning.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D235A1B-42BF-4F24-80BC-47A0B3B251F1}"/>
              </a:ext>
            </a:extLst>
          </p:cNvPr>
          <p:cNvSpPr txBox="1"/>
          <p:nvPr/>
        </p:nvSpPr>
        <p:spPr>
          <a:xfrm>
            <a:off x="3657600" y="4234536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Xu Li, </a:t>
            </a:r>
            <a:r>
              <a:rPr lang="en-US" sz="56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Wenting</a:t>
            </a:r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 Dai, Faizan K Mohsin, Di Shan, Mona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University of Toronto: Department of Public Health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259D497-80B4-4EAC-8538-8496595A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DCB5B9DC-AFC8-48DD-8E5A-79F4EB3B3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760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9247D261-80E6-4008-A48F-EE250217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239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D6F48894-7BDB-43BE-B25A-3CBBFD46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2721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C2BCD34B-62AE-4E64-9D21-E50C4B9B1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2721" y="30632400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61C38A20-F85F-4744-B6CC-BB3A40663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375" y="20039209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61C63D-3456-44FF-9A8C-C609A9A97121}"/>
              </a:ext>
            </a:extLst>
          </p:cNvPr>
          <p:cNvGrpSpPr/>
          <p:nvPr/>
        </p:nvGrpSpPr>
        <p:grpSpPr>
          <a:xfrm>
            <a:off x="33428941" y="29413200"/>
            <a:ext cx="5907538" cy="648259"/>
            <a:chOff x="32576216" y="24123258"/>
            <a:chExt cx="5907538" cy="64825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2A469-0F6C-4CD1-861C-F6138AA1CFF5}"/>
                </a:ext>
              </a:extLst>
            </p:cNvPr>
            <p:cNvSpPr txBox="1"/>
            <p:nvPr/>
          </p:nvSpPr>
          <p:spPr>
            <a:xfrm>
              <a:off x="33033416" y="24123258"/>
              <a:ext cx="5450338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Amaranth" panose="02000503050000020004" pitchFamily="2" charset="0"/>
                </a:rPr>
                <a:t>5. ACKNOWLEDGEMENTS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DC2BF-8F6E-4CFF-A885-3D8323D2B705}"/>
                </a:ext>
              </a:extLst>
            </p:cNvPr>
            <p:cNvSpPr/>
            <p:nvPr/>
          </p:nvSpPr>
          <p:spPr bwMode="auto">
            <a:xfrm>
              <a:off x="32576216" y="24125186"/>
              <a:ext cx="457200" cy="64633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A6868-859E-4342-976E-822157DE2D15}"/>
              </a:ext>
            </a:extLst>
          </p:cNvPr>
          <p:cNvGrpSpPr/>
          <p:nvPr/>
        </p:nvGrpSpPr>
        <p:grpSpPr>
          <a:xfrm>
            <a:off x="1097280" y="7936247"/>
            <a:ext cx="3025574" cy="646332"/>
            <a:chOff x="619432" y="7936247"/>
            <a:chExt cx="3025574" cy="646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220CD8-CD1F-4561-B6F6-872F8B351FDE}"/>
                </a:ext>
              </a:extLst>
            </p:cNvPr>
            <p:cNvSpPr txBox="1"/>
            <p:nvPr/>
          </p:nvSpPr>
          <p:spPr>
            <a:xfrm>
              <a:off x="1066800" y="7936248"/>
              <a:ext cx="2578206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>
                  <a:solidFill>
                    <a:srgbClr val="6E4D99"/>
                  </a:solidFill>
                  <a:latin typeface="Amaranth" panose="02000503050000020004" pitchFamily="2" charset="0"/>
                </a:rPr>
                <a:t>ABSTRACT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9B7A80-A037-4811-AA81-3FB99CEB6B45}"/>
                </a:ext>
              </a:extLst>
            </p:cNvPr>
            <p:cNvSpPr/>
            <p:nvPr/>
          </p:nvSpPr>
          <p:spPr bwMode="auto">
            <a:xfrm>
              <a:off x="619432" y="7936247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8E0EA1-F584-4FE4-81F7-2DFD4FB88DA2}"/>
              </a:ext>
            </a:extLst>
          </p:cNvPr>
          <p:cNvGrpSpPr/>
          <p:nvPr/>
        </p:nvGrpSpPr>
        <p:grpSpPr>
          <a:xfrm>
            <a:off x="11795760" y="7936248"/>
            <a:ext cx="4558516" cy="646647"/>
            <a:chOff x="11309555" y="7936248"/>
            <a:chExt cx="4558516" cy="6466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744332-409D-4E13-8004-F1FC2BA8831D}"/>
                </a:ext>
              </a:extLst>
            </p:cNvPr>
            <p:cNvSpPr txBox="1"/>
            <p:nvPr/>
          </p:nvSpPr>
          <p:spPr>
            <a:xfrm>
              <a:off x="11766755" y="7936248"/>
              <a:ext cx="4101316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679955"/>
                  </a:solidFill>
                  <a:latin typeface="Amaranth" panose="02000503050000020004" pitchFamily="2" charset="0"/>
                </a:rPr>
                <a:t>2. METHODOLOGY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540629-E07F-4524-B7B0-8AD50B9CA383}"/>
                </a:ext>
              </a:extLst>
            </p:cNvPr>
            <p:cNvSpPr/>
            <p:nvPr/>
          </p:nvSpPr>
          <p:spPr bwMode="auto">
            <a:xfrm>
              <a:off x="11309555" y="7936564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3D1B1-E282-45AC-A5D2-BF5D46CFDC2A}"/>
              </a:ext>
            </a:extLst>
          </p:cNvPr>
          <p:cNvGrpSpPr/>
          <p:nvPr/>
        </p:nvGrpSpPr>
        <p:grpSpPr>
          <a:xfrm>
            <a:off x="22402800" y="7936248"/>
            <a:ext cx="3111923" cy="676142"/>
            <a:chOff x="21950516" y="7936248"/>
            <a:chExt cx="3111923" cy="6761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8A5CA-EAF8-4A0C-91E3-652892D85424}"/>
                </a:ext>
              </a:extLst>
            </p:cNvPr>
            <p:cNvSpPr txBox="1"/>
            <p:nvPr/>
          </p:nvSpPr>
          <p:spPr>
            <a:xfrm>
              <a:off x="22402800" y="7936248"/>
              <a:ext cx="2659639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679955"/>
                  </a:solidFill>
                  <a:latin typeface="Amaranth" panose="02000503050000020004" pitchFamily="2" charset="0"/>
                </a:rPr>
                <a:t>3. RESULTS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BBCF0F-8115-4C70-A694-F428A5C95969}"/>
                </a:ext>
              </a:extLst>
            </p:cNvPr>
            <p:cNvSpPr/>
            <p:nvPr/>
          </p:nvSpPr>
          <p:spPr bwMode="auto">
            <a:xfrm>
              <a:off x="21950516" y="7966059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B9306F-3280-4FFD-A286-DCBADFD49E3F}"/>
              </a:ext>
            </a:extLst>
          </p:cNvPr>
          <p:cNvGrpSpPr/>
          <p:nvPr/>
        </p:nvGrpSpPr>
        <p:grpSpPr>
          <a:xfrm>
            <a:off x="33192721" y="21504271"/>
            <a:ext cx="4041194" cy="646332"/>
            <a:chOff x="32576216" y="7936247"/>
            <a:chExt cx="4041194" cy="646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86D635-9884-427F-9A27-F0D207FACB9C}"/>
                </a:ext>
              </a:extLst>
            </p:cNvPr>
            <p:cNvSpPr txBox="1"/>
            <p:nvPr/>
          </p:nvSpPr>
          <p:spPr>
            <a:xfrm>
              <a:off x="33033416" y="7936248"/>
              <a:ext cx="3583994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6E4D99"/>
                  </a:solidFill>
                  <a:latin typeface="Amaranth" panose="02000503050000020004" pitchFamily="2" charset="0"/>
                </a:rPr>
                <a:t>4. CONCLUSION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702F2A-8E0E-4D1A-A866-FC61F70C5522}"/>
                </a:ext>
              </a:extLst>
            </p:cNvPr>
            <p:cNvSpPr/>
            <p:nvPr/>
          </p:nvSpPr>
          <p:spPr bwMode="auto">
            <a:xfrm>
              <a:off x="32576216" y="7936247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A48DC6E-5C6A-4A57-8A78-B09BE503F40B}"/>
              </a:ext>
            </a:extLst>
          </p:cNvPr>
          <p:cNvGrpSpPr/>
          <p:nvPr/>
        </p:nvGrpSpPr>
        <p:grpSpPr>
          <a:xfrm>
            <a:off x="1097280" y="19087285"/>
            <a:ext cx="4446434" cy="646958"/>
            <a:chOff x="619432" y="19087285"/>
            <a:chExt cx="4446434" cy="64695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E133AC-1DFE-4D6E-B1A3-31B930A6602E}"/>
                </a:ext>
              </a:extLst>
            </p:cNvPr>
            <p:cNvSpPr txBox="1"/>
            <p:nvPr/>
          </p:nvSpPr>
          <p:spPr>
            <a:xfrm>
              <a:off x="1076632" y="19087285"/>
              <a:ext cx="3989234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A33B3B"/>
                  </a:solidFill>
                  <a:latin typeface="Amaranth" panose="02000503050000020004" pitchFamily="2" charset="0"/>
                </a:rPr>
                <a:t>1. INTRODUCTION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C45890-5A72-41A6-9C21-8464F46D0E48}"/>
                </a:ext>
              </a:extLst>
            </p:cNvPr>
            <p:cNvSpPr/>
            <p:nvPr/>
          </p:nvSpPr>
          <p:spPr bwMode="auto">
            <a:xfrm>
              <a:off x="619432" y="19087912"/>
              <a:ext cx="457200" cy="646331"/>
            </a:xfrm>
            <a:prstGeom prst="rect">
              <a:avLst/>
            </a:prstGeom>
            <a:solidFill>
              <a:srgbClr val="A33B3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BBB335E-E13E-4FFF-B9A3-6F4C45190E61}"/>
              </a:ext>
            </a:extLst>
          </p:cNvPr>
          <p:cNvSpPr/>
          <p:nvPr/>
        </p:nvSpPr>
        <p:spPr>
          <a:xfrm>
            <a:off x="14316858" y="10631866"/>
            <a:ext cx="2062003" cy="745817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Genotypic data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488,377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347C49-D787-472E-9CE6-5AF788B45B51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15347857" y="11377683"/>
            <a:ext cx="3" cy="610844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FD44FF1-CE85-4E55-B37C-B8515F016E46}"/>
              </a:ext>
            </a:extLst>
          </p:cNvPr>
          <p:cNvSpPr/>
          <p:nvPr/>
        </p:nvSpPr>
        <p:spPr>
          <a:xfrm>
            <a:off x="14316855" y="11988527"/>
            <a:ext cx="2062003" cy="745817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Unrelated Individuals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452,197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862644-2AE6-463D-AD87-1243B108CD4C}"/>
              </a:ext>
            </a:extLst>
          </p:cNvPr>
          <p:cNvSpPr/>
          <p:nvPr/>
        </p:nvSpPr>
        <p:spPr>
          <a:xfrm>
            <a:off x="14316855" y="13345188"/>
            <a:ext cx="2062003" cy="745817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Caucasians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377,961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5A786F-59F1-4278-87B7-95AFFBA0A4CA}"/>
              </a:ext>
            </a:extLst>
          </p:cNvPr>
          <p:cNvSpPr/>
          <p:nvPr/>
        </p:nvSpPr>
        <p:spPr>
          <a:xfrm>
            <a:off x="11739354" y="10631866"/>
            <a:ext cx="2062003" cy="934445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Phenotypic data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(ICD10 data)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349,590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535A2F-8C9C-4D00-B974-173CF97C0DA0}"/>
              </a:ext>
            </a:extLst>
          </p:cNvPr>
          <p:cNvSpPr/>
          <p:nvPr/>
        </p:nvSpPr>
        <p:spPr>
          <a:xfrm>
            <a:off x="14316855" y="14644816"/>
            <a:ext cx="2062003" cy="745817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Final data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263,607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9A7B4E-CAA8-4B8D-A22C-EFC592557969}"/>
              </a:ext>
            </a:extLst>
          </p:cNvPr>
          <p:cNvCxnSpPr>
            <a:cxnSpLocks/>
          </p:cNvCxnSpPr>
          <p:nvPr/>
        </p:nvCxnSpPr>
        <p:spPr>
          <a:xfrm flipH="1">
            <a:off x="15347853" y="12734344"/>
            <a:ext cx="3" cy="610844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866FC7-E038-4DC8-ADDB-1C5EC13CD1DE}"/>
              </a:ext>
            </a:extLst>
          </p:cNvPr>
          <p:cNvCxnSpPr>
            <a:cxnSpLocks/>
          </p:cNvCxnSpPr>
          <p:nvPr/>
        </p:nvCxnSpPr>
        <p:spPr>
          <a:xfrm flipH="1">
            <a:off x="15347849" y="14012918"/>
            <a:ext cx="6" cy="613297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22B41B-88E6-4F64-93FE-55DE92986EB9}"/>
              </a:ext>
            </a:extLst>
          </p:cNvPr>
          <p:cNvCxnSpPr>
            <a:cxnSpLocks/>
          </p:cNvCxnSpPr>
          <p:nvPr/>
        </p:nvCxnSpPr>
        <p:spPr>
          <a:xfrm flipH="1">
            <a:off x="12744772" y="11566311"/>
            <a:ext cx="1" cy="2888801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CF7298C-AB99-4B6D-9146-6EE6E2B359F8}"/>
              </a:ext>
            </a:extLst>
          </p:cNvPr>
          <p:cNvCxnSpPr/>
          <p:nvPr/>
        </p:nvCxnSpPr>
        <p:spPr>
          <a:xfrm>
            <a:off x="12744779" y="14376544"/>
            <a:ext cx="2603070" cy="0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BAEF40-7DA4-4186-8483-F3EBEE41FB6E}"/>
              </a:ext>
            </a:extLst>
          </p:cNvPr>
          <p:cNvCxnSpPr>
            <a:cxnSpLocks/>
          </p:cNvCxnSpPr>
          <p:nvPr/>
        </p:nvCxnSpPr>
        <p:spPr>
          <a:xfrm>
            <a:off x="15347849" y="11730223"/>
            <a:ext cx="1239667" cy="0"/>
          </a:xfrm>
          <a:prstGeom prst="straightConnector1">
            <a:avLst/>
          </a:prstGeom>
          <a:noFill/>
          <a:ln w="127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10C71D-EB82-4327-B0B3-C447BC5A8CC0}"/>
              </a:ext>
            </a:extLst>
          </p:cNvPr>
          <p:cNvCxnSpPr>
            <a:cxnSpLocks/>
          </p:cNvCxnSpPr>
          <p:nvPr/>
        </p:nvCxnSpPr>
        <p:spPr>
          <a:xfrm flipV="1">
            <a:off x="15347849" y="13054864"/>
            <a:ext cx="1327365" cy="18886"/>
          </a:xfrm>
          <a:prstGeom prst="straightConnector1">
            <a:avLst/>
          </a:prstGeom>
          <a:noFill/>
          <a:ln w="127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4C6E2D8-C03B-4923-998D-3DE033BC11E5}"/>
              </a:ext>
            </a:extLst>
          </p:cNvPr>
          <p:cNvCxnSpPr>
            <a:cxnSpLocks/>
          </p:cNvCxnSpPr>
          <p:nvPr/>
        </p:nvCxnSpPr>
        <p:spPr>
          <a:xfrm>
            <a:off x="15347850" y="14367910"/>
            <a:ext cx="1468515" cy="1"/>
          </a:xfrm>
          <a:prstGeom prst="straightConnector1">
            <a:avLst/>
          </a:prstGeom>
          <a:noFill/>
          <a:ln w="127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EA5A6C-07D6-41E1-BDFC-1C6095EA9B6A}"/>
              </a:ext>
            </a:extLst>
          </p:cNvPr>
          <p:cNvSpPr txBox="1"/>
          <p:nvPr/>
        </p:nvSpPr>
        <p:spPr>
          <a:xfrm>
            <a:off x="16698075" y="11437531"/>
            <a:ext cx="448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prstClr val="black"/>
                </a:solidFill>
                <a:latin typeface="Trebuchet MS" panose="020B0603020202020204"/>
              </a:rPr>
              <a:t>Kinship analysis (removed people up to 2</a:t>
            </a:r>
            <a:r>
              <a:rPr lang="en-CA" sz="1800" baseline="30000" dirty="0">
                <a:solidFill>
                  <a:prstClr val="black"/>
                </a:solidFill>
                <a:latin typeface="Trebuchet MS" panose="020B0603020202020204"/>
              </a:rPr>
              <a:t>nd</a:t>
            </a:r>
            <a:r>
              <a:rPr lang="en-CA" sz="1800" dirty="0">
                <a:solidFill>
                  <a:prstClr val="black"/>
                </a:solidFill>
                <a:latin typeface="Trebuchet MS" panose="020B0603020202020204"/>
              </a:rPr>
              <a:t> degree of relatedness)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E3673A-105F-462F-802E-160C014DFE5D}"/>
              </a:ext>
            </a:extLst>
          </p:cNvPr>
          <p:cNvSpPr txBox="1"/>
          <p:nvPr/>
        </p:nvSpPr>
        <p:spPr>
          <a:xfrm>
            <a:off x="16816366" y="12832435"/>
            <a:ext cx="413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prstClr val="black"/>
                </a:solidFill>
                <a:latin typeface="Trebuchet MS" panose="020B0603020202020204"/>
              </a:rPr>
              <a:t>Ancestral PCA (removed non-Caucasian individuals)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C3C328-0809-4CD0-ABE1-5DE388B97421}"/>
              </a:ext>
            </a:extLst>
          </p:cNvPr>
          <p:cNvSpPr txBox="1"/>
          <p:nvPr/>
        </p:nvSpPr>
        <p:spPr>
          <a:xfrm>
            <a:off x="16839226" y="14012918"/>
            <a:ext cx="434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prstClr val="black"/>
                </a:solidFill>
                <a:latin typeface="Trebuchet MS" panose="020B0603020202020204"/>
              </a:rPr>
              <a:t>Merged phenotypic data from ICD10 codes with genotypic data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414021-1EAA-4CFB-B462-2541F89F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016" y="16061597"/>
            <a:ext cx="11266384" cy="541981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590F589-8354-475B-981C-41D7C68C4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69" y="2228089"/>
            <a:ext cx="3899861" cy="205057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03A0112-BDC9-447A-BD9E-559AC88D3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6" y="10070088"/>
            <a:ext cx="11287871" cy="5879856"/>
          </a:xfrm>
          <a:prstGeom prst="rect">
            <a:avLst/>
          </a:prstGeom>
        </p:spPr>
      </p:pic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5320CEAF-7CF2-42D8-BC92-ADCA7074F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0" y="4523869"/>
            <a:ext cx="10325100" cy="2170377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debatingdenim|09-2018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179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Titillium Web</vt:lpstr>
      <vt:lpstr>Trebuchet MS</vt:lpstr>
      <vt:lpstr>Arial</vt:lpstr>
      <vt:lpstr>Amaranth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Cube Statistica</cp:lastModifiedBy>
  <cp:revision>55</cp:revision>
  <dcterms:modified xsi:type="dcterms:W3CDTF">2021-03-21T15:51:04Z</dcterms:modified>
  <cp:category>templates for scientific poster</cp:category>
</cp:coreProperties>
</file>