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41369"/>
  </p:normalViewPr>
  <p:slideViewPr>
    <p:cSldViewPr>
      <p:cViewPr varScale="1">
        <p:scale>
          <a:sx n="37" d="100"/>
          <a:sy n="37" d="100"/>
        </p:scale>
        <p:origin x="1413" y="18"/>
      </p:cViewPr>
      <p:guideLst>
        <p:guide orient="horz" pos="2160"/>
        <p:guide pos="2880"/>
      </p:guideLst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AppData\Local\Microsoft\Windows\INetCache\Content.Outlook\JCCLY8IP\Interview%20Exercise%20Data%20%20Metadata%20-%20Analyst%20Evaluation%20(4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zan\OneDrive\OneDrive\Statistical%20Cnslt%20and%20Tutoring\Winny\Copy%20of%20Interview%20Exercise%20Data%20&amp;%20Metadata%20-%20Analyst,%20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AppData\Local\Microsoft\Windows\INetCache\Content.Outlook\JCCLY8IP\Interview%20Exercise%20Data%20%20Metadata%20-%20Analyst%20Evaluation%20(4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AppData\Local\Microsoft\Windows\INetCache\Content.Outlook\JCCLY8IP\Interview%20Exercise%20Data%20%20Metadata%20-%20Analyst%20Evaluation%20(4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84543838997719"/>
          <c:y val="0.88212790474361391"/>
          <c:w val="0.60127829260942567"/>
          <c:h val="0.10013373605461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25435015067562"/>
          <c:y val="0.12798555334891651"/>
          <c:w val="0.74315021386215607"/>
          <c:h val="0.75168615399550909"/>
        </c:manualLayout>
      </c:layout>
      <c:barChart>
        <c:barDir val="bar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1-4F1B-85CF-FCEFB0E3A9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1-4F1B-85CF-FCEFB0E3A9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81-4F1B-85CF-FCEFB0E3A9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81-4F1B-85CF-FCEFB0E3A94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D81-4F1B-85CF-FCEFB0E3A946}"/>
              </c:ext>
            </c:extLst>
          </c:dPt>
          <c:cat>
            <c:strRef>
              <c:f>'Interview Exercise Data'!$N$14:$N$18</c:f>
              <c:strCache>
                <c:ptCount val="5"/>
                <c:pt idx="0">
                  <c:v>Fraser Health</c:v>
                </c:pt>
                <c:pt idx="1">
                  <c:v>Interior Health</c:v>
                </c:pt>
                <c:pt idx="2">
                  <c:v>Northern Health</c:v>
                </c:pt>
                <c:pt idx="3">
                  <c:v>Vancouver Coastal Health</c:v>
                </c:pt>
                <c:pt idx="4">
                  <c:v>Vancouver Island </c:v>
                </c:pt>
              </c:strCache>
            </c:strRef>
          </c:cat>
          <c:val>
            <c:numRef>
              <c:f>'Interview Exercise Data'!$O$14:$O$18</c:f>
              <c:numCache>
                <c:formatCode>0%</c:formatCode>
                <c:ptCount val="5"/>
                <c:pt idx="0">
                  <c:v>0.43</c:v>
                </c:pt>
                <c:pt idx="1">
                  <c:v>0.56999999999999995</c:v>
                </c:pt>
                <c:pt idx="2">
                  <c:v>0.52</c:v>
                </c:pt>
                <c:pt idx="3">
                  <c:v>0.47</c:v>
                </c:pt>
                <c:pt idx="4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81-4F1B-85CF-FCEFB0E3A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6290424"/>
        <c:axId val="496287472"/>
      </c:barChart>
      <c:catAx>
        <c:axId val="496290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87472"/>
        <c:crosses val="autoZero"/>
        <c:auto val="1"/>
        <c:lblAlgn val="ctr"/>
        <c:lblOffset val="100"/>
        <c:noMultiLvlLbl val="0"/>
      </c:catAx>
      <c:valAx>
        <c:axId val="496287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9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C7-4F45-95A2-717AB91450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CC7-4F45-95A2-717AB9145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C7-4F45-95A2-717AB91450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CC7-4F45-95A2-717AB9145062}"/>
              </c:ext>
            </c:extLst>
          </c:dPt>
          <c:dLbls>
            <c:dLbl>
              <c:idx val="0"/>
              <c:layout>
                <c:manualLayout>
                  <c:x val="-7.0551051136737812E-3"/>
                  <c:y val="7.8891062767241324E-2"/>
                </c:manualLayout>
              </c:layout>
              <c:tx>
                <c:rich>
                  <a:bodyPr/>
                  <a:lstStyle/>
                  <a:p>
                    <a:r>
                      <a:rPr lang="en-US" sz="1100">
                        <a:solidFill>
                          <a:schemeClr val="accent6"/>
                        </a:solidFill>
                      </a:rPr>
                      <a:t>3</a:t>
                    </a:r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CC7-4F45-95A2-717AB9145062}"/>
                </c:ext>
              </c:extLst>
            </c:dLbl>
            <c:dLbl>
              <c:idx val="1"/>
              <c:layout>
                <c:manualLayout>
                  <c:x val="-3.3744498636257003E-2"/>
                  <c:y val="0.10424189738097842"/>
                </c:manualLayout>
              </c:layout>
              <c:tx>
                <c:rich>
                  <a:bodyPr/>
                  <a:lstStyle/>
                  <a:p>
                    <a:r>
                      <a:rPr lang="en-US" sz="1100">
                        <a:solidFill>
                          <a:schemeClr val="accent6"/>
                        </a:solidFill>
                      </a:rPr>
                      <a:t>7</a:t>
                    </a:r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CC7-4F45-95A2-717AB9145062}"/>
                </c:ext>
              </c:extLst>
            </c:dLbl>
            <c:dLbl>
              <c:idx val="2"/>
              <c:layout>
                <c:manualLayout>
                  <c:x val="-0.11879146811572375"/>
                  <c:y val="-8.26756404907052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>
                        <a:solidFill>
                          <a:schemeClr val="accent6"/>
                        </a:solidFill>
                      </a:rPr>
                      <a:t>4</a:t>
                    </a:r>
                    <a:r>
                      <a:rPr lang="en-US"/>
                      <a:t>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379740276109814E-2"/>
                      <c:h val="7.750766841650939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4CC7-4F45-95A2-717AB9145062}"/>
                </c:ext>
              </c:extLst>
            </c:dLbl>
            <c:dLbl>
              <c:idx val="3"/>
              <c:layout>
                <c:manualLayout>
                  <c:x val="0.12869821190360312"/>
                  <c:y val="7.185601032189331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dirty="0">
                        <a:solidFill>
                          <a:schemeClr val="accent6"/>
                        </a:solidFill>
                      </a:rPr>
                      <a:t>4</a:t>
                    </a:r>
                    <a:r>
                      <a:rPr lang="en-US" dirty="0"/>
                      <a:t>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156436551813472E-2"/>
                      <c:h val="8.914545646703632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4CC7-4F45-95A2-717AB91450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'Interview Exercise Data'!$J$24:$M$24</c:f>
              <c:strCache>
                <c:ptCount val="4"/>
                <c:pt idx="0">
                  <c:v>Not at all confident</c:v>
                </c:pt>
                <c:pt idx="1">
                  <c:v>Not very confident</c:v>
                </c:pt>
                <c:pt idx="2">
                  <c:v> Somewhat confident</c:v>
                </c:pt>
                <c:pt idx="3">
                  <c:v>Very confident</c:v>
                </c:pt>
              </c:strCache>
            </c:strRef>
          </c:cat>
          <c:val>
            <c:numRef>
              <c:f>'Interview Exercise Data'!$J$25:$M$25</c:f>
              <c:numCache>
                <c:formatCode>General</c:formatCode>
                <c:ptCount val="4"/>
                <c:pt idx="0">
                  <c:v>2.5010597710894446E-2</c:v>
                </c:pt>
                <c:pt idx="1">
                  <c:v>7.1640525646460368E-2</c:v>
                </c:pt>
                <c:pt idx="2">
                  <c:v>0.4828317083509962</c:v>
                </c:pt>
                <c:pt idx="3">
                  <c:v>0.42051716829164898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7-4F45-95A2-717AB914506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7F-1F41-839F-6B12EDBDF6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7F-1F41-839F-6B12EDBDF6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F7F-1F41-839F-6B12EDBDF6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F7F-1F41-839F-6B12EDBDF6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'Interview Exercise Data'!$J$24:$M$24</c:f>
              <c:strCache>
                <c:ptCount val="4"/>
                <c:pt idx="0">
                  <c:v>Not at all confident</c:v>
                </c:pt>
                <c:pt idx="1">
                  <c:v>Not very confident</c:v>
                </c:pt>
                <c:pt idx="2">
                  <c:v> Somewhat confident</c:v>
                </c:pt>
                <c:pt idx="3">
                  <c:v>Very confident</c:v>
                </c:pt>
              </c:strCache>
            </c:strRef>
          </c:cat>
          <c:val>
            <c:numRef>
              <c:f>'Interview Exercise Data'!$J$26:$M$26</c:f>
              <c:numCache>
                <c:formatCode>0%</c:formatCode>
                <c:ptCount val="4"/>
                <c:pt idx="0">
                  <c:v>0.03</c:v>
                </c:pt>
                <c:pt idx="1">
                  <c:v>7.0000000000000007E-2</c:v>
                </c:pt>
                <c:pt idx="2">
                  <c:v>0.48</c:v>
                </c:pt>
                <c:pt idx="3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7-4F45-95A2-717AB9145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275384790545801E-2"/>
          <c:y val="0.88303614413213349"/>
          <c:w val="0.92885391177991694"/>
          <c:h val="9.0696077342168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A74-7C44-A837-3424061255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74-7C44-A837-3424061255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A74-7C44-A837-3424061255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74-7C44-A837-34240612555A}"/>
              </c:ext>
            </c:extLst>
          </c:dPt>
          <c:dLbls>
            <c:dLbl>
              <c:idx val="0"/>
              <c:layout>
                <c:manualLayout>
                  <c:x val="-6.5232939632545936E-2"/>
                  <c:y val="0.137838952726745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A74-7C44-A837-34240612555A}"/>
                </c:ext>
              </c:extLst>
            </c:dLbl>
            <c:dLbl>
              <c:idx val="1"/>
              <c:layout>
                <c:manualLayout>
                  <c:x val="-5.8080344123651213E-2"/>
                  <c:y val="-0.149860703677869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257603315749504E-2"/>
                      <c:h val="5.237164605696121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A74-7C44-A837-34240612555A}"/>
                </c:ext>
              </c:extLst>
            </c:dLbl>
            <c:dLbl>
              <c:idx val="2"/>
              <c:layout>
                <c:manualLayout>
                  <c:x val="9.3557645572081322E-2"/>
                  <c:y val="-2.09988459914497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340178627554219E-2"/>
                      <c:h val="7.720540867617360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A74-7C44-A837-34240612555A}"/>
                </c:ext>
              </c:extLst>
            </c:dLbl>
            <c:dLbl>
              <c:idx val="3"/>
              <c:layout>
                <c:manualLayout>
                  <c:x val="5.3800063186546128E-2"/>
                  <c:y val="0.155560706086196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848394320274442E-2"/>
                      <c:h val="8.13995552518628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A74-7C44-A837-3424061255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'Interview Exercise Data'!$J$36:$M$36</c:f>
              <c:strCache>
                <c:ptCount val="4"/>
                <c:pt idx="0">
                  <c:v>% of practices that are not used to assessing or managing care </c:v>
                </c:pt>
                <c:pt idx="1">
                  <c:v>% of practices that are used to assessing or managing care on an ad hoc basis</c:v>
                </c:pt>
                <c:pt idx="2">
                  <c:v>% of practices that are regularly used to assessing and managing care for a limited number of diseases and risk states)</c:v>
                </c:pt>
                <c:pt idx="3">
                  <c:v>% of practices that are regularly used to assessing and managing care across a comprehensive set of diseases and risk states</c:v>
                </c:pt>
              </c:strCache>
            </c:strRef>
          </c:cat>
          <c:val>
            <c:numRef>
              <c:f>'Interview Exercise Data'!$J$37:$M$37</c:f>
              <c:numCache>
                <c:formatCode>0%</c:formatCode>
                <c:ptCount val="4"/>
                <c:pt idx="0">
                  <c:v>0.22</c:v>
                </c:pt>
                <c:pt idx="1">
                  <c:v>0.35</c:v>
                </c:pt>
                <c:pt idx="2">
                  <c:v>0.28999999999999998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74-7C44-A837-342406125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3526795846646364"/>
          <c:w val="0.87559261689511036"/>
          <c:h val="0.24860924420695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4169-21DB-3143-AA85-26A59CB855D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E72B-75FF-DA4F-B4D9-38FBF4472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Team-based care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Team-based care is an integral part of the Patient Medical Home (PMH)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interdisciplinary team of healthcare providers such as nurses and pharmacists deliver coordinated, integrated, and continuity of care to improve patient health outcomes.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an overview about healthcare delivery, we asked physicians if their  practices are sharing responsibility.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percentages of practices with team-based care across all health authority regions in B.C.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Interior Health has the highest percentage of team-based care (57%) compared to other health authority regions.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Northern Health (52%) and Vancouver Island (51%) have similar percentages.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Vancouver Coastal Health has the lowest percentage of team-based care (47%)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findings show that majority of providers are sharing responsibility in their respective practices.</a:t>
            </a:r>
          </a:p>
          <a:p>
            <a:pPr lvl="0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E72B-75FF-DA4F-B4D9-38FBF4472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accuracy of EMR data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slide is about the accuracy of EMR data.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clinical setting, accurate EMR can improve quality of care, patient outcomes and patient safety through improved sharing of information in team-based care.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ask practices to self-evaluate their EMR records for accuracy and completeness.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findings show that majority of providers are quite confident about the accuracy of their data.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of providers reported feeling ‘very confident’ and ‘somewhat confident’.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assumption is that the respondents were willing to respond to self-reported questions related to their level of confidence.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E72B-75FF-DA4F-B4D9-38FBF4472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of EMR optimization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Overall, the data shows that the state of EMR optimization in practices across BC is inadequate. 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13% of practices across BC reported regularly assessing and managing care across a comprehensive set of diseases and risk states.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suggest that majority of practices have not maximized the benefits of EMR optimization to:  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accurate and complete information about patients,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 efficient and coordinated team-base care,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medical errors and provide safer care and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productivity, efficiency and work-life balance for providers.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E72B-75FF-DA4F-B4D9-38FBF4472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considering updating the GPSC’s Patient Medical Home Assessment (PMH Ax).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two questions measure heath-care providers’ experience. They are Likert scale questions with a five-point scales (excellent, above average, average, below average, and very poor).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a healthy workforce is essential for delivering high quality, patient-centered care, it is important that our assessment capture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last question measures patient experience. It is also a Likert scale question with a five-point scales.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Measuring patient experience can provide important information about the performance of BC’s health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 can provide insights that can improve the quality of patient care.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E72B-75FF-DA4F-B4D9-38FBF4472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7EC0-E48D-4B8A-ADCE-BF31655AAA07}" type="datetimeFigureOut">
              <a:rPr lang="en-CA" smtClean="0"/>
              <a:t>2020-08-25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72AA-DC33-4373-B76C-C75280D78F6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49"/>
            <a:ext cx="8229600" cy="1540843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sz="4200" dirty="0"/>
              <a:t>Percentage of practices with team-based care across all health authorities in BC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4A58A04-357F-CD48-964C-55F6BB2C0F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28800"/>
          <a:ext cx="82296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Doctors of BC - Home | Facebook">
            <a:extLst>
              <a:ext uri="{FF2B5EF4-FFF2-40B4-BE49-F238E27FC236}">
                <a16:creationId xmlns:a16="http://schemas.microsoft.com/office/drawing/2014/main" id="{E2767476-7C50-124A-820F-CB49AB6E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368180"/>
            <a:ext cx="1475656" cy="14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F6D866-0786-4862-8147-4D7A0991A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868459"/>
              </p:ext>
            </p:extLst>
          </p:nvPr>
        </p:nvGraphicFramePr>
        <p:xfrm>
          <a:off x="319087" y="1097756"/>
          <a:ext cx="8229600" cy="4779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96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en-CA" sz="3800" dirty="0"/>
              <a:t>Providers Level of Confidence about the Accuracy of EMR Data in BC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D64E24-1E27-AD40-81B5-D9A854476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312281"/>
              </p:ext>
            </p:extLst>
          </p:nvPr>
        </p:nvGraphicFramePr>
        <p:xfrm>
          <a:off x="395536" y="1700808"/>
          <a:ext cx="829126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2" descr="Doctors of BC - Home | Facebook">
            <a:extLst>
              <a:ext uri="{FF2B5EF4-FFF2-40B4-BE49-F238E27FC236}">
                <a16:creationId xmlns:a16="http://schemas.microsoft.com/office/drawing/2014/main" id="{C5C2CDC7-7FB8-7445-A0C2-144903EB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588" y="5373216"/>
            <a:ext cx="1486582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75040"/>
          </a:xfrm>
        </p:spPr>
        <p:txBody>
          <a:bodyPr>
            <a:noAutofit/>
          </a:bodyPr>
          <a:lstStyle/>
          <a:p>
            <a:r>
              <a:rPr lang="en-CA" sz="3800" dirty="0"/>
              <a:t>The State of EMR Optimization among providers in BC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E3E5A3-AB0A-8740-B23F-C1F3B6845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76520"/>
              </p:ext>
            </p:extLst>
          </p:nvPr>
        </p:nvGraphicFramePr>
        <p:xfrm>
          <a:off x="457200" y="1556792"/>
          <a:ext cx="8229600" cy="482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2" descr="Doctors of BC - Home | Facebook">
            <a:extLst>
              <a:ext uri="{FF2B5EF4-FFF2-40B4-BE49-F238E27FC236}">
                <a16:creationId xmlns:a16="http://schemas.microsoft.com/office/drawing/2014/main" id="{B02E6400-DC7D-0E49-A27E-E1C92E1C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382960"/>
            <a:ext cx="1476826" cy="14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118F-C75D-7E4D-8E1F-53F7B570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Future Inquiries for Team-based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628-2777-D343-B3FD-117F15F1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6499"/>
            <a:ext cx="8136904" cy="3236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Providers experience</a:t>
            </a:r>
          </a:p>
          <a:p>
            <a:r>
              <a:rPr lang="en-US" sz="2000" dirty="0"/>
              <a:t>Overall, how would you rate the overall quality of care you provided today? </a:t>
            </a:r>
          </a:p>
          <a:p>
            <a:r>
              <a:rPr lang="en-US" sz="2000" dirty="0"/>
              <a:t>Overall, how would you rate the overall quality of care your team provided today?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Patient experience</a:t>
            </a:r>
          </a:p>
          <a:p>
            <a:r>
              <a:rPr lang="en-US" sz="2000" dirty="0"/>
              <a:t>Overall, how would you rate the overall quality of care you received today?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00050" lvl="1" indent="0">
              <a:buNone/>
            </a:pPr>
            <a:endParaRPr lang="en-US" sz="1600" dirty="0"/>
          </a:p>
          <a:p>
            <a:pPr marL="457200" indent="-457200">
              <a:buAutoNum type="arabicParenR"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4" name="Picture 2" descr="Doctors of BC - Home | Facebook">
            <a:extLst>
              <a:ext uri="{FF2B5EF4-FFF2-40B4-BE49-F238E27FC236}">
                <a16:creationId xmlns:a16="http://schemas.microsoft.com/office/drawing/2014/main" id="{E9B66E64-0231-4541-996F-AB69BA60D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382960"/>
            <a:ext cx="1476825" cy="14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PSC">
      <a:dk1>
        <a:srgbClr val="006D8A"/>
      </a:dk1>
      <a:lt1>
        <a:srgbClr val="FFFFFF"/>
      </a:lt1>
      <a:dk2>
        <a:srgbClr val="006D8A"/>
      </a:dk2>
      <a:lt2>
        <a:srgbClr val="BBC09B"/>
      </a:lt2>
      <a:accent1>
        <a:srgbClr val="006D8A"/>
      </a:accent1>
      <a:accent2>
        <a:srgbClr val="DC661E"/>
      </a:accent2>
      <a:accent3>
        <a:srgbClr val="BBC09B"/>
      </a:accent3>
      <a:accent4>
        <a:srgbClr val="8E8A81"/>
      </a:accent4>
      <a:accent5>
        <a:srgbClr val="000000"/>
      </a:accent5>
      <a:accent6>
        <a:srgbClr val="FFFFFF"/>
      </a:accent6>
      <a:hlink>
        <a:srgbClr val="DC661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575</Words>
  <Application>Microsoft Office PowerPoint</Application>
  <PresentationFormat>On-screen Show (4:3)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 Percentage of practices with team-based care across all health authorities in BC</vt:lpstr>
      <vt:lpstr>Providers Level of Confidence about the Accuracy of EMR Data in BC</vt:lpstr>
      <vt:lpstr>The State of EMR Optimization among providers in BC</vt:lpstr>
      <vt:lpstr>Future Inquiries for Team-based 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faizan mohsin</cp:lastModifiedBy>
  <cp:revision>68</cp:revision>
  <dcterms:created xsi:type="dcterms:W3CDTF">2020-08-25T07:25:14Z</dcterms:created>
  <dcterms:modified xsi:type="dcterms:W3CDTF">2020-08-25T17:06:26Z</dcterms:modified>
</cp:coreProperties>
</file>