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88" r:id="rId3"/>
    <p:sldId id="260" r:id="rId4"/>
    <p:sldId id="262" r:id="rId5"/>
    <p:sldId id="286" r:id="rId6"/>
    <p:sldId id="264" r:id="rId7"/>
    <p:sldId id="258" r:id="rId8"/>
    <p:sldId id="318" r:id="rId9"/>
    <p:sldId id="297" r:id="rId10"/>
    <p:sldId id="274" r:id="rId11"/>
    <p:sldId id="265" r:id="rId12"/>
    <p:sldId id="310" r:id="rId13"/>
    <p:sldId id="301" r:id="rId14"/>
    <p:sldId id="296" r:id="rId15"/>
    <p:sldId id="312" r:id="rId16"/>
    <p:sldId id="311" r:id="rId17"/>
    <p:sldId id="315" r:id="rId18"/>
    <p:sldId id="289" r:id="rId19"/>
    <p:sldId id="272" r:id="rId20"/>
    <p:sldId id="299" r:id="rId21"/>
    <p:sldId id="314" r:id="rId22"/>
    <p:sldId id="276" r:id="rId23"/>
    <p:sldId id="303" r:id="rId24"/>
    <p:sldId id="300" r:id="rId25"/>
    <p:sldId id="268" r:id="rId26"/>
    <p:sldId id="305" r:id="rId27"/>
    <p:sldId id="309" r:id="rId28"/>
    <p:sldId id="307" r:id="rId29"/>
    <p:sldId id="313" r:id="rId30"/>
    <p:sldId id="270" r:id="rId31"/>
    <p:sldId id="316" r:id="rId32"/>
    <p:sldId id="31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6AD"/>
    <a:srgbClr val="858585"/>
    <a:srgbClr val="7C7C7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A0A26-4CEC-416E-BDF0-15EC07C3CA4E}" v="29" dt="2019-05-06T16:35:42.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602" autoAdjust="0"/>
  </p:normalViewPr>
  <p:slideViewPr>
    <p:cSldViewPr snapToGrid="0">
      <p:cViewPr>
        <p:scale>
          <a:sx n="75" d="100"/>
          <a:sy n="75" d="100"/>
        </p:scale>
        <p:origin x="345" y="111"/>
      </p:cViewPr>
      <p:guideLst/>
    </p:cSldViewPr>
  </p:slideViewPr>
  <p:outlineViewPr>
    <p:cViewPr>
      <p:scale>
        <a:sx n="33" d="100"/>
        <a:sy n="33" d="100"/>
      </p:scale>
      <p:origin x="0" y="-2337"/>
    </p:cViewPr>
  </p:outlineViewPr>
  <p:notesTextViewPr>
    <p:cViewPr>
      <p:scale>
        <a:sx n="1" d="1"/>
        <a:sy n="1" d="1"/>
      </p:scale>
      <p:origin x="0" y="0"/>
    </p:cViewPr>
  </p:notesTextViewPr>
  <p:sorterViewPr>
    <p:cViewPr>
      <p:scale>
        <a:sx n="100" d="100"/>
        <a:sy n="100" d="100"/>
      </p:scale>
      <p:origin x="0" y="-3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mohsin" userId="9ef8d0d70ce01d32" providerId="LiveId" clId="{0F6F0CA4-5FBD-429E-9148-3EDBCF4AE03F}"/>
    <pc:docChg chg="undo custSel addSld modSld sldOrd">
      <pc:chgData name="faizan mohsin" userId="9ef8d0d70ce01d32" providerId="LiveId" clId="{0F6F0CA4-5FBD-429E-9148-3EDBCF4AE03F}" dt="2019-05-06T16:37:08.010" v="1421" actId="20577"/>
      <pc:docMkLst>
        <pc:docMk/>
      </pc:docMkLst>
      <pc:sldChg chg="modSp">
        <pc:chgData name="faizan mohsin" userId="9ef8d0d70ce01d32" providerId="LiveId" clId="{0F6F0CA4-5FBD-429E-9148-3EDBCF4AE03F}" dt="2019-05-06T16:11:55.128" v="980" actId="20577"/>
        <pc:sldMkLst>
          <pc:docMk/>
          <pc:sldMk cId="1484535232" sldId="258"/>
        </pc:sldMkLst>
        <pc:spChg chg="mod">
          <ac:chgData name="faizan mohsin" userId="9ef8d0d70ce01d32" providerId="LiveId" clId="{0F6F0CA4-5FBD-429E-9148-3EDBCF4AE03F}" dt="2019-05-06T16:11:55.128" v="980" actId="20577"/>
          <ac:spMkLst>
            <pc:docMk/>
            <pc:sldMk cId="1484535232" sldId="258"/>
            <ac:spMk id="3" creationId="{6B1B8739-F9CE-48B2-BF5F-A665CF736EC3}"/>
          </ac:spMkLst>
        </pc:spChg>
      </pc:sldChg>
      <pc:sldChg chg="modSp ord">
        <pc:chgData name="faizan mohsin" userId="9ef8d0d70ce01d32" providerId="LiveId" clId="{0F6F0CA4-5FBD-429E-9148-3EDBCF4AE03F}" dt="2019-05-06T16:13:48.259" v="987"/>
        <pc:sldMkLst>
          <pc:docMk/>
          <pc:sldMk cId="2411255576" sldId="272"/>
        </pc:sldMkLst>
        <pc:spChg chg="mod">
          <ac:chgData name="faizan mohsin" userId="9ef8d0d70ce01d32" providerId="LiveId" clId="{0F6F0CA4-5FBD-429E-9148-3EDBCF4AE03F}" dt="2019-05-06T15:55:17.800" v="774" actId="20577"/>
          <ac:spMkLst>
            <pc:docMk/>
            <pc:sldMk cId="2411255576" sldId="272"/>
            <ac:spMk id="3" creationId="{2D582A23-6FBD-48F1-9A23-B7CB5093133F}"/>
          </ac:spMkLst>
        </pc:spChg>
      </pc:sldChg>
      <pc:sldChg chg="modSp">
        <pc:chgData name="faizan mohsin" userId="9ef8d0d70ce01d32" providerId="LiveId" clId="{0F6F0CA4-5FBD-429E-9148-3EDBCF4AE03F}" dt="2019-05-06T16:30:03.838" v="1327" actId="20577"/>
        <pc:sldMkLst>
          <pc:docMk/>
          <pc:sldMk cId="2924195251" sldId="274"/>
        </pc:sldMkLst>
        <pc:spChg chg="mod">
          <ac:chgData name="faizan mohsin" userId="9ef8d0d70ce01d32" providerId="LiveId" clId="{0F6F0CA4-5FBD-429E-9148-3EDBCF4AE03F}" dt="2019-05-06T16:30:03.838" v="1327" actId="20577"/>
          <ac:spMkLst>
            <pc:docMk/>
            <pc:sldMk cId="2924195251" sldId="274"/>
            <ac:spMk id="5" creationId="{B9F0D772-7875-49EA-B23F-1F459A87BC75}"/>
          </ac:spMkLst>
        </pc:spChg>
        <pc:spChg chg="mod">
          <ac:chgData name="faizan mohsin" userId="9ef8d0d70ce01d32" providerId="LiveId" clId="{0F6F0CA4-5FBD-429E-9148-3EDBCF4AE03F}" dt="2019-05-06T16:29:10.354" v="1305" actId="1076"/>
          <ac:spMkLst>
            <pc:docMk/>
            <pc:sldMk cId="2924195251" sldId="274"/>
            <ac:spMk id="6" creationId="{B0D8EBED-C84E-4CBB-8E3B-B34388AEAADA}"/>
          </ac:spMkLst>
        </pc:spChg>
      </pc:sldChg>
      <pc:sldChg chg="addSp modSp">
        <pc:chgData name="faizan mohsin" userId="9ef8d0d70ce01d32" providerId="LiveId" clId="{0F6F0CA4-5FBD-429E-9148-3EDBCF4AE03F}" dt="2019-05-06T16:26:24.378" v="1299" actId="1076"/>
        <pc:sldMkLst>
          <pc:docMk/>
          <pc:sldMk cId="4159713858" sldId="297"/>
        </pc:sldMkLst>
        <pc:spChg chg="mod">
          <ac:chgData name="faizan mohsin" userId="9ef8d0d70ce01d32" providerId="LiveId" clId="{0F6F0CA4-5FBD-429E-9148-3EDBCF4AE03F}" dt="2019-05-06T15:59:30.770" v="780" actId="1076"/>
          <ac:spMkLst>
            <pc:docMk/>
            <pc:sldMk cId="4159713858" sldId="297"/>
            <ac:spMk id="2" creationId="{4A6B6B3C-330A-466A-AC0A-266D8D48729C}"/>
          </ac:spMkLst>
        </pc:spChg>
        <pc:spChg chg="add mod">
          <ac:chgData name="faizan mohsin" userId="9ef8d0d70ce01d32" providerId="LiveId" clId="{0F6F0CA4-5FBD-429E-9148-3EDBCF4AE03F}" dt="2019-05-06T16:12:50.737" v="986" actId="1076"/>
          <ac:spMkLst>
            <pc:docMk/>
            <pc:sldMk cId="4159713858" sldId="297"/>
            <ac:spMk id="3" creationId="{E18B4F27-65DE-4BDF-B8CB-9D178BA44E0B}"/>
          </ac:spMkLst>
        </pc:spChg>
        <pc:spChg chg="mod">
          <ac:chgData name="faizan mohsin" userId="9ef8d0d70ce01d32" providerId="LiveId" clId="{0F6F0CA4-5FBD-429E-9148-3EDBCF4AE03F}" dt="2019-05-06T15:59:30.770" v="780" actId="1076"/>
          <ac:spMkLst>
            <pc:docMk/>
            <pc:sldMk cId="4159713858" sldId="297"/>
            <ac:spMk id="8" creationId="{21B7910B-90F5-47F1-B592-0CA0E48F53AE}"/>
          </ac:spMkLst>
        </pc:spChg>
        <pc:spChg chg="mod">
          <ac:chgData name="faizan mohsin" userId="9ef8d0d70ce01d32" providerId="LiveId" clId="{0F6F0CA4-5FBD-429E-9148-3EDBCF4AE03F}" dt="2019-05-06T15:59:30.770" v="780" actId="1076"/>
          <ac:spMkLst>
            <pc:docMk/>
            <pc:sldMk cId="4159713858" sldId="297"/>
            <ac:spMk id="9" creationId="{1C7AF513-5F89-46DE-B22B-BC5FD4A31A57}"/>
          </ac:spMkLst>
        </pc:spChg>
        <pc:spChg chg="mod">
          <ac:chgData name="faizan mohsin" userId="9ef8d0d70ce01d32" providerId="LiveId" clId="{0F6F0CA4-5FBD-429E-9148-3EDBCF4AE03F}" dt="2019-05-06T15:59:30.770" v="780" actId="1076"/>
          <ac:spMkLst>
            <pc:docMk/>
            <pc:sldMk cId="4159713858" sldId="297"/>
            <ac:spMk id="11" creationId="{BA98EEB6-914A-4D50-B9E6-00E0FC057C8C}"/>
          </ac:spMkLst>
        </pc:spChg>
        <pc:spChg chg="mod">
          <ac:chgData name="faizan mohsin" userId="9ef8d0d70ce01d32" providerId="LiveId" clId="{0F6F0CA4-5FBD-429E-9148-3EDBCF4AE03F}" dt="2019-05-06T16:12:44.538" v="985" actId="1076"/>
          <ac:spMkLst>
            <pc:docMk/>
            <pc:sldMk cId="4159713858" sldId="297"/>
            <ac:spMk id="12" creationId="{06A48DB5-D3BF-4112-9719-3C40EF3D665E}"/>
          </ac:spMkLst>
        </pc:spChg>
        <pc:spChg chg="mod">
          <ac:chgData name="faizan mohsin" userId="9ef8d0d70ce01d32" providerId="LiveId" clId="{0F6F0CA4-5FBD-429E-9148-3EDBCF4AE03F}" dt="2019-05-06T16:26:11.843" v="1297" actId="1076"/>
          <ac:spMkLst>
            <pc:docMk/>
            <pc:sldMk cId="4159713858" sldId="297"/>
            <ac:spMk id="16" creationId="{33A88F7E-19E3-4E9D-9D71-B100DABCF7FF}"/>
          </ac:spMkLst>
        </pc:spChg>
        <pc:spChg chg="mod">
          <ac:chgData name="faizan mohsin" userId="9ef8d0d70ce01d32" providerId="LiveId" clId="{0F6F0CA4-5FBD-429E-9148-3EDBCF4AE03F}" dt="2019-05-06T16:26:24.378" v="1299" actId="1076"/>
          <ac:spMkLst>
            <pc:docMk/>
            <pc:sldMk cId="4159713858" sldId="297"/>
            <ac:spMk id="18" creationId="{1A7801C0-0D40-4641-A8A4-404B43EC67F9}"/>
          </ac:spMkLst>
        </pc:spChg>
        <pc:spChg chg="mod">
          <ac:chgData name="faizan mohsin" userId="9ef8d0d70ce01d32" providerId="LiveId" clId="{0F6F0CA4-5FBD-429E-9148-3EDBCF4AE03F}" dt="2019-05-06T16:12:40.025" v="984" actId="1076"/>
          <ac:spMkLst>
            <pc:docMk/>
            <pc:sldMk cId="4159713858" sldId="297"/>
            <ac:spMk id="19" creationId="{E330DDF7-5396-48B6-92EE-D7C7596A15D6}"/>
          </ac:spMkLst>
        </pc:spChg>
        <pc:cxnChg chg="mod">
          <ac:chgData name="faizan mohsin" userId="9ef8d0d70ce01d32" providerId="LiveId" clId="{0F6F0CA4-5FBD-429E-9148-3EDBCF4AE03F}" dt="2019-05-06T15:59:30.770" v="780" actId="1076"/>
          <ac:cxnSpMkLst>
            <pc:docMk/>
            <pc:sldMk cId="4159713858" sldId="297"/>
            <ac:cxnSpMk id="6" creationId="{7D99D806-ACEC-4D5F-8115-F2D2B3D292A6}"/>
          </ac:cxnSpMkLst>
        </pc:cxnChg>
        <pc:cxnChg chg="mod">
          <ac:chgData name="faizan mohsin" userId="9ef8d0d70ce01d32" providerId="LiveId" clId="{0F6F0CA4-5FBD-429E-9148-3EDBCF4AE03F}" dt="2019-05-06T15:59:30.770" v="780" actId="1076"/>
          <ac:cxnSpMkLst>
            <pc:docMk/>
            <pc:sldMk cId="4159713858" sldId="297"/>
            <ac:cxnSpMk id="14" creationId="{D70CE5CF-CB1C-4514-A120-292F1208CB11}"/>
          </ac:cxnSpMkLst>
        </pc:cxnChg>
        <pc:cxnChg chg="mod">
          <ac:chgData name="faizan mohsin" userId="9ef8d0d70ce01d32" providerId="LiveId" clId="{0F6F0CA4-5FBD-429E-9148-3EDBCF4AE03F}" dt="2019-05-06T16:12:36.778" v="983" actId="1076"/>
          <ac:cxnSpMkLst>
            <pc:docMk/>
            <pc:sldMk cId="4159713858" sldId="297"/>
            <ac:cxnSpMk id="15" creationId="{BE6144B5-3B43-49D3-90AB-BBF43AB47A6C}"/>
          </ac:cxnSpMkLst>
        </pc:cxnChg>
        <pc:cxnChg chg="mod">
          <ac:chgData name="faizan mohsin" userId="9ef8d0d70ce01d32" providerId="LiveId" clId="{0F6F0CA4-5FBD-429E-9148-3EDBCF4AE03F}" dt="2019-05-06T15:59:30.770" v="780" actId="1076"/>
          <ac:cxnSpMkLst>
            <pc:docMk/>
            <pc:sldMk cId="4159713858" sldId="297"/>
            <ac:cxnSpMk id="17" creationId="{5EA91FD9-D7A1-4693-9AB8-7D79BA96D4EC}"/>
          </ac:cxnSpMkLst>
        </pc:cxnChg>
        <pc:cxnChg chg="mod">
          <ac:chgData name="faizan mohsin" userId="9ef8d0d70ce01d32" providerId="LiveId" clId="{0F6F0CA4-5FBD-429E-9148-3EDBCF4AE03F}" dt="2019-05-06T16:12:36.778" v="983" actId="1076"/>
          <ac:cxnSpMkLst>
            <pc:docMk/>
            <pc:sldMk cId="4159713858" sldId="297"/>
            <ac:cxnSpMk id="22" creationId="{0508DF3E-E02A-4050-B622-24282279C97A}"/>
          </ac:cxnSpMkLst>
        </pc:cxnChg>
        <pc:cxnChg chg="mod">
          <ac:chgData name="faizan mohsin" userId="9ef8d0d70ce01d32" providerId="LiveId" clId="{0F6F0CA4-5FBD-429E-9148-3EDBCF4AE03F}" dt="2019-05-06T16:26:16.274" v="1298" actId="14100"/>
          <ac:cxnSpMkLst>
            <pc:docMk/>
            <pc:sldMk cId="4159713858" sldId="297"/>
            <ac:cxnSpMk id="24" creationId="{7BE4E006-3A34-43CF-8F80-F6E827E026D3}"/>
          </ac:cxnSpMkLst>
        </pc:cxnChg>
        <pc:cxnChg chg="mod">
          <ac:chgData name="faizan mohsin" userId="9ef8d0d70ce01d32" providerId="LiveId" clId="{0F6F0CA4-5FBD-429E-9148-3EDBCF4AE03F}" dt="2019-05-06T16:26:24.378" v="1299" actId="1076"/>
          <ac:cxnSpMkLst>
            <pc:docMk/>
            <pc:sldMk cId="4159713858" sldId="297"/>
            <ac:cxnSpMk id="25" creationId="{AF6A8970-DD37-4938-BB2C-B57790C9DE0C}"/>
          </ac:cxnSpMkLst>
        </pc:cxnChg>
        <pc:cxnChg chg="mod">
          <ac:chgData name="faizan mohsin" userId="9ef8d0d70ce01d32" providerId="LiveId" clId="{0F6F0CA4-5FBD-429E-9148-3EDBCF4AE03F}" dt="2019-05-06T16:12:36.778" v="983" actId="1076"/>
          <ac:cxnSpMkLst>
            <pc:docMk/>
            <pc:sldMk cId="4159713858" sldId="297"/>
            <ac:cxnSpMk id="26" creationId="{5AF49D50-403E-4FA4-A32A-907D603FED71}"/>
          </ac:cxnSpMkLst>
        </pc:cxnChg>
      </pc:sldChg>
      <pc:sldChg chg="modSp">
        <pc:chgData name="faizan mohsin" userId="9ef8d0d70ce01d32" providerId="LiveId" clId="{0F6F0CA4-5FBD-429E-9148-3EDBCF4AE03F}" dt="2019-05-06T16:37:08.010" v="1421" actId="20577"/>
        <pc:sldMkLst>
          <pc:docMk/>
          <pc:sldMk cId="764859289" sldId="299"/>
        </pc:sldMkLst>
        <pc:spChg chg="mod">
          <ac:chgData name="faizan mohsin" userId="9ef8d0d70ce01d32" providerId="LiveId" clId="{0F6F0CA4-5FBD-429E-9148-3EDBCF4AE03F}" dt="2019-05-06T16:37:08.010" v="1421" actId="20577"/>
          <ac:spMkLst>
            <pc:docMk/>
            <pc:sldMk cId="764859289" sldId="299"/>
            <ac:spMk id="3" creationId="{2D582A23-6FBD-48F1-9A23-B7CB5093133F}"/>
          </ac:spMkLst>
        </pc:spChg>
      </pc:sldChg>
      <pc:sldChg chg="modSp">
        <pc:chgData name="faizan mohsin" userId="9ef8d0d70ce01d32" providerId="LiveId" clId="{0F6F0CA4-5FBD-429E-9148-3EDBCF4AE03F}" dt="2019-05-06T15:51:43.613" v="697" actId="20577"/>
        <pc:sldMkLst>
          <pc:docMk/>
          <pc:sldMk cId="425245426" sldId="314"/>
        </pc:sldMkLst>
        <pc:spChg chg="mod">
          <ac:chgData name="faizan mohsin" userId="9ef8d0d70ce01d32" providerId="LiveId" clId="{0F6F0CA4-5FBD-429E-9148-3EDBCF4AE03F}" dt="2019-05-06T15:51:43.613" v="697" actId="20577"/>
          <ac:spMkLst>
            <pc:docMk/>
            <pc:sldMk cId="425245426" sldId="314"/>
            <ac:spMk id="3" creationId="{2D582A23-6FBD-48F1-9A23-B7CB5093133F}"/>
          </ac:spMkLst>
        </pc:spChg>
      </pc:sldChg>
      <pc:sldChg chg="addSp modSp add ord">
        <pc:chgData name="faizan mohsin" userId="9ef8d0d70ce01d32" providerId="LiveId" clId="{0F6F0CA4-5FBD-429E-9148-3EDBCF4AE03F}" dt="2019-05-06T15:59:04.261" v="779"/>
        <pc:sldMkLst>
          <pc:docMk/>
          <pc:sldMk cId="213568832" sldId="317"/>
        </pc:sldMkLst>
        <pc:spChg chg="add mod">
          <ac:chgData name="faizan mohsin" userId="9ef8d0d70ce01d32" providerId="LiveId" clId="{0F6F0CA4-5FBD-429E-9148-3EDBCF4AE03F}" dt="2019-05-06T15:57:07.656" v="778" actId="1076"/>
          <ac:spMkLst>
            <pc:docMk/>
            <pc:sldMk cId="213568832" sldId="317"/>
            <ac:spMk id="4" creationId="{C199FBDC-7969-4293-A818-4CCE7684E461}"/>
          </ac:spMkLst>
        </pc:spChg>
      </pc:sldChg>
      <pc:sldChg chg="modSp add">
        <pc:chgData name="faizan mohsin" userId="9ef8d0d70ce01d32" providerId="LiveId" clId="{0F6F0CA4-5FBD-429E-9148-3EDBCF4AE03F}" dt="2019-05-06T16:21:51.689" v="1254" actId="20577"/>
        <pc:sldMkLst>
          <pc:docMk/>
          <pc:sldMk cId="137276472" sldId="318"/>
        </pc:sldMkLst>
        <pc:spChg chg="mod">
          <ac:chgData name="faizan mohsin" userId="9ef8d0d70ce01d32" providerId="LiveId" clId="{0F6F0CA4-5FBD-429E-9148-3EDBCF4AE03F}" dt="2019-05-06T16:15:03.382" v="996" actId="20577"/>
          <ac:spMkLst>
            <pc:docMk/>
            <pc:sldMk cId="137276472" sldId="318"/>
            <ac:spMk id="2" creationId="{8A8C306A-7F21-4437-83BD-AF146C781F5F}"/>
          </ac:spMkLst>
        </pc:spChg>
        <pc:spChg chg="mod">
          <ac:chgData name="faizan mohsin" userId="9ef8d0d70ce01d32" providerId="LiveId" clId="{0F6F0CA4-5FBD-429E-9148-3EDBCF4AE03F}" dt="2019-05-06T16:21:51.689" v="1254" actId="20577"/>
          <ac:spMkLst>
            <pc:docMk/>
            <pc:sldMk cId="137276472" sldId="318"/>
            <ac:spMk id="3" creationId="{F56C64AD-1338-45DE-A3AE-6F2773D36F08}"/>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E475-531B-4916-B995-6B476296BE56}" type="datetimeFigureOut">
              <a:rPr lang="en-CA" smtClean="0"/>
              <a:t>2019-05-06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E98-6B21-4E96-B9C0-736B99CBFBFA}" type="slidenum">
              <a:rPr lang="en-CA" smtClean="0"/>
              <a:t>‹#›</a:t>
            </a:fld>
            <a:endParaRPr lang="en-CA"/>
          </a:p>
        </p:txBody>
      </p:sp>
    </p:spTree>
    <p:extLst>
      <p:ext uri="{BB962C8B-B14F-4D97-AF65-F5344CB8AC3E}">
        <p14:creationId xmlns:p14="http://schemas.microsoft.com/office/powerpoint/2010/main" val="4132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ademic.oup.com/hmg/article/25/20/4590/252589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Reference: Cystic Fibrosis Canada website</a:t>
            </a:r>
          </a:p>
          <a:p>
            <a:r>
              <a:rPr lang="en-CA" dirty="0"/>
              <a:t>https://www.cysticfibrosis.ca/about-cf/what-is-cystic-fibrosis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4</a:t>
            </a:fld>
            <a:endParaRPr lang="en-CA"/>
          </a:p>
        </p:txBody>
      </p:sp>
    </p:spTree>
    <p:extLst>
      <p:ext uri="{BB962C8B-B14F-4D97-AF65-F5344CB8AC3E}">
        <p14:creationId xmlns:p14="http://schemas.microsoft.com/office/powerpoint/2010/main" val="681352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19</a:t>
            </a:fld>
            <a:endParaRPr lang="en-CA"/>
          </a:p>
        </p:txBody>
      </p:sp>
    </p:spTree>
    <p:extLst>
      <p:ext uri="{BB962C8B-B14F-4D97-AF65-F5344CB8AC3E}">
        <p14:creationId xmlns:p14="http://schemas.microsoft.com/office/powerpoint/2010/main" val="199387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21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6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24</a:t>
            </a:fld>
            <a:endParaRPr lang="en-CA"/>
          </a:p>
        </p:txBody>
      </p:sp>
    </p:spTree>
    <p:extLst>
      <p:ext uri="{BB962C8B-B14F-4D97-AF65-F5344CB8AC3E}">
        <p14:creationId xmlns:p14="http://schemas.microsoft.com/office/powerpoint/2010/main" val="3339736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 </a:t>
            </a:r>
            <a:r>
              <a:rPr lang="en-CA" sz="1200" b="0" i="0" kern="1200" dirty="0" err="1">
                <a:solidFill>
                  <a:schemeClr val="tx1"/>
                </a:solidFill>
                <a:effectLst/>
                <a:latin typeface="+mn-lt"/>
                <a:ea typeface="+mn-ea"/>
                <a:cs typeface="+mn-cs"/>
              </a:rPr>
              <a:t>PheWAS</a:t>
            </a:r>
            <a:r>
              <a:rPr lang="en-CA" sz="1200" b="0" i="0" kern="1200" dirty="0">
                <a:solidFill>
                  <a:schemeClr val="tx1"/>
                </a:solidFill>
                <a:effectLst/>
                <a:latin typeface="+mn-lt"/>
                <a:ea typeface="+mn-ea"/>
                <a:cs typeface="+mn-cs"/>
              </a:rPr>
              <a:t>: data analysis and plotting tools for phenome-wide association studies in the R environment</a:t>
            </a:r>
            <a:endParaRPr lang="en-CA" dirty="0"/>
          </a:p>
          <a:p>
            <a:r>
              <a:rPr lang="en-CA" dirty="0"/>
              <a:t>https://www.ncbi.nlm.nih.gov/pmc/articles/PMC4133579/</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25</a:t>
            </a:fld>
            <a:endParaRPr lang="en-CA"/>
          </a:p>
        </p:txBody>
      </p:sp>
    </p:spTree>
    <p:extLst>
      <p:ext uri="{BB962C8B-B14F-4D97-AF65-F5344CB8AC3E}">
        <p14:creationId xmlns:p14="http://schemas.microsoft.com/office/powerpoint/2010/main" val="2952304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a:t>
            </a:r>
          </a:p>
          <a:p>
            <a:r>
              <a:rPr lang="en-CA" dirty="0"/>
              <a:t>(UK) https://www.ukbiobank.ac.uk/about-biobank-uk/</a:t>
            </a:r>
          </a:p>
          <a:p>
            <a:r>
              <a:rPr lang="en-CA" dirty="0"/>
              <a:t>(W) https://en.wikipedia.org/wiki/UK_Biobank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30</a:t>
            </a:fld>
            <a:endParaRPr lang="en-CA"/>
          </a:p>
        </p:txBody>
      </p:sp>
    </p:spTree>
    <p:extLst>
      <p:ext uri="{BB962C8B-B14F-4D97-AF65-F5344CB8AC3E}">
        <p14:creationId xmlns:p14="http://schemas.microsoft.com/office/powerpoint/2010/main" val="221567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Modifier genes worsen the severity of disease. E.g. The presence of modifier genes could decrease the immune system, or cause increased mucus which increases lung infection. Hence, someone with a lung disease could experience much more sever symptoms. The modifier genes’ mechanism need not affect the disease directly to worsen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Everyone has these genes which effect the severity of the disease. </a:t>
            </a:r>
          </a:p>
          <a:p>
            <a:r>
              <a:rPr lang="en-US" dirty="0">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Multiple regression. </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5</a:t>
            </a:fld>
            <a:endParaRPr lang="en-CA"/>
          </a:p>
        </p:txBody>
      </p:sp>
    </p:spTree>
    <p:extLst>
      <p:ext uri="{BB962C8B-B14F-4D97-AF65-F5344CB8AC3E}">
        <p14:creationId xmlns:p14="http://schemas.microsoft.com/office/powerpoint/2010/main" val="14825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THEIR IMPACT</a:t>
            </a:r>
            <a:r>
              <a:rPr lang="en-CA" dirty="0">
                <a:cs typeface="Calibri"/>
              </a:rPr>
              <a:t> is:</a:t>
            </a:r>
            <a:endParaRPr lang="en-CA" dirty="0"/>
          </a:p>
          <a:p>
            <a:r>
              <a:rPr lang="en-CA" dirty="0"/>
              <a:t>The 3 Modifier genes of interest: what </a:t>
            </a:r>
            <a:r>
              <a:rPr lang="en-CA" dirty="0" err="1"/>
              <a:t>phenotypeP</a:t>
            </a:r>
            <a:r>
              <a:rPr lang="en-CA" dirty="0"/>
              <a:t> these modifier genes effect</a:t>
            </a:r>
          </a:p>
          <a:p>
            <a:endParaRPr lang="en-CA" dirty="0">
              <a:cs typeface="Calibri"/>
            </a:endParaRPr>
          </a:p>
          <a:p>
            <a:r>
              <a:rPr lang="en-CA" dirty="0"/>
              <a:t>Which phenotypes are associated with the three modifier genes of interest in a non-cystic fibrosis population?</a:t>
            </a:r>
            <a:endParaRPr lang="en-CA" dirty="0">
              <a:cs typeface="Calibri"/>
            </a:endParaRPr>
          </a:p>
          <a:p>
            <a:r>
              <a:rPr lang="en-CA" dirty="0">
                <a:cs typeface="Calibri"/>
              </a:rPr>
              <a:t>E.g.</a:t>
            </a:r>
            <a:endParaRPr lang="en-CA" dirty="0"/>
          </a:p>
          <a:p>
            <a:r>
              <a:rPr lang="en-CA" dirty="0"/>
              <a:t>Variability in response to a CFTR-directed therapy attributed to </a:t>
            </a:r>
            <a:r>
              <a:rPr lang="en-CA" i="1" dirty="0"/>
              <a:t>SLC26A9</a:t>
            </a:r>
            <a:r>
              <a:rPr lang="en-CA" dirty="0"/>
              <a:t> genotype was assessed in Canadian patients with gating mutations. A primary airway model system determined if </a:t>
            </a:r>
            <a:r>
              <a:rPr lang="en-CA" i="1" dirty="0"/>
              <a:t>SLC26A9</a:t>
            </a:r>
            <a:r>
              <a:rPr lang="en-CA" dirty="0"/>
              <a:t> shows modification of Phe508del CFTR function upon treatment with a CFTR </a:t>
            </a:r>
            <a:r>
              <a:rPr lang="en-CA" i="1" dirty="0"/>
              <a:t>corrector.</a:t>
            </a:r>
            <a:endParaRPr lang="en-CA" dirty="0"/>
          </a:p>
          <a:p>
            <a:r>
              <a:rPr lang="en-CA" dirty="0"/>
              <a:t>In those with gating mutations that retain cell surface-localized CFTR we show that </a:t>
            </a:r>
            <a:r>
              <a:rPr lang="en-CA" i="1" dirty="0"/>
              <a:t>SLC26A9</a:t>
            </a:r>
            <a:r>
              <a:rPr lang="en-CA" dirty="0"/>
              <a:t> modifies lung function while this is not the case in individuals homozygous for Phe508del where cell surface expression is lacking.</a:t>
            </a:r>
          </a:p>
          <a:p>
            <a:r>
              <a:rPr lang="en-CA" dirty="0">
                <a:cs typeface="Calibri"/>
              </a:rPr>
              <a:t>Reference: </a:t>
            </a:r>
            <a:r>
              <a:rPr lang="en-CA" dirty="0"/>
              <a:t>Cystic fibrosis gene modifier </a:t>
            </a:r>
            <a:r>
              <a:rPr lang="en-CA" i="1" dirty="0"/>
              <a:t>SLC26A9</a:t>
            </a:r>
            <a:r>
              <a:rPr lang="en-CA" dirty="0"/>
              <a:t> modulates airway response to CFTR-directed therapeutics</a:t>
            </a:r>
            <a:endParaRPr lang="en-CA" dirty="0">
              <a:cs typeface="Calibri"/>
            </a:endParaRPr>
          </a:p>
          <a:p>
            <a:r>
              <a:rPr lang="en-CA" dirty="0">
                <a:hlinkClick r:id="rId3"/>
              </a:rPr>
              <a:t>https://academic.oup.com/hmg/article/25/20/4590/2525897</a:t>
            </a:r>
            <a:endParaRPr lang="en-CA" dirty="0">
              <a:cs typeface="Calibri"/>
              <a:hlinkClick r:id="rId3"/>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6</a:t>
            </a:fld>
            <a:endParaRPr lang="en-CA"/>
          </a:p>
        </p:txBody>
      </p:sp>
    </p:spTree>
    <p:extLst>
      <p:ext uri="{BB962C8B-B14F-4D97-AF65-F5344CB8AC3E}">
        <p14:creationId xmlns:p14="http://schemas.microsoft.com/office/powerpoint/2010/main" val="235731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7</a:t>
            </a:fld>
            <a:endParaRPr lang="en-CA"/>
          </a:p>
        </p:txBody>
      </p:sp>
    </p:spTree>
    <p:extLst>
      <p:ext uri="{BB962C8B-B14F-4D97-AF65-F5344CB8AC3E}">
        <p14:creationId xmlns:p14="http://schemas.microsoft.com/office/powerpoint/2010/main" val="32415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9</a:t>
            </a:fld>
            <a:endParaRPr lang="en-CA"/>
          </a:p>
        </p:txBody>
      </p:sp>
    </p:spTree>
    <p:extLst>
      <p:ext uri="{BB962C8B-B14F-4D97-AF65-F5344CB8AC3E}">
        <p14:creationId xmlns:p14="http://schemas.microsoft.com/office/powerpoint/2010/main" val="4814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p>
          <a:p>
            <a:endParaRPr lang="en-US" dirty="0">
              <a:hlinkClick r:id="rId3"/>
            </a:endParaRPr>
          </a:p>
          <a:p>
            <a:r>
              <a:rPr lang="en-US" dirty="0">
                <a:cs typeface="Calibri"/>
                <a:hlinkClick r:id="rId3"/>
              </a:rPr>
              <a:t>Phenotype</a:t>
            </a:r>
          </a:p>
          <a:p>
            <a:r>
              <a:rPr lang="en-US" dirty="0">
                <a:cs typeface="Calibri"/>
                <a:hlinkClick r:id="rId3"/>
              </a:rPr>
              <a:t>https://en.wikipedia.org/wiki/Phenotype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10</a:t>
            </a:fld>
            <a:endParaRPr lang="en-CA"/>
          </a:p>
        </p:txBody>
      </p:sp>
    </p:spTree>
    <p:extLst>
      <p:ext uri="{BB962C8B-B14F-4D97-AF65-F5344CB8AC3E}">
        <p14:creationId xmlns:p14="http://schemas.microsoft.com/office/powerpoint/2010/main" val="62555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11</a:t>
            </a:fld>
            <a:endParaRPr lang="en-CA"/>
          </a:p>
        </p:txBody>
      </p:sp>
    </p:spTree>
    <p:extLst>
      <p:ext uri="{BB962C8B-B14F-4D97-AF65-F5344CB8AC3E}">
        <p14:creationId xmlns:p14="http://schemas.microsoft.com/office/powerpoint/2010/main" val="360530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14</a:t>
            </a:fld>
            <a:endParaRPr lang="en-CA"/>
          </a:p>
        </p:txBody>
      </p:sp>
    </p:spTree>
    <p:extLst>
      <p:ext uri="{BB962C8B-B14F-4D97-AF65-F5344CB8AC3E}">
        <p14:creationId xmlns:p14="http://schemas.microsoft.com/office/powerpoint/2010/main" val="37727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16</a:t>
            </a:fld>
            <a:endParaRPr lang="en-CA"/>
          </a:p>
        </p:txBody>
      </p:sp>
    </p:spTree>
    <p:extLst>
      <p:ext uri="{BB962C8B-B14F-4D97-AF65-F5344CB8AC3E}">
        <p14:creationId xmlns:p14="http://schemas.microsoft.com/office/powerpoint/2010/main" val="323539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7.bin"/><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909-84E1-494E-9025-85C32E99181D}"/>
              </a:ext>
            </a:extLst>
          </p:cNvPr>
          <p:cNvSpPr>
            <a:spLocks noGrp="1"/>
          </p:cNvSpPr>
          <p:nvPr>
            <p:ph type="ctrTitle"/>
          </p:nvPr>
        </p:nvSpPr>
        <p:spPr/>
        <p:txBody>
          <a:bodyPr/>
          <a:lstStyle/>
          <a:p>
            <a:r>
              <a:rPr lang="en-CA" dirty="0"/>
              <a:t>Phenome-wide Association Study of Cystic Fibrosis Modifier Genes</a:t>
            </a:r>
          </a:p>
        </p:txBody>
      </p:sp>
      <p:sp>
        <p:nvSpPr>
          <p:cNvPr id="3" name="Subtitle 2">
            <a:extLst>
              <a:ext uri="{FF2B5EF4-FFF2-40B4-BE49-F238E27FC236}">
                <a16:creationId xmlns:a16="http://schemas.microsoft.com/office/drawing/2014/main" id="{0916C095-7D0D-444C-A778-6D4C6A2B337C}"/>
              </a:ext>
            </a:extLst>
          </p:cNvPr>
          <p:cNvSpPr>
            <a:spLocks noGrp="1"/>
          </p:cNvSpPr>
          <p:nvPr>
            <p:ph type="subTitle" idx="1"/>
          </p:nvPr>
        </p:nvSpPr>
        <p:spPr/>
        <p:txBody>
          <a:bodyPr>
            <a:normAutofit/>
          </a:bodyPr>
          <a:lstStyle/>
          <a:p>
            <a:r>
              <a:rPr lang="en-CA" sz="2400" dirty="0"/>
              <a:t>Supervisor: Dr. Lisa </a:t>
            </a:r>
            <a:r>
              <a:rPr lang="en-CA" sz="2400" dirty="0" err="1"/>
              <a:t>Strug</a:t>
            </a:r>
            <a:r>
              <a:rPr lang="en-CA" sz="2400" dirty="0"/>
              <a:t> </a:t>
            </a:r>
          </a:p>
          <a:p>
            <a:r>
              <a:rPr lang="en-CA" sz="2400" dirty="0"/>
              <a:t>Faizan Khalid Mohsin</a:t>
            </a:r>
          </a:p>
        </p:txBody>
      </p:sp>
    </p:spTree>
    <p:extLst>
      <p:ext uri="{BB962C8B-B14F-4D97-AF65-F5344CB8AC3E}">
        <p14:creationId xmlns:p14="http://schemas.microsoft.com/office/powerpoint/2010/main" val="15308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B0D8EBED-C84E-4CBB-8E3B-B34388AEAADA}"/>
              </a:ext>
            </a:extLst>
          </p:cNvPr>
          <p:cNvSpPr>
            <a:spLocks noGrp="1"/>
          </p:cNvSpPr>
          <p:nvPr>
            <p:ph type="title"/>
          </p:nvPr>
        </p:nvSpPr>
        <p:spPr>
          <a:xfrm>
            <a:off x="484155" y="182681"/>
            <a:ext cx="4203045" cy="1375608"/>
          </a:xfrm>
        </p:spPr>
        <p:txBody>
          <a:bodyPr vert="horz" lIns="91440" tIns="45720" rIns="91440" bIns="45720" rtlCol="0" anchor="ctr">
            <a:normAutofit/>
          </a:bodyPr>
          <a:lstStyle/>
          <a:p>
            <a:r>
              <a:rPr lang="en-US" dirty="0">
                <a:solidFill>
                  <a:schemeClr val="bg1"/>
                </a:solidFill>
              </a:rPr>
              <a:t>What is a </a:t>
            </a:r>
            <a:r>
              <a:rPr lang="en-US" dirty="0" err="1">
                <a:solidFill>
                  <a:schemeClr val="bg1"/>
                </a:solidFill>
              </a:rPr>
              <a:t>PheWAS</a:t>
            </a:r>
            <a:r>
              <a:rPr lang="en-US" dirty="0">
                <a:solidFill>
                  <a:schemeClr val="bg1"/>
                </a:solidFill>
              </a:rPr>
              <a:t>?</a:t>
            </a:r>
          </a:p>
        </p:txBody>
      </p:sp>
      <p:sp>
        <p:nvSpPr>
          <p:cNvPr id="5" name="Content Placeholder 2">
            <a:extLst>
              <a:ext uri="{FF2B5EF4-FFF2-40B4-BE49-F238E27FC236}">
                <a16:creationId xmlns:a16="http://schemas.microsoft.com/office/drawing/2014/main" id="{B9F0D772-7875-49EA-B23F-1F459A87BC75}"/>
              </a:ext>
            </a:extLst>
          </p:cNvPr>
          <p:cNvSpPr txBox="1">
            <a:spLocks/>
          </p:cNvSpPr>
          <p:nvPr/>
        </p:nvSpPr>
        <p:spPr>
          <a:xfrm>
            <a:off x="632035" y="1347049"/>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solidFill>
                  <a:schemeClr val="bg1"/>
                </a:solidFill>
              </a:rPr>
              <a:t>PheWAS</a:t>
            </a:r>
            <a:r>
              <a:rPr lang="en-US" dirty="0">
                <a:solidFill>
                  <a:schemeClr val="bg1"/>
                </a:solidFill>
              </a:rPr>
              <a:t>: Phenome-Wide Association Study</a:t>
            </a:r>
          </a:p>
          <a:p>
            <a:r>
              <a:rPr lang="en-US" dirty="0">
                <a:solidFill>
                  <a:schemeClr val="bg1"/>
                </a:solidFill>
              </a:rPr>
              <a:t>Tests the association between genetic variants of interest with every phenotype measured.</a:t>
            </a:r>
          </a:p>
          <a:p>
            <a:r>
              <a:rPr lang="en-US" dirty="0">
                <a:solidFill>
                  <a:schemeClr val="bg1"/>
                </a:solidFill>
              </a:rPr>
              <a:t>They are cross-sectional studies.</a:t>
            </a:r>
          </a:p>
          <a:p>
            <a:r>
              <a:rPr lang="en-CA" dirty="0">
                <a:solidFill>
                  <a:schemeClr val="bg1"/>
                </a:solidFill>
              </a:rPr>
              <a:t>The outcome variable is the person’s phenotype. The predictor variable is the allele variation of the SNP.</a:t>
            </a: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4">
            <a:extLst>
              <a:ext uri="{FF2B5EF4-FFF2-40B4-BE49-F238E27FC236}">
                <a16:creationId xmlns:a16="http://schemas.microsoft.com/office/drawing/2014/main" id="{9075DAAA-6BCA-424E-AE18-4DCB82DAF7A6}"/>
              </a:ext>
            </a:extLst>
          </p:cNvPr>
          <p:cNvPicPr>
            <a:picLocks noGrp="1" noChangeAspect="1"/>
          </p:cNvPicPr>
          <p:nvPr>
            <p:ph idx="1"/>
          </p:nvPr>
        </p:nvPicPr>
        <p:blipFill rotWithShape="1">
          <a:blip r:embed="rId3"/>
          <a:srcRect l="1271" t="54167" r="-2966" b="26862"/>
          <a:stretch/>
        </p:blipFill>
        <p:spPr>
          <a:xfrm>
            <a:off x="5646317" y="1592631"/>
            <a:ext cx="6599831" cy="2948946"/>
          </a:xfrm>
          <a:prstGeom prst="rect">
            <a:avLst/>
          </a:prstGeom>
        </p:spPr>
      </p:pic>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Rectangle 2">
            <a:extLst>
              <a:ext uri="{FF2B5EF4-FFF2-40B4-BE49-F238E27FC236}">
                <a16:creationId xmlns:a16="http://schemas.microsoft.com/office/drawing/2014/main" id="{8D15EAA4-AEAB-4ADE-A64E-C3481A7C0FD0}"/>
              </a:ext>
            </a:extLst>
          </p:cNvPr>
          <p:cNvSpPr/>
          <p:nvPr/>
        </p:nvSpPr>
        <p:spPr>
          <a:xfrm>
            <a:off x="8646498" y="1906254"/>
            <a:ext cx="74803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A/T</a:t>
            </a:r>
            <a:endParaRPr lang="en-CA" sz="2800" dirty="0">
              <a:solidFill>
                <a:schemeClr val="tx1"/>
              </a:solidFill>
            </a:endParaRPr>
          </a:p>
        </p:txBody>
      </p:sp>
      <p:sp>
        <p:nvSpPr>
          <p:cNvPr id="11" name="Rectangle 10">
            <a:extLst>
              <a:ext uri="{FF2B5EF4-FFF2-40B4-BE49-F238E27FC236}">
                <a16:creationId xmlns:a16="http://schemas.microsoft.com/office/drawing/2014/main" id="{452C95E0-5C36-47A5-9290-87063608B0C2}"/>
              </a:ext>
            </a:extLst>
          </p:cNvPr>
          <p:cNvSpPr/>
          <p:nvPr/>
        </p:nvSpPr>
        <p:spPr>
          <a:xfrm>
            <a:off x="10741013" y="1906254"/>
            <a:ext cx="89017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T/T</a:t>
            </a:r>
            <a:endParaRPr lang="en-CA" sz="2800" dirty="0">
              <a:solidFill>
                <a:schemeClr val="tx1"/>
              </a:solidFill>
            </a:endParaRPr>
          </a:p>
        </p:txBody>
      </p:sp>
      <p:sp>
        <p:nvSpPr>
          <p:cNvPr id="7" name="Rectangle 6">
            <a:extLst>
              <a:ext uri="{FF2B5EF4-FFF2-40B4-BE49-F238E27FC236}">
                <a16:creationId xmlns:a16="http://schemas.microsoft.com/office/drawing/2014/main" id="{E816CAEF-3614-45DE-950B-9219DA95142C}"/>
              </a:ext>
            </a:extLst>
          </p:cNvPr>
          <p:cNvSpPr/>
          <p:nvPr/>
        </p:nvSpPr>
        <p:spPr>
          <a:xfrm>
            <a:off x="0" y="4808170"/>
            <a:ext cx="4989838" cy="2049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08E8D50-FE2C-4AE9-A88F-1CE9A5AC94BA}"/>
              </a:ext>
            </a:extLst>
          </p:cNvPr>
          <p:cNvSpPr/>
          <p:nvPr/>
        </p:nvSpPr>
        <p:spPr>
          <a:xfrm>
            <a:off x="2228472" y="5339089"/>
            <a:ext cx="8957630" cy="523220"/>
          </a:xfrm>
          <a:prstGeom prst="rect">
            <a:avLst/>
          </a:prstGeom>
        </p:spPr>
        <p:txBody>
          <a:bodyPr wrap="square">
            <a:spAutoFit/>
          </a:bodyPr>
          <a:lstStyle/>
          <a:p>
            <a:r>
              <a:rPr lang="en-CA" sz="2800" u="sng" dirty="0">
                <a:ln w="0"/>
                <a:effectLst>
                  <a:outerShdw blurRad="38100" dist="19050" dir="2700000" algn="tl" rotWithShape="0">
                    <a:schemeClr val="dk1">
                      <a:alpha val="40000"/>
                    </a:schemeClr>
                  </a:outerShdw>
                </a:effectLst>
              </a:rPr>
              <a:t>Association</a:t>
            </a:r>
            <a:r>
              <a:rPr lang="en-CA" sz="2800" dirty="0">
                <a:ln w="0"/>
                <a:effectLst>
                  <a:outerShdw blurRad="38100" dist="19050" dir="2700000" algn="tl" rotWithShape="0">
                    <a:schemeClr val="dk1">
                      <a:alpha val="40000"/>
                    </a:schemeClr>
                  </a:outerShdw>
                </a:effectLst>
              </a:rPr>
              <a:t>: genotype (G) → all phenotypes (P’s)</a:t>
            </a:r>
          </a:p>
        </p:txBody>
      </p:sp>
    </p:spTree>
    <p:extLst>
      <p:ext uri="{BB962C8B-B14F-4D97-AF65-F5344CB8AC3E}">
        <p14:creationId xmlns:p14="http://schemas.microsoft.com/office/powerpoint/2010/main" val="292419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Additive Model for performing </a:t>
            </a:r>
            <a:r>
              <a:rPr lang="en-CA" sz="2200" b="1" u="sng" dirty="0" err="1"/>
              <a:t>PheWAS</a:t>
            </a:r>
            <a:r>
              <a:rPr lang="en-CA" sz="2200" b="1" u="sng" dirty="0"/>
              <a:t>:</a:t>
            </a:r>
          </a:p>
          <a:p>
            <a:endParaRPr lang="en-CA" b="1" u="sng" dirty="0"/>
          </a:p>
          <a:p>
            <a:pPr lvl="1"/>
            <a:r>
              <a:rPr lang="en-CA" sz="2400" dirty="0"/>
              <a:t>Logit(</a:t>
            </a:r>
            <a:r>
              <a:rPr lang="en-CA" sz="2400" dirty="0" err="1"/>
              <a:t>Phenotype_i</a:t>
            </a:r>
            <a:r>
              <a:rPr lang="en-CA" sz="2400" dirty="0"/>
              <a:t>) = SLC26A9 + covariates          </a:t>
            </a:r>
            <a:r>
              <a:rPr lang="en-CA" sz="2400" dirty="0" err="1"/>
              <a:t>i</a:t>
            </a:r>
            <a:r>
              <a:rPr lang="en-CA" sz="2400" dirty="0"/>
              <a:t>=1, …,1511</a:t>
            </a:r>
          </a:p>
          <a:p>
            <a:pPr lvl="1"/>
            <a:endParaRPr lang="en-CA" sz="2400" dirty="0"/>
          </a:p>
          <a:p>
            <a:pPr marL="457200" lvl="1" indent="0">
              <a:buNone/>
            </a:pPr>
            <a:r>
              <a:rPr lang="en-CA" sz="2100" dirty="0"/>
              <a:t>				                                                                        0  if RS4077468_AA</a:t>
            </a:r>
          </a:p>
          <a:p>
            <a:pPr marL="457200" lvl="1" indent="0">
              <a:buNone/>
            </a:pPr>
            <a:r>
              <a:rPr lang="en-CA" sz="2100" dirty="0"/>
              <a:t> </a:t>
            </a:r>
            <a:r>
              <a:rPr lang="en-CA" sz="2000" dirty="0" err="1"/>
              <a:t>Phenotype_i</a:t>
            </a:r>
            <a:r>
              <a:rPr lang="en-CA" sz="2000" dirty="0"/>
              <a:t> = </a:t>
            </a:r>
            <a:r>
              <a:rPr lang="en-CA" sz="2100" dirty="0"/>
              <a:t>    0 if do not have phenotype       SLC26A9 =        1  if RS4077468_AT</a:t>
            </a:r>
          </a:p>
          <a:p>
            <a:pPr marL="457200" lvl="1" indent="0">
              <a:buNone/>
            </a:pPr>
            <a:r>
              <a:rPr lang="en-CA" sz="2100" dirty="0"/>
              <a:t>				   											   2  if RS4077468_TT</a:t>
            </a:r>
          </a:p>
          <a:p>
            <a:pPr marL="457200" lvl="1" indent="0">
              <a:buNone/>
            </a:pPr>
            <a:r>
              <a:rPr lang="en-CA" sz="1800" dirty="0"/>
              <a:t>  </a:t>
            </a:r>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7395428" y="2870870"/>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6" name="Left Brace 5">
            <a:extLst>
              <a:ext uri="{FF2B5EF4-FFF2-40B4-BE49-F238E27FC236}">
                <a16:creationId xmlns:a16="http://schemas.microsoft.com/office/drawing/2014/main" id="{FF1F7252-E44C-445F-B753-8A9771E116AC}"/>
              </a:ext>
            </a:extLst>
          </p:cNvPr>
          <p:cNvSpPr/>
          <p:nvPr/>
        </p:nvSpPr>
        <p:spPr>
          <a:xfrm>
            <a:off x="2542886" y="3069632"/>
            <a:ext cx="227641" cy="59560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7" name="Rectangle 6">
            <a:extLst>
              <a:ext uri="{FF2B5EF4-FFF2-40B4-BE49-F238E27FC236}">
                <a16:creationId xmlns:a16="http://schemas.microsoft.com/office/drawing/2014/main" id="{1BEC4D47-B8E5-4454-A381-D59E8A528ED5}"/>
              </a:ext>
            </a:extLst>
          </p:cNvPr>
          <p:cNvSpPr/>
          <p:nvPr/>
        </p:nvSpPr>
        <p:spPr>
          <a:xfrm>
            <a:off x="2770526" y="3026834"/>
            <a:ext cx="3243647" cy="681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0  if do not have phenotype </a:t>
            </a:r>
            <a:r>
              <a:rPr lang="en-CA" dirty="0" err="1">
                <a:solidFill>
                  <a:schemeClr val="tx1"/>
                </a:solidFill>
              </a:rPr>
              <a:t>i</a:t>
            </a:r>
            <a:endParaRPr lang="en-CA" dirty="0">
              <a:solidFill>
                <a:schemeClr val="tx1"/>
              </a:solidFill>
            </a:endParaRPr>
          </a:p>
          <a:p>
            <a:r>
              <a:rPr lang="en-CA" dirty="0">
                <a:solidFill>
                  <a:schemeClr val="tx1"/>
                </a:solidFill>
              </a:rPr>
              <a:t>1  if have phenotype </a:t>
            </a:r>
            <a:r>
              <a:rPr lang="en-CA" dirty="0" err="1">
                <a:solidFill>
                  <a:schemeClr val="tx1"/>
                </a:solidFill>
              </a:rPr>
              <a:t>i</a:t>
            </a:r>
            <a:endParaRPr lang="en-CA" dirty="0">
              <a:solidFill>
                <a:schemeClr val="tx1"/>
              </a:solidFill>
            </a:endParaRPr>
          </a:p>
        </p:txBody>
      </p:sp>
    </p:spTree>
    <p:extLst>
      <p:ext uri="{BB962C8B-B14F-4D97-AF65-F5344CB8AC3E}">
        <p14:creationId xmlns:p14="http://schemas.microsoft.com/office/powerpoint/2010/main" val="118356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B753817-1CDE-4979-8AE4-0FA413634B3E}"/>
              </a:ext>
            </a:extLst>
          </p:cNvPr>
          <p:cNvGraphicFramePr>
            <a:graphicFrameLocks noChangeAspect="1"/>
          </p:cNvGraphicFramePr>
          <p:nvPr/>
        </p:nvGraphicFramePr>
        <p:xfrm>
          <a:off x="0" y="752610"/>
          <a:ext cx="6105392" cy="6105391"/>
        </p:xfrm>
        <a:graphic>
          <a:graphicData uri="http://schemas.openxmlformats.org/presentationml/2006/ole">
            <mc:AlternateContent xmlns:mc="http://schemas.openxmlformats.org/markup-compatibility/2006">
              <mc:Choice xmlns:v="urn:schemas-microsoft-com:vml" Requires="v">
                <p:oleObj spid="_x0000_s1026" name="Acrobat Document" r:id="rId3" imgW="2400063" imgH="2400168" progId="AcroExch.Document.DC">
                  <p:embed/>
                </p:oleObj>
              </mc:Choice>
              <mc:Fallback>
                <p:oleObj name="Acrobat Document" r:id="rId3" imgW="2400063" imgH="2400168" progId="AcroExch.Document.DC">
                  <p:embed/>
                  <p:pic>
                    <p:nvPicPr>
                      <p:cNvPr id="5" name="Content Placeholder 4">
                        <a:extLst>
                          <a:ext uri="{FF2B5EF4-FFF2-40B4-BE49-F238E27FC236}">
                            <a16:creationId xmlns:a16="http://schemas.microsoft.com/office/drawing/2014/main" id="{FB753817-1CDE-4979-8AE4-0FA413634B3E}"/>
                          </a:ext>
                        </a:extLst>
                      </p:cNvPr>
                      <p:cNvPicPr/>
                      <p:nvPr/>
                    </p:nvPicPr>
                    <p:blipFill>
                      <a:blip r:embed="rId4"/>
                      <a:stretch>
                        <a:fillRect/>
                      </a:stretch>
                    </p:blipFill>
                    <p:spPr>
                      <a:xfrm>
                        <a:off x="0" y="752610"/>
                        <a:ext cx="6105392" cy="6105391"/>
                      </a:xfrm>
                      <a:prstGeom prst="rect">
                        <a:avLst/>
                      </a:prstGeom>
                    </p:spPr>
                  </p:pic>
                </p:oleObj>
              </mc:Fallback>
            </mc:AlternateContent>
          </a:graphicData>
        </a:graphic>
      </p:graphicFrame>
      <p:graphicFrame>
        <p:nvGraphicFramePr>
          <p:cNvPr id="7" name="Content Placeholder 3">
            <a:extLst>
              <a:ext uri="{FF2B5EF4-FFF2-40B4-BE49-F238E27FC236}">
                <a16:creationId xmlns:a16="http://schemas.microsoft.com/office/drawing/2014/main" id="{4354BCE0-3C64-4BE0-B56F-4A2FEF0C824F}"/>
              </a:ext>
            </a:extLst>
          </p:cNvPr>
          <p:cNvGraphicFramePr>
            <a:graphicFrameLocks noGrp="1" noChangeAspect="1"/>
          </p:cNvGraphicFramePr>
          <p:nvPr>
            <p:ph idx="1"/>
          </p:nvPr>
        </p:nvGraphicFramePr>
        <p:xfrm>
          <a:off x="6086609" y="752609"/>
          <a:ext cx="6105391" cy="6105391"/>
        </p:xfrm>
        <a:graphic>
          <a:graphicData uri="http://schemas.openxmlformats.org/presentationml/2006/ole">
            <mc:AlternateContent xmlns:mc="http://schemas.openxmlformats.org/markup-compatibility/2006">
              <mc:Choice xmlns:v="urn:schemas-microsoft-com:vml" Requires="v">
                <p:oleObj spid="_x0000_s1027" name="Acrobat Document" r:id="rId5" imgW="2400063" imgH="2400168" progId="AcroExch.Document.DC">
                  <p:embed/>
                </p:oleObj>
              </mc:Choice>
              <mc:Fallback>
                <p:oleObj name="Acrobat Document" r:id="rId5" imgW="2400063" imgH="2400168" progId="AcroExch.Document.DC">
                  <p:embed/>
                  <p:pic>
                    <p:nvPicPr>
                      <p:cNvPr id="7" name="Content Placeholder 3">
                        <a:extLst>
                          <a:ext uri="{FF2B5EF4-FFF2-40B4-BE49-F238E27FC236}">
                            <a16:creationId xmlns:a16="http://schemas.microsoft.com/office/drawing/2014/main" id="{4354BCE0-3C64-4BE0-B56F-4A2FEF0C824F}"/>
                          </a:ext>
                        </a:extLst>
                      </p:cNvPr>
                      <p:cNvPicPr/>
                      <p:nvPr/>
                    </p:nvPicPr>
                    <p:blipFill>
                      <a:blip r:embed="rId6"/>
                      <a:stretch>
                        <a:fillRect/>
                      </a:stretch>
                    </p:blipFill>
                    <p:spPr>
                      <a:xfrm>
                        <a:off x="6086609" y="752609"/>
                        <a:ext cx="6105391" cy="6105391"/>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4C2D8C3B-0CD8-41B3-9860-602C74BF1BBA}"/>
              </a:ext>
            </a:extLst>
          </p:cNvPr>
          <p:cNvSpPr txBox="1"/>
          <p:nvPr/>
        </p:nvSpPr>
        <p:spPr>
          <a:xfrm>
            <a:off x="3802294" y="3059668"/>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188264BC-6EED-4033-A277-07DBBAE29686}"/>
              </a:ext>
            </a:extLst>
          </p:cNvPr>
          <p:cNvCxnSpPr/>
          <p:nvPr/>
        </p:nvCxnSpPr>
        <p:spPr>
          <a:xfrm flipV="1">
            <a:off x="4632517" y="2456486"/>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3D6E9F-42C9-4B5A-83E3-C436C136A35A}"/>
              </a:ext>
            </a:extLst>
          </p:cNvPr>
          <p:cNvSpPr txBox="1"/>
          <p:nvPr/>
        </p:nvSpPr>
        <p:spPr>
          <a:xfrm>
            <a:off x="707924" y="3539613"/>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9" name="Straight Arrow Connector 8">
            <a:extLst>
              <a:ext uri="{FF2B5EF4-FFF2-40B4-BE49-F238E27FC236}">
                <a16:creationId xmlns:a16="http://schemas.microsoft.com/office/drawing/2014/main" id="{124EAE94-7505-408F-B50D-C1BCDC6AFF46}"/>
              </a:ext>
            </a:extLst>
          </p:cNvPr>
          <p:cNvCxnSpPr/>
          <p:nvPr/>
        </p:nvCxnSpPr>
        <p:spPr>
          <a:xfrm flipV="1">
            <a:off x="883657" y="3990040"/>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B05589-0458-44F1-BBFC-038B0D09DE52}"/>
              </a:ext>
            </a:extLst>
          </p:cNvPr>
          <p:cNvSpPr txBox="1"/>
          <p:nvPr/>
        </p:nvSpPr>
        <p:spPr>
          <a:xfrm>
            <a:off x="250723" y="175943"/>
            <a:ext cx="11474245" cy="461665"/>
          </a:xfrm>
          <a:prstGeom prst="rect">
            <a:avLst/>
          </a:prstGeom>
          <a:noFill/>
        </p:spPr>
        <p:txBody>
          <a:bodyPr wrap="square" rtlCol="0">
            <a:spAutoFit/>
          </a:bodyPr>
          <a:lstStyle/>
          <a:p>
            <a:r>
              <a:rPr lang="en-CA" sz="2400" dirty="0">
                <a:solidFill>
                  <a:schemeClr val="accent2"/>
                </a:solidFill>
              </a:rPr>
              <a:t>SLC9A3 (Chromosome 5 – SNP rs57221529 Substitute: rs17497684; r = 0.821)</a:t>
            </a:r>
          </a:p>
        </p:txBody>
      </p:sp>
    </p:spTree>
    <p:extLst>
      <p:ext uri="{BB962C8B-B14F-4D97-AF65-F5344CB8AC3E}">
        <p14:creationId xmlns:p14="http://schemas.microsoft.com/office/powerpoint/2010/main" val="285213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SLC9A3 (Chromosome 5 – SNP rs57221529 Substitute: rs17497684; r = 0.821)</a:t>
            </a:r>
          </a:p>
        </p:txBody>
      </p:sp>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extLst>
              <p:ext uri="{D42A27DB-BD31-4B8C-83A1-F6EECF244321}">
                <p14:modId xmlns:p14="http://schemas.microsoft.com/office/powerpoint/2010/main" val="3898346999"/>
              </p:ext>
            </p:extLst>
          </p:nvPr>
        </p:nvGraphicFramePr>
        <p:xfrm>
          <a:off x="3079680" y="1760235"/>
          <a:ext cx="8962104" cy="3780425"/>
        </p:xfrm>
        <a:graphic>
          <a:graphicData uri="http://schemas.openxmlformats.org/presentationml/2006/ole">
            <mc:AlternateContent xmlns:mc="http://schemas.openxmlformats.org/markup-compatibility/2006">
              <mc:Choice xmlns:v="urn:schemas-microsoft-com:vml" Requires="v">
                <p:oleObj spid="_x0000_s2050" name="Worksheet" r:id="rId3" imgW="6277048" imgH="2647717" progId="Excel.Sheet.12">
                  <p:embed/>
                </p:oleObj>
              </mc:Choice>
              <mc:Fallback>
                <p:oleObj name="Worksheet" r:id="rId3"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4"/>
                      <a:stretch>
                        <a:fillRect/>
                      </a:stretch>
                    </p:blipFill>
                    <p:spPr>
                      <a:xfrm>
                        <a:off x="3079680" y="1760235"/>
                        <a:ext cx="8962104" cy="3780425"/>
                      </a:xfrm>
                      <a:prstGeom prst="rect">
                        <a:avLst/>
                      </a:prstGeom>
                      <a:solidFill>
                        <a:schemeClr val="accent1"/>
                      </a:solidFill>
                      <a:ln>
                        <a:solidFill>
                          <a:schemeClr val="accent2"/>
                        </a:solidFill>
                      </a:ln>
                    </p:spPr>
                  </p:pic>
                </p:oleObj>
              </mc:Fallback>
            </mc:AlternateContent>
          </a:graphicData>
        </a:graphic>
      </p:graphicFrame>
      <p:sp>
        <p:nvSpPr>
          <p:cNvPr id="66" name="TextBox 65">
            <a:extLst>
              <a:ext uri="{FF2B5EF4-FFF2-40B4-BE49-F238E27FC236}">
                <a16:creationId xmlns:a16="http://schemas.microsoft.com/office/drawing/2014/main" id="{B3588A2D-3605-4900-8412-31F2CD1C8656}"/>
              </a:ext>
            </a:extLst>
          </p:cNvPr>
          <p:cNvSpPr txBox="1"/>
          <p:nvPr/>
        </p:nvSpPr>
        <p:spPr>
          <a:xfrm>
            <a:off x="204792" y="2527062"/>
            <a:ext cx="2622481"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1.064</a:t>
            </a:r>
          </a:p>
          <a:p>
            <a:r>
              <a:rPr lang="en-CA" sz="2000" dirty="0"/>
              <a:t>P-value  =  1.79E-06</a:t>
            </a:r>
          </a:p>
          <a:p>
            <a:r>
              <a:rPr lang="en-CA" sz="2000" dirty="0"/>
              <a:t>Cases     =  19,687</a:t>
            </a:r>
          </a:p>
          <a:p>
            <a:r>
              <a:rPr lang="en-CA" sz="2000" dirty="0"/>
              <a:t>Controls =  243,236</a:t>
            </a:r>
          </a:p>
        </p:txBody>
      </p:sp>
    </p:spTree>
    <p:extLst>
      <p:ext uri="{BB962C8B-B14F-4D97-AF65-F5344CB8AC3E}">
        <p14:creationId xmlns:p14="http://schemas.microsoft.com/office/powerpoint/2010/main" val="388412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6A35C8-024E-485D-BDDC-3FEEE0DD383E}"/>
              </a:ext>
            </a:extLst>
          </p:cNvPr>
          <p:cNvGraphicFramePr>
            <a:graphicFrameLocks noGrp="1" noChangeAspect="1"/>
          </p:cNvGraphicFramePr>
          <p:nvPr>
            <p:ph idx="1"/>
            <p:extLst>
              <p:ext uri="{D42A27DB-BD31-4B8C-83A1-F6EECF244321}">
                <p14:modId xmlns:p14="http://schemas.microsoft.com/office/powerpoint/2010/main" val="3621963452"/>
              </p:ext>
            </p:extLst>
          </p:nvPr>
        </p:nvGraphicFramePr>
        <p:xfrm>
          <a:off x="6082701" y="748703"/>
          <a:ext cx="6109299" cy="6109297"/>
        </p:xfrm>
        <a:graphic>
          <a:graphicData uri="http://schemas.openxmlformats.org/presentationml/2006/ole">
            <mc:AlternateContent xmlns:mc="http://schemas.openxmlformats.org/markup-compatibility/2006">
              <mc:Choice xmlns:v="urn:schemas-microsoft-com:vml" Requires="v">
                <p:oleObj spid="_x0000_s3074" name="Acrobat Document" r:id="rId4" imgW="2400063" imgH="2400168" progId="AcroExch.Document.DC">
                  <p:embed/>
                </p:oleObj>
              </mc:Choice>
              <mc:Fallback>
                <p:oleObj name="Acrobat Document" r:id="rId4" imgW="2400063" imgH="2400168" progId="AcroExch.Document.DC">
                  <p:embed/>
                  <p:pic>
                    <p:nvPicPr>
                      <p:cNvPr id="4" name="Content Placeholder 3">
                        <a:extLst>
                          <a:ext uri="{FF2B5EF4-FFF2-40B4-BE49-F238E27FC236}">
                            <a16:creationId xmlns:a16="http://schemas.microsoft.com/office/drawing/2014/main" id="{DB6A35C8-024E-485D-BDDC-3FEEE0DD383E}"/>
                          </a:ext>
                        </a:extLst>
                      </p:cNvPr>
                      <p:cNvPicPr/>
                      <p:nvPr/>
                    </p:nvPicPr>
                    <p:blipFill>
                      <a:blip r:embed="rId5"/>
                      <a:stretch>
                        <a:fillRect/>
                      </a:stretch>
                    </p:blipFill>
                    <p:spPr>
                      <a:xfrm>
                        <a:off x="6082701" y="748703"/>
                        <a:ext cx="6109299" cy="610929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D73A76F-E455-42FF-83C2-6CC035DD964D}"/>
              </a:ext>
            </a:extLst>
          </p:cNvPr>
          <p:cNvGraphicFramePr>
            <a:graphicFrameLocks noChangeAspect="1"/>
          </p:cNvGraphicFramePr>
          <p:nvPr>
            <p:extLst>
              <p:ext uri="{D42A27DB-BD31-4B8C-83A1-F6EECF244321}">
                <p14:modId xmlns:p14="http://schemas.microsoft.com/office/powerpoint/2010/main" val="2518227678"/>
              </p:ext>
            </p:extLst>
          </p:nvPr>
        </p:nvGraphicFramePr>
        <p:xfrm>
          <a:off x="0" y="803936"/>
          <a:ext cx="6054064" cy="6054064"/>
        </p:xfrm>
        <a:graphic>
          <a:graphicData uri="http://schemas.openxmlformats.org/presentationml/2006/ole">
            <mc:AlternateContent xmlns:mc="http://schemas.openxmlformats.org/markup-compatibility/2006">
              <mc:Choice xmlns:v="urn:schemas-microsoft-com:vml" Requires="v">
                <p:oleObj spid="_x0000_s3075" name="Acrobat Document" r:id="rId6" imgW="2400063" imgH="2400168" progId="AcroExch.Document.DC">
                  <p:embed/>
                </p:oleObj>
              </mc:Choice>
              <mc:Fallback>
                <p:oleObj name="Acrobat Document" r:id="rId6" imgW="2400063" imgH="2400168" progId="AcroExch.Document.DC">
                  <p:embed/>
                  <p:pic>
                    <p:nvPicPr>
                      <p:cNvPr id="5" name="Object 4">
                        <a:extLst>
                          <a:ext uri="{FF2B5EF4-FFF2-40B4-BE49-F238E27FC236}">
                            <a16:creationId xmlns:a16="http://schemas.microsoft.com/office/drawing/2014/main" id="{DD73A76F-E455-42FF-83C2-6CC035DD964D}"/>
                          </a:ext>
                        </a:extLst>
                      </p:cNvPr>
                      <p:cNvPicPr/>
                      <p:nvPr/>
                    </p:nvPicPr>
                    <p:blipFill>
                      <a:blip r:embed="rId7"/>
                      <a:stretch>
                        <a:fillRect/>
                      </a:stretch>
                    </p:blipFill>
                    <p:spPr>
                      <a:xfrm>
                        <a:off x="0" y="803936"/>
                        <a:ext cx="6054064" cy="6054064"/>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771520A-EB89-457C-9448-CEA294ECC7D6}"/>
              </a:ext>
            </a:extLst>
          </p:cNvPr>
          <p:cNvSpPr txBox="1"/>
          <p:nvPr/>
        </p:nvSpPr>
        <p:spPr>
          <a:xfrm>
            <a:off x="117988" y="8745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Males.</a:t>
            </a:r>
          </a:p>
        </p:txBody>
      </p:sp>
      <p:sp>
        <p:nvSpPr>
          <p:cNvPr id="7" name="TextBox 6">
            <a:extLst>
              <a:ext uri="{FF2B5EF4-FFF2-40B4-BE49-F238E27FC236}">
                <a16:creationId xmlns:a16="http://schemas.microsoft.com/office/drawing/2014/main" id="{FB57CB9D-E8B8-4B36-A3E6-7AB9B45E053E}"/>
              </a:ext>
            </a:extLst>
          </p:cNvPr>
          <p:cNvSpPr txBox="1"/>
          <p:nvPr/>
        </p:nvSpPr>
        <p:spPr>
          <a:xfrm>
            <a:off x="3459987" y="2473951"/>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89282A63-5306-4B06-B5DC-4C3712D4CF06}"/>
              </a:ext>
            </a:extLst>
          </p:cNvPr>
          <p:cNvCxnSpPr/>
          <p:nvPr/>
        </p:nvCxnSpPr>
        <p:spPr>
          <a:xfrm flipV="1">
            <a:off x="5448725" y="1947123"/>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6F1430-1DC5-4EB2-A44F-969C5212AD71}"/>
              </a:ext>
            </a:extLst>
          </p:cNvPr>
          <p:cNvSpPr txBox="1"/>
          <p:nvPr/>
        </p:nvSpPr>
        <p:spPr>
          <a:xfrm>
            <a:off x="3543177" y="3386191"/>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F00F3358-9A95-4D42-A1D7-5A4FFA28C95C}"/>
              </a:ext>
            </a:extLst>
          </p:cNvPr>
          <p:cNvCxnSpPr/>
          <p:nvPr/>
        </p:nvCxnSpPr>
        <p:spPr>
          <a:xfrm flipV="1">
            <a:off x="3718910" y="383661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5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SLC6A14 (Chromosome X – SNP rs3788766 Substitute: rs5905176; r = 0.770) for Males.</a:t>
            </a:r>
          </a:p>
        </p:txBody>
      </p:sp>
      <p:sp>
        <p:nvSpPr>
          <p:cNvPr id="66" name="TextBox 65">
            <a:extLst>
              <a:ext uri="{FF2B5EF4-FFF2-40B4-BE49-F238E27FC236}">
                <a16:creationId xmlns:a16="http://schemas.microsoft.com/office/drawing/2014/main" id="{B3588A2D-3605-4900-8412-31F2CD1C8656}"/>
              </a:ext>
            </a:extLst>
          </p:cNvPr>
          <p:cNvSpPr txBox="1"/>
          <p:nvPr/>
        </p:nvSpPr>
        <p:spPr>
          <a:xfrm>
            <a:off x="272844" y="2593432"/>
            <a:ext cx="2634272"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1.68</a:t>
            </a:r>
          </a:p>
          <a:p>
            <a:r>
              <a:rPr lang="en-CA" sz="2000" dirty="0"/>
              <a:t>P-value  =  </a:t>
            </a:r>
            <a:r>
              <a:rPr lang="en-CA" dirty="0"/>
              <a:t>4.24E-05</a:t>
            </a:r>
            <a:r>
              <a:rPr lang="en-CA" sz="2000" dirty="0"/>
              <a:t> Cases     =  64</a:t>
            </a:r>
          </a:p>
          <a:p>
            <a:r>
              <a:rPr lang="en-CA" sz="2000" dirty="0"/>
              <a:t>Controls =  117,334</a:t>
            </a:r>
          </a:p>
        </p:txBody>
      </p:sp>
      <p:graphicFrame>
        <p:nvGraphicFramePr>
          <p:cNvPr id="5" name="Object 4">
            <a:extLst>
              <a:ext uri="{FF2B5EF4-FFF2-40B4-BE49-F238E27FC236}">
                <a16:creationId xmlns:a16="http://schemas.microsoft.com/office/drawing/2014/main" id="{89927183-4715-48BF-AE2F-34FD44B8F269}"/>
              </a:ext>
            </a:extLst>
          </p:cNvPr>
          <p:cNvGraphicFramePr>
            <a:graphicFrameLocks noChangeAspect="1"/>
          </p:cNvGraphicFramePr>
          <p:nvPr>
            <p:extLst>
              <p:ext uri="{D42A27DB-BD31-4B8C-83A1-F6EECF244321}">
                <p14:modId xmlns:p14="http://schemas.microsoft.com/office/powerpoint/2010/main" val="2899097625"/>
              </p:ext>
            </p:extLst>
          </p:nvPr>
        </p:nvGraphicFramePr>
        <p:xfrm>
          <a:off x="3238398" y="2731772"/>
          <a:ext cx="8472488" cy="1970087"/>
        </p:xfrm>
        <a:graphic>
          <a:graphicData uri="http://schemas.openxmlformats.org/presentationml/2006/ole">
            <mc:AlternateContent xmlns:mc="http://schemas.openxmlformats.org/markup-compatibility/2006">
              <mc:Choice xmlns:v="urn:schemas-microsoft-com:vml" Requires="v">
                <p:oleObj spid="_x0000_s4098" name="Worksheet" r:id="rId3" imgW="5519793" imgH="1271386" progId="Excel.Sheet.12">
                  <p:embed/>
                </p:oleObj>
              </mc:Choice>
              <mc:Fallback>
                <p:oleObj name="Worksheet" r:id="rId3" imgW="5519793" imgH="1271386" progId="Excel.Sheet.12">
                  <p:embed/>
                  <p:pic>
                    <p:nvPicPr>
                      <p:cNvPr id="5" name="Object 4">
                        <a:extLst>
                          <a:ext uri="{FF2B5EF4-FFF2-40B4-BE49-F238E27FC236}">
                            <a16:creationId xmlns:a16="http://schemas.microsoft.com/office/drawing/2014/main" id="{89927183-4715-48BF-AE2F-34FD44B8F269}"/>
                          </a:ext>
                        </a:extLst>
                      </p:cNvPr>
                      <p:cNvPicPr/>
                      <p:nvPr/>
                    </p:nvPicPr>
                    <p:blipFill>
                      <a:blip r:embed="rId4"/>
                      <a:stretch>
                        <a:fillRect/>
                      </a:stretch>
                    </p:blipFill>
                    <p:spPr>
                      <a:xfrm>
                        <a:off x="3238398" y="2731772"/>
                        <a:ext cx="8472488" cy="197008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56251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88BD474-3F36-4D16-BAEF-4798038DB64C}"/>
              </a:ext>
            </a:extLst>
          </p:cNvPr>
          <p:cNvGraphicFramePr>
            <a:graphicFrameLocks noChangeAspect="1"/>
          </p:cNvGraphicFramePr>
          <p:nvPr/>
        </p:nvGraphicFramePr>
        <p:xfrm>
          <a:off x="6096000" y="762000"/>
          <a:ext cx="6096000" cy="6096000"/>
        </p:xfrm>
        <a:graphic>
          <a:graphicData uri="http://schemas.openxmlformats.org/presentationml/2006/ole">
            <mc:AlternateContent xmlns:mc="http://schemas.openxmlformats.org/markup-compatibility/2006">
              <mc:Choice xmlns:v="urn:schemas-microsoft-com:vml" Requires="v">
                <p:oleObj spid="_x0000_s5122" name="Acrobat Document" r:id="rId4" imgW="2400063" imgH="2400168" progId="AcroExch.Document.DC">
                  <p:embed/>
                </p:oleObj>
              </mc:Choice>
              <mc:Fallback>
                <p:oleObj name="Acrobat Document" r:id="rId4" imgW="2400063" imgH="2400168" progId="AcroExch.Document.DC">
                  <p:embed/>
                  <p:pic>
                    <p:nvPicPr>
                      <p:cNvPr id="4" name="Object 3">
                        <a:extLst>
                          <a:ext uri="{FF2B5EF4-FFF2-40B4-BE49-F238E27FC236}">
                            <a16:creationId xmlns:a16="http://schemas.microsoft.com/office/drawing/2014/main" id="{A88BD474-3F36-4D16-BAEF-4798038DB64C}"/>
                          </a:ext>
                        </a:extLst>
                      </p:cNvPr>
                      <p:cNvPicPr/>
                      <p:nvPr/>
                    </p:nvPicPr>
                    <p:blipFill>
                      <a:blip r:embed="rId5"/>
                      <a:stretch>
                        <a:fillRect/>
                      </a:stretch>
                    </p:blipFill>
                    <p:spPr>
                      <a:xfrm>
                        <a:off x="6096000" y="762000"/>
                        <a:ext cx="6096000" cy="609600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006C1EE2-C400-49A2-A54C-21CCD4894474}"/>
              </a:ext>
            </a:extLst>
          </p:cNvPr>
          <p:cNvPicPr>
            <a:picLocks noChangeAspect="1"/>
          </p:cNvPicPr>
          <p:nvPr/>
        </p:nvPicPr>
        <p:blipFill>
          <a:blip r:embed="rId6"/>
          <a:stretch>
            <a:fillRect/>
          </a:stretch>
        </p:blipFill>
        <p:spPr>
          <a:xfrm>
            <a:off x="-11748" y="761998"/>
            <a:ext cx="6107748" cy="6096002"/>
          </a:xfrm>
          <a:prstGeom prst="rect">
            <a:avLst/>
          </a:prstGeom>
        </p:spPr>
      </p:pic>
      <p:sp>
        <p:nvSpPr>
          <p:cNvPr id="7" name="TextBox 6">
            <a:extLst>
              <a:ext uri="{FF2B5EF4-FFF2-40B4-BE49-F238E27FC236}">
                <a16:creationId xmlns:a16="http://schemas.microsoft.com/office/drawing/2014/main" id="{6D293667-2A16-4A54-9CD4-0B6ED695DC96}"/>
              </a:ext>
            </a:extLst>
          </p:cNvPr>
          <p:cNvSpPr txBox="1"/>
          <p:nvPr/>
        </p:nvSpPr>
        <p:spPr>
          <a:xfrm>
            <a:off x="2587186" y="1954424"/>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14EAFA44-A462-438B-82CA-F0565ED76C19}"/>
              </a:ext>
            </a:extLst>
          </p:cNvPr>
          <p:cNvCxnSpPr/>
          <p:nvPr/>
        </p:nvCxnSpPr>
        <p:spPr>
          <a:xfrm flipV="1">
            <a:off x="4282394" y="1367028"/>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DD3BF5-89C1-496A-B2FB-77845E983861}"/>
              </a:ext>
            </a:extLst>
          </p:cNvPr>
          <p:cNvSpPr txBox="1"/>
          <p:nvPr/>
        </p:nvSpPr>
        <p:spPr>
          <a:xfrm>
            <a:off x="2524451" y="3146850"/>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3DDCEFF1-D6B3-46EA-A480-66A5952EBF2F}"/>
              </a:ext>
            </a:extLst>
          </p:cNvPr>
          <p:cNvCxnSpPr/>
          <p:nvPr/>
        </p:nvCxnSpPr>
        <p:spPr>
          <a:xfrm flipV="1">
            <a:off x="2700184" y="3597277"/>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7F4FB3-0A4C-45E8-AE30-FEB82F911D4A}"/>
              </a:ext>
            </a:extLst>
          </p:cNvPr>
          <p:cNvSpPr txBox="1"/>
          <p:nvPr/>
        </p:nvSpPr>
        <p:spPr>
          <a:xfrm>
            <a:off x="93441" y="-3632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Females.</a:t>
            </a:r>
          </a:p>
        </p:txBody>
      </p:sp>
    </p:spTree>
    <p:extLst>
      <p:ext uri="{BB962C8B-B14F-4D97-AF65-F5344CB8AC3E}">
        <p14:creationId xmlns:p14="http://schemas.microsoft.com/office/powerpoint/2010/main" val="384404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0BE7-7628-49DC-AA48-CBE864E00876}"/>
              </a:ext>
            </a:extLst>
          </p:cNvPr>
          <p:cNvSpPr>
            <a:spLocks noGrp="1"/>
          </p:cNvSpPr>
          <p:nvPr>
            <p:ph type="title"/>
          </p:nvPr>
        </p:nvSpPr>
        <p:spPr>
          <a:xfrm>
            <a:off x="450268" y="161605"/>
            <a:ext cx="8596668" cy="1320800"/>
          </a:xfrm>
        </p:spPr>
        <p:txBody>
          <a:bodyPr>
            <a:normAutofit fontScale="90000"/>
          </a:bodyPr>
          <a:lstStyle/>
          <a:p>
            <a:r>
              <a:rPr lang="en-CA" dirty="0">
                <a:solidFill>
                  <a:schemeClr val="accent2"/>
                </a:solidFill>
              </a:rPr>
              <a:t>SLC6A14 (Chromosome X – SNP rs3788766 Substitute: rs5905176; r = 0.770) for Females.</a:t>
            </a:r>
            <a:br>
              <a:rPr lang="en-CA" dirty="0">
                <a:solidFill>
                  <a:schemeClr val="accent2"/>
                </a:solidFill>
              </a:rPr>
            </a:br>
            <a:endParaRPr lang="en-CA" dirty="0"/>
          </a:p>
        </p:txBody>
      </p:sp>
      <p:graphicFrame>
        <p:nvGraphicFramePr>
          <p:cNvPr id="6" name="Object 5">
            <a:extLst>
              <a:ext uri="{FF2B5EF4-FFF2-40B4-BE49-F238E27FC236}">
                <a16:creationId xmlns:a16="http://schemas.microsoft.com/office/drawing/2014/main" id="{EE946AA1-D518-4C01-871F-A2987BC5E7A9}"/>
              </a:ext>
            </a:extLst>
          </p:cNvPr>
          <p:cNvGraphicFramePr>
            <a:graphicFrameLocks noChangeAspect="1"/>
          </p:cNvGraphicFramePr>
          <p:nvPr>
            <p:extLst>
              <p:ext uri="{D42A27DB-BD31-4B8C-83A1-F6EECF244321}">
                <p14:modId xmlns:p14="http://schemas.microsoft.com/office/powerpoint/2010/main" val="3764415642"/>
              </p:ext>
            </p:extLst>
          </p:nvPr>
        </p:nvGraphicFramePr>
        <p:xfrm>
          <a:off x="337530" y="2098824"/>
          <a:ext cx="10871861" cy="2361362"/>
        </p:xfrm>
        <a:graphic>
          <a:graphicData uri="http://schemas.openxmlformats.org/presentationml/2006/ole">
            <mc:AlternateContent xmlns:mc="http://schemas.openxmlformats.org/markup-compatibility/2006">
              <mc:Choice xmlns:v="urn:schemas-microsoft-com:vml" Requires="v">
                <p:oleObj spid="_x0000_s6146" name="Worksheet" r:id="rId3" imgW="6686497" imgH="1452654" progId="Excel.Sheet.12">
                  <p:embed/>
                </p:oleObj>
              </mc:Choice>
              <mc:Fallback>
                <p:oleObj name="Worksheet" r:id="rId3" imgW="6686497" imgH="1452654" progId="Excel.Sheet.12">
                  <p:embed/>
                  <p:pic>
                    <p:nvPicPr>
                      <p:cNvPr id="6" name="Object 5">
                        <a:extLst>
                          <a:ext uri="{FF2B5EF4-FFF2-40B4-BE49-F238E27FC236}">
                            <a16:creationId xmlns:a16="http://schemas.microsoft.com/office/drawing/2014/main" id="{EE946AA1-D518-4C01-871F-A2987BC5E7A9}"/>
                          </a:ext>
                        </a:extLst>
                      </p:cNvPr>
                      <p:cNvPicPr/>
                      <p:nvPr/>
                    </p:nvPicPr>
                    <p:blipFill>
                      <a:blip r:embed="rId4"/>
                      <a:stretch>
                        <a:fillRect/>
                      </a:stretch>
                    </p:blipFill>
                    <p:spPr>
                      <a:xfrm>
                        <a:off x="337530" y="2098824"/>
                        <a:ext cx="10871861" cy="2361362"/>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86237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99D1CAB-699A-4745-8640-F15C197FAA81}"/>
              </a:ext>
            </a:extLst>
          </p:cNvPr>
          <p:cNvGraphicFramePr>
            <a:graphicFrameLocks noChangeAspect="1"/>
          </p:cNvGraphicFramePr>
          <p:nvPr>
            <p:extLst>
              <p:ext uri="{D42A27DB-BD31-4B8C-83A1-F6EECF244321}">
                <p14:modId xmlns:p14="http://schemas.microsoft.com/office/powerpoint/2010/main" val="1875920833"/>
              </p:ext>
            </p:extLst>
          </p:nvPr>
        </p:nvGraphicFramePr>
        <p:xfrm>
          <a:off x="0" y="1908579"/>
          <a:ext cx="5421962" cy="4473810"/>
        </p:xfrm>
        <a:graphic>
          <a:graphicData uri="http://schemas.openxmlformats.org/presentationml/2006/ole">
            <mc:AlternateContent xmlns:mc="http://schemas.openxmlformats.org/markup-compatibility/2006">
              <mc:Choice xmlns:v="urn:schemas-microsoft-com:vml" Requires="v">
                <p:oleObj spid="_x0000_s7170" name="Acrobat Document" r:id="rId3" imgW="2400063" imgH="2400168" progId="AcroExch.Document.DC">
                  <p:embed/>
                </p:oleObj>
              </mc:Choice>
              <mc:Fallback>
                <p:oleObj name="Acrobat Document" r:id="rId3" imgW="2400063" imgH="2400168" progId="AcroExch.Document.DC">
                  <p:embed/>
                  <p:pic>
                    <p:nvPicPr>
                      <p:cNvPr id="4" name="Object 3">
                        <a:extLst>
                          <a:ext uri="{FF2B5EF4-FFF2-40B4-BE49-F238E27FC236}">
                            <a16:creationId xmlns:a16="http://schemas.microsoft.com/office/drawing/2014/main" id="{599D1CAB-699A-4745-8640-F15C197FAA81}"/>
                          </a:ext>
                        </a:extLst>
                      </p:cNvPr>
                      <p:cNvPicPr/>
                      <p:nvPr/>
                    </p:nvPicPr>
                    <p:blipFill>
                      <a:blip r:embed="rId4"/>
                      <a:stretch>
                        <a:fillRect/>
                      </a:stretch>
                    </p:blipFill>
                    <p:spPr>
                      <a:xfrm>
                        <a:off x="0" y="1908579"/>
                        <a:ext cx="5421962" cy="447381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5234972-DD4F-4B21-A6B0-A68A7AB93882}"/>
              </a:ext>
            </a:extLst>
          </p:cNvPr>
          <p:cNvGraphicFramePr>
            <a:graphicFrameLocks noChangeAspect="1"/>
          </p:cNvGraphicFramePr>
          <p:nvPr>
            <p:extLst>
              <p:ext uri="{D42A27DB-BD31-4B8C-83A1-F6EECF244321}">
                <p14:modId xmlns:p14="http://schemas.microsoft.com/office/powerpoint/2010/main" val="804510285"/>
              </p:ext>
            </p:extLst>
          </p:nvPr>
        </p:nvGraphicFramePr>
        <p:xfrm>
          <a:off x="5575386" y="64438"/>
          <a:ext cx="6616614" cy="6793562"/>
        </p:xfrm>
        <a:graphic>
          <a:graphicData uri="http://schemas.openxmlformats.org/presentationml/2006/ole">
            <mc:AlternateContent xmlns:mc="http://schemas.openxmlformats.org/markup-compatibility/2006">
              <mc:Choice xmlns:v="urn:schemas-microsoft-com:vml" Requires="v">
                <p:oleObj spid="_x0000_s7171" name="Acrobat Document" r:id="rId5" imgW="2400063" imgH="2400168" progId="AcroExch.Document.DC">
                  <p:embed/>
                </p:oleObj>
              </mc:Choice>
              <mc:Fallback>
                <p:oleObj name="Acrobat Document" r:id="rId5" imgW="2400063" imgH="2400168" progId="AcroExch.Document.DC">
                  <p:embed/>
                  <p:pic>
                    <p:nvPicPr>
                      <p:cNvPr id="5" name="Object 4">
                        <a:extLst>
                          <a:ext uri="{FF2B5EF4-FFF2-40B4-BE49-F238E27FC236}">
                            <a16:creationId xmlns:a16="http://schemas.microsoft.com/office/drawing/2014/main" id="{15234972-DD4F-4B21-A6B0-A68A7AB93882}"/>
                          </a:ext>
                        </a:extLst>
                      </p:cNvPr>
                      <p:cNvPicPr/>
                      <p:nvPr/>
                    </p:nvPicPr>
                    <p:blipFill>
                      <a:blip r:embed="rId6"/>
                      <a:stretch>
                        <a:fillRect/>
                      </a:stretch>
                    </p:blipFill>
                    <p:spPr>
                      <a:xfrm>
                        <a:off x="5575386" y="64438"/>
                        <a:ext cx="6616614" cy="6793562"/>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F00D626-50D9-4027-A217-50FE67DF75A3}"/>
              </a:ext>
            </a:extLst>
          </p:cNvPr>
          <p:cNvSpPr/>
          <p:nvPr/>
        </p:nvSpPr>
        <p:spPr>
          <a:xfrm>
            <a:off x="5946668" y="64438"/>
            <a:ext cx="1110782" cy="27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5C677D7-7B67-4939-9F24-5776D061C262}"/>
              </a:ext>
            </a:extLst>
          </p:cNvPr>
          <p:cNvSpPr/>
          <p:nvPr/>
        </p:nvSpPr>
        <p:spPr>
          <a:xfrm>
            <a:off x="218883" y="152445"/>
            <a:ext cx="5727785" cy="830997"/>
          </a:xfrm>
          <a:prstGeom prst="rect">
            <a:avLst/>
          </a:prstGeom>
        </p:spPr>
        <p:txBody>
          <a:bodyPr wrap="square">
            <a:spAutoFit/>
          </a:bodyPr>
          <a:lstStyle/>
          <a:p>
            <a:r>
              <a:rPr lang="en-CA" sz="2400" dirty="0">
                <a:solidFill>
                  <a:schemeClr val="accent2"/>
                </a:solidFill>
              </a:rPr>
              <a:t>SLC26A9 (</a:t>
            </a:r>
            <a:r>
              <a:rPr lang="pt-BR" sz="2400" dirty="0">
                <a:solidFill>
                  <a:schemeClr val="accent2"/>
                </a:solidFill>
              </a:rPr>
              <a:t>Chromosome 1 - </a:t>
            </a:r>
            <a:r>
              <a:rPr lang="en-CA" sz="2400" dirty="0">
                <a:solidFill>
                  <a:schemeClr val="accent2"/>
                </a:solidFill>
              </a:rPr>
              <a:t>SNP rs4077468 </a:t>
            </a:r>
            <a:r>
              <a:rPr lang="pt-BR" sz="2400" dirty="0">
                <a:solidFill>
                  <a:schemeClr val="accent2"/>
                </a:solidFill>
              </a:rPr>
              <a:t>Substitute: rs4077469; r = 1</a:t>
            </a:r>
            <a:r>
              <a:rPr lang="en-CA" sz="2400" dirty="0">
                <a:solidFill>
                  <a:schemeClr val="accent2"/>
                </a:solidFill>
              </a:rPr>
              <a:t>)</a:t>
            </a:r>
          </a:p>
        </p:txBody>
      </p:sp>
      <p:sp>
        <p:nvSpPr>
          <p:cNvPr id="8" name="TextBox 7">
            <a:extLst>
              <a:ext uri="{FF2B5EF4-FFF2-40B4-BE49-F238E27FC236}">
                <a16:creationId xmlns:a16="http://schemas.microsoft.com/office/drawing/2014/main" id="{BB167BAF-1098-4ADE-82D3-47B3D5F8B17C}"/>
              </a:ext>
            </a:extLst>
          </p:cNvPr>
          <p:cNvSpPr txBox="1"/>
          <p:nvPr/>
        </p:nvSpPr>
        <p:spPr>
          <a:xfrm>
            <a:off x="9039355" y="2924950"/>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9" name="Straight Arrow Connector 8">
            <a:extLst>
              <a:ext uri="{FF2B5EF4-FFF2-40B4-BE49-F238E27FC236}">
                <a16:creationId xmlns:a16="http://schemas.microsoft.com/office/drawing/2014/main" id="{1D2452D4-2EF7-4157-B348-1DB42B18FDDB}"/>
              </a:ext>
            </a:extLst>
          </p:cNvPr>
          <p:cNvCxnSpPr/>
          <p:nvPr/>
        </p:nvCxnSpPr>
        <p:spPr>
          <a:xfrm flipV="1">
            <a:off x="10479360" y="241056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98D6FB-9562-41B0-97B3-CDEB19FFBCE2}"/>
              </a:ext>
            </a:extLst>
          </p:cNvPr>
          <p:cNvSpPr txBox="1"/>
          <p:nvPr/>
        </p:nvSpPr>
        <p:spPr>
          <a:xfrm>
            <a:off x="9564311" y="3406484"/>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01762404-5AC0-461E-9B91-561728F3F473}"/>
              </a:ext>
            </a:extLst>
          </p:cNvPr>
          <p:cNvCxnSpPr/>
          <p:nvPr/>
        </p:nvCxnSpPr>
        <p:spPr>
          <a:xfrm flipV="1">
            <a:off x="9692395" y="380956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D69B52B-3626-4064-9CC3-582A89E7FFAF}"/>
              </a:ext>
            </a:extLst>
          </p:cNvPr>
          <p:cNvSpPr/>
          <p:nvPr/>
        </p:nvSpPr>
        <p:spPr>
          <a:xfrm>
            <a:off x="253147" y="1590786"/>
            <a:ext cx="4915667"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Manhattan Plot for rs4077469 with Covariates</a:t>
            </a:r>
          </a:p>
        </p:txBody>
      </p:sp>
      <p:sp>
        <p:nvSpPr>
          <p:cNvPr id="13" name="Rectangle 12">
            <a:extLst>
              <a:ext uri="{FF2B5EF4-FFF2-40B4-BE49-F238E27FC236}">
                <a16:creationId xmlns:a16="http://schemas.microsoft.com/office/drawing/2014/main" id="{C26CD212-E32D-4FBA-ABBC-10D98BF8B02D}"/>
              </a:ext>
            </a:extLst>
          </p:cNvPr>
          <p:cNvSpPr/>
          <p:nvPr/>
        </p:nvSpPr>
        <p:spPr>
          <a:xfrm>
            <a:off x="5816769" y="0"/>
            <a:ext cx="5411553"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Manhattan Plot for rs4077469 without Covariates</a:t>
            </a:r>
          </a:p>
        </p:txBody>
      </p:sp>
    </p:spTree>
    <p:extLst>
      <p:ext uri="{BB962C8B-B14F-4D97-AF65-F5344CB8AC3E}">
        <p14:creationId xmlns:p14="http://schemas.microsoft.com/office/powerpoint/2010/main" val="143164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Some Challenges and Limitations. </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5734021" y="609600"/>
            <a:ext cx="6191279" cy="6172705"/>
          </a:xfrm>
        </p:spPr>
        <p:txBody>
          <a:bodyPr vert="horz" lIns="91440" tIns="45720" rIns="91440" bIns="45720" rtlCol="0" anchor="ctr">
            <a:normAutofit fontScale="92500" lnSpcReduction="20000"/>
          </a:bodyPr>
          <a:lstStyle/>
          <a:p>
            <a:pPr>
              <a:lnSpc>
                <a:spcPct val="90000"/>
              </a:lnSpc>
            </a:pPr>
            <a:r>
              <a:rPr lang="en-US" sz="2600" dirty="0">
                <a:solidFill>
                  <a:srgbClr val="FFFFFF"/>
                </a:solidFill>
              </a:rPr>
              <a:t>Multiple testing.</a:t>
            </a:r>
          </a:p>
          <a:p>
            <a:pPr lvl="1">
              <a:lnSpc>
                <a:spcPct val="90000"/>
              </a:lnSpc>
            </a:pPr>
            <a:r>
              <a:rPr lang="en-US" sz="1900" dirty="0">
                <a:solidFill>
                  <a:srgbClr val="FFFFFF"/>
                </a:solidFill>
              </a:rPr>
              <a:t>1511 phenotypes and three SNP’s</a:t>
            </a:r>
          </a:p>
          <a:p>
            <a:pPr>
              <a:lnSpc>
                <a:spcPct val="90000"/>
              </a:lnSpc>
            </a:pPr>
            <a:r>
              <a:rPr lang="en-US" sz="2600" dirty="0">
                <a:solidFill>
                  <a:srgbClr val="FFFFFF"/>
                </a:solidFill>
              </a:rPr>
              <a:t>Missing data (phenotype &amp; genotype). A</a:t>
            </a:r>
            <a:r>
              <a:rPr lang="en-CA" sz="2600" dirty="0" err="1">
                <a:solidFill>
                  <a:srgbClr val="FFFFFF"/>
                </a:solidFill>
              </a:rPr>
              <a:t>ll</a:t>
            </a:r>
            <a:r>
              <a:rPr lang="en-CA" sz="2600" dirty="0">
                <a:solidFill>
                  <a:srgbClr val="FFFFFF"/>
                </a:solidFill>
              </a:rPr>
              <a:t> and any missing data was deleted. Most likely data not MCAR; people with ICD9 codes were deleted. Mostly people in the beginning of the recruitment period.</a:t>
            </a:r>
            <a:endParaRPr lang="en-US" sz="2600" dirty="0">
              <a:solidFill>
                <a:srgbClr val="FFFFFF"/>
              </a:solidFill>
            </a:endParaRPr>
          </a:p>
          <a:p>
            <a:pPr>
              <a:lnSpc>
                <a:spcPct val="90000"/>
              </a:lnSpc>
            </a:pPr>
            <a:r>
              <a:rPr lang="en-US" sz="2600" dirty="0">
                <a:solidFill>
                  <a:srgbClr val="FFFFFF"/>
                </a:solidFill>
              </a:rPr>
              <a:t>No exclusion scheme when defining controls based on ICD codes.</a:t>
            </a:r>
          </a:p>
          <a:p>
            <a:pPr>
              <a:lnSpc>
                <a:spcPct val="90000"/>
              </a:lnSpc>
            </a:pPr>
            <a:r>
              <a:rPr lang="en-US" sz="2600" dirty="0">
                <a:solidFill>
                  <a:srgbClr val="FFFFFF"/>
                </a:solidFill>
              </a:rPr>
              <a:t>Converting ICD10 codes to phenotypic codes (</a:t>
            </a:r>
            <a:r>
              <a:rPr lang="en-US" sz="2600" dirty="0" err="1">
                <a:solidFill>
                  <a:srgbClr val="FFFFFF"/>
                </a:solidFill>
              </a:rPr>
              <a:t>phecode</a:t>
            </a:r>
            <a:r>
              <a:rPr lang="en-US" sz="2600" dirty="0">
                <a:solidFill>
                  <a:srgbClr val="FFFFFF"/>
                </a:solidFill>
              </a:rPr>
              <a:t> system built was on ICD9 codes) Validated by Wu et al (2018) on the UKBB data.</a:t>
            </a:r>
          </a:p>
          <a:p>
            <a:pPr>
              <a:lnSpc>
                <a:spcPct val="90000"/>
              </a:lnSpc>
            </a:pPr>
            <a:r>
              <a:rPr lang="en-US" sz="2600" dirty="0">
                <a:solidFill>
                  <a:srgbClr val="FFFFFF"/>
                </a:solidFill>
              </a:rPr>
              <a:t>Several </a:t>
            </a:r>
            <a:r>
              <a:rPr lang="en-US" sz="2600" dirty="0" err="1">
                <a:solidFill>
                  <a:srgbClr val="FFFFFF"/>
                </a:solidFill>
              </a:rPr>
              <a:t>phecodes</a:t>
            </a:r>
            <a:r>
              <a:rPr lang="en-US" sz="2600" dirty="0">
                <a:solidFill>
                  <a:srgbClr val="FFFFFF"/>
                </a:solidFill>
              </a:rPr>
              <a:t> and </a:t>
            </a:r>
            <a:r>
              <a:rPr lang="en-US" sz="2600" dirty="0" err="1">
                <a:solidFill>
                  <a:srgbClr val="FFFFFF"/>
                </a:solidFill>
              </a:rPr>
              <a:t>phynotypes</a:t>
            </a:r>
            <a:r>
              <a:rPr lang="en-US" sz="2600" dirty="0">
                <a:solidFill>
                  <a:srgbClr val="FFFFFF"/>
                </a:solidFill>
              </a:rPr>
              <a:t> are related, hence Bonferroni correction is conservative. </a:t>
            </a:r>
          </a:p>
          <a:p>
            <a:pPr>
              <a:lnSpc>
                <a:spcPct val="90000"/>
              </a:lnSpc>
            </a:pPr>
            <a:r>
              <a:rPr lang="en-US" sz="2600" dirty="0">
                <a:solidFill>
                  <a:srgbClr val="FFFFFF"/>
                </a:solidFill>
              </a:rPr>
              <a:t>Relatedness, kinship analysis. </a:t>
            </a:r>
          </a:p>
          <a:p>
            <a:pPr>
              <a:lnSpc>
                <a:spcPct val="90000"/>
              </a:lnSpc>
            </a:pPr>
            <a:r>
              <a:rPr lang="en-US" sz="2600" dirty="0">
                <a:solidFill>
                  <a:srgbClr val="FFFFFF"/>
                </a:solidFill>
              </a:rPr>
              <a:t>Computing the ancestral PCA.</a:t>
            </a:r>
          </a:p>
          <a:p>
            <a:pPr>
              <a:lnSpc>
                <a:spcPct val="90000"/>
              </a:lnSpc>
            </a:pPr>
            <a:r>
              <a:rPr lang="en-US" sz="2600" dirty="0">
                <a:solidFill>
                  <a:srgbClr val="FFFFFF"/>
                </a:solidFill>
              </a:rPr>
              <a:t>Implementing all of this in a HPF.</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24112555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3764800" y="183502"/>
            <a:ext cx="5684383" cy="1554212"/>
          </a:xfrm>
        </p:spPr>
        <p:txBody>
          <a:bodyPr vert="horz" lIns="91440" tIns="45720" rIns="91440" bIns="45720" rtlCol="0" anchor="b">
            <a:normAutofit/>
          </a:bodyPr>
          <a:lstStyle/>
          <a:p>
            <a:pPr algn="ctr">
              <a:lnSpc>
                <a:spcPct val="90000"/>
              </a:lnSpc>
            </a:pPr>
            <a:r>
              <a:rPr lang="en-US" sz="4800" b="1" dirty="0">
                <a:solidFill>
                  <a:srgbClr val="0146AD"/>
                </a:solidFill>
              </a:rPr>
              <a:t>The Hospital for Sick Children </a:t>
            </a:r>
          </a:p>
        </p:txBody>
      </p:sp>
      <p:pic>
        <p:nvPicPr>
          <p:cNvPr id="2050" name="Picture 2" descr="http://www.constructioncanada.net/wp-content/uploads/2015/01/sick_kids_1_oct2013_71.jpg">
            <a:extLst>
              <a:ext uri="{FF2B5EF4-FFF2-40B4-BE49-F238E27FC236}">
                <a16:creationId xmlns:a16="http://schemas.microsoft.com/office/drawing/2014/main" id="{03F1DCCB-13F9-4D5C-9059-1ADFCBFA5F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7" t="12759" r="18932" b="31697"/>
          <a:stretch/>
        </p:blipFill>
        <p:spPr bwMode="auto">
          <a:xfrm>
            <a:off x="269718" y="-8467"/>
            <a:ext cx="3329076" cy="3938185"/>
          </a:xfrm>
          <a:custGeom>
            <a:avLst/>
            <a:gdLst>
              <a:gd name="connsiteX0" fmla="*/ 509916 w 5062280"/>
              <a:gd name="connsiteY0" fmla="*/ 0 h 3429000"/>
              <a:gd name="connsiteX1" fmla="*/ 5062280 w 5062280"/>
              <a:gd name="connsiteY1" fmla="*/ 0 h 3429000"/>
              <a:gd name="connsiteX2" fmla="*/ 5062280 w 5062280"/>
              <a:gd name="connsiteY2" fmla="*/ 21851 h 3429000"/>
              <a:gd name="connsiteX3" fmla="*/ 4549416 w 5062280"/>
              <a:gd name="connsiteY3" fmla="*/ 3429000 h 3429000"/>
              <a:gd name="connsiteX4" fmla="*/ 0 w 5062280"/>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280" h="3429000">
                <a:moveTo>
                  <a:pt x="509916" y="0"/>
                </a:moveTo>
                <a:lnTo>
                  <a:pt x="5062280" y="0"/>
                </a:lnTo>
                <a:lnTo>
                  <a:pt x="5062280" y="21851"/>
                </a:lnTo>
                <a:lnTo>
                  <a:pt x="4549416"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2BAA85-735E-469C-BF5D-8159E869E691}"/>
              </a:ext>
            </a:extLst>
          </p:cNvPr>
          <p:cNvPicPr>
            <a:picLocks noChangeAspect="1"/>
          </p:cNvPicPr>
          <p:nvPr/>
        </p:nvPicPr>
        <p:blipFill rotWithShape="1">
          <a:blip r:embed="rId3"/>
          <a:srcRect l="-6769" t="-203" r="-6769" b="-9857"/>
          <a:stretch/>
        </p:blipFill>
        <p:spPr>
          <a:xfrm>
            <a:off x="455778" y="4216737"/>
            <a:ext cx="2998351" cy="2105938"/>
          </a:xfrm>
          <a:custGeom>
            <a:avLst/>
            <a:gdLst>
              <a:gd name="connsiteX0" fmla="*/ 332680 w 4882096"/>
              <a:gd name="connsiteY0" fmla="*/ 0 h 3429001"/>
              <a:gd name="connsiteX1" fmla="*/ 4882096 w 4882096"/>
              <a:gd name="connsiteY1" fmla="*/ 0 h 3429001"/>
              <a:gd name="connsiteX2" fmla="*/ 4365943 w 4882096"/>
              <a:gd name="connsiteY2" fmla="*/ 3429001 h 3429001"/>
              <a:gd name="connsiteX3" fmla="*/ 0 w 4882096"/>
              <a:gd name="connsiteY3" fmla="*/ 3429001 h 3429001"/>
              <a:gd name="connsiteX4" fmla="*/ 0 w 4882096"/>
              <a:gd name="connsiteY4" fmla="*/ 2237155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2096" h="3429001">
                <a:moveTo>
                  <a:pt x="332680" y="0"/>
                </a:moveTo>
                <a:lnTo>
                  <a:pt x="4882096" y="0"/>
                </a:lnTo>
                <a:lnTo>
                  <a:pt x="4365943" y="3429001"/>
                </a:lnTo>
                <a:lnTo>
                  <a:pt x="0" y="3429001"/>
                </a:lnTo>
                <a:lnTo>
                  <a:pt x="0" y="2237155"/>
                </a:lnTo>
                <a:close/>
              </a:path>
            </a:pathLst>
          </a:custGeom>
        </p:spPr>
      </p:pic>
      <p:cxnSp>
        <p:nvCxnSpPr>
          <p:cNvPr id="2053" name="Straight Connector 82">
            <a:extLst>
              <a:ext uri="{FF2B5EF4-FFF2-40B4-BE49-F238E27FC236}">
                <a16:creationId xmlns:a16="http://schemas.microsoft.com/office/drawing/2014/main" id="{44ECB373-FE53-4714-8BA6-043C52FC0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2012" y="3433493"/>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00936D7-7E72-4F9D-8B51-A73F4628B9DE}"/>
              </a:ext>
            </a:extLst>
          </p:cNvPr>
          <p:cNvPicPr>
            <a:picLocks noChangeAspect="1"/>
          </p:cNvPicPr>
          <p:nvPr/>
        </p:nvPicPr>
        <p:blipFill rotWithShape="1">
          <a:blip r:embed="rId4"/>
          <a:srcRect l="24843" r="52619" b="1231"/>
          <a:stretch/>
        </p:blipFill>
        <p:spPr>
          <a:xfrm>
            <a:off x="7735506" y="2841171"/>
            <a:ext cx="842746" cy="2434143"/>
          </a:xfrm>
          <a:prstGeom prst="rect">
            <a:avLst/>
          </a:prstGeom>
        </p:spPr>
      </p:pic>
      <p:pic>
        <p:nvPicPr>
          <p:cNvPr id="5" name="Picture 4">
            <a:extLst>
              <a:ext uri="{FF2B5EF4-FFF2-40B4-BE49-F238E27FC236}">
                <a16:creationId xmlns:a16="http://schemas.microsoft.com/office/drawing/2014/main" id="{64FB0401-461D-45D0-9478-912C40984B0F}"/>
              </a:ext>
            </a:extLst>
          </p:cNvPr>
          <p:cNvPicPr>
            <a:picLocks noChangeAspect="1"/>
          </p:cNvPicPr>
          <p:nvPr/>
        </p:nvPicPr>
        <p:blipFill rotWithShape="1">
          <a:blip r:embed="rId5"/>
          <a:srcRect l="26618" r="22498"/>
          <a:stretch/>
        </p:blipFill>
        <p:spPr>
          <a:xfrm>
            <a:off x="6520493" y="3340364"/>
            <a:ext cx="802686" cy="2349841"/>
          </a:xfrm>
          <a:prstGeom prst="rect">
            <a:avLst/>
          </a:prstGeom>
        </p:spPr>
      </p:pic>
      <p:pic>
        <p:nvPicPr>
          <p:cNvPr id="6" name="Picture 5">
            <a:extLst>
              <a:ext uri="{FF2B5EF4-FFF2-40B4-BE49-F238E27FC236}">
                <a16:creationId xmlns:a16="http://schemas.microsoft.com/office/drawing/2014/main" id="{634FE620-3CC8-4C9F-9D36-4DAA426FD44C}"/>
              </a:ext>
            </a:extLst>
          </p:cNvPr>
          <p:cNvPicPr>
            <a:picLocks noChangeAspect="1"/>
          </p:cNvPicPr>
          <p:nvPr/>
        </p:nvPicPr>
        <p:blipFill rotWithShape="1">
          <a:blip r:embed="rId6"/>
          <a:srcRect l="30492" t="22332" r="31707" b="347"/>
          <a:stretch/>
        </p:blipFill>
        <p:spPr>
          <a:xfrm>
            <a:off x="5352552" y="4372164"/>
            <a:ext cx="813860" cy="2148412"/>
          </a:xfrm>
          <a:prstGeom prst="rect">
            <a:avLst/>
          </a:prstGeom>
        </p:spPr>
      </p:pic>
      <p:sp>
        <p:nvSpPr>
          <p:cNvPr id="20" name="Title 1">
            <a:extLst>
              <a:ext uri="{FF2B5EF4-FFF2-40B4-BE49-F238E27FC236}">
                <a16:creationId xmlns:a16="http://schemas.microsoft.com/office/drawing/2014/main" id="{D55621A2-60B6-4C02-9539-93AF0C6E2A9A}"/>
              </a:ext>
            </a:extLst>
          </p:cNvPr>
          <p:cNvSpPr txBox="1">
            <a:spLocks/>
          </p:cNvSpPr>
          <p:nvPr/>
        </p:nvSpPr>
        <p:spPr>
          <a:xfrm>
            <a:off x="5017941" y="1732208"/>
            <a:ext cx="3068943" cy="97162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200" u="sng" dirty="0" err="1">
                <a:solidFill>
                  <a:srgbClr val="00B0F0"/>
                </a:solidFill>
              </a:rPr>
              <a:t>Strug</a:t>
            </a:r>
            <a:r>
              <a:rPr lang="en-US" sz="3200" u="sng" dirty="0">
                <a:solidFill>
                  <a:srgbClr val="00B0F0"/>
                </a:solidFill>
              </a:rPr>
              <a:t> Lab</a:t>
            </a:r>
          </a:p>
        </p:txBody>
      </p:sp>
    </p:spTree>
    <p:extLst>
      <p:ext uri="{BB962C8B-B14F-4D97-AF65-F5344CB8AC3E}">
        <p14:creationId xmlns:p14="http://schemas.microsoft.com/office/powerpoint/2010/main" val="73972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Future Work</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lnSpcReduction="10000"/>
          </a:bodyPr>
          <a:lstStyle/>
          <a:p>
            <a:pPr>
              <a:lnSpc>
                <a:spcPct val="90000"/>
              </a:lnSpc>
            </a:pPr>
            <a:r>
              <a:rPr lang="en-US" sz="2800" dirty="0">
                <a:solidFill>
                  <a:srgbClr val="FFFFFF"/>
                </a:solidFill>
              </a:rPr>
              <a:t>Instead of using additive model to perform the </a:t>
            </a:r>
            <a:r>
              <a:rPr lang="en-US" sz="2800" dirty="0" err="1">
                <a:solidFill>
                  <a:srgbClr val="FFFFFF"/>
                </a:solidFill>
              </a:rPr>
              <a:t>PheWAS</a:t>
            </a:r>
            <a:r>
              <a:rPr lang="en-US" sz="2800" dirty="0">
                <a:solidFill>
                  <a:srgbClr val="FFFFFF"/>
                </a:solidFill>
              </a:rPr>
              <a:t>, use a genotypic model (treat allele count as categorical variable).</a:t>
            </a:r>
          </a:p>
          <a:p>
            <a:pPr>
              <a:lnSpc>
                <a:spcPct val="90000"/>
              </a:lnSpc>
            </a:pPr>
            <a:r>
              <a:rPr lang="en-US" sz="2800" dirty="0">
                <a:solidFill>
                  <a:srgbClr val="FFFFFF"/>
                </a:solidFill>
              </a:rPr>
              <a:t>Included interaction term between allele count and sex.</a:t>
            </a:r>
          </a:p>
          <a:p>
            <a:pPr>
              <a:lnSpc>
                <a:spcPct val="90000"/>
              </a:lnSpc>
            </a:pPr>
            <a:r>
              <a:rPr lang="en-US" sz="2800" dirty="0">
                <a:solidFill>
                  <a:srgbClr val="FFFFFF"/>
                </a:solidFill>
              </a:rPr>
              <a:t>Use curated phenotypic data</a:t>
            </a:r>
          </a:p>
          <a:p>
            <a:pPr lvl="1">
              <a:lnSpc>
                <a:spcPct val="90000"/>
              </a:lnSpc>
            </a:pPr>
            <a:r>
              <a:rPr lang="en-US" sz="2600" dirty="0">
                <a:solidFill>
                  <a:srgbClr val="FFFFFF"/>
                </a:solidFill>
              </a:rPr>
              <a:t>Lung function: FEV</a:t>
            </a:r>
            <a:r>
              <a:rPr lang="en-US" sz="1800" dirty="0">
                <a:solidFill>
                  <a:srgbClr val="FFFFFF"/>
                </a:solidFill>
              </a:rPr>
              <a:t>1</a:t>
            </a:r>
            <a:r>
              <a:rPr lang="en-US" sz="2600" dirty="0">
                <a:solidFill>
                  <a:srgbClr val="FFFFFF"/>
                </a:solidFill>
              </a:rPr>
              <a:t>/FVC ratio</a:t>
            </a:r>
          </a:p>
          <a:p>
            <a:pPr>
              <a:lnSpc>
                <a:spcPct val="90000"/>
              </a:lnSpc>
            </a:pPr>
            <a:r>
              <a:rPr lang="en-US" sz="2800" dirty="0">
                <a:solidFill>
                  <a:srgbClr val="FFFFFF"/>
                </a:solidFill>
              </a:rPr>
              <a:t>Validating the UKBB</a:t>
            </a:r>
            <a:r>
              <a:rPr lang="en-CA" sz="2800" dirty="0">
                <a:solidFill>
                  <a:srgbClr val="FFFFFF"/>
                </a:solidFill>
              </a:rPr>
              <a:t> data, our data </a:t>
            </a:r>
            <a:r>
              <a:rPr lang="en-CA" sz="2800">
                <a:solidFill>
                  <a:srgbClr val="FFFFFF"/>
                </a:solidFill>
              </a:rPr>
              <a:t>cleaning and </a:t>
            </a:r>
            <a:r>
              <a:rPr lang="en-CA" sz="2800" dirty="0">
                <a:solidFill>
                  <a:srgbClr val="FFFFFF"/>
                </a:solidFill>
              </a:rPr>
              <a:t>conversion of ICD-10 to </a:t>
            </a:r>
            <a:r>
              <a:rPr lang="en-CA" sz="2800" dirty="0" err="1">
                <a:solidFill>
                  <a:srgbClr val="FFFFFF"/>
                </a:solidFill>
              </a:rPr>
              <a:t>phecodes</a:t>
            </a:r>
            <a:r>
              <a:rPr lang="en-CA" sz="2800" dirty="0">
                <a:solidFill>
                  <a:srgbClr val="FFFFFF"/>
                </a:solidFill>
              </a:rPr>
              <a:t> process and our </a:t>
            </a:r>
            <a:r>
              <a:rPr lang="en-CA" sz="2800" dirty="0" err="1">
                <a:solidFill>
                  <a:srgbClr val="FFFFFF"/>
                </a:solidFill>
              </a:rPr>
              <a:t>PheWAS</a:t>
            </a:r>
            <a:r>
              <a:rPr lang="en-CA" sz="2800" dirty="0">
                <a:solidFill>
                  <a:srgbClr val="FFFFFF"/>
                </a:solidFill>
              </a:rPr>
              <a:t> analysis, </a:t>
            </a:r>
            <a:r>
              <a:rPr lang="en-US" sz="2800" dirty="0">
                <a:solidFill>
                  <a:srgbClr val="FFFFFF"/>
                </a:solidFill>
              </a:rPr>
              <a:t>by replicating previously published </a:t>
            </a:r>
            <a:r>
              <a:rPr lang="en-US" sz="2800" dirty="0" err="1">
                <a:solidFill>
                  <a:srgbClr val="FFFFFF"/>
                </a:solidFill>
              </a:rPr>
              <a:t>PheWAS</a:t>
            </a:r>
            <a:r>
              <a:rPr lang="en-US" sz="2800" dirty="0">
                <a:solidFill>
                  <a:srgbClr val="FFFFFF"/>
                </a:solidFill>
              </a:rPr>
              <a:t> studies.</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7648592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5797550" y="609600"/>
            <a:ext cx="6184900" cy="6172705"/>
          </a:xfrm>
        </p:spPr>
        <p:txBody>
          <a:bodyPr vert="horz" lIns="91440" tIns="45720" rIns="91440" bIns="45720" rtlCol="0" anchor="ctr">
            <a:normAutofit fontScale="92500"/>
          </a:bodyPr>
          <a:lstStyle/>
          <a:p>
            <a:pPr>
              <a:lnSpc>
                <a:spcPct val="90000"/>
              </a:lnSpc>
            </a:pPr>
            <a:r>
              <a:rPr lang="en-US" sz="2800" dirty="0">
                <a:solidFill>
                  <a:srgbClr val="FFFFFF"/>
                </a:solidFill>
              </a:rPr>
              <a:t>Results suggest that there maybe an association between gene </a:t>
            </a:r>
            <a:r>
              <a:rPr lang="en-CA" sz="2800" dirty="0">
                <a:solidFill>
                  <a:schemeClr val="tx1"/>
                </a:solidFill>
              </a:rPr>
              <a:t>SLC9A3 near SNP rs57221529, and having </a:t>
            </a:r>
            <a:r>
              <a:rPr lang="en-CA" sz="2800" dirty="0"/>
              <a:t>Esophagitis, GERD and related diseases.</a:t>
            </a:r>
          </a:p>
          <a:p>
            <a:pPr>
              <a:lnSpc>
                <a:spcPct val="90000"/>
              </a:lnSpc>
            </a:pPr>
            <a:r>
              <a:rPr lang="en-CA" sz="2800" dirty="0"/>
              <a:t>Every additional C allele increases the odds by about 6.4% of having the related diseases in an individual.</a:t>
            </a:r>
          </a:p>
          <a:p>
            <a:pPr>
              <a:lnSpc>
                <a:spcPct val="90000"/>
              </a:lnSpc>
            </a:pPr>
            <a:r>
              <a:rPr lang="en-CA" sz="2800" dirty="0"/>
              <a:t>Results generalizable to people with Caucasian ancestry. </a:t>
            </a:r>
          </a:p>
          <a:p>
            <a:pPr>
              <a:lnSpc>
                <a:spcPct val="90000"/>
              </a:lnSpc>
            </a:pPr>
            <a:r>
              <a:rPr lang="en-CA" sz="2800" dirty="0"/>
              <a:t>With this </a:t>
            </a:r>
            <a:r>
              <a:rPr lang="en-CA" sz="2800" dirty="0" err="1"/>
              <a:t>PheWAS</a:t>
            </a:r>
            <a:r>
              <a:rPr lang="en-CA" sz="2800" dirty="0"/>
              <a:t> we may have found a phenotype associated with gene SCL9A3 in the non-CF population </a:t>
            </a:r>
          </a:p>
          <a:p>
            <a:pPr>
              <a:lnSpc>
                <a:spcPct val="90000"/>
              </a:lnSpc>
            </a:pPr>
            <a:r>
              <a:rPr lang="en-CA" sz="2800" dirty="0">
                <a:solidFill>
                  <a:srgbClr val="000000"/>
                </a:solidFill>
                <a:latin typeface="Calibri" panose="020F0502020204030204" pitchFamily="34" charset="0"/>
              </a:rPr>
              <a:t>However, further research work is required.</a:t>
            </a:r>
          </a:p>
          <a:p>
            <a:pPr>
              <a:lnSpc>
                <a:spcPct val="90000"/>
              </a:lnSpc>
            </a:pPr>
            <a:endParaRPr lang="en-US" sz="2800" dirty="0">
              <a:solidFill>
                <a:schemeClr val="tx1"/>
              </a:solidFill>
            </a:endParaRP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42524542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3322768" y="2305799"/>
            <a:ext cx="3305801" cy="956442"/>
          </a:xfrm>
        </p:spPr>
        <p:txBody>
          <a:bodyPr/>
          <a:lstStyle/>
          <a:p>
            <a:r>
              <a:rPr lang="en-US"/>
              <a:t>Questions?</a:t>
            </a:r>
          </a:p>
        </p:txBody>
      </p:sp>
    </p:spTree>
    <p:extLst>
      <p:ext uri="{BB962C8B-B14F-4D97-AF65-F5344CB8AC3E}">
        <p14:creationId xmlns:p14="http://schemas.microsoft.com/office/powerpoint/2010/main" val="4229439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2948417" y="2324209"/>
            <a:ext cx="4734998" cy="956442"/>
          </a:xfrm>
        </p:spPr>
        <p:txBody>
          <a:bodyPr>
            <a:normAutofit/>
          </a:bodyPr>
          <a:lstStyle/>
          <a:p>
            <a:r>
              <a:rPr lang="en-US" dirty="0"/>
              <a:t>Additional Slides</a:t>
            </a:r>
          </a:p>
        </p:txBody>
      </p:sp>
    </p:spTree>
    <p:extLst>
      <p:ext uri="{BB962C8B-B14F-4D97-AF65-F5344CB8AC3E}">
        <p14:creationId xmlns:p14="http://schemas.microsoft.com/office/powerpoint/2010/main" val="422227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t>
            </a:r>
            <a:r>
              <a:rPr lang="en-CA" sz="2200" b="1" i="1" u="sng" dirty="0"/>
              <a:t>Genotypic</a:t>
            </a:r>
            <a:r>
              <a:rPr lang="en-CA" sz="2200" b="1" u="sng" dirty="0"/>
              <a:t>” Model for performing </a:t>
            </a:r>
            <a:r>
              <a:rPr lang="en-CA" sz="2200" b="1" u="sng" dirty="0" err="1"/>
              <a:t>PheWAS</a:t>
            </a:r>
            <a:r>
              <a:rPr lang="en-CA" sz="2200" b="1" u="sng" dirty="0"/>
              <a:t>:</a:t>
            </a:r>
          </a:p>
          <a:p>
            <a:endParaRPr lang="en-CA" b="1" u="sng" dirty="0"/>
          </a:p>
          <a:p>
            <a:pPr lvl="1"/>
            <a:r>
              <a:rPr lang="en-CA" sz="2400" dirty="0"/>
              <a:t>Logit(</a:t>
            </a:r>
            <a:r>
              <a:rPr lang="en-CA" sz="2400" dirty="0" err="1"/>
              <a:t>Phenotype_i</a:t>
            </a:r>
            <a:r>
              <a:rPr lang="en-CA" sz="2400" dirty="0"/>
              <a:t>) = intercept + I(RS4077468_AT) + I(RS4077468_TT) + covariates </a:t>
            </a:r>
          </a:p>
          <a:p>
            <a:pPr marL="457200" lvl="1" indent="0">
              <a:buNone/>
            </a:pPr>
            <a:endParaRPr lang="en-CA" sz="2100" dirty="0"/>
          </a:p>
          <a:p>
            <a:pPr marL="457200" lvl="1" indent="0">
              <a:buNone/>
            </a:pPr>
            <a:r>
              <a:rPr lang="en-CA" sz="2100" dirty="0"/>
              <a:t>				                           0  if RS4077468_AA (reference)</a:t>
            </a:r>
          </a:p>
          <a:p>
            <a:pPr marL="457200" lvl="1" indent="0">
              <a:buNone/>
            </a:pPr>
            <a:r>
              <a:rPr lang="en-CA" sz="2100" dirty="0"/>
              <a:t>      </a:t>
            </a:r>
            <a:r>
              <a:rPr lang="en-CA" sz="2000" dirty="0" err="1"/>
              <a:t>i</a:t>
            </a:r>
            <a:r>
              <a:rPr lang="en-CA" sz="2000" dirty="0"/>
              <a:t>=1, …,1511 ,</a:t>
            </a:r>
            <a:r>
              <a:rPr lang="en-CA" sz="2100" dirty="0"/>
              <a:t>    SLC26A9 =        1  if RS4077468_AT</a:t>
            </a:r>
          </a:p>
          <a:p>
            <a:pPr marL="457200" lvl="1" indent="0">
              <a:buNone/>
            </a:pPr>
            <a:r>
              <a:rPr lang="en-CA" sz="2100" dirty="0"/>
              <a:t>				                           2  if RS4077468_TT</a:t>
            </a:r>
          </a:p>
          <a:p>
            <a:pPr marL="457200" lvl="1" indent="0">
              <a:buNone/>
            </a:pPr>
            <a:endParaRPr lang="en-CA" sz="1800" dirty="0"/>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4099905" y="2862205"/>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472630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r>
              <a:rPr lang="en-CA" dirty="0"/>
              <a:t> Manhattan Plot</a:t>
            </a:r>
          </a:p>
        </p:txBody>
      </p:sp>
      <p:pic>
        <p:nvPicPr>
          <p:cNvPr id="5" name="Picture 4">
            <a:extLst>
              <a:ext uri="{FF2B5EF4-FFF2-40B4-BE49-F238E27FC236}">
                <a16:creationId xmlns:a16="http://schemas.microsoft.com/office/drawing/2014/main" id="{23384189-3776-4C79-A84C-2BE91CB0F4A4}"/>
              </a:ext>
            </a:extLst>
          </p:cNvPr>
          <p:cNvPicPr>
            <a:picLocks noChangeAspect="1"/>
          </p:cNvPicPr>
          <p:nvPr/>
        </p:nvPicPr>
        <p:blipFill>
          <a:blip r:embed="rId3"/>
          <a:stretch>
            <a:fillRect/>
          </a:stretch>
        </p:blipFill>
        <p:spPr>
          <a:xfrm>
            <a:off x="574388" y="1534778"/>
            <a:ext cx="9520346" cy="4528267"/>
          </a:xfrm>
          <a:prstGeom prst="rect">
            <a:avLst/>
          </a:prstGeom>
        </p:spPr>
      </p:pic>
      <p:sp>
        <p:nvSpPr>
          <p:cNvPr id="10" name="Rectangle 9">
            <a:extLst>
              <a:ext uri="{FF2B5EF4-FFF2-40B4-BE49-F238E27FC236}">
                <a16:creationId xmlns:a16="http://schemas.microsoft.com/office/drawing/2014/main" id="{058FC266-A6EB-4733-8C2F-1B6F4039195F}"/>
              </a:ext>
            </a:extLst>
          </p:cNvPr>
          <p:cNvSpPr/>
          <p:nvPr/>
        </p:nvSpPr>
        <p:spPr>
          <a:xfrm>
            <a:off x="489608" y="6124949"/>
            <a:ext cx="9096451" cy="646331"/>
          </a:xfrm>
          <a:prstGeom prst="rect">
            <a:avLst/>
          </a:prstGeom>
        </p:spPr>
        <p:txBody>
          <a:bodyPr wrap="square">
            <a:spAutoFit/>
          </a:bodyPr>
          <a:lstStyle/>
          <a:p>
            <a:r>
              <a:rPr lang="en-CA" u="sng" dirty="0">
                <a:solidFill>
                  <a:schemeClr val="accent1"/>
                </a:solidFill>
                <a:latin typeface="Times New Roman" panose="02020603050405020304" pitchFamily="18" charset="0"/>
                <a:cs typeface="Times New Roman" panose="02020603050405020304" pitchFamily="18" charset="0"/>
              </a:rPr>
              <a:t>Figure 5.</a:t>
            </a:r>
            <a:r>
              <a:rPr lang="en-CA" dirty="0">
                <a:solidFill>
                  <a:schemeClr val="accent1"/>
                </a:solidFill>
              </a:rPr>
              <a:t>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Manhattan plot for rs3135388, with phenotypes ordered by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code. (Carrol et al. 2014)</a:t>
            </a:r>
          </a:p>
        </p:txBody>
      </p:sp>
      <p:sp>
        <p:nvSpPr>
          <p:cNvPr id="3" name="TextBox 2">
            <a:extLst>
              <a:ext uri="{FF2B5EF4-FFF2-40B4-BE49-F238E27FC236}">
                <a16:creationId xmlns:a16="http://schemas.microsoft.com/office/drawing/2014/main" id="{D1F20763-5CCB-4A5E-9C9A-01B8481D560A}"/>
              </a:ext>
            </a:extLst>
          </p:cNvPr>
          <p:cNvSpPr txBox="1"/>
          <p:nvPr/>
        </p:nvSpPr>
        <p:spPr>
          <a:xfrm>
            <a:off x="7575589" y="1991213"/>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A415D9B3-BE08-4989-A012-D2A54F048C75}"/>
              </a:ext>
            </a:extLst>
          </p:cNvPr>
          <p:cNvCxnSpPr/>
          <p:nvPr/>
        </p:nvCxnSpPr>
        <p:spPr>
          <a:xfrm flipV="1">
            <a:off x="7684594" y="239242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F87407-C517-485A-915E-A002D60709F2}"/>
              </a:ext>
            </a:extLst>
          </p:cNvPr>
          <p:cNvSpPr txBox="1"/>
          <p:nvPr/>
        </p:nvSpPr>
        <p:spPr>
          <a:xfrm>
            <a:off x="8789743" y="3102148"/>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C41924CA-6486-405A-99EE-2767FCF7394F}"/>
              </a:ext>
            </a:extLst>
          </p:cNvPr>
          <p:cNvCxnSpPr/>
          <p:nvPr/>
        </p:nvCxnSpPr>
        <p:spPr>
          <a:xfrm flipV="1">
            <a:off x="8866916" y="344335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74CC79-0FFD-4B07-985F-A4AFC2131A8E}"/>
              </a:ext>
            </a:extLst>
          </p:cNvPr>
          <p:cNvCxnSpPr/>
          <p:nvPr/>
        </p:nvCxnSpPr>
        <p:spPr>
          <a:xfrm flipV="1">
            <a:off x="5949850" y="1120035"/>
            <a:ext cx="981011" cy="35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D95A6E-2114-46F7-8DCE-A9A8067788B6}"/>
              </a:ext>
            </a:extLst>
          </p:cNvPr>
          <p:cNvSpPr txBox="1"/>
          <p:nvPr/>
        </p:nvSpPr>
        <p:spPr>
          <a:xfrm>
            <a:off x="6930861" y="887523"/>
            <a:ext cx="2107359" cy="369332"/>
          </a:xfrm>
          <a:prstGeom prst="rect">
            <a:avLst/>
          </a:prstGeom>
          <a:noFill/>
        </p:spPr>
        <p:txBody>
          <a:bodyPr wrap="square" rtlCol="0">
            <a:spAutoFit/>
          </a:bodyPr>
          <a:lstStyle/>
          <a:p>
            <a:r>
              <a:rPr lang="en-CA" dirty="0"/>
              <a:t>Genotype</a:t>
            </a:r>
          </a:p>
        </p:txBody>
      </p:sp>
      <p:sp>
        <p:nvSpPr>
          <p:cNvPr id="12" name="Rectangle 11">
            <a:extLst>
              <a:ext uri="{FF2B5EF4-FFF2-40B4-BE49-F238E27FC236}">
                <a16:creationId xmlns:a16="http://schemas.microsoft.com/office/drawing/2014/main" id="{C8EBEAF0-5649-4310-A987-DDA498719A67}"/>
              </a:ext>
            </a:extLst>
          </p:cNvPr>
          <p:cNvSpPr/>
          <p:nvPr/>
        </p:nvSpPr>
        <p:spPr>
          <a:xfrm>
            <a:off x="4905060" y="1483629"/>
            <a:ext cx="1029457" cy="2738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5332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1714898" y="2146239"/>
            <a:ext cx="7024066" cy="1879576"/>
          </a:xfrm>
        </p:spPr>
        <p:txBody>
          <a:bodyPr>
            <a:normAutofit/>
          </a:bodyPr>
          <a:lstStyle/>
          <a:p>
            <a:r>
              <a:rPr lang="en-US" dirty="0"/>
              <a:t>Detailed Results for Multivariable Analysis. </a:t>
            </a:r>
          </a:p>
        </p:txBody>
      </p:sp>
    </p:spTree>
    <p:extLst>
      <p:ext uri="{BB962C8B-B14F-4D97-AF65-F5344CB8AC3E}">
        <p14:creationId xmlns:p14="http://schemas.microsoft.com/office/powerpoint/2010/main" val="3477753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SLC9A3 (Chromosome 5 – SNP rs57221529 Substitute: rs17497684; r = 0.821)</a:t>
            </a:r>
          </a:p>
        </p:txBody>
      </p:sp>
      <p:graphicFrame>
        <p:nvGraphicFramePr>
          <p:cNvPr id="4" name="Content Placeholder 3">
            <a:extLst>
              <a:ext uri="{FF2B5EF4-FFF2-40B4-BE49-F238E27FC236}">
                <a16:creationId xmlns:a16="http://schemas.microsoft.com/office/drawing/2014/main" id="{BF3110E9-A570-47C3-ACF7-3045A535B92E}"/>
              </a:ext>
            </a:extLst>
          </p:cNvPr>
          <p:cNvGraphicFramePr>
            <a:graphicFrameLocks noGrp="1"/>
          </p:cNvGraphicFramePr>
          <p:nvPr>
            <p:ph idx="1"/>
            <p:extLst/>
          </p:nvPr>
        </p:nvGraphicFramePr>
        <p:xfrm>
          <a:off x="135012" y="1236291"/>
          <a:ext cx="11537392" cy="1527524"/>
        </p:xfrm>
        <a:graphic>
          <a:graphicData uri="http://schemas.openxmlformats.org/drawingml/2006/table">
            <a:tbl>
              <a:tblPr>
                <a:tableStyleId>{5C22544A-7EE6-4342-B048-85BDC9FD1C3A}</a:tableStyleId>
              </a:tblPr>
              <a:tblGrid>
                <a:gridCol w="704679">
                  <a:extLst>
                    <a:ext uri="{9D8B030D-6E8A-4147-A177-3AD203B41FA5}">
                      <a16:colId xmlns:a16="http://schemas.microsoft.com/office/drawing/2014/main" val="1601304143"/>
                    </a:ext>
                  </a:extLst>
                </a:gridCol>
                <a:gridCol w="847960">
                  <a:extLst>
                    <a:ext uri="{9D8B030D-6E8A-4147-A177-3AD203B41FA5}">
                      <a16:colId xmlns:a16="http://schemas.microsoft.com/office/drawing/2014/main" val="2664624107"/>
                    </a:ext>
                  </a:extLst>
                </a:gridCol>
                <a:gridCol w="662787">
                  <a:extLst>
                    <a:ext uri="{9D8B030D-6E8A-4147-A177-3AD203B41FA5}">
                      <a16:colId xmlns:a16="http://schemas.microsoft.com/office/drawing/2014/main" val="2782900261"/>
                    </a:ext>
                  </a:extLst>
                </a:gridCol>
                <a:gridCol w="963495">
                  <a:extLst>
                    <a:ext uri="{9D8B030D-6E8A-4147-A177-3AD203B41FA5}">
                      <a16:colId xmlns:a16="http://schemas.microsoft.com/office/drawing/2014/main" val="989245084"/>
                    </a:ext>
                  </a:extLst>
                </a:gridCol>
                <a:gridCol w="675060">
                  <a:extLst>
                    <a:ext uri="{9D8B030D-6E8A-4147-A177-3AD203B41FA5}">
                      <a16:colId xmlns:a16="http://schemas.microsoft.com/office/drawing/2014/main" val="3369189535"/>
                    </a:ext>
                  </a:extLst>
                </a:gridCol>
                <a:gridCol w="687334">
                  <a:extLst>
                    <a:ext uri="{9D8B030D-6E8A-4147-A177-3AD203B41FA5}">
                      <a16:colId xmlns:a16="http://schemas.microsoft.com/office/drawing/2014/main" val="643890044"/>
                    </a:ext>
                  </a:extLst>
                </a:gridCol>
                <a:gridCol w="681198">
                  <a:extLst>
                    <a:ext uri="{9D8B030D-6E8A-4147-A177-3AD203B41FA5}">
                      <a16:colId xmlns:a16="http://schemas.microsoft.com/office/drawing/2014/main" val="810795571"/>
                    </a:ext>
                  </a:extLst>
                </a:gridCol>
                <a:gridCol w="677447">
                  <a:extLst>
                    <a:ext uri="{9D8B030D-6E8A-4147-A177-3AD203B41FA5}">
                      <a16:colId xmlns:a16="http://schemas.microsoft.com/office/drawing/2014/main" val="644018187"/>
                    </a:ext>
                  </a:extLst>
                </a:gridCol>
                <a:gridCol w="605168">
                  <a:extLst>
                    <a:ext uri="{9D8B030D-6E8A-4147-A177-3AD203B41FA5}">
                      <a16:colId xmlns:a16="http://schemas.microsoft.com/office/drawing/2014/main" val="911511449"/>
                    </a:ext>
                  </a:extLst>
                </a:gridCol>
                <a:gridCol w="576869">
                  <a:extLst>
                    <a:ext uri="{9D8B030D-6E8A-4147-A177-3AD203B41FA5}">
                      <a16:colId xmlns:a16="http://schemas.microsoft.com/office/drawing/2014/main" val="2716435799"/>
                    </a:ext>
                  </a:extLst>
                </a:gridCol>
                <a:gridCol w="638239">
                  <a:extLst>
                    <a:ext uri="{9D8B030D-6E8A-4147-A177-3AD203B41FA5}">
                      <a16:colId xmlns:a16="http://schemas.microsoft.com/office/drawing/2014/main" val="3108020804"/>
                    </a:ext>
                  </a:extLst>
                </a:gridCol>
                <a:gridCol w="810073">
                  <a:extLst>
                    <a:ext uri="{9D8B030D-6E8A-4147-A177-3AD203B41FA5}">
                      <a16:colId xmlns:a16="http://schemas.microsoft.com/office/drawing/2014/main" val="900647270"/>
                    </a:ext>
                  </a:extLst>
                </a:gridCol>
                <a:gridCol w="650512">
                  <a:extLst>
                    <a:ext uri="{9D8B030D-6E8A-4147-A177-3AD203B41FA5}">
                      <a16:colId xmlns:a16="http://schemas.microsoft.com/office/drawing/2014/main" val="131385852"/>
                    </a:ext>
                  </a:extLst>
                </a:gridCol>
                <a:gridCol w="853031">
                  <a:extLst>
                    <a:ext uri="{9D8B030D-6E8A-4147-A177-3AD203B41FA5}">
                      <a16:colId xmlns:a16="http://schemas.microsoft.com/office/drawing/2014/main" val="620908304"/>
                    </a:ext>
                  </a:extLst>
                </a:gridCol>
                <a:gridCol w="724156">
                  <a:extLst>
                    <a:ext uri="{9D8B030D-6E8A-4147-A177-3AD203B41FA5}">
                      <a16:colId xmlns:a16="http://schemas.microsoft.com/office/drawing/2014/main" val="2908245841"/>
                    </a:ext>
                  </a:extLst>
                </a:gridCol>
                <a:gridCol w="779384">
                  <a:extLst>
                    <a:ext uri="{9D8B030D-6E8A-4147-A177-3AD203B41FA5}">
                      <a16:colId xmlns:a16="http://schemas.microsoft.com/office/drawing/2014/main" val="3190127473"/>
                    </a:ext>
                  </a:extLst>
                </a:gridCol>
              </a:tblGrid>
              <a:tr h="267253">
                <a:tc>
                  <a:txBody>
                    <a:bodyPr/>
                    <a:lstStyle/>
                    <a:p>
                      <a:pPr algn="l" fontAlgn="b"/>
                      <a:r>
                        <a:rPr lang="en-CA" sz="1200" b="1" u="none" strike="noStrike">
                          <a:effectLst/>
                        </a:rPr>
                        <a:t>phecode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description</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group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beta</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SE</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OR</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p</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type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n_total</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n_cases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n_controls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HWE_p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allele_freq</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n_no_snp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bonferroni</a:t>
                      </a:r>
                      <a:endParaRPr lang="en-CA" sz="1200" b="1"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3645260578"/>
                  </a:ext>
                </a:extLst>
              </a:tr>
              <a:tr h="762554">
                <a:tc>
                  <a:txBody>
                    <a:bodyPr/>
                    <a:lstStyle/>
                    <a:p>
                      <a:pPr algn="r" fontAlgn="b"/>
                      <a:r>
                        <a:rPr lang="en-CA" sz="1200" u="none" strike="noStrike">
                          <a:effectLst/>
                        </a:rPr>
                        <a:t>530.1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Esophagitis, GERD and related diseases</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digestive</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rs17497684_C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0.062196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0.013023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1.064171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1.79E-06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logistic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19687</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243236</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0.087651</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0.195803</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684</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2873803440"/>
                  </a:ext>
                </a:extLst>
              </a:tr>
              <a:tr h="497717">
                <a:tc>
                  <a:txBody>
                    <a:bodyPr/>
                    <a:lstStyle/>
                    <a:p>
                      <a:pPr algn="r" fontAlgn="b"/>
                      <a:r>
                        <a:rPr lang="en-CA" sz="1200" u="none" strike="noStrike">
                          <a:effectLst/>
                        </a:rPr>
                        <a:t>530</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Diseases of esophagus</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digestive</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rs17497684_C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0.059461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0.012569</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1.061265</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2.23E-06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logistic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21330</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241593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0.087651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0.195803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684</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469026514"/>
                  </a:ext>
                </a:extLst>
              </a:tr>
            </a:tbl>
          </a:graphicData>
        </a:graphic>
      </p:graphicFrame>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nvGraphicFramePr>
        <p:xfrm>
          <a:off x="962421" y="2972470"/>
          <a:ext cx="9107487" cy="3841750"/>
        </p:xfrm>
        <a:graphic>
          <a:graphicData uri="http://schemas.openxmlformats.org/presentationml/2006/ole">
            <mc:AlternateContent xmlns:mc="http://schemas.openxmlformats.org/markup-compatibility/2006">
              <mc:Choice xmlns:v="urn:schemas-microsoft-com:vml" Requires="v">
                <p:oleObj spid="_x0000_s8194" name="Worksheet" r:id="rId3" imgW="6277048" imgH="2647717" progId="Excel.Sheet.12">
                  <p:embed/>
                </p:oleObj>
              </mc:Choice>
              <mc:Fallback>
                <p:oleObj name="Worksheet" r:id="rId3"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4"/>
                      <a:stretch>
                        <a:fillRect/>
                      </a:stretch>
                    </p:blipFill>
                    <p:spPr>
                      <a:xfrm>
                        <a:off x="962421" y="2972470"/>
                        <a:ext cx="9107487" cy="3841750"/>
                      </a:xfrm>
                      <a:prstGeom prst="rect">
                        <a:avLst/>
                      </a:prstGeom>
                    </p:spPr>
                  </p:pic>
                </p:oleObj>
              </mc:Fallback>
            </mc:AlternateContent>
          </a:graphicData>
        </a:graphic>
      </p:graphicFrame>
    </p:spTree>
    <p:extLst>
      <p:ext uri="{BB962C8B-B14F-4D97-AF65-F5344CB8AC3E}">
        <p14:creationId xmlns:p14="http://schemas.microsoft.com/office/powerpoint/2010/main" val="4152601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SLC6A14 (Chromosome X – SNP rs3788766 Substitute: rs5905176; r = 0.770) for Males.</a:t>
            </a:r>
          </a:p>
        </p:txBody>
      </p:sp>
      <p:graphicFrame>
        <p:nvGraphicFramePr>
          <p:cNvPr id="3" name="Object 2">
            <a:extLst>
              <a:ext uri="{FF2B5EF4-FFF2-40B4-BE49-F238E27FC236}">
                <a16:creationId xmlns:a16="http://schemas.microsoft.com/office/drawing/2014/main" id="{7377DC6D-9FFA-41FA-8533-7D7F020FAC47}"/>
              </a:ext>
            </a:extLst>
          </p:cNvPr>
          <p:cNvGraphicFramePr>
            <a:graphicFrameLocks noChangeAspect="1"/>
          </p:cNvGraphicFramePr>
          <p:nvPr>
            <p:extLst>
              <p:ext uri="{D42A27DB-BD31-4B8C-83A1-F6EECF244321}">
                <p14:modId xmlns:p14="http://schemas.microsoft.com/office/powerpoint/2010/main" val="2745348862"/>
              </p:ext>
            </p:extLst>
          </p:nvPr>
        </p:nvGraphicFramePr>
        <p:xfrm>
          <a:off x="972626" y="3337788"/>
          <a:ext cx="8472629" cy="3063012"/>
        </p:xfrm>
        <a:graphic>
          <a:graphicData uri="http://schemas.openxmlformats.org/presentationml/2006/ole">
            <mc:AlternateContent xmlns:mc="http://schemas.openxmlformats.org/markup-compatibility/2006">
              <mc:Choice xmlns:v="urn:schemas-microsoft-com:vml" Requires="v">
                <p:oleObj spid="_x0000_s9218" name="Worksheet" r:id="rId3" imgW="5519793" imgH="1995453" progId="Excel.Sheet.12">
                  <p:embed/>
                </p:oleObj>
              </mc:Choice>
              <mc:Fallback>
                <p:oleObj name="Worksheet" r:id="rId3" imgW="5519793" imgH="1995453" progId="Excel.Sheet.12">
                  <p:embed/>
                  <p:pic>
                    <p:nvPicPr>
                      <p:cNvPr id="3" name="Object 2">
                        <a:extLst>
                          <a:ext uri="{FF2B5EF4-FFF2-40B4-BE49-F238E27FC236}">
                            <a16:creationId xmlns:a16="http://schemas.microsoft.com/office/drawing/2014/main" id="{7377DC6D-9FFA-41FA-8533-7D7F020FAC47}"/>
                          </a:ext>
                        </a:extLst>
                      </p:cNvPr>
                      <p:cNvPicPr/>
                      <p:nvPr/>
                    </p:nvPicPr>
                    <p:blipFill>
                      <a:blip r:embed="rId4"/>
                      <a:stretch>
                        <a:fillRect/>
                      </a:stretch>
                    </p:blipFill>
                    <p:spPr>
                      <a:xfrm>
                        <a:off x="972626" y="3337788"/>
                        <a:ext cx="8472629" cy="3063012"/>
                      </a:xfrm>
                      <a:prstGeom prst="rect">
                        <a:avLst/>
                      </a:prstGeom>
                    </p:spPr>
                  </p:pic>
                </p:oleObj>
              </mc:Fallback>
            </mc:AlternateContent>
          </a:graphicData>
        </a:graphic>
      </p:graphicFrame>
      <p:graphicFrame>
        <p:nvGraphicFramePr>
          <p:cNvPr id="7" name="Content Placeholder 6">
            <a:extLst>
              <a:ext uri="{FF2B5EF4-FFF2-40B4-BE49-F238E27FC236}">
                <a16:creationId xmlns:a16="http://schemas.microsoft.com/office/drawing/2014/main" id="{362853B2-8CD5-418A-B36D-9D60169DA41F}"/>
              </a:ext>
            </a:extLst>
          </p:cNvPr>
          <p:cNvGraphicFramePr>
            <a:graphicFrameLocks noGrp="1"/>
          </p:cNvGraphicFramePr>
          <p:nvPr>
            <p:ph idx="1"/>
            <p:extLst>
              <p:ext uri="{D42A27DB-BD31-4B8C-83A1-F6EECF244321}">
                <p14:modId xmlns:p14="http://schemas.microsoft.com/office/powerpoint/2010/main" val="1859162995"/>
              </p:ext>
            </p:extLst>
          </p:nvPr>
        </p:nvGraphicFramePr>
        <p:xfrm>
          <a:off x="480736" y="1482405"/>
          <a:ext cx="9988832" cy="1540308"/>
        </p:xfrm>
        <a:graphic>
          <a:graphicData uri="http://schemas.openxmlformats.org/drawingml/2006/table">
            <a:tbl>
              <a:tblPr>
                <a:tableStyleId>{5C22544A-7EE6-4342-B048-85BDC9FD1C3A}</a:tableStyleId>
              </a:tblPr>
              <a:tblGrid>
                <a:gridCol w="624302">
                  <a:extLst>
                    <a:ext uri="{9D8B030D-6E8A-4147-A177-3AD203B41FA5}">
                      <a16:colId xmlns:a16="http://schemas.microsoft.com/office/drawing/2014/main" val="207355289"/>
                    </a:ext>
                  </a:extLst>
                </a:gridCol>
                <a:gridCol w="723762">
                  <a:extLst>
                    <a:ext uri="{9D8B030D-6E8A-4147-A177-3AD203B41FA5}">
                      <a16:colId xmlns:a16="http://schemas.microsoft.com/office/drawing/2014/main" val="3830539797"/>
                    </a:ext>
                  </a:extLst>
                </a:gridCol>
                <a:gridCol w="705745">
                  <a:extLst>
                    <a:ext uri="{9D8B030D-6E8A-4147-A177-3AD203B41FA5}">
                      <a16:colId xmlns:a16="http://schemas.microsoft.com/office/drawing/2014/main" val="538195183"/>
                    </a:ext>
                  </a:extLst>
                </a:gridCol>
                <a:gridCol w="711882">
                  <a:extLst>
                    <a:ext uri="{9D8B030D-6E8A-4147-A177-3AD203B41FA5}">
                      <a16:colId xmlns:a16="http://schemas.microsoft.com/office/drawing/2014/main" val="4060465318"/>
                    </a:ext>
                  </a:extLst>
                </a:gridCol>
                <a:gridCol w="533912">
                  <a:extLst>
                    <a:ext uri="{9D8B030D-6E8A-4147-A177-3AD203B41FA5}">
                      <a16:colId xmlns:a16="http://schemas.microsoft.com/office/drawing/2014/main" val="954837848"/>
                    </a:ext>
                  </a:extLst>
                </a:gridCol>
                <a:gridCol w="552322">
                  <a:extLst>
                    <a:ext uri="{9D8B030D-6E8A-4147-A177-3AD203B41FA5}">
                      <a16:colId xmlns:a16="http://schemas.microsoft.com/office/drawing/2014/main" val="2662096131"/>
                    </a:ext>
                  </a:extLst>
                </a:gridCol>
                <a:gridCol w="619828">
                  <a:extLst>
                    <a:ext uri="{9D8B030D-6E8A-4147-A177-3AD203B41FA5}">
                      <a16:colId xmlns:a16="http://schemas.microsoft.com/office/drawing/2014/main" val="1125779208"/>
                    </a:ext>
                  </a:extLst>
                </a:gridCol>
                <a:gridCol w="522663">
                  <a:extLst>
                    <a:ext uri="{9D8B030D-6E8A-4147-A177-3AD203B41FA5}">
                      <a16:colId xmlns:a16="http://schemas.microsoft.com/office/drawing/2014/main" val="3668232347"/>
                    </a:ext>
                  </a:extLst>
                </a:gridCol>
                <a:gridCol w="434695">
                  <a:extLst>
                    <a:ext uri="{9D8B030D-6E8A-4147-A177-3AD203B41FA5}">
                      <a16:colId xmlns:a16="http://schemas.microsoft.com/office/drawing/2014/main" val="2210204628"/>
                    </a:ext>
                  </a:extLst>
                </a:gridCol>
                <a:gridCol w="490953">
                  <a:extLst>
                    <a:ext uri="{9D8B030D-6E8A-4147-A177-3AD203B41FA5}">
                      <a16:colId xmlns:a16="http://schemas.microsoft.com/office/drawing/2014/main" val="3245107272"/>
                    </a:ext>
                  </a:extLst>
                </a:gridCol>
                <a:gridCol w="681198">
                  <a:extLst>
                    <a:ext uri="{9D8B030D-6E8A-4147-A177-3AD203B41FA5}">
                      <a16:colId xmlns:a16="http://schemas.microsoft.com/office/drawing/2014/main" val="666217126"/>
                    </a:ext>
                  </a:extLst>
                </a:gridCol>
                <a:gridCol w="638239">
                  <a:extLst>
                    <a:ext uri="{9D8B030D-6E8A-4147-A177-3AD203B41FA5}">
                      <a16:colId xmlns:a16="http://schemas.microsoft.com/office/drawing/2014/main" val="2520993462"/>
                    </a:ext>
                  </a:extLst>
                </a:gridCol>
                <a:gridCol w="490953">
                  <a:extLst>
                    <a:ext uri="{9D8B030D-6E8A-4147-A177-3AD203B41FA5}">
                      <a16:colId xmlns:a16="http://schemas.microsoft.com/office/drawing/2014/main" val="3967364271"/>
                    </a:ext>
                  </a:extLst>
                </a:gridCol>
                <a:gridCol w="668923">
                  <a:extLst>
                    <a:ext uri="{9D8B030D-6E8A-4147-A177-3AD203B41FA5}">
                      <a16:colId xmlns:a16="http://schemas.microsoft.com/office/drawing/2014/main" val="3836398635"/>
                    </a:ext>
                  </a:extLst>
                </a:gridCol>
                <a:gridCol w="687334">
                  <a:extLst>
                    <a:ext uri="{9D8B030D-6E8A-4147-A177-3AD203B41FA5}">
                      <a16:colId xmlns:a16="http://schemas.microsoft.com/office/drawing/2014/main" val="358809486"/>
                    </a:ext>
                  </a:extLst>
                </a:gridCol>
                <a:gridCol w="902121">
                  <a:extLst>
                    <a:ext uri="{9D8B030D-6E8A-4147-A177-3AD203B41FA5}">
                      <a16:colId xmlns:a16="http://schemas.microsoft.com/office/drawing/2014/main" val="902532417"/>
                    </a:ext>
                  </a:extLst>
                </a:gridCol>
              </a:tblGrid>
              <a:tr h="617854">
                <a:tc>
                  <a:txBody>
                    <a:bodyPr/>
                    <a:lstStyle/>
                    <a:p>
                      <a:pPr algn="l" fontAlgn="b"/>
                      <a:r>
                        <a:rPr lang="en-CA" sz="900" b="1" u="none" strike="noStrike" dirty="0" err="1">
                          <a:effectLst/>
                        </a:rPr>
                        <a:t>phecode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description</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group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snp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beta</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SE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OR</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type</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n_total</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n_cases</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n_controls</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HWE_p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allele_freq</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n_no_snp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bonferroni</a:t>
                      </a:r>
                      <a:endParaRPr lang="en-CA" sz="900" b="1"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3158801733"/>
                  </a:ext>
                </a:extLst>
              </a:tr>
              <a:tr h="922454">
                <a:tc>
                  <a:txBody>
                    <a:bodyPr/>
                    <a:lstStyle/>
                    <a:p>
                      <a:pPr algn="r" fontAlgn="b"/>
                      <a:r>
                        <a:rPr lang="en-CA" sz="900" u="none" strike="noStrike">
                          <a:effectLst/>
                        </a:rPr>
                        <a:t>599.1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Urinary obstruction</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genitourinary</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rs5905176_G</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a:effectLst/>
                        </a:rPr>
                        <a:t>0.518311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0.126602</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1.679189</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4.24E-05</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logistic</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64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117334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0.326198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194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ctr" fontAlgn="b"/>
                      <a:r>
                        <a:rPr lang="en-CA" sz="900" u="none" strike="noStrike" dirty="0">
                          <a:effectLst/>
                        </a:rPr>
                        <a:t>TRUE</a:t>
                      </a:r>
                      <a:endParaRPr lang="en-CA" sz="900" b="0"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1391376350"/>
                  </a:ext>
                </a:extLst>
              </a:tr>
            </a:tbl>
          </a:graphicData>
        </a:graphic>
      </p:graphicFrame>
    </p:spTree>
    <p:extLst>
      <p:ext uri="{BB962C8B-B14F-4D97-AF65-F5344CB8AC3E}">
        <p14:creationId xmlns:p14="http://schemas.microsoft.com/office/powerpoint/2010/main" val="4165722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91BB-26E2-48C5-B35A-E095934C6229}"/>
              </a:ext>
            </a:extLst>
          </p:cNvPr>
          <p:cNvSpPr>
            <a:spLocks noGrp="1"/>
          </p:cNvSpPr>
          <p:nvPr>
            <p:ph type="title"/>
          </p:nvPr>
        </p:nvSpPr>
        <p:spPr/>
        <p:txBody>
          <a:bodyPr/>
          <a:lstStyle/>
          <a:p>
            <a:r>
              <a:rPr lang="en-CA" dirty="0"/>
              <a:t>Diseases</a:t>
            </a:r>
          </a:p>
        </p:txBody>
      </p:sp>
      <p:sp>
        <p:nvSpPr>
          <p:cNvPr id="3" name="Content Placeholder 2">
            <a:extLst>
              <a:ext uri="{FF2B5EF4-FFF2-40B4-BE49-F238E27FC236}">
                <a16:creationId xmlns:a16="http://schemas.microsoft.com/office/drawing/2014/main" id="{79AA9240-A902-4140-B1E1-6900C81B24E4}"/>
              </a:ext>
            </a:extLst>
          </p:cNvPr>
          <p:cNvSpPr>
            <a:spLocks noGrp="1"/>
          </p:cNvSpPr>
          <p:nvPr>
            <p:ph idx="1"/>
          </p:nvPr>
        </p:nvSpPr>
        <p:spPr/>
        <p:txBody>
          <a:bodyPr/>
          <a:lstStyle/>
          <a:p>
            <a:r>
              <a:rPr lang="en-CA" b="1" dirty="0"/>
              <a:t>Gastroesophageal reflux disease</a:t>
            </a:r>
            <a:r>
              <a:rPr lang="en-CA" dirty="0"/>
              <a:t>, or </a:t>
            </a:r>
            <a:r>
              <a:rPr lang="en-CA" b="1" dirty="0"/>
              <a:t>GERD</a:t>
            </a:r>
            <a:r>
              <a:rPr lang="en-CA" dirty="0"/>
              <a:t>, is a digestive disorder that affects the lower esophageal sphincter (LES), the ring of muscle between the esophagus and stomach. Many people, including pregnant women, suffer from heartburn or acid indigestion caused by </a:t>
            </a:r>
            <a:r>
              <a:rPr lang="en-CA" b="1" dirty="0"/>
              <a:t>GERD</a:t>
            </a:r>
            <a:r>
              <a:rPr lang="en-CA" dirty="0"/>
              <a:t>.</a:t>
            </a:r>
          </a:p>
          <a:p>
            <a:r>
              <a:rPr lang="en-CA" b="1" dirty="0"/>
              <a:t>Esophagitis</a:t>
            </a:r>
            <a:r>
              <a:rPr lang="en-CA" dirty="0"/>
              <a:t> (uh-</a:t>
            </a:r>
            <a:r>
              <a:rPr lang="en-CA" dirty="0" err="1"/>
              <a:t>sof</a:t>
            </a:r>
            <a:r>
              <a:rPr lang="en-CA" dirty="0"/>
              <a:t>-uh-JIE-tis) is inflammation that may damage tissues of the esophagus, the muscular tube that delivers food from your mouth to your </a:t>
            </a:r>
            <a:r>
              <a:rPr lang="en-CA" dirty="0" err="1"/>
              <a:t>stomach.</a:t>
            </a:r>
            <a:r>
              <a:rPr lang="en-CA" b="1" dirty="0" err="1"/>
              <a:t>Esophagitis</a:t>
            </a:r>
            <a:r>
              <a:rPr lang="en-CA" dirty="0"/>
              <a:t> can cause painful, difficult swallowing and chest pain.</a:t>
            </a:r>
          </a:p>
        </p:txBody>
      </p:sp>
    </p:spTree>
    <p:extLst>
      <p:ext uri="{BB962C8B-B14F-4D97-AF65-F5344CB8AC3E}">
        <p14:creationId xmlns:p14="http://schemas.microsoft.com/office/powerpoint/2010/main" val="344093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2D6B-8066-483F-A2A4-969D6D0A85F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A3AF9FA7-E318-4CEF-A0B7-ADCB3C72895F}"/>
              </a:ext>
            </a:extLst>
          </p:cNvPr>
          <p:cNvSpPr>
            <a:spLocks noGrp="1"/>
          </p:cNvSpPr>
          <p:nvPr>
            <p:ph idx="1"/>
          </p:nvPr>
        </p:nvSpPr>
        <p:spPr>
          <a:xfrm>
            <a:off x="677334" y="1688250"/>
            <a:ext cx="8596668" cy="3880773"/>
          </a:xfrm>
        </p:spPr>
        <p:txBody>
          <a:bodyPr vert="horz" lIns="91440" tIns="45720" rIns="91440" bIns="45720" rtlCol="0" anchor="t">
            <a:normAutofit/>
          </a:bodyPr>
          <a:lstStyle/>
          <a:p>
            <a:r>
              <a:rPr lang="en-CA" sz="2400" dirty="0"/>
              <a:t>Background: Cystic Fibrosis and Modifier Genes</a:t>
            </a:r>
          </a:p>
          <a:p>
            <a:r>
              <a:rPr lang="en-CA" sz="2400" dirty="0"/>
              <a:t>Research Question</a:t>
            </a:r>
          </a:p>
          <a:p>
            <a:r>
              <a:rPr lang="en-CA" sz="2400" dirty="0">
                <a:ea typeface="+mn-lt"/>
                <a:cs typeface="+mn-lt"/>
              </a:rPr>
              <a:t>What is a </a:t>
            </a:r>
            <a:r>
              <a:rPr lang="en-CA" sz="2400" dirty="0" err="1">
                <a:ea typeface="+mn-lt"/>
                <a:cs typeface="+mn-lt"/>
              </a:rPr>
              <a:t>PheWAS</a:t>
            </a:r>
            <a:r>
              <a:rPr lang="en-CA" sz="2400" dirty="0">
                <a:ea typeface="+mn-lt"/>
                <a:cs typeface="+mn-lt"/>
              </a:rPr>
              <a:t>?</a:t>
            </a:r>
          </a:p>
          <a:p>
            <a:r>
              <a:rPr lang="en-CA" sz="2400" dirty="0">
                <a:ea typeface="+mn-lt"/>
                <a:cs typeface="+mn-lt"/>
              </a:rPr>
              <a:t>UK Biobank Database</a:t>
            </a:r>
          </a:p>
          <a:p>
            <a:r>
              <a:rPr lang="en-CA" sz="2400" dirty="0">
                <a:ea typeface="+mn-lt"/>
                <a:cs typeface="+mn-lt"/>
              </a:rPr>
              <a:t>Statistical Methodology and Results</a:t>
            </a:r>
          </a:p>
          <a:p>
            <a:r>
              <a:rPr lang="en-CA" sz="2400" dirty="0">
                <a:ea typeface="+mn-lt"/>
                <a:cs typeface="+mn-lt"/>
              </a:rPr>
              <a:t>Limitations and Challenges</a:t>
            </a:r>
          </a:p>
          <a:p>
            <a:r>
              <a:rPr lang="en-CA" sz="2400" dirty="0">
                <a:ea typeface="+mn-lt"/>
                <a:cs typeface="+mn-lt"/>
              </a:rPr>
              <a:t>Future Work</a:t>
            </a:r>
          </a:p>
        </p:txBody>
      </p:sp>
    </p:spTree>
    <p:extLst>
      <p:ext uri="{BB962C8B-B14F-4D97-AF65-F5344CB8AC3E}">
        <p14:creationId xmlns:p14="http://schemas.microsoft.com/office/powerpoint/2010/main" val="45466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3"/>
          <a:srcRect l="1" t="-2" r="33320" b="-2"/>
          <a:stretch/>
        </p:blipFill>
        <p:spPr>
          <a:xfrm>
            <a:off x="822669" y="1462078"/>
            <a:ext cx="3682964" cy="5223623"/>
          </a:xfrm>
          <a:prstGeom prst="rect">
            <a:avLst/>
          </a:prstGeom>
        </p:spPr>
      </p:pic>
      <p:sp>
        <p:nvSpPr>
          <p:cNvPr id="9" name="Title 1">
            <a:extLst>
              <a:ext uri="{FF2B5EF4-FFF2-40B4-BE49-F238E27FC236}">
                <a16:creationId xmlns:a16="http://schemas.microsoft.com/office/drawing/2014/main" id="{8311BBB8-2383-4FA9-894F-9A1B539CE8D6}"/>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 </a:t>
            </a:r>
            <a:r>
              <a:rPr lang="en-CA" sz="2400" dirty="0"/>
              <a:t>(Variables)</a:t>
            </a:r>
          </a:p>
        </p:txBody>
      </p:sp>
      <p:pic>
        <p:nvPicPr>
          <p:cNvPr id="8" name="Picture 6" descr="A screenshot of a cell phone&#10;&#10;Description generated with very high confidence">
            <a:extLst>
              <a:ext uri="{FF2B5EF4-FFF2-40B4-BE49-F238E27FC236}">
                <a16:creationId xmlns:a16="http://schemas.microsoft.com/office/drawing/2014/main" id="{EB38D71E-CEEF-4A64-B0E5-8FC59AB88D55}"/>
              </a:ext>
            </a:extLst>
          </p:cNvPr>
          <p:cNvPicPr>
            <a:picLocks noChangeAspect="1"/>
          </p:cNvPicPr>
          <p:nvPr/>
        </p:nvPicPr>
        <p:blipFill rotWithShape="1">
          <a:blip r:embed="rId4"/>
          <a:srcRect l="681" r="24391" b="29056"/>
          <a:stretch/>
        </p:blipFill>
        <p:spPr>
          <a:xfrm>
            <a:off x="5310232" y="307293"/>
            <a:ext cx="6059099" cy="6243414"/>
          </a:xfrm>
          <a:prstGeom prst="rect">
            <a:avLst/>
          </a:prstGeom>
        </p:spPr>
      </p:pic>
    </p:spTree>
    <p:extLst>
      <p:ext uri="{BB962C8B-B14F-4D97-AF65-F5344CB8AC3E}">
        <p14:creationId xmlns:p14="http://schemas.microsoft.com/office/powerpoint/2010/main" val="67569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A53B85A-8D0A-4CE1-9629-0024A43B7008}"/>
              </a:ext>
            </a:extLst>
          </p:cNvPr>
          <p:cNvPicPr>
            <a:picLocks noChangeAspect="1"/>
          </p:cNvPicPr>
          <p:nvPr/>
        </p:nvPicPr>
        <p:blipFill rotWithShape="1">
          <a:blip r:embed="rId2"/>
          <a:srcRect l="1959" t="561" r="12877" b="34299"/>
          <a:stretch/>
        </p:blipFill>
        <p:spPr>
          <a:xfrm>
            <a:off x="4316736" y="454592"/>
            <a:ext cx="4511444" cy="2622088"/>
          </a:xfrm>
          <a:prstGeom prst="rect">
            <a:avLst/>
          </a:prstGeom>
        </p:spPr>
      </p:pic>
      <p:sp>
        <p:nvSpPr>
          <p:cNvPr id="5" name="Diamond 4">
            <a:extLst>
              <a:ext uri="{FF2B5EF4-FFF2-40B4-BE49-F238E27FC236}">
                <a16:creationId xmlns:a16="http://schemas.microsoft.com/office/drawing/2014/main" id="{E50EAB5E-14BB-4294-9AE4-0575B7DA2AB1}"/>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Diamond 5">
            <a:extLst>
              <a:ext uri="{FF2B5EF4-FFF2-40B4-BE49-F238E27FC236}">
                <a16:creationId xmlns:a16="http://schemas.microsoft.com/office/drawing/2014/main" id="{CB061ED6-79C5-40A1-A14F-D6746EB9E3D4}"/>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Diamond 6">
            <a:extLst>
              <a:ext uri="{FF2B5EF4-FFF2-40B4-BE49-F238E27FC236}">
                <a16:creationId xmlns:a16="http://schemas.microsoft.com/office/drawing/2014/main" id="{EE585670-5EE7-448E-A1A5-B1466E62BDC6}"/>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Diamond 7">
            <a:extLst>
              <a:ext uri="{FF2B5EF4-FFF2-40B4-BE49-F238E27FC236}">
                <a16:creationId xmlns:a16="http://schemas.microsoft.com/office/drawing/2014/main" id="{9FC7FA2D-4167-41E6-8E15-8F19B3D85493}"/>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Diamond 8">
            <a:extLst>
              <a:ext uri="{FF2B5EF4-FFF2-40B4-BE49-F238E27FC236}">
                <a16:creationId xmlns:a16="http://schemas.microsoft.com/office/drawing/2014/main" id="{B9F09EB2-56F4-4074-98D7-D31AC0445A6A}"/>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Diamond 9">
            <a:extLst>
              <a:ext uri="{FF2B5EF4-FFF2-40B4-BE49-F238E27FC236}">
                <a16:creationId xmlns:a16="http://schemas.microsoft.com/office/drawing/2014/main" id="{9D374201-59D1-46D5-9D2A-8E2DB7C85224}"/>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6DB964DE-2F04-49DD-AFC1-084033DBD677}"/>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Stored Data 11">
            <a:extLst>
              <a:ext uri="{FF2B5EF4-FFF2-40B4-BE49-F238E27FC236}">
                <a16:creationId xmlns:a16="http://schemas.microsoft.com/office/drawing/2014/main" id="{A544FB6F-7E99-4E29-AA51-4777A5A189C0}"/>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lowchart: Stored Data 12">
            <a:extLst>
              <a:ext uri="{FF2B5EF4-FFF2-40B4-BE49-F238E27FC236}">
                <a16:creationId xmlns:a16="http://schemas.microsoft.com/office/drawing/2014/main" id="{0E8FE33F-1780-4C2A-B69D-2741DFBD194C}"/>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Stored Data 13">
            <a:extLst>
              <a:ext uri="{FF2B5EF4-FFF2-40B4-BE49-F238E27FC236}">
                <a16:creationId xmlns:a16="http://schemas.microsoft.com/office/drawing/2014/main" id="{64B41A62-5BBD-428A-8E13-303E4D983DFD}"/>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6533EC47-AC41-4B66-9CFB-A7FACCE0AB21}"/>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Diamond 16">
            <a:extLst>
              <a:ext uri="{FF2B5EF4-FFF2-40B4-BE49-F238E27FC236}">
                <a16:creationId xmlns:a16="http://schemas.microsoft.com/office/drawing/2014/main" id="{909C83DA-AC2E-4382-A037-63E25E55B479}"/>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0A07EF44-6DCF-418F-AF1C-BEC32293451D}"/>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8215A78-4F8C-4A7D-8055-584FCD606071}"/>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20" name="Oval 19">
            <a:extLst>
              <a:ext uri="{FF2B5EF4-FFF2-40B4-BE49-F238E27FC236}">
                <a16:creationId xmlns:a16="http://schemas.microsoft.com/office/drawing/2014/main" id="{A0CAEDA9-32F7-4F9A-A4AC-8BBD24985546}"/>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Tree>
    <p:extLst>
      <p:ext uri="{BB962C8B-B14F-4D97-AF65-F5344CB8AC3E}">
        <p14:creationId xmlns:p14="http://schemas.microsoft.com/office/powerpoint/2010/main" val="54784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C832-6484-45C0-BAEC-260855D71CC2}"/>
              </a:ext>
            </a:extLst>
          </p:cNvPr>
          <p:cNvSpPr>
            <a:spLocks noGrp="1"/>
          </p:cNvSpPr>
          <p:nvPr>
            <p:ph type="title"/>
          </p:nvPr>
        </p:nvSpPr>
        <p:spPr/>
        <p:txBody>
          <a:bodyPr/>
          <a:lstStyle/>
          <a:p>
            <a:endParaRPr lang="en-CA" dirty="0"/>
          </a:p>
        </p:txBody>
      </p:sp>
      <p:sp>
        <p:nvSpPr>
          <p:cNvPr id="3" name="Text Placeholder 2">
            <a:extLst>
              <a:ext uri="{FF2B5EF4-FFF2-40B4-BE49-F238E27FC236}">
                <a16:creationId xmlns:a16="http://schemas.microsoft.com/office/drawing/2014/main" id="{5B86C9B7-DE87-4C23-A113-F5D8A097B2CF}"/>
              </a:ext>
            </a:extLst>
          </p:cNvPr>
          <p:cNvSpPr>
            <a:spLocks noGrp="1"/>
          </p:cNvSpPr>
          <p:nvPr>
            <p:ph type="body" idx="1"/>
          </p:nvPr>
        </p:nvSpPr>
        <p:spPr/>
        <p:txBody>
          <a:bodyPr/>
          <a:lstStyle/>
          <a:p>
            <a:endParaRPr lang="en-CA"/>
          </a:p>
        </p:txBody>
      </p:sp>
      <p:sp>
        <p:nvSpPr>
          <p:cNvPr id="4" name="Rectangle 3">
            <a:extLst>
              <a:ext uri="{FF2B5EF4-FFF2-40B4-BE49-F238E27FC236}">
                <a16:creationId xmlns:a16="http://schemas.microsoft.com/office/drawing/2014/main" id="{C199FBDC-7969-4293-A818-4CCE7684E461}"/>
              </a:ext>
            </a:extLst>
          </p:cNvPr>
          <p:cNvSpPr/>
          <p:nvPr/>
        </p:nvSpPr>
        <p:spPr>
          <a:xfrm>
            <a:off x="3225800" y="4351288"/>
            <a:ext cx="6096000" cy="2308324"/>
          </a:xfrm>
          <a:prstGeom prst="rect">
            <a:avLst/>
          </a:prstGeom>
        </p:spPr>
        <p:txBody>
          <a:bodyPr>
            <a:spAutoFit/>
          </a:bodyPr>
          <a:lstStyle/>
          <a:p>
            <a:r>
              <a:rPr lang="en-CA" dirty="0"/>
              <a:t>Table 1: Genes with the original and substitute SNP’s and their</a:t>
            </a:r>
          </a:p>
          <a:p>
            <a:r>
              <a:rPr lang="en-CA" dirty="0"/>
              <a:t>correlation.</a:t>
            </a:r>
          </a:p>
          <a:p>
            <a:r>
              <a:rPr lang="en-CA" dirty="0"/>
              <a:t>Gene SNP of Interest Chromosome Substitute SNP Correlation</a:t>
            </a:r>
          </a:p>
          <a:p>
            <a:r>
              <a:rPr lang="en-CA" dirty="0"/>
              <a:t>SCL26A9 rs4077468 Chromosome 1 rs4077469 r = 1</a:t>
            </a:r>
          </a:p>
          <a:p>
            <a:r>
              <a:rPr lang="en-CA" dirty="0"/>
              <a:t>SCL9A3 rs57221529 Chromosome 5 rs17497684 r = 0.821</a:t>
            </a:r>
          </a:p>
          <a:p>
            <a:r>
              <a:rPr lang="en-CA" dirty="0"/>
              <a:t>SLC6A14 rs3788766 Chromosome X rs5905176 r = 0.770</a:t>
            </a:r>
          </a:p>
        </p:txBody>
      </p:sp>
    </p:spTree>
    <p:extLst>
      <p:ext uri="{BB962C8B-B14F-4D97-AF65-F5344CB8AC3E}">
        <p14:creationId xmlns:p14="http://schemas.microsoft.com/office/powerpoint/2010/main" val="21356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7C13-1AC7-403D-B01D-1F6081C1A0EE}"/>
              </a:ext>
            </a:extLst>
          </p:cNvPr>
          <p:cNvSpPr>
            <a:spLocks noGrp="1"/>
          </p:cNvSpPr>
          <p:nvPr>
            <p:ph type="title"/>
          </p:nvPr>
        </p:nvSpPr>
        <p:spPr>
          <a:xfrm>
            <a:off x="677334" y="635244"/>
            <a:ext cx="8596668" cy="1320800"/>
          </a:xfrm>
        </p:spPr>
        <p:txBody>
          <a:bodyPr/>
          <a:lstStyle/>
          <a:p>
            <a:r>
              <a:rPr lang="en-CA" b="1" cap="all" dirty="0" err="1"/>
              <a:t>bACKGROUNd</a:t>
            </a:r>
            <a:endParaRPr lang="en-CA" b="1" cap="all" dirty="0"/>
          </a:p>
        </p:txBody>
      </p:sp>
      <p:sp>
        <p:nvSpPr>
          <p:cNvPr id="3" name="Content Placeholder 2">
            <a:extLst>
              <a:ext uri="{FF2B5EF4-FFF2-40B4-BE49-F238E27FC236}">
                <a16:creationId xmlns:a16="http://schemas.microsoft.com/office/drawing/2014/main" id="{5853C3AA-CE34-44DF-9AEA-F89199C83D7E}"/>
              </a:ext>
            </a:extLst>
          </p:cNvPr>
          <p:cNvSpPr>
            <a:spLocks noGrp="1"/>
          </p:cNvSpPr>
          <p:nvPr>
            <p:ph idx="1"/>
          </p:nvPr>
        </p:nvSpPr>
        <p:spPr>
          <a:xfrm>
            <a:off x="677334" y="1791196"/>
            <a:ext cx="4597119" cy="4530881"/>
          </a:xfrm>
        </p:spPr>
        <p:txBody>
          <a:bodyPr>
            <a:normAutofit lnSpcReduction="10000"/>
          </a:bodyPr>
          <a:lstStyle/>
          <a:p>
            <a:r>
              <a:rPr lang="en-CA" sz="2000" dirty="0"/>
              <a:t>Cystic fibrosis (CF) is the most common fatal genetic disease affecting Canadian children and young adults. At present, there is no cure. </a:t>
            </a:r>
          </a:p>
          <a:p>
            <a:r>
              <a:rPr lang="en-CA" sz="2000" dirty="0"/>
              <a:t>Commonly suffer from lung disease. </a:t>
            </a:r>
          </a:p>
          <a:p>
            <a:pPr marL="0" indent="0">
              <a:buNone/>
            </a:pPr>
            <a:endParaRPr lang="en-CA" dirty="0"/>
          </a:p>
          <a:p>
            <a:r>
              <a:rPr lang="en-CA" sz="2000" dirty="0"/>
              <a:t>All physical and observable traits.</a:t>
            </a:r>
          </a:p>
          <a:p>
            <a:r>
              <a:rPr lang="en-CA" sz="2000" dirty="0"/>
              <a:t>E.g. Height, hair color, white blood cell count, and diseases you may have (diabetes, cystic fibrosis, etc.).  </a:t>
            </a:r>
          </a:p>
          <a:p>
            <a:endParaRPr lang="en-CA" dirty="0"/>
          </a:p>
        </p:txBody>
      </p:sp>
      <p:pic>
        <p:nvPicPr>
          <p:cNvPr id="4" name="Picture 3">
            <a:extLst>
              <a:ext uri="{FF2B5EF4-FFF2-40B4-BE49-F238E27FC236}">
                <a16:creationId xmlns:a16="http://schemas.microsoft.com/office/drawing/2014/main" id="{01423575-A7A8-4F3E-A81A-B244B3350A2F}"/>
              </a:ext>
            </a:extLst>
          </p:cNvPr>
          <p:cNvPicPr>
            <a:picLocks noChangeAspect="1"/>
          </p:cNvPicPr>
          <p:nvPr/>
        </p:nvPicPr>
        <p:blipFill>
          <a:blip r:embed="rId3"/>
          <a:stretch>
            <a:fillRect/>
          </a:stretch>
        </p:blipFill>
        <p:spPr>
          <a:xfrm>
            <a:off x="6884608" y="310958"/>
            <a:ext cx="4597119" cy="5375277"/>
          </a:xfrm>
          <a:prstGeom prst="rect">
            <a:avLst/>
          </a:prstGeom>
        </p:spPr>
      </p:pic>
      <p:sp>
        <p:nvSpPr>
          <p:cNvPr id="5" name="Title 1">
            <a:extLst>
              <a:ext uri="{FF2B5EF4-FFF2-40B4-BE49-F238E27FC236}">
                <a16:creationId xmlns:a16="http://schemas.microsoft.com/office/drawing/2014/main" id="{784420F3-5786-459A-9AD4-47792C1184E9}"/>
              </a:ext>
            </a:extLst>
          </p:cNvPr>
          <p:cNvSpPr txBox="1">
            <a:spLocks/>
          </p:cNvSpPr>
          <p:nvPr/>
        </p:nvSpPr>
        <p:spPr>
          <a:xfrm>
            <a:off x="586500" y="1295644"/>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Cystic Fibrosis</a:t>
            </a:r>
          </a:p>
        </p:txBody>
      </p:sp>
      <p:sp>
        <p:nvSpPr>
          <p:cNvPr id="6" name="Title 1">
            <a:extLst>
              <a:ext uri="{FF2B5EF4-FFF2-40B4-BE49-F238E27FC236}">
                <a16:creationId xmlns:a16="http://schemas.microsoft.com/office/drawing/2014/main" id="{9AB8BAC2-A3B6-4E9A-B34F-D4012EADFD75}"/>
              </a:ext>
            </a:extLst>
          </p:cNvPr>
          <p:cNvSpPr txBox="1">
            <a:spLocks/>
          </p:cNvSpPr>
          <p:nvPr/>
        </p:nvSpPr>
        <p:spPr>
          <a:xfrm>
            <a:off x="586499" y="3811888"/>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Phenotype</a:t>
            </a:r>
          </a:p>
        </p:txBody>
      </p:sp>
      <p:pic>
        <p:nvPicPr>
          <p:cNvPr id="7" name="Picture 6">
            <a:extLst>
              <a:ext uri="{FF2B5EF4-FFF2-40B4-BE49-F238E27FC236}">
                <a16:creationId xmlns:a16="http://schemas.microsoft.com/office/drawing/2014/main" id="{0913C7FD-DB37-4DDB-B202-6FD8C6C7B2CA}"/>
              </a:ext>
            </a:extLst>
          </p:cNvPr>
          <p:cNvPicPr>
            <a:picLocks noChangeAspect="1"/>
          </p:cNvPicPr>
          <p:nvPr/>
        </p:nvPicPr>
        <p:blipFill>
          <a:blip r:embed="rId4"/>
          <a:stretch>
            <a:fillRect/>
          </a:stretch>
        </p:blipFill>
        <p:spPr>
          <a:xfrm>
            <a:off x="431626" y="6010521"/>
            <a:ext cx="8906416" cy="688337"/>
          </a:xfrm>
          <a:prstGeom prst="rect">
            <a:avLst/>
          </a:prstGeom>
        </p:spPr>
      </p:pic>
    </p:spTree>
    <p:extLst>
      <p:ext uri="{BB962C8B-B14F-4D97-AF65-F5344CB8AC3E}">
        <p14:creationId xmlns:p14="http://schemas.microsoft.com/office/powerpoint/2010/main" val="17032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3120532" cy="5013751"/>
          </a:xfrm>
        </p:spPr>
        <p:txBody>
          <a:bodyPr vert="horz" lIns="91440" tIns="45720" rIns="91440" bIns="45720" rtlCol="0" anchor="t">
            <a:normAutofit fontScale="92500" lnSpcReduction="10000"/>
          </a:bodyPr>
          <a:lstStyle/>
          <a:p>
            <a:r>
              <a:rPr lang="en-CA" sz="2400" b="1" dirty="0"/>
              <a:t>Cystic Fibrosis (CF) Genetic modifiers </a:t>
            </a:r>
            <a:r>
              <a:rPr lang="en-CA" sz="2400" dirty="0"/>
              <a:t>are SNPs that affect the severity of the disease.</a:t>
            </a:r>
          </a:p>
          <a:p>
            <a:r>
              <a:rPr lang="en-CA" sz="2400" dirty="0"/>
              <a:t>Modifier gene: SLC26A9</a:t>
            </a:r>
          </a:p>
          <a:p>
            <a:r>
              <a:rPr lang="en-CA" sz="2400" dirty="0"/>
              <a:t>Affects lung function for people with CF. </a:t>
            </a:r>
          </a:p>
          <a:p>
            <a:r>
              <a:rPr lang="en-CA" sz="2400" dirty="0"/>
              <a:t>SNP: RS4077468</a:t>
            </a:r>
          </a:p>
          <a:p>
            <a:r>
              <a:rPr lang="en-CA" sz="2400" dirty="0"/>
              <a:t>SNP Variation:</a:t>
            </a:r>
          </a:p>
          <a:p>
            <a:pPr lvl="1">
              <a:spcBef>
                <a:spcPts val="0"/>
              </a:spcBef>
            </a:pPr>
            <a:r>
              <a:rPr lang="en-CA" sz="1800" dirty="0"/>
              <a:t>AA</a:t>
            </a:r>
          </a:p>
          <a:p>
            <a:pPr lvl="1">
              <a:spcBef>
                <a:spcPts val="0"/>
              </a:spcBef>
            </a:pPr>
            <a:r>
              <a:rPr lang="en-CA" sz="1800" dirty="0"/>
              <a:t>AT</a:t>
            </a:r>
          </a:p>
          <a:p>
            <a:pPr lvl="1">
              <a:spcBef>
                <a:spcPts val="0"/>
              </a:spcBef>
            </a:pPr>
            <a:r>
              <a:rPr lang="en-CA" sz="1800" dirty="0"/>
              <a:t>TT</a:t>
            </a:r>
          </a:p>
          <a:p>
            <a:pPr marL="0" indent="0">
              <a:buNone/>
            </a:pPr>
            <a:endParaRPr lang="en-CA" dirty="0"/>
          </a:p>
        </p:txBody>
      </p:sp>
      <p:pic>
        <p:nvPicPr>
          <p:cNvPr id="4" name="Picture 5">
            <a:extLst>
              <a:ext uri="{FF2B5EF4-FFF2-40B4-BE49-F238E27FC236}">
                <a16:creationId xmlns:a16="http://schemas.microsoft.com/office/drawing/2014/main" id="{6933EA28-6E46-4633-9FDE-65DA4979D5A0}"/>
              </a:ext>
            </a:extLst>
          </p:cNvPr>
          <p:cNvPicPr>
            <a:picLocks noChangeAspect="1"/>
          </p:cNvPicPr>
          <p:nvPr/>
        </p:nvPicPr>
        <p:blipFill rotWithShape="1">
          <a:blip r:embed="rId3"/>
          <a:srcRect l="1959" t="561" r="12877" b="34299"/>
          <a:stretch/>
        </p:blipFill>
        <p:spPr>
          <a:xfrm>
            <a:off x="4316736" y="454592"/>
            <a:ext cx="4511444" cy="2622088"/>
          </a:xfrm>
          <a:prstGeom prst="rect">
            <a:avLst/>
          </a:prstGeom>
        </p:spPr>
      </p:pic>
      <p:sp>
        <p:nvSpPr>
          <p:cNvPr id="9" name="Diamond 8">
            <a:extLst>
              <a:ext uri="{FF2B5EF4-FFF2-40B4-BE49-F238E27FC236}">
                <a16:creationId xmlns:a16="http://schemas.microsoft.com/office/drawing/2014/main" id="{89BF0A82-8E1E-4902-84A3-804FC8E69A78}"/>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F76023D6-4407-4ADD-A1F1-D7D58C69B06E}"/>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Diamond 11">
            <a:extLst>
              <a:ext uri="{FF2B5EF4-FFF2-40B4-BE49-F238E27FC236}">
                <a16:creationId xmlns:a16="http://schemas.microsoft.com/office/drawing/2014/main" id="{C68AC1EC-236A-489B-B6D2-72A946BA24C4}"/>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Diamond 12">
            <a:extLst>
              <a:ext uri="{FF2B5EF4-FFF2-40B4-BE49-F238E27FC236}">
                <a16:creationId xmlns:a16="http://schemas.microsoft.com/office/drawing/2014/main" id="{94FA65F3-BBB5-4D0C-82C2-D030DA6ECEB2}"/>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Diamond 13">
            <a:extLst>
              <a:ext uri="{FF2B5EF4-FFF2-40B4-BE49-F238E27FC236}">
                <a16:creationId xmlns:a16="http://schemas.microsoft.com/office/drawing/2014/main" id="{B4601675-C629-484B-8DD9-340AB35F7D0B}"/>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57888797-8F32-4A96-B2CB-BFBBA7854D07}"/>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Diamond 18">
            <a:extLst>
              <a:ext uri="{FF2B5EF4-FFF2-40B4-BE49-F238E27FC236}">
                <a16:creationId xmlns:a16="http://schemas.microsoft.com/office/drawing/2014/main" id="{075AC855-008B-4DBE-9617-F106071B4E24}"/>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C37A7727-A596-4D9E-A8F8-0148A169DB48}"/>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lowchart: Stored Data 20">
            <a:extLst>
              <a:ext uri="{FF2B5EF4-FFF2-40B4-BE49-F238E27FC236}">
                <a16:creationId xmlns:a16="http://schemas.microsoft.com/office/drawing/2014/main" id="{62B973D7-0CC1-460E-A08A-50812115A7DD}"/>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lowchart: Stored Data 21">
            <a:extLst>
              <a:ext uri="{FF2B5EF4-FFF2-40B4-BE49-F238E27FC236}">
                <a16:creationId xmlns:a16="http://schemas.microsoft.com/office/drawing/2014/main" id="{34CC9244-796F-40EF-BD56-DFD50A74D130}"/>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Diamond 22">
            <a:extLst>
              <a:ext uri="{FF2B5EF4-FFF2-40B4-BE49-F238E27FC236}">
                <a16:creationId xmlns:a16="http://schemas.microsoft.com/office/drawing/2014/main" id="{F5CB036D-A4AE-4CC8-A066-B3BADCFEB1E6}"/>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23FA550-71FC-4AD8-985E-2329D1AA6B41}"/>
              </a:ext>
            </a:extLst>
          </p:cNvPr>
          <p:cNvPicPr>
            <a:picLocks noChangeAspect="1"/>
          </p:cNvPicPr>
          <p:nvPr/>
        </p:nvPicPr>
        <p:blipFill>
          <a:blip r:embed="rId4"/>
          <a:stretch>
            <a:fillRect/>
          </a:stretch>
        </p:blipFill>
        <p:spPr>
          <a:xfrm>
            <a:off x="7855465" y="2400080"/>
            <a:ext cx="4314002" cy="4455114"/>
          </a:xfrm>
          <a:prstGeom prst="rect">
            <a:avLst/>
          </a:prstGeom>
        </p:spPr>
      </p:pic>
      <p:sp>
        <p:nvSpPr>
          <p:cNvPr id="26" name="TextBox 25">
            <a:extLst>
              <a:ext uri="{FF2B5EF4-FFF2-40B4-BE49-F238E27FC236}">
                <a16:creationId xmlns:a16="http://schemas.microsoft.com/office/drawing/2014/main" id="{1C48FE40-B1C0-4C97-98B3-60205ECE612A}"/>
              </a:ext>
            </a:extLst>
          </p:cNvPr>
          <p:cNvSpPr txBox="1"/>
          <p:nvPr/>
        </p:nvSpPr>
        <p:spPr>
          <a:xfrm>
            <a:off x="8582763" y="1945571"/>
            <a:ext cx="1968079" cy="461665"/>
          </a:xfrm>
          <a:prstGeom prst="rect">
            <a:avLst/>
          </a:prstGeom>
          <a:noFill/>
        </p:spPr>
        <p:txBody>
          <a:bodyPr wrap="square" rtlCol="0">
            <a:spAutoFit/>
          </a:bodyPr>
          <a:lstStyle/>
          <a:p>
            <a:r>
              <a:rPr lang="en-CA" sz="2400" b="1" u="sng" dirty="0"/>
              <a:t>SNP</a:t>
            </a:r>
          </a:p>
        </p:txBody>
      </p:sp>
      <p:sp>
        <p:nvSpPr>
          <p:cNvPr id="27" name="Diamond 26">
            <a:extLst>
              <a:ext uri="{FF2B5EF4-FFF2-40B4-BE49-F238E27FC236}">
                <a16:creationId xmlns:a16="http://schemas.microsoft.com/office/drawing/2014/main" id="{E34FC616-4C34-4B43-AB2F-6AF72DB901D0}"/>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2" descr="Related image">
            <a:extLst>
              <a:ext uri="{FF2B5EF4-FFF2-40B4-BE49-F238E27FC236}">
                <a16:creationId xmlns:a16="http://schemas.microsoft.com/office/drawing/2014/main" id="{271B7AE0-F57D-425C-A9F8-E653CE1CB6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0" r="76772"/>
          <a:stretch/>
        </p:blipFill>
        <p:spPr bwMode="auto">
          <a:xfrm>
            <a:off x="5688384" y="3983231"/>
            <a:ext cx="1089722" cy="2837581"/>
          </a:xfrm>
          <a:prstGeom prst="rect">
            <a:avLst/>
          </a:prstGeom>
          <a:noFill/>
          <a:extLst>
            <a:ext uri="{909E8E84-426E-40DD-AFC4-6F175D3DCCD1}">
              <a14:hiddenFill xmlns:a14="http://schemas.microsoft.com/office/drawing/2010/main">
                <a:solidFill>
                  <a:srgbClr val="FFFFFF"/>
                </a:solidFill>
              </a14:hiddenFill>
            </a:ext>
          </a:extLst>
        </p:spPr>
      </p:pic>
      <p:sp>
        <p:nvSpPr>
          <p:cNvPr id="29" name="Flowchart: Stored Data 28">
            <a:extLst>
              <a:ext uri="{FF2B5EF4-FFF2-40B4-BE49-F238E27FC236}">
                <a16:creationId xmlns:a16="http://schemas.microsoft.com/office/drawing/2014/main" id="{D0CB70B4-33FC-4B26-9673-1174D8894418}"/>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B5F3387A-57B1-45CB-9DF4-3B50FC11582C}"/>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1" name="Oval 30">
            <a:extLst>
              <a:ext uri="{FF2B5EF4-FFF2-40B4-BE49-F238E27FC236}">
                <a16:creationId xmlns:a16="http://schemas.microsoft.com/office/drawing/2014/main" id="{8AB96071-8E40-4CBD-B946-D7E409931460}"/>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4" name="TextBox 33">
            <a:extLst>
              <a:ext uri="{FF2B5EF4-FFF2-40B4-BE49-F238E27FC236}">
                <a16:creationId xmlns:a16="http://schemas.microsoft.com/office/drawing/2014/main" id="{2C8A8FCE-0467-4653-8042-45A81E7866B4}"/>
              </a:ext>
            </a:extLst>
          </p:cNvPr>
          <p:cNvSpPr txBox="1"/>
          <p:nvPr/>
        </p:nvSpPr>
        <p:spPr>
          <a:xfrm>
            <a:off x="4419071" y="695980"/>
            <a:ext cx="2638502" cy="400110"/>
          </a:xfrm>
          <a:prstGeom prst="rect">
            <a:avLst/>
          </a:prstGeom>
          <a:noFill/>
        </p:spPr>
        <p:txBody>
          <a:bodyPr wrap="square" rtlCol="0">
            <a:spAutoFit/>
          </a:bodyPr>
          <a:lstStyle/>
          <a:p>
            <a:r>
              <a:rPr lang="en-CA" sz="2000" b="1" u="sng" dirty="0"/>
              <a:t>Modifier Gene</a:t>
            </a:r>
          </a:p>
        </p:txBody>
      </p:sp>
      <p:sp>
        <p:nvSpPr>
          <p:cNvPr id="5" name="Rectangle 4">
            <a:extLst>
              <a:ext uri="{FF2B5EF4-FFF2-40B4-BE49-F238E27FC236}">
                <a16:creationId xmlns:a16="http://schemas.microsoft.com/office/drawing/2014/main" id="{D70C29ED-6F18-4F6A-83BF-E31908A9464F}"/>
              </a:ext>
            </a:extLst>
          </p:cNvPr>
          <p:cNvSpPr/>
          <p:nvPr/>
        </p:nvSpPr>
        <p:spPr>
          <a:xfrm>
            <a:off x="9606722" y="3106002"/>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A</a:t>
            </a:r>
            <a:endParaRPr lang="en-CA" sz="2800" b="1" dirty="0">
              <a:solidFill>
                <a:srgbClr val="FF0000"/>
              </a:solidFill>
            </a:endParaRPr>
          </a:p>
        </p:txBody>
      </p:sp>
      <p:sp>
        <p:nvSpPr>
          <p:cNvPr id="32" name="Rectangle 31">
            <a:extLst>
              <a:ext uri="{FF2B5EF4-FFF2-40B4-BE49-F238E27FC236}">
                <a16:creationId xmlns:a16="http://schemas.microsoft.com/office/drawing/2014/main" id="{1A187830-F7CD-45A3-A42A-A2CF3B5C0C18}"/>
              </a:ext>
            </a:extLst>
          </p:cNvPr>
          <p:cNvSpPr/>
          <p:nvPr/>
        </p:nvSpPr>
        <p:spPr>
          <a:xfrm>
            <a:off x="9606722" y="5621959"/>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T</a:t>
            </a:r>
            <a:endParaRPr lang="en-CA" sz="2800" b="1" dirty="0">
              <a:solidFill>
                <a:srgbClr val="FF0000"/>
              </a:solidFill>
            </a:endParaRPr>
          </a:p>
        </p:txBody>
      </p:sp>
      <p:sp>
        <p:nvSpPr>
          <p:cNvPr id="6" name="TextBox 5">
            <a:extLst>
              <a:ext uri="{FF2B5EF4-FFF2-40B4-BE49-F238E27FC236}">
                <a16:creationId xmlns:a16="http://schemas.microsoft.com/office/drawing/2014/main" id="{1C5B14C1-7444-4CCB-B553-C06940F14529}"/>
              </a:ext>
            </a:extLst>
          </p:cNvPr>
          <p:cNvSpPr txBox="1"/>
          <p:nvPr/>
        </p:nvSpPr>
        <p:spPr>
          <a:xfrm>
            <a:off x="5264192" y="3615163"/>
            <a:ext cx="1732879" cy="646331"/>
          </a:xfrm>
          <a:prstGeom prst="rect">
            <a:avLst/>
          </a:prstGeom>
          <a:noFill/>
        </p:spPr>
        <p:txBody>
          <a:bodyPr wrap="square" rtlCol="0">
            <a:spAutoFit/>
          </a:bodyPr>
          <a:lstStyle/>
          <a:p>
            <a:r>
              <a:rPr lang="en-CA" b="1" dirty="0"/>
              <a:t>SLC26A9 Gene</a:t>
            </a:r>
          </a:p>
          <a:p>
            <a:endParaRPr lang="en-CA" dirty="0"/>
          </a:p>
        </p:txBody>
      </p:sp>
      <p:sp>
        <p:nvSpPr>
          <p:cNvPr id="7" name="TextBox 6">
            <a:extLst>
              <a:ext uri="{FF2B5EF4-FFF2-40B4-BE49-F238E27FC236}">
                <a16:creationId xmlns:a16="http://schemas.microsoft.com/office/drawing/2014/main" id="{B4954F99-AA97-41B7-8311-674EE8A96A72}"/>
              </a:ext>
            </a:extLst>
          </p:cNvPr>
          <p:cNvSpPr txBox="1"/>
          <p:nvPr/>
        </p:nvSpPr>
        <p:spPr>
          <a:xfrm>
            <a:off x="3481988" y="4846776"/>
            <a:ext cx="1450154" cy="646331"/>
          </a:xfrm>
          <a:prstGeom prst="rect">
            <a:avLst/>
          </a:prstGeom>
          <a:noFill/>
        </p:spPr>
        <p:txBody>
          <a:bodyPr wrap="square" rtlCol="0">
            <a:spAutoFit/>
          </a:bodyPr>
          <a:lstStyle/>
          <a:p>
            <a:r>
              <a:rPr lang="en-CA" b="1" dirty="0"/>
              <a:t>RS4077468</a:t>
            </a:r>
          </a:p>
          <a:p>
            <a:endParaRPr lang="en-CA" dirty="0"/>
          </a:p>
        </p:txBody>
      </p:sp>
      <p:cxnSp>
        <p:nvCxnSpPr>
          <p:cNvPr id="10" name="Straight Connector 9">
            <a:extLst>
              <a:ext uri="{FF2B5EF4-FFF2-40B4-BE49-F238E27FC236}">
                <a16:creationId xmlns:a16="http://schemas.microsoft.com/office/drawing/2014/main" id="{230D3EA8-90E4-4475-B9E9-C84DD9AE9768}"/>
              </a:ext>
            </a:extLst>
          </p:cNvPr>
          <p:cNvCxnSpPr>
            <a:cxnSpLocks/>
          </p:cNvCxnSpPr>
          <p:nvPr/>
        </p:nvCxnSpPr>
        <p:spPr>
          <a:xfrm flipH="1">
            <a:off x="4866207" y="5063811"/>
            <a:ext cx="1116755"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343096-8A06-4AF9-B721-25C3C183E469}"/>
              </a:ext>
            </a:extLst>
          </p:cNvPr>
          <p:cNvCxnSpPr>
            <a:cxnSpLocks/>
          </p:cNvCxnSpPr>
          <p:nvPr/>
        </p:nvCxnSpPr>
        <p:spPr>
          <a:xfrm flipV="1">
            <a:off x="6778106" y="2384909"/>
            <a:ext cx="1111479" cy="2520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69E8F-BE80-470F-BC10-6F22DE035DA7}"/>
              </a:ext>
            </a:extLst>
          </p:cNvPr>
          <p:cNvCxnSpPr>
            <a:cxnSpLocks/>
          </p:cNvCxnSpPr>
          <p:nvPr/>
        </p:nvCxnSpPr>
        <p:spPr>
          <a:xfrm>
            <a:off x="6778106" y="5303045"/>
            <a:ext cx="1111479" cy="155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715E33-96D2-4635-B152-D10782AA5AE0}"/>
              </a:ext>
            </a:extLst>
          </p:cNvPr>
          <p:cNvSpPr txBox="1"/>
          <p:nvPr/>
        </p:nvSpPr>
        <p:spPr>
          <a:xfrm>
            <a:off x="9327174" y="1149138"/>
            <a:ext cx="1470016" cy="646331"/>
          </a:xfrm>
          <a:prstGeom prst="rect">
            <a:avLst/>
          </a:prstGeom>
          <a:noFill/>
        </p:spPr>
        <p:txBody>
          <a:bodyPr wrap="square" rtlCol="0">
            <a:spAutoFit/>
          </a:bodyPr>
          <a:lstStyle/>
          <a:p>
            <a:r>
              <a:rPr lang="en-CA" b="1" dirty="0"/>
              <a:t>RS4077468</a:t>
            </a:r>
          </a:p>
          <a:p>
            <a:endParaRPr lang="en-CA" dirty="0"/>
          </a:p>
        </p:txBody>
      </p:sp>
      <p:cxnSp>
        <p:nvCxnSpPr>
          <p:cNvPr id="36" name="Straight Connector 35">
            <a:extLst>
              <a:ext uri="{FF2B5EF4-FFF2-40B4-BE49-F238E27FC236}">
                <a16:creationId xmlns:a16="http://schemas.microsoft.com/office/drawing/2014/main" id="{C5B1C851-54F1-4FAD-9DEA-A34BF8B41DF2}"/>
              </a:ext>
            </a:extLst>
          </p:cNvPr>
          <p:cNvCxnSpPr>
            <a:cxnSpLocks/>
          </p:cNvCxnSpPr>
          <p:nvPr/>
        </p:nvCxnSpPr>
        <p:spPr>
          <a:xfrm flipH="1" flipV="1">
            <a:off x="9699352" y="1529373"/>
            <a:ext cx="1" cy="80506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7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DD29-E9AD-4EBE-8CE7-42A7AA55CF24}"/>
              </a:ext>
            </a:extLst>
          </p:cNvPr>
          <p:cNvSpPr>
            <a:spLocks noGrp="1"/>
          </p:cNvSpPr>
          <p:nvPr>
            <p:ph type="title"/>
          </p:nvPr>
        </p:nvSpPr>
        <p:spPr>
          <a:xfrm>
            <a:off x="677334" y="1355391"/>
            <a:ext cx="9761233" cy="2427099"/>
          </a:xfrm>
          <a:ln>
            <a:noFill/>
          </a:ln>
        </p:spPr>
        <p:txBody>
          <a:bodyPr vert="horz" lIns="91440" tIns="45720" rIns="91440" bIns="45720" rtlCol="0" anchor="ctr">
            <a:noAutofit/>
          </a:bodyPr>
          <a:lstStyle/>
          <a:p>
            <a:r>
              <a:rPr lang="en-CA" sz="4000" dirty="0">
                <a:solidFill>
                  <a:srgbClr val="0070C0"/>
                </a:solidFill>
              </a:rPr>
              <a:t>In the general public what is the impact of variation in the three modifier genes on a person's phenotypes.</a:t>
            </a:r>
            <a:r>
              <a:rPr lang="en-CA" sz="4000" dirty="0"/>
              <a:t> </a:t>
            </a:r>
            <a:endParaRPr lang="en-US" sz="4000" dirty="0"/>
          </a:p>
        </p:txBody>
      </p:sp>
      <p:sp>
        <p:nvSpPr>
          <p:cNvPr id="3" name="Text Placeholder 2">
            <a:extLst>
              <a:ext uri="{FF2B5EF4-FFF2-40B4-BE49-F238E27FC236}">
                <a16:creationId xmlns:a16="http://schemas.microsoft.com/office/drawing/2014/main" id="{4AC6C4E4-AB7E-40F8-99C9-D1A8D7A621D3}"/>
              </a:ext>
            </a:extLst>
          </p:cNvPr>
          <p:cNvSpPr>
            <a:spLocks noGrp="1"/>
          </p:cNvSpPr>
          <p:nvPr>
            <p:ph type="body" idx="1"/>
          </p:nvPr>
        </p:nvSpPr>
        <p:spPr>
          <a:xfrm>
            <a:off x="828683" y="4798667"/>
            <a:ext cx="9291086" cy="1570962"/>
          </a:xfrm>
        </p:spPr>
        <p:txBody>
          <a:bodyPr/>
          <a:lstStyle/>
          <a:p>
            <a:r>
              <a:rPr lang="en-CA" dirty="0"/>
              <a:t>  The 3 modifier genes of interest: </a:t>
            </a:r>
          </a:p>
          <a:p>
            <a:r>
              <a:rPr lang="en-CA" dirty="0"/>
              <a:t>	1) SLC26A9 (</a:t>
            </a:r>
            <a:r>
              <a:rPr lang="pt-BR" dirty="0"/>
              <a:t>Chromosome 1 - </a:t>
            </a:r>
            <a:r>
              <a:rPr lang="en-CA" dirty="0"/>
              <a:t>SNP rs4077468 </a:t>
            </a:r>
            <a:r>
              <a:rPr lang="pt-BR" dirty="0"/>
              <a:t>Substitute: rs4077469; r = 1</a:t>
            </a:r>
            <a:r>
              <a:rPr lang="en-CA" dirty="0"/>
              <a:t>)</a:t>
            </a:r>
          </a:p>
          <a:p>
            <a:r>
              <a:rPr lang="en-CA" dirty="0"/>
              <a:t>	2) SLC6A14 (Chromosome X – SNP rs3788766 Substitute: rs5905176; r = 0.770)</a:t>
            </a:r>
          </a:p>
          <a:p>
            <a:r>
              <a:rPr lang="en-CA" dirty="0"/>
              <a:t>      3) SLC9A3 (Chromosome 5 – SNP rs57221529 Substitute: rs17497684; r = 0.821)</a:t>
            </a:r>
          </a:p>
        </p:txBody>
      </p:sp>
      <p:sp>
        <p:nvSpPr>
          <p:cNvPr id="5" name="Title 1">
            <a:extLst>
              <a:ext uri="{FF2B5EF4-FFF2-40B4-BE49-F238E27FC236}">
                <a16:creationId xmlns:a16="http://schemas.microsoft.com/office/drawing/2014/main" id="{8E17652B-DD00-4751-8E7C-9777A02A1939}"/>
              </a:ext>
            </a:extLst>
          </p:cNvPr>
          <p:cNvSpPr txBox="1">
            <a:spLocks/>
          </p:cNvSpPr>
          <p:nvPr/>
        </p:nvSpPr>
        <p:spPr>
          <a:xfrm>
            <a:off x="677334" y="339213"/>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Research Question</a:t>
            </a:r>
          </a:p>
        </p:txBody>
      </p:sp>
      <p:sp>
        <p:nvSpPr>
          <p:cNvPr id="6" name="Title 1">
            <a:extLst>
              <a:ext uri="{FF2B5EF4-FFF2-40B4-BE49-F238E27FC236}">
                <a16:creationId xmlns:a16="http://schemas.microsoft.com/office/drawing/2014/main" id="{3F247415-B69A-4E93-917B-9FBE9A9E53BA}"/>
              </a:ext>
            </a:extLst>
          </p:cNvPr>
          <p:cNvSpPr txBox="1">
            <a:spLocks/>
          </p:cNvSpPr>
          <p:nvPr/>
        </p:nvSpPr>
        <p:spPr>
          <a:xfrm>
            <a:off x="954807" y="3477867"/>
            <a:ext cx="7678390"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CA" sz="2800" dirty="0"/>
              <a:t>We will answer this question through a Phenome-wide Association Study (</a:t>
            </a:r>
            <a:r>
              <a:rPr lang="en-CA" sz="2800" dirty="0" err="1"/>
              <a:t>PheWAS</a:t>
            </a:r>
            <a:r>
              <a:rPr lang="en-CA" sz="2800" dirty="0"/>
              <a:t>).</a:t>
            </a:r>
          </a:p>
        </p:txBody>
      </p:sp>
    </p:spTree>
    <p:extLst>
      <p:ext uri="{BB962C8B-B14F-4D97-AF65-F5344CB8AC3E}">
        <p14:creationId xmlns:p14="http://schemas.microsoft.com/office/powerpoint/2010/main" val="2838101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8739-F9CE-48B2-BF5F-A665CF736EC3}"/>
              </a:ext>
            </a:extLst>
          </p:cNvPr>
          <p:cNvSpPr>
            <a:spLocks noGrp="1"/>
          </p:cNvSpPr>
          <p:nvPr>
            <p:ph idx="1"/>
          </p:nvPr>
        </p:nvSpPr>
        <p:spPr>
          <a:xfrm>
            <a:off x="671278" y="2160589"/>
            <a:ext cx="8707672" cy="4536937"/>
          </a:xfrm>
        </p:spPr>
        <p:txBody>
          <a:bodyPr vert="horz" lIns="91440" tIns="45720" rIns="91440" bIns="45720" rtlCol="0" anchor="t">
            <a:normAutofit fontScale="85000" lnSpcReduction="20000"/>
          </a:bodyPr>
          <a:lstStyle/>
          <a:p>
            <a:pPr lvl="1"/>
            <a:r>
              <a:rPr lang="en-CA" sz="2400" dirty="0"/>
              <a:t>Approximately 500,000 people aged between 40-69 years in 2006-2010 from across the country (Mainly England, Scotland and Wales).</a:t>
            </a:r>
          </a:p>
          <a:p>
            <a:pPr lvl="1"/>
            <a:r>
              <a:rPr lang="en-CA" sz="2400" dirty="0"/>
              <a:t>Initial enrollment took place over four years from 2006.</a:t>
            </a:r>
          </a:p>
          <a:p>
            <a:pPr lvl="1"/>
            <a:r>
              <a:rPr lang="en-CA" sz="2400" dirty="0"/>
              <a:t>Baseline data collected via questionnaires, physical measures, sample assays, accelerometry and multimodal imaging among others.</a:t>
            </a:r>
          </a:p>
          <a:p>
            <a:pPr lvl="1"/>
            <a:r>
              <a:rPr lang="en-CA" sz="2400" dirty="0"/>
              <a:t>Individual’s national health records have also been linked with their baseline and genotypic data.</a:t>
            </a:r>
          </a:p>
          <a:p>
            <a:pPr lvl="1"/>
            <a:r>
              <a:rPr lang="en-US" sz="2400" dirty="0"/>
              <a:t>1511 phenotypes obtained from ICD10 codes (30GB).</a:t>
            </a:r>
          </a:p>
          <a:p>
            <a:pPr lvl="1"/>
            <a:r>
              <a:rPr lang="en-US" sz="2400" dirty="0"/>
              <a:t>Genotype data (100GB). Micro arrays: between 500,000 to 1 million SNPs per person.</a:t>
            </a:r>
          </a:p>
          <a:p>
            <a:pPr marL="457200" lvl="1" indent="0">
              <a:buNone/>
            </a:pPr>
            <a:endParaRPr lang="en-US" sz="2400" dirty="0"/>
          </a:p>
          <a:p>
            <a:pPr marL="457200" lvl="1" indent="0">
              <a:buNone/>
            </a:pPr>
            <a:r>
              <a:rPr lang="en-US" sz="2400" dirty="0"/>
              <a:t>Significant time spent data cleaning (formatting, merging, etc.). </a:t>
            </a:r>
          </a:p>
          <a:p>
            <a:pPr lvl="1"/>
            <a:endParaRPr lang="en-CA" dirty="0"/>
          </a:p>
        </p:txBody>
      </p:sp>
      <p:sp>
        <p:nvSpPr>
          <p:cNvPr id="10" name="Title 1">
            <a:extLst>
              <a:ext uri="{FF2B5EF4-FFF2-40B4-BE49-F238E27FC236}">
                <a16:creationId xmlns:a16="http://schemas.microsoft.com/office/drawing/2014/main" id="{C5AF379B-2A73-4A77-A777-733E12596EE7}"/>
              </a:ext>
            </a:extLst>
          </p:cNvPr>
          <p:cNvSpPr txBox="1">
            <a:spLocks/>
          </p:cNvSpPr>
          <p:nvPr/>
        </p:nvSpPr>
        <p:spPr>
          <a:xfrm>
            <a:off x="677334" y="1031899"/>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t>Cohort</a:t>
            </a:r>
            <a:endParaRPr lang="en-CA" sz="2400" dirty="0"/>
          </a:p>
        </p:txBody>
      </p:sp>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a:t>
            </a:r>
          </a:p>
        </p:txBody>
      </p:sp>
    </p:spTree>
    <p:extLst>
      <p:ext uri="{BB962C8B-B14F-4D97-AF65-F5344CB8AC3E}">
        <p14:creationId xmlns:p14="http://schemas.microsoft.com/office/powerpoint/2010/main" val="148453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306A-7F21-4437-83BD-AF146C781F5F}"/>
              </a:ext>
            </a:extLst>
          </p:cNvPr>
          <p:cNvSpPr>
            <a:spLocks noGrp="1"/>
          </p:cNvSpPr>
          <p:nvPr>
            <p:ph type="title"/>
          </p:nvPr>
        </p:nvSpPr>
        <p:spPr/>
        <p:txBody>
          <a:bodyPr/>
          <a:lstStyle/>
          <a:p>
            <a:r>
              <a:rPr lang="en-CA" dirty="0" err="1"/>
              <a:t>Phecodes</a:t>
            </a:r>
            <a:endParaRPr lang="en-CA" dirty="0"/>
          </a:p>
        </p:txBody>
      </p:sp>
      <p:sp>
        <p:nvSpPr>
          <p:cNvPr id="3" name="Content Placeholder 2">
            <a:extLst>
              <a:ext uri="{FF2B5EF4-FFF2-40B4-BE49-F238E27FC236}">
                <a16:creationId xmlns:a16="http://schemas.microsoft.com/office/drawing/2014/main" id="{F56C64AD-1338-45DE-A3AE-6F2773D36F08}"/>
              </a:ext>
            </a:extLst>
          </p:cNvPr>
          <p:cNvSpPr>
            <a:spLocks noGrp="1"/>
          </p:cNvSpPr>
          <p:nvPr>
            <p:ph idx="1"/>
          </p:nvPr>
        </p:nvSpPr>
        <p:spPr>
          <a:xfrm>
            <a:off x="677334" y="1651001"/>
            <a:ext cx="8596668" cy="4390362"/>
          </a:xfrm>
        </p:spPr>
        <p:txBody>
          <a:bodyPr>
            <a:normAutofit/>
          </a:bodyPr>
          <a:lstStyle/>
          <a:p>
            <a:r>
              <a:rPr lang="en-CA" dirty="0"/>
              <a:t>The </a:t>
            </a:r>
            <a:r>
              <a:rPr lang="en-CA" dirty="0" err="1"/>
              <a:t>phecode</a:t>
            </a:r>
            <a:r>
              <a:rPr lang="en-CA" dirty="0"/>
              <a:t> system was built upon the International Classification of Diseases, Ninth Revision, Clinical Modification (ICD-9-CM) for phenome-wide association studies (Wu et al. 2018). </a:t>
            </a:r>
          </a:p>
          <a:p>
            <a:r>
              <a:rPr lang="en-CA" dirty="0"/>
              <a:t>Purpose:</a:t>
            </a:r>
          </a:p>
          <a:p>
            <a:pPr lvl="1"/>
            <a:r>
              <a:rPr lang="en-CA" dirty="0"/>
              <a:t>It was created for proper hierarchical grouping of phenotypes.</a:t>
            </a:r>
          </a:p>
          <a:p>
            <a:pPr lvl="1"/>
            <a:r>
              <a:rPr lang="en-CA" dirty="0"/>
              <a:t>High throughput.</a:t>
            </a:r>
          </a:p>
          <a:p>
            <a:pPr lvl="1"/>
            <a:r>
              <a:rPr lang="en-CA" dirty="0"/>
              <a:t>For ensuring exclusion of mutually exclusive phenotypes. For example, excluding subjects with any other type of diabetes from the control group when studying type 2 diabetes (Wei et al. 2017).</a:t>
            </a:r>
          </a:p>
          <a:p>
            <a:r>
              <a:rPr lang="en-CA" dirty="0"/>
              <a:t>In general, </a:t>
            </a:r>
            <a:r>
              <a:rPr lang="en-CA" dirty="0" err="1"/>
              <a:t>phecodes</a:t>
            </a:r>
            <a:r>
              <a:rPr lang="en-CA" dirty="0"/>
              <a:t> have been successfully used in a number of </a:t>
            </a:r>
            <a:r>
              <a:rPr lang="en-CA" dirty="0" err="1"/>
              <a:t>PheWAS</a:t>
            </a:r>
            <a:r>
              <a:rPr lang="en-CA" dirty="0"/>
              <a:t> to replicate hundreds of known genetic associations and discovered new ones.</a:t>
            </a:r>
          </a:p>
          <a:p>
            <a:endParaRPr lang="en-CA" dirty="0"/>
          </a:p>
        </p:txBody>
      </p:sp>
    </p:spTree>
    <p:extLst>
      <p:ext uri="{BB962C8B-B14F-4D97-AF65-F5344CB8AC3E}">
        <p14:creationId xmlns:p14="http://schemas.microsoft.com/office/powerpoint/2010/main" val="1372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813495"/>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Data Flow Chart for SLC26A9 - SNP rs4077468)</a:t>
            </a:r>
          </a:p>
        </p:txBody>
      </p:sp>
      <p:sp>
        <p:nvSpPr>
          <p:cNvPr id="2" name="Rectangle 1">
            <a:extLst>
              <a:ext uri="{FF2B5EF4-FFF2-40B4-BE49-F238E27FC236}">
                <a16:creationId xmlns:a16="http://schemas.microsoft.com/office/drawing/2014/main" id="{4A6B6B3C-330A-466A-AC0A-266D8D48729C}"/>
              </a:ext>
            </a:extLst>
          </p:cNvPr>
          <p:cNvSpPr/>
          <p:nvPr/>
        </p:nvSpPr>
        <p:spPr>
          <a:xfrm>
            <a:off x="2886901" y="86042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Genotypic data</a:t>
            </a:r>
          </a:p>
          <a:p>
            <a:pPr algn="ctr"/>
            <a:r>
              <a:rPr lang="en-CA" dirty="0"/>
              <a:t>N = 488,377</a:t>
            </a:r>
          </a:p>
        </p:txBody>
      </p:sp>
      <p:cxnSp>
        <p:nvCxnSpPr>
          <p:cNvPr id="6" name="Straight Arrow Connector 5">
            <a:extLst>
              <a:ext uri="{FF2B5EF4-FFF2-40B4-BE49-F238E27FC236}">
                <a16:creationId xmlns:a16="http://schemas.microsoft.com/office/drawing/2014/main" id="{7D99D806-ACEC-4D5F-8115-F2D2B3D292A6}"/>
              </a:ext>
            </a:extLst>
          </p:cNvPr>
          <p:cNvCxnSpPr>
            <a:cxnSpLocks/>
            <a:stCxn id="2" idx="2"/>
            <a:endCxn id="8" idx="0"/>
          </p:cNvCxnSpPr>
          <p:nvPr/>
        </p:nvCxnSpPr>
        <p:spPr>
          <a:xfrm flipH="1">
            <a:off x="3917900" y="1606246"/>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B7910B-90F5-47F1-B592-0CA0E48F53AE}"/>
              </a:ext>
            </a:extLst>
          </p:cNvPr>
          <p:cNvSpPr/>
          <p:nvPr/>
        </p:nvSpPr>
        <p:spPr>
          <a:xfrm>
            <a:off x="2886898" y="2217090"/>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Unrelated Individuals</a:t>
            </a:r>
          </a:p>
          <a:p>
            <a:pPr algn="ctr"/>
            <a:r>
              <a:rPr lang="en-CA" dirty="0"/>
              <a:t>N = 452,197</a:t>
            </a:r>
          </a:p>
        </p:txBody>
      </p:sp>
      <p:sp>
        <p:nvSpPr>
          <p:cNvPr id="9" name="Rectangle 8">
            <a:extLst>
              <a:ext uri="{FF2B5EF4-FFF2-40B4-BE49-F238E27FC236}">
                <a16:creationId xmlns:a16="http://schemas.microsoft.com/office/drawing/2014/main" id="{1C7AF513-5F89-46DE-B22B-BC5FD4A31A57}"/>
              </a:ext>
            </a:extLst>
          </p:cNvPr>
          <p:cNvSpPr/>
          <p:nvPr/>
        </p:nvSpPr>
        <p:spPr>
          <a:xfrm>
            <a:off x="2886898" y="3573751"/>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Caucasians</a:t>
            </a:r>
          </a:p>
          <a:p>
            <a:pPr algn="ctr"/>
            <a:r>
              <a:rPr lang="en-CA" dirty="0"/>
              <a:t>N = 377,961</a:t>
            </a:r>
          </a:p>
        </p:txBody>
      </p:sp>
      <p:sp>
        <p:nvSpPr>
          <p:cNvPr id="11" name="Rectangle 10">
            <a:extLst>
              <a:ext uri="{FF2B5EF4-FFF2-40B4-BE49-F238E27FC236}">
                <a16:creationId xmlns:a16="http://schemas.microsoft.com/office/drawing/2014/main" id="{BA98EEB6-914A-4D50-B9E6-00E0FC057C8C}"/>
              </a:ext>
            </a:extLst>
          </p:cNvPr>
          <p:cNvSpPr/>
          <p:nvPr/>
        </p:nvSpPr>
        <p:spPr>
          <a:xfrm>
            <a:off x="309397" y="860429"/>
            <a:ext cx="2062003" cy="93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Phenotypic data</a:t>
            </a:r>
          </a:p>
          <a:p>
            <a:pPr algn="ctr"/>
            <a:r>
              <a:rPr lang="en-CA" dirty="0"/>
              <a:t>(ICD10 data)</a:t>
            </a:r>
          </a:p>
          <a:p>
            <a:pPr algn="ctr"/>
            <a:r>
              <a:rPr lang="en-CA" dirty="0"/>
              <a:t>N = 349,590</a:t>
            </a:r>
          </a:p>
        </p:txBody>
      </p:sp>
      <p:sp>
        <p:nvSpPr>
          <p:cNvPr id="12" name="Rectangle 11">
            <a:extLst>
              <a:ext uri="{FF2B5EF4-FFF2-40B4-BE49-F238E27FC236}">
                <a16:creationId xmlns:a16="http://schemas.microsoft.com/office/drawing/2014/main" id="{06A48DB5-D3BF-4112-9719-3C40EF3D665E}"/>
              </a:ext>
            </a:extLst>
          </p:cNvPr>
          <p:cNvSpPr/>
          <p:nvPr/>
        </p:nvSpPr>
        <p:spPr>
          <a:xfrm>
            <a:off x="2886898" y="487337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Final data</a:t>
            </a:r>
          </a:p>
          <a:p>
            <a:pPr algn="ctr"/>
            <a:r>
              <a:rPr lang="en-CA" dirty="0"/>
              <a:t>N = 263,607</a:t>
            </a:r>
          </a:p>
        </p:txBody>
      </p:sp>
      <p:cxnSp>
        <p:nvCxnSpPr>
          <p:cNvPr id="14" name="Straight Arrow Connector 13">
            <a:extLst>
              <a:ext uri="{FF2B5EF4-FFF2-40B4-BE49-F238E27FC236}">
                <a16:creationId xmlns:a16="http://schemas.microsoft.com/office/drawing/2014/main" id="{D70CE5CF-CB1C-4514-A120-292F1208CB11}"/>
              </a:ext>
            </a:extLst>
          </p:cNvPr>
          <p:cNvCxnSpPr>
            <a:cxnSpLocks/>
          </p:cNvCxnSpPr>
          <p:nvPr/>
        </p:nvCxnSpPr>
        <p:spPr>
          <a:xfrm flipH="1">
            <a:off x="3917896" y="2962907"/>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6144B5-3B43-49D3-90AB-BBF43AB47A6C}"/>
              </a:ext>
            </a:extLst>
          </p:cNvPr>
          <p:cNvCxnSpPr>
            <a:cxnSpLocks/>
          </p:cNvCxnSpPr>
          <p:nvPr/>
        </p:nvCxnSpPr>
        <p:spPr>
          <a:xfrm flipH="1">
            <a:off x="3917892" y="4241481"/>
            <a:ext cx="6" cy="61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A88F7E-19E3-4E9D-9D71-B100DABCF7FF}"/>
              </a:ext>
            </a:extLst>
          </p:cNvPr>
          <p:cNvSpPr txBox="1"/>
          <p:nvPr/>
        </p:nvSpPr>
        <p:spPr>
          <a:xfrm>
            <a:off x="5157559" y="1635620"/>
            <a:ext cx="6038719" cy="646331"/>
          </a:xfrm>
          <a:prstGeom prst="rect">
            <a:avLst/>
          </a:prstGeom>
          <a:noFill/>
        </p:spPr>
        <p:txBody>
          <a:bodyPr wrap="square" rtlCol="0">
            <a:spAutoFit/>
          </a:bodyPr>
          <a:lstStyle/>
          <a:p>
            <a:r>
              <a:rPr lang="en-CA" dirty="0"/>
              <a:t>Kinship analysis (removed people up to 2</a:t>
            </a:r>
            <a:r>
              <a:rPr lang="en-CA" baseline="30000" dirty="0"/>
              <a:t>nd</a:t>
            </a:r>
            <a:r>
              <a:rPr lang="en-CA" dirty="0"/>
              <a:t> degree of relatedness) </a:t>
            </a:r>
          </a:p>
        </p:txBody>
      </p:sp>
      <p:cxnSp>
        <p:nvCxnSpPr>
          <p:cNvPr id="17" name="Straight Arrow Connector 16">
            <a:extLst>
              <a:ext uri="{FF2B5EF4-FFF2-40B4-BE49-F238E27FC236}">
                <a16:creationId xmlns:a16="http://schemas.microsoft.com/office/drawing/2014/main" id="{5EA91FD9-D7A1-4693-9AB8-7D79BA96D4EC}"/>
              </a:ext>
            </a:extLst>
          </p:cNvPr>
          <p:cNvCxnSpPr>
            <a:cxnSpLocks/>
          </p:cNvCxnSpPr>
          <p:nvPr/>
        </p:nvCxnSpPr>
        <p:spPr>
          <a:xfrm flipH="1">
            <a:off x="1314815" y="1794874"/>
            <a:ext cx="1" cy="28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7801C0-0D40-4641-A8A4-404B43EC67F9}"/>
              </a:ext>
            </a:extLst>
          </p:cNvPr>
          <p:cNvSpPr txBox="1"/>
          <p:nvPr/>
        </p:nvSpPr>
        <p:spPr>
          <a:xfrm>
            <a:off x="5245257" y="3098761"/>
            <a:ext cx="6038719" cy="369332"/>
          </a:xfrm>
          <a:prstGeom prst="rect">
            <a:avLst/>
          </a:prstGeom>
          <a:noFill/>
        </p:spPr>
        <p:txBody>
          <a:bodyPr wrap="square" rtlCol="0">
            <a:spAutoFit/>
          </a:bodyPr>
          <a:lstStyle/>
          <a:p>
            <a:r>
              <a:rPr lang="en-CA" dirty="0"/>
              <a:t>Ancestral PCA (removed non-Caucasian individuals) </a:t>
            </a:r>
          </a:p>
        </p:txBody>
      </p:sp>
      <p:sp>
        <p:nvSpPr>
          <p:cNvPr id="19" name="TextBox 18">
            <a:extLst>
              <a:ext uri="{FF2B5EF4-FFF2-40B4-BE49-F238E27FC236}">
                <a16:creationId xmlns:a16="http://schemas.microsoft.com/office/drawing/2014/main" id="{E330DDF7-5396-48B6-92EE-D7C7596A15D6}"/>
              </a:ext>
            </a:extLst>
          </p:cNvPr>
          <p:cNvSpPr txBox="1"/>
          <p:nvPr/>
        </p:nvSpPr>
        <p:spPr>
          <a:xfrm>
            <a:off x="5386408" y="4281941"/>
            <a:ext cx="6038719" cy="646331"/>
          </a:xfrm>
          <a:prstGeom prst="rect">
            <a:avLst/>
          </a:prstGeom>
          <a:noFill/>
        </p:spPr>
        <p:txBody>
          <a:bodyPr wrap="square" rtlCol="0">
            <a:spAutoFit/>
          </a:bodyPr>
          <a:lstStyle/>
          <a:p>
            <a:r>
              <a:rPr lang="en-CA" dirty="0"/>
              <a:t>Merged phenotypic data from ICD10 codes with genotypic data </a:t>
            </a:r>
          </a:p>
        </p:txBody>
      </p:sp>
      <p:cxnSp>
        <p:nvCxnSpPr>
          <p:cNvPr id="22" name="Straight Arrow Connector 21">
            <a:extLst>
              <a:ext uri="{FF2B5EF4-FFF2-40B4-BE49-F238E27FC236}">
                <a16:creationId xmlns:a16="http://schemas.microsoft.com/office/drawing/2014/main" id="{0508DF3E-E02A-4050-B622-24282279C97A}"/>
              </a:ext>
            </a:extLst>
          </p:cNvPr>
          <p:cNvCxnSpPr/>
          <p:nvPr/>
        </p:nvCxnSpPr>
        <p:spPr>
          <a:xfrm>
            <a:off x="1314822" y="4605107"/>
            <a:ext cx="2603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4E006-3A34-43CF-8F80-F6E827E026D3}"/>
              </a:ext>
            </a:extLst>
          </p:cNvPr>
          <p:cNvCxnSpPr>
            <a:cxnSpLocks/>
            <a:endCxn id="16" idx="1"/>
          </p:cNvCxnSpPr>
          <p:nvPr/>
        </p:nvCxnSpPr>
        <p:spPr>
          <a:xfrm>
            <a:off x="3917892" y="1958786"/>
            <a:ext cx="123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F6A8970-DD37-4938-BB2C-B57790C9DE0C}"/>
              </a:ext>
            </a:extLst>
          </p:cNvPr>
          <p:cNvCxnSpPr>
            <a:cxnSpLocks/>
            <a:endCxn id="18" idx="1"/>
          </p:cNvCxnSpPr>
          <p:nvPr/>
        </p:nvCxnSpPr>
        <p:spPr>
          <a:xfrm flipV="1">
            <a:off x="3917892" y="3283427"/>
            <a:ext cx="1327365" cy="18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AF49D50-403E-4FA4-A32A-907D603FED71}"/>
              </a:ext>
            </a:extLst>
          </p:cNvPr>
          <p:cNvCxnSpPr>
            <a:cxnSpLocks/>
          </p:cNvCxnSpPr>
          <p:nvPr/>
        </p:nvCxnSpPr>
        <p:spPr>
          <a:xfrm>
            <a:off x="3917893" y="4596473"/>
            <a:ext cx="1468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18B4F27-65DE-4BDF-B8CB-9D178BA44E0B}"/>
              </a:ext>
            </a:extLst>
          </p:cNvPr>
          <p:cNvSpPr/>
          <p:nvPr/>
        </p:nvSpPr>
        <p:spPr>
          <a:xfrm>
            <a:off x="628889" y="5861119"/>
            <a:ext cx="8077199" cy="707886"/>
          </a:xfrm>
          <a:prstGeom prst="rect">
            <a:avLst/>
          </a:prstGeom>
        </p:spPr>
        <p:txBody>
          <a:bodyPr wrap="square">
            <a:spAutoFit/>
          </a:bodyPr>
          <a:lstStyle/>
          <a:p>
            <a:r>
              <a:rPr lang="en-CA" sz="2000" dirty="0"/>
              <a:t>Final data set for </a:t>
            </a:r>
            <a:r>
              <a:rPr lang="en-CA" sz="2000" b="1" i="1" u="sng" dirty="0"/>
              <a:t>SCL9A3</a:t>
            </a:r>
            <a:r>
              <a:rPr lang="en-CA" sz="2000" b="1" i="1" dirty="0"/>
              <a:t>, </a:t>
            </a:r>
            <a:r>
              <a:rPr lang="en-CA" sz="2000" b="1" i="1" u="sng" dirty="0"/>
              <a:t>SCL26A9</a:t>
            </a:r>
            <a:r>
              <a:rPr lang="en-CA" sz="2000" dirty="0"/>
              <a:t> and </a:t>
            </a:r>
            <a:r>
              <a:rPr lang="en-CA" sz="2000" b="1" i="1" u="sng" dirty="0"/>
              <a:t>SLC6A14</a:t>
            </a:r>
          </a:p>
          <a:p>
            <a:r>
              <a:rPr lang="en-CA" sz="2000" dirty="0"/>
              <a:t>  had individuals  </a:t>
            </a:r>
            <a:r>
              <a:rPr lang="en-CA" sz="2000" b="1" u="sng" dirty="0"/>
              <a:t>262,923</a:t>
            </a:r>
            <a:r>
              <a:rPr lang="en-CA" sz="2000" b="1" dirty="0"/>
              <a:t>, </a:t>
            </a:r>
            <a:r>
              <a:rPr lang="en-CA" sz="2000" b="1" u="sng" dirty="0"/>
              <a:t>261,655</a:t>
            </a:r>
            <a:r>
              <a:rPr lang="en-CA" sz="2000" b="1" dirty="0"/>
              <a:t> </a:t>
            </a:r>
            <a:r>
              <a:rPr lang="en-CA" sz="2000" dirty="0"/>
              <a:t>and </a:t>
            </a:r>
            <a:r>
              <a:rPr lang="en-CA" sz="2000" b="1" u="sng" dirty="0"/>
              <a:t>117,398</a:t>
            </a:r>
            <a:r>
              <a:rPr lang="en-CA" sz="2000" dirty="0"/>
              <a:t>, respectively. </a:t>
            </a:r>
          </a:p>
        </p:txBody>
      </p:sp>
    </p:spTree>
    <p:extLst>
      <p:ext uri="{BB962C8B-B14F-4D97-AF65-F5344CB8AC3E}">
        <p14:creationId xmlns:p14="http://schemas.microsoft.com/office/powerpoint/2010/main" val="4159713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2112</TotalTime>
  <Words>2083</Words>
  <Application>Microsoft Office PowerPoint</Application>
  <PresentationFormat>Widescreen</PresentationFormat>
  <Paragraphs>401</Paragraphs>
  <Slides>32</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1" baseType="lpstr">
      <vt:lpstr>Arial</vt:lpstr>
      <vt:lpstr>Calibri</vt:lpstr>
      <vt:lpstr>Times New Roman</vt:lpstr>
      <vt:lpstr>Trebuchet MS</vt:lpstr>
      <vt:lpstr>Wingdings</vt:lpstr>
      <vt:lpstr>Wingdings 3</vt:lpstr>
      <vt:lpstr>Facet</vt:lpstr>
      <vt:lpstr>Acrobat Document</vt:lpstr>
      <vt:lpstr>Worksheet</vt:lpstr>
      <vt:lpstr>Phenome-wide Association Study of Cystic Fibrosis Modifier Genes</vt:lpstr>
      <vt:lpstr>The Hospital for Sick Children </vt:lpstr>
      <vt:lpstr>Overview</vt:lpstr>
      <vt:lpstr>bACKGROUNd</vt:lpstr>
      <vt:lpstr>Modifier Genes</vt:lpstr>
      <vt:lpstr>In the general public what is the impact of variation in the three modifier genes on a person's phenotypes. </vt:lpstr>
      <vt:lpstr>PowerPoint Presentation</vt:lpstr>
      <vt:lpstr>Phecodes</vt:lpstr>
      <vt:lpstr>PowerPoint Presentation</vt:lpstr>
      <vt:lpstr>What is a PheWAS?</vt:lpstr>
      <vt:lpstr>Phenome-Wide Association Study (PheWAS)</vt:lpstr>
      <vt:lpstr>PowerPoint Presentation</vt:lpstr>
      <vt:lpstr>SLC9A3 (Chromosome 5 – SNP rs57221529 Substitute: rs17497684; r = 0.821)</vt:lpstr>
      <vt:lpstr>PowerPoint Presentation</vt:lpstr>
      <vt:lpstr>SLC6A14 (Chromosome X – SNP rs3788766 Substitute: rs5905176; r = 0.770) for Males.</vt:lpstr>
      <vt:lpstr>PowerPoint Presentation</vt:lpstr>
      <vt:lpstr>SLC6A14 (Chromosome X – SNP rs3788766 Substitute: rs5905176; r = 0.770) for Females. </vt:lpstr>
      <vt:lpstr>PowerPoint Presentation</vt:lpstr>
      <vt:lpstr>Some Challenges and Limitations. </vt:lpstr>
      <vt:lpstr>Future Work</vt:lpstr>
      <vt:lpstr>Conclusion</vt:lpstr>
      <vt:lpstr>Questions?</vt:lpstr>
      <vt:lpstr>Additional Slides</vt:lpstr>
      <vt:lpstr>Phenome-Wide Association Study (PheWAS)</vt:lpstr>
      <vt:lpstr>PheWAS Manhattan Plot</vt:lpstr>
      <vt:lpstr>Detailed Results for Multivariable Analysis. </vt:lpstr>
      <vt:lpstr>SLC9A3 (Chromosome 5 – SNP rs57221529 Substitute: rs17497684; r = 0.821)</vt:lpstr>
      <vt:lpstr>SLC6A14 (Chromosome X – SNP rs3788766 Substitute: rs5905176; r = 0.770) for Males.</vt:lpstr>
      <vt:lpstr>Diseases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Phenome-wide Association Study of Cystic Fibrosis Modifier Genes</dc:title>
  <dc:creator>faizan mohsin</dc:creator>
  <cp:lastModifiedBy>faizan mohsin</cp:lastModifiedBy>
  <cp:revision>35</cp:revision>
  <dcterms:created xsi:type="dcterms:W3CDTF">2018-11-27T05:40:38Z</dcterms:created>
  <dcterms:modified xsi:type="dcterms:W3CDTF">2019-05-06T16:37:15Z</dcterms:modified>
</cp:coreProperties>
</file>