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006699"/>
    <a:srgbClr val="CCECFF"/>
    <a:srgbClr val="F8F8F8"/>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7" d="100"/>
          <a:sy n="17" d="100"/>
        </p:scale>
        <p:origin x="1623" y="13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513-43B6-BE2F-5FF71D8A7A1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513-43B6-BE2F-5FF71D8A7A1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4513-43B6-BE2F-5FF71D8A7A15}"/>
            </c:ext>
          </c:extLst>
        </c:ser>
        <c:dLbls>
          <c:showLegendKey val="0"/>
          <c:showVal val="0"/>
          <c:showCatName val="0"/>
          <c:showSerName val="0"/>
          <c:showPercent val="0"/>
          <c:showBubbleSize val="0"/>
        </c:dLbls>
        <c:gapWidth val="150"/>
        <c:axId val="92998272"/>
        <c:axId val="93000064"/>
      </c:barChart>
      <c:catAx>
        <c:axId val="92998272"/>
        <c:scaling>
          <c:orientation val="minMax"/>
        </c:scaling>
        <c:delete val="0"/>
        <c:axPos val="b"/>
        <c:numFmt formatCode="General" sourceLinked="0"/>
        <c:majorTickMark val="out"/>
        <c:minorTickMark val="none"/>
        <c:tickLblPos val="nextTo"/>
        <c:crossAx val="93000064"/>
        <c:crosses val="autoZero"/>
        <c:auto val="1"/>
        <c:lblAlgn val="ctr"/>
        <c:lblOffset val="100"/>
        <c:noMultiLvlLbl val="0"/>
      </c:catAx>
      <c:valAx>
        <c:axId val="93000064"/>
        <c:scaling>
          <c:orientation val="minMax"/>
        </c:scaling>
        <c:delete val="0"/>
        <c:axPos val="l"/>
        <c:majorGridlines/>
        <c:numFmt formatCode="General" sourceLinked="1"/>
        <c:majorTickMark val="out"/>
        <c:minorTickMark val="none"/>
        <c:tickLblPos val="nextTo"/>
        <c:crossAx val="92998272"/>
        <c:crosses val="autoZero"/>
        <c:crossBetween val="between"/>
      </c:valAx>
    </c:plotArea>
    <c:legend>
      <c:legendPos val="r"/>
      <c:overlay val="0"/>
    </c:legend>
    <c:plotVisOnly val="1"/>
    <c:dispBlanksAs val="gap"/>
    <c:showDLblsOverMax val="0"/>
  </c:chart>
  <c:txPr>
    <a:bodyPr/>
    <a:lstStyle/>
    <a:p>
      <a:pPr>
        <a:defRPr sz="2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805600" y="0"/>
            <a:ext cx="9601200" cy="329184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85825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4"/>
            <a:ext cx="9140825" cy="2743200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9140825" y="0"/>
            <a:ext cx="34747200" cy="54848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9140825" y="5483224"/>
            <a:ext cx="34747200" cy="2743200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5486400"/>
            <a:ext cx="438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9140825" y="0"/>
            <a:ext cx="34736088"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b="1" dirty="0">
                <a:solidFill>
                  <a:schemeClr val="bg1"/>
                </a:solidFill>
                <a:latin typeface="Calibri" pitchFamily="34" charset="0"/>
              </a:rPr>
              <a:t>Template Provided By Genigraphics – 800.790.4001</a:t>
            </a:r>
          </a:p>
          <a:p>
            <a:pPr algn="ctr"/>
            <a:r>
              <a:rPr lang="en-US" sz="8000" b="1" dirty="0">
                <a:solidFill>
                  <a:schemeClr val="bg1"/>
                </a:solidFill>
                <a:latin typeface="Calibri" pitchFamily="34" charset="0"/>
              </a:rPr>
              <a:t>Replace This Text With Your Title</a:t>
            </a:r>
          </a:p>
        </p:txBody>
      </p:sp>
      <p:sp>
        <p:nvSpPr>
          <p:cNvPr id="2064" name="Text Box 16"/>
          <p:cNvSpPr txBox="1">
            <a:spLocks noChangeArrowheads="1"/>
          </p:cNvSpPr>
          <p:nvPr/>
        </p:nvSpPr>
        <p:spPr bwMode="auto">
          <a:xfrm>
            <a:off x="9140825" y="2741613"/>
            <a:ext cx="347360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400" dirty="0">
                <a:solidFill>
                  <a:schemeClr val="bg1"/>
                </a:solidFill>
                <a:latin typeface="Calibri" pitchFamily="34" charset="0"/>
              </a:rPr>
              <a:t>John Smith, MD</a:t>
            </a:r>
            <a:r>
              <a:rPr lang="en-US" sz="5400" baseline="30000" dirty="0">
                <a:solidFill>
                  <a:schemeClr val="bg1"/>
                </a:solidFill>
                <a:latin typeface="Calibri" pitchFamily="34" charset="0"/>
              </a:rPr>
              <a:t>1</a:t>
            </a:r>
            <a:r>
              <a:rPr lang="en-US" sz="5400" dirty="0">
                <a:solidFill>
                  <a:schemeClr val="bg1"/>
                </a:solidFill>
                <a:latin typeface="Calibri" pitchFamily="34" charset="0"/>
              </a:rPr>
              <a:t>; Jane Doe, PhD</a:t>
            </a:r>
            <a:r>
              <a:rPr lang="en-US" sz="5400" baseline="30000" dirty="0">
                <a:solidFill>
                  <a:schemeClr val="bg1"/>
                </a:solidFill>
                <a:latin typeface="Calibri" pitchFamily="34" charset="0"/>
              </a:rPr>
              <a:t>2</a:t>
            </a:r>
            <a:r>
              <a:rPr lang="en-US" sz="5400" dirty="0">
                <a:solidFill>
                  <a:schemeClr val="bg1"/>
                </a:solidFill>
                <a:latin typeface="Calibri" pitchFamily="34" charset="0"/>
              </a:rPr>
              <a:t>; Frederick Smith, MD, PhD</a:t>
            </a:r>
            <a:r>
              <a:rPr lang="en-US" sz="5400" baseline="30000" dirty="0">
                <a:solidFill>
                  <a:schemeClr val="bg1"/>
                </a:solidFill>
                <a:latin typeface="Calibri" pitchFamily="34" charset="0"/>
              </a:rPr>
              <a:t>1,2</a:t>
            </a:r>
          </a:p>
          <a:p>
            <a:pPr algn="ctr"/>
            <a:r>
              <a:rPr lang="en-US" sz="5400" baseline="30000" dirty="0">
                <a:solidFill>
                  <a:schemeClr val="bg1"/>
                </a:solidFill>
                <a:latin typeface="Calibri" pitchFamily="34" charset="0"/>
              </a:rPr>
              <a:t>1</a:t>
            </a:r>
            <a:r>
              <a:rPr lang="en-US" sz="5400" dirty="0">
                <a:solidFill>
                  <a:schemeClr val="bg1"/>
                </a:solidFill>
                <a:latin typeface="Calibri" pitchFamily="34" charset="0"/>
              </a:rPr>
              <a:t>University of Affiliation, </a:t>
            </a:r>
            <a:r>
              <a:rPr lang="en-US" sz="5400" baseline="30000" dirty="0">
                <a:solidFill>
                  <a:schemeClr val="bg1"/>
                </a:solidFill>
                <a:latin typeface="Calibri" pitchFamily="34" charset="0"/>
              </a:rPr>
              <a:t>2</a:t>
            </a:r>
            <a:r>
              <a:rPr lang="en-US" sz="5400" dirty="0">
                <a:solidFill>
                  <a:schemeClr val="bg1"/>
                </a:solidFill>
                <a:latin typeface="Calibri" pitchFamily="34" charset="0"/>
              </a:rPr>
              <a:t>Medical Center of Affiliation</a:t>
            </a: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INTRODUCTION</a:t>
            </a:r>
          </a:p>
        </p:txBody>
      </p:sp>
      <p:sp>
        <p:nvSpPr>
          <p:cNvPr id="2073" name="Text Box 25"/>
          <p:cNvSpPr txBox="1">
            <a:spLocks noChangeArrowheads="1"/>
          </p:cNvSpPr>
          <p:nvPr/>
        </p:nvSpPr>
        <p:spPr bwMode="auto">
          <a:xfrm>
            <a:off x="10058400" y="21488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METHODS AND MATERIALS</a:t>
            </a:r>
          </a:p>
        </p:txBody>
      </p:sp>
      <p:sp>
        <p:nvSpPr>
          <p:cNvPr id="2075" name="Text Box 27"/>
          <p:cNvSpPr txBox="1">
            <a:spLocks noChangeArrowheads="1"/>
          </p:cNvSpPr>
          <p:nvPr/>
        </p:nvSpPr>
        <p:spPr bwMode="auto">
          <a:xfrm>
            <a:off x="32907288" y="22056328"/>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CONCLUSIONS</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DISCUSSION</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RESULTS</a:t>
            </a:r>
          </a:p>
        </p:txBody>
      </p:sp>
      <p:sp>
        <p:nvSpPr>
          <p:cNvPr id="2078" name="Text Box 30"/>
          <p:cNvSpPr txBox="1">
            <a:spLocks noChangeArrowheads="1"/>
          </p:cNvSpPr>
          <p:nvPr/>
        </p:nvSpPr>
        <p:spPr bwMode="auto">
          <a:xfrm>
            <a:off x="32907288" y="27852331"/>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REFERENCES</a:t>
            </a:r>
          </a:p>
        </p:txBody>
      </p:sp>
      <p:sp>
        <p:nvSpPr>
          <p:cNvPr id="2166" name="Text Box 118"/>
          <p:cNvSpPr txBox="1">
            <a:spLocks noChangeArrowheads="1"/>
          </p:cNvSpPr>
          <p:nvPr/>
        </p:nvSpPr>
        <p:spPr bwMode="auto">
          <a:xfrm>
            <a:off x="914400" y="548322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solidFill>
                  <a:schemeClr val="bg1"/>
                </a:solidFill>
                <a:latin typeface="Calibri" pitchFamily="34" charset="0"/>
              </a:rPr>
              <a:t>ABSTRACT</a:t>
            </a:r>
          </a:p>
        </p:txBody>
      </p:sp>
      <p:sp>
        <p:nvSpPr>
          <p:cNvPr id="2167" name="Text Box 119"/>
          <p:cNvSpPr txBox="1">
            <a:spLocks noChangeArrowheads="1"/>
          </p:cNvSpPr>
          <p:nvPr/>
        </p:nvSpPr>
        <p:spPr bwMode="auto">
          <a:xfrm>
            <a:off x="914400" y="2787967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solidFill>
                  <a:schemeClr val="bg1"/>
                </a:solidFill>
                <a:latin typeface="Calibri" pitchFamily="34" charset="0"/>
              </a:rPr>
              <a:t>CONTACT</a:t>
            </a:r>
          </a:p>
        </p:txBody>
      </p:sp>
      <p:pic>
        <p:nvPicPr>
          <p:cNvPr id="2176" name="Picture 12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225" y="28060650"/>
            <a:ext cx="4352600" cy="29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7" name="Picture 12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849" y="28060651"/>
            <a:ext cx="4352601" cy="29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8" name="Text Box 130"/>
          <p:cNvSpPr txBox="1">
            <a:spLocks noChangeArrowheads="1"/>
          </p:cNvSpPr>
          <p:nvPr/>
        </p:nvSpPr>
        <p:spPr bwMode="auto">
          <a:xfrm>
            <a:off x="10393522" y="31085135"/>
            <a:ext cx="3676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dirty="0">
                <a:solidFill>
                  <a:schemeClr val="accent1">
                    <a:lumMod val="50000"/>
                  </a:schemeClr>
                </a:solidFill>
                <a:latin typeface="Calibri" pitchFamily="34" charset="0"/>
              </a:rPr>
              <a:t>Figure 1.</a:t>
            </a:r>
            <a:r>
              <a:rPr lang="en-US" sz="2400" dirty="0">
                <a:solidFill>
                  <a:schemeClr val="accent1">
                    <a:lumMod val="50000"/>
                  </a:schemeClr>
                </a:solidFill>
                <a:latin typeface="Calibri" pitchFamily="34" charset="0"/>
              </a:rPr>
              <a:t> Label in 24pt Arial.</a:t>
            </a:r>
          </a:p>
        </p:txBody>
      </p:sp>
      <p:sp>
        <p:nvSpPr>
          <p:cNvPr id="2179" name="Text Box 131"/>
          <p:cNvSpPr txBox="1">
            <a:spLocks noChangeArrowheads="1"/>
          </p:cNvSpPr>
          <p:nvPr/>
        </p:nvSpPr>
        <p:spPr bwMode="auto">
          <a:xfrm>
            <a:off x="16096146" y="31085135"/>
            <a:ext cx="3676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dirty="0">
                <a:solidFill>
                  <a:schemeClr val="accent1">
                    <a:lumMod val="50000"/>
                  </a:schemeClr>
                </a:solidFill>
                <a:latin typeface="Calibri" pitchFamily="34" charset="0"/>
              </a:rPr>
              <a:t>Figure 2.</a:t>
            </a:r>
            <a:r>
              <a:rPr lang="en-US" sz="2400" dirty="0">
                <a:solidFill>
                  <a:schemeClr val="accent1">
                    <a:lumMod val="50000"/>
                  </a:schemeClr>
                </a:solidFill>
                <a:latin typeface="Calibri" pitchFamily="34" charset="0"/>
              </a:rPr>
              <a:t> Label in 24pt Arial.</a:t>
            </a:r>
          </a:p>
        </p:txBody>
      </p:sp>
      <p:sp>
        <p:nvSpPr>
          <p:cNvPr id="2180" name="Rectangle 132"/>
          <p:cNvSpPr>
            <a:spLocks noChangeAspect="1" noChangeArrowheads="1"/>
          </p:cNvSpPr>
          <p:nvPr/>
        </p:nvSpPr>
        <p:spPr bwMode="auto">
          <a:xfrm>
            <a:off x="2741613" y="1370013"/>
            <a:ext cx="3656012" cy="2744787"/>
          </a:xfrm>
          <a:prstGeom prst="rect">
            <a:avLst/>
          </a:prstGeom>
          <a:blipFill dpi="0" rotWithShape="1">
            <a:blip r:embed="rId4">
              <a:lum bright="70000" contrast="-70000"/>
            </a:blip>
            <a:srcRect/>
            <a:stretch>
              <a:fillRect r="-101"/>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389438"/>
            <a:r>
              <a:rPr lang="en-US" sz="2800" b="1" dirty="0">
                <a:latin typeface="Calibri" pitchFamily="34" charset="0"/>
              </a:rPr>
              <a:t>REPLACE THIS BOX WITH YOUR ORGANIZATION’S</a:t>
            </a:r>
          </a:p>
          <a:p>
            <a:pPr algn="ctr" defTabSz="4389438"/>
            <a:r>
              <a:rPr lang="en-US" sz="2800" b="1" dirty="0">
                <a:latin typeface="Calibri" pitchFamily="34" charset="0"/>
              </a:rPr>
              <a:t>HIGH RESOLUTION LOGO</a:t>
            </a:r>
          </a:p>
        </p:txBody>
      </p:sp>
      <p:sp>
        <p:nvSpPr>
          <p:cNvPr id="2181" name="Text Box 133"/>
          <p:cNvSpPr txBox="1">
            <a:spLocks noChangeArrowheads="1"/>
          </p:cNvSpPr>
          <p:nvPr/>
        </p:nvSpPr>
        <p:spPr bwMode="auto">
          <a:xfrm>
            <a:off x="914400" y="29251275"/>
            <a:ext cx="7315200" cy="2741613"/>
          </a:xfrm>
          <a:prstGeom prst="rect">
            <a:avLst/>
          </a:prstGeom>
          <a:solidFill>
            <a:schemeClr val="accent1">
              <a:lumMod val="75000"/>
            </a:schemeClr>
          </a:solidFill>
          <a:ln>
            <a:noFill/>
          </a:ln>
          <a:effectLst/>
        </p:spPr>
        <p:txBody>
          <a:bodyPr lIns="228600" tIns="228600" rIns="228600" bIns="228600"/>
          <a:lstStyle/>
          <a:p>
            <a:r>
              <a:rPr lang="en-US" sz="2800" dirty="0">
                <a:solidFill>
                  <a:schemeClr val="bg1"/>
                </a:solidFill>
                <a:latin typeface="Calibri" pitchFamily="34" charset="0"/>
              </a:rPr>
              <a:t>&lt;your name&gt;</a:t>
            </a:r>
          </a:p>
          <a:p>
            <a:r>
              <a:rPr lang="en-US" sz="2800" dirty="0">
                <a:solidFill>
                  <a:schemeClr val="bg1"/>
                </a:solidFill>
                <a:latin typeface="Calibri" pitchFamily="34" charset="0"/>
              </a:rPr>
              <a:t>&lt;organization name&gt;</a:t>
            </a:r>
          </a:p>
          <a:p>
            <a:r>
              <a:rPr lang="en-US" sz="2800" dirty="0">
                <a:solidFill>
                  <a:schemeClr val="bg1"/>
                </a:solidFill>
                <a:latin typeface="Calibri" pitchFamily="34" charset="0"/>
              </a:rPr>
              <a:t>Email: </a:t>
            </a:r>
          </a:p>
          <a:p>
            <a:r>
              <a:rPr lang="en-US" sz="2800" dirty="0">
                <a:solidFill>
                  <a:schemeClr val="bg1"/>
                </a:solidFill>
                <a:latin typeface="Calibri" pitchFamily="34" charset="0"/>
              </a:rPr>
              <a:t>Phone: </a:t>
            </a:r>
          </a:p>
          <a:p>
            <a:r>
              <a:rPr lang="en-US" sz="2800" dirty="0">
                <a:solidFill>
                  <a:schemeClr val="bg1"/>
                </a:solidFill>
                <a:latin typeface="Calibri" pitchFamily="34" charset="0"/>
              </a:rPr>
              <a:t>Website: </a:t>
            </a:r>
          </a:p>
        </p:txBody>
      </p:sp>
      <p:sp>
        <p:nvSpPr>
          <p:cNvPr id="2182" name="Text Box 134"/>
          <p:cNvSpPr txBox="1">
            <a:spLocks noChangeArrowheads="1"/>
          </p:cNvSpPr>
          <p:nvPr/>
        </p:nvSpPr>
        <p:spPr bwMode="auto">
          <a:xfrm>
            <a:off x="914400" y="6858000"/>
            <a:ext cx="7315200" cy="9818072"/>
          </a:xfrm>
          <a:prstGeom prst="rect">
            <a:avLst/>
          </a:prstGeom>
          <a:solidFill>
            <a:schemeClr val="accent1">
              <a:lumMod val="75000"/>
            </a:schemeClr>
          </a:solidFill>
          <a:ln>
            <a:noFill/>
          </a:ln>
          <a:effectLst/>
        </p:spPr>
        <p:txBody>
          <a:bodyPr lIns="182880" tIns="182880" rIns="182880" bIns="182880">
            <a:spAutoFit/>
          </a:bodyPr>
          <a:lstStyle/>
          <a:p>
            <a:pPr defTabSz="3291573" fontAlgn="auto">
              <a:spcBef>
                <a:spcPts val="0"/>
              </a:spcBef>
              <a:spcAft>
                <a:spcPts val="0"/>
              </a:spcAft>
            </a:pPr>
            <a:r>
              <a:rPr lang="en-US" dirty="0">
                <a:solidFill>
                  <a:schemeClr val="bg1"/>
                </a:solidFill>
                <a:latin typeface="Calibri" pitchFamily="34" charset="0"/>
              </a:rPr>
              <a:t>Click here to insert your Abstract text. Type it in or copy and paste from your Word document or other source.</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This text box will automatically re-size to your text. To turn off that feature, right click inside this box and go to </a:t>
            </a:r>
            <a:r>
              <a:rPr lang="en-US" b="1" dirty="0">
                <a:solidFill>
                  <a:schemeClr val="bg1"/>
                </a:solidFill>
                <a:latin typeface="Calibri" pitchFamily="34" charset="0"/>
              </a:rPr>
              <a:t>Format Shape, Text Box, Autofit</a:t>
            </a:r>
            <a:r>
              <a:rPr lang="en-US" dirty="0">
                <a:solidFill>
                  <a:schemeClr val="bg1"/>
                </a:solidFill>
                <a:latin typeface="Calibri" pitchFamily="34" charset="0"/>
              </a:rPr>
              <a:t>, and select the “Do Not Autofit” radio button.</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To change the font style of this text box: Click on the border once to highlight the entire text box, then select a different font or font size that suits you. This text is Calibri 32pt and is easily read up to 4 feet away on a 36x48 poster.</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Zoom out to 100% to preview what this will look like on your printed poster.</a:t>
            </a:r>
          </a:p>
        </p:txBody>
      </p:sp>
      <p:sp>
        <p:nvSpPr>
          <p:cNvPr id="2183" name="Text Box 135"/>
          <p:cNvSpPr txBox="1">
            <a:spLocks noChangeArrowheads="1"/>
          </p:cNvSpPr>
          <p:nvPr/>
        </p:nvSpPr>
        <p:spPr bwMode="auto">
          <a:xfrm>
            <a:off x="21023263" y="6854825"/>
            <a:ext cx="10969625" cy="9233297"/>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Results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a:t>
            </a:r>
            <a:r>
              <a:rPr lang="en-US" dirty="0">
                <a:latin typeface="Calibri" pitchFamily="34" charset="0"/>
              </a:rPr>
              <a:t>select a different font or font size that suits you. This text is Calibri 32pt and is easily read up to 4 feet away on a 36x48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Zoom out to 100% to preview what this will look like on your printed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Speaking of Results, yours will look better if you remember to run a spell-check on your poster! After you’ve added your content click on </a:t>
            </a:r>
            <a:r>
              <a:rPr lang="en-US" b="1" dirty="0">
                <a:solidFill>
                  <a:prstClr val="black"/>
                </a:solidFill>
                <a:latin typeface="Calibri" pitchFamily="34" charset="0"/>
              </a:rPr>
              <a:t>Review</a:t>
            </a:r>
            <a:r>
              <a:rPr lang="en-US" dirty="0">
                <a:solidFill>
                  <a:prstClr val="black"/>
                </a:solidFill>
                <a:latin typeface="Calibri" pitchFamily="34" charset="0"/>
              </a:rPr>
              <a:t>, </a:t>
            </a:r>
            <a:r>
              <a:rPr lang="en-US" b="1" dirty="0">
                <a:solidFill>
                  <a:prstClr val="black"/>
                </a:solidFill>
                <a:latin typeface="Calibri" pitchFamily="34" charset="0"/>
              </a:rPr>
              <a:t>Spelling</a:t>
            </a:r>
            <a:r>
              <a:rPr lang="en-US" dirty="0">
                <a:solidFill>
                  <a:prstClr val="black"/>
                </a:solidFill>
                <a:latin typeface="Calibri" pitchFamily="34" charset="0"/>
              </a:rPr>
              <a:t>, or press F7.</a:t>
            </a:r>
          </a:p>
        </p:txBody>
      </p:sp>
      <p:sp>
        <p:nvSpPr>
          <p:cNvPr id="2184" name="Text Box 136"/>
          <p:cNvSpPr txBox="1">
            <a:spLocks noChangeArrowheads="1"/>
          </p:cNvSpPr>
          <p:nvPr/>
        </p:nvSpPr>
        <p:spPr bwMode="auto">
          <a:xfrm>
            <a:off x="32907288" y="6854825"/>
            <a:ext cx="10055225" cy="9725739"/>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Discussion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select a different font or font size that suits you. </a:t>
            </a:r>
            <a:r>
              <a:rPr lang="en-US" dirty="0">
                <a:latin typeface="Calibri" pitchFamily="34" charset="0"/>
              </a:rPr>
              <a:t>This text is Calibri 32pt and is easily read up to 4 feet away on a 36x48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background color of any text box,  click once on the box so it is outlined with a dashed border. Then select </a:t>
            </a:r>
            <a:r>
              <a:rPr lang="en-US" b="1" dirty="0">
                <a:solidFill>
                  <a:prstClr val="black"/>
                </a:solidFill>
                <a:latin typeface="Calibri" pitchFamily="34" charset="0"/>
              </a:rPr>
              <a:t>Shape Fill</a:t>
            </a:r>
            <a:r>
              <a:rPr lang="en-US" dirty="0">
                <a:solidFill>
                  <a:prstClr val="black"/>
                </a:solidFill>
                <a:latin typeface="Calibri" pitchFamily="34" charset="0"/>
              </a:rPr>
              <a:t> from the </a:t>
            </a:r>
            <a:r>
              <a:rPr lang="en-US" b="1" dirty="0">
                <a:solidFill>
                  <a:prstClr val="black"/>
                </a:solidFill>
                <a:latin typeface="Calibri" pitchFamily="34" charset="0"/>
              </a:rPr>
              <a:t>Drawing Tools, Format</a:t>
            </a:r>
            <a:r>
              <a:rPr lang="en-US" dirty="0">
                <a:solidFill>
                  <a:prstClr val="black"/>
                </a:solidFill>
                <a:latin typeface="Calibri" pitchFamily="34" charset="0"/>
              </a:rPr>
              <a:t> tab on the ribbon bar above. It’s the one with the ‘paint can’ icon.</a:t>
            </a:r>
          </a:p>
        </p:txBody>
      </p:sp>
      <p:sp>
        <p:nvSpPr>
          <p:cNvPr id="2185" name="Text Box 137"/>
          <p:cNvSpPr txBox="1">
            <a:spLocks noChangeArrowheads="1"/>
          </p:cNvSpPr>
          <p:nvPr/>
        </p:nvSpPr>
        <p:spPr bwMode="auto">
          <a:xfrm>
            <a:off x="10055225" y="22882146"/>
            <a:ext cx="10055225" cy="430887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Methods and Materials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p:txBody>
      </p:sp>
      <p:sp>
        <p:nvSpPr>
          <p:cNvPr id="2186" name="Text Box 138"/>
          <p:cNvSpPr txBox="1">
            <a:spLocks noChangeArrowheads="1"/>
          </p:cNvSpPr>
          <p:nvPr/>
        </p:nvSpPr>
        <p:spPr bwMode="auto">
          <a:xfrm>
            <a:off x="32907288" y="23427928"/>
            <a:ext cx="10055225" cy="430887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Conclusions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p:txBody>
      </p:sp>
      <mc:AlternateContent xmlns:mc="http://schemas.openxmlformats.org/markup-compatibility/2006" xmlns:a14="http://schemas.microsoft.com/office/drawing/2010/main">
        <mc:Choice Requires="a14">
          <p:sp>
            <p:nvSpPr>
              <p:cNvPr id="2187" name="Text Box 139"/>
              <p:cNvSpPr txBox="1">
                <a:spLocks noChangeArrowheads="1"/>
              </p:cNvSpPr>
              <p:nvPr/>
            </p:nvSpPr>
            <p:spPr bwMode="auto">
              <a:xfrm>
                <a:off x="10055225" y="6854825"/>
                <a:ext cx="10055225" cy="14191193"/>
              </a:xfrm>
              <a:prstGeom prst="rect">
                <a:avLst/>
              </a:prstGeom>
              <a:solidFill>
                <a:schemeClr val="bg1"/>
              </a:solidFill>
              <a:ln>
                <a:noFill/>
              </a:ln>
              <a:effectLst/>
            </p:spPr>
            <p:txBody>
              <a:bodyPr lIns="182880" tIns="182880" rIns="182880" bIns="182880">
                <a:spAutoFit/>
              </a:bodyPr>
              <a:lstStyle/>
              <a:p>
                <a:pPr eaLnBrk="1" hangingPunct="1"/>
                <a:r>
                  <a:rPr lang="en-US" b="1" dirty="0">
                    <a:latin typeface="Calibri" pitchFamily="34" charset="0"/>
                  </a:rPr>
                  <a:t>Genigraphics®</a:t>
                </a:r>
                <a:r>
                  <a:rPr lang="en-US" dirty="0">
                    <a:latin typeface="Calibri" pitchFamily="34" charset="0"/>
                  </a:rPr>
                  <a:t> has provided this template to assist in preparation of a medical or scientific research poster. The dimensions are set to 36” high by 48” wide but prints can be scaled up or down in size to any dimension with a 3:4 aspect ratio. For example, if you order a 30” x 40” poster using this template, we will print the file at 83.3% of its original size. </a:t>
                </a:r>
                <a:r>
                  <a:rPr lang="en-US" b="1" dirty="0">
                    <a:latin typeface="Calibri" pitchFamily="34" charset="0"/>
                  </a:rPr>
                  <a:t>The most critical factor is that your template and poster dimensions must be proportional:</a:t>
                </a:r>
              </a:p>
              <a:p>
                <a:pPr defTabSz="3291573" fontAlgn="auto">
                  <a:spcBef>
                    <a:spcPts val="0"/>
                  </a:spcBef>
                  <a:spcAft>
                    <a:spcPts val="0"/>
                  </a:spcAft>
                </a:pPr>
                <a:endParaRPr lang="en-US" b="1" dirty="0">
                  <a:solidFill>
                    <a:prstClr val="black"/>
                  </a:solidFill>
                  <a:latin typeface="Calibri" pitchFamily="34" charset="0"/>
                </a:endParaRPr>
              </a:p>
              <a:p>
                <a:pPr defTabSz="3291573" fontAlgn="auto">
                  <a:spcBef>
                    <a:spcPts val="0"/>
                  </a:spcBef>
                  <a:spcAft>
                    <a:spcPts val="0"/>
                  </a:spcAft>
                </a:pPr>
                <a14:m>
                  <m:oMathPara xmlns:m="http://schemas.openxmlformats.org/officeDocument/2006/math">
                    <m:oMathParaPr>
                      <m:jc m:val="centerGroup"/>
                    </m:oMathParaPr>
                    <m:oMath xmlns:m="http://schemas.openxmlformats.org/officeDocument/2006/math">
                      <m:box>
                        <m:boxPr>
                          <m:ctrlPr>
                            <a:rPr lang="en-US" b="1" i="1">
                              <a:solidFill>
                                <a:prstClr val="black"/>
                              </a:solidFill>
                              <a:latin typeface="Cambria Math" panose="02040503050406030204" pitchFamily="18" charset="0"/>
                            </a:rPr>
                          </m:ctrlPr>
                        </m:boxPr>
                        <m:e>
                          <m:f>
                            <m:fPr>
                              <m:ctrlPr>
                                <a:rPr lang="en-US" b="1" i="1">
                                  <a:solidFill>
                                    <a:prstClr val="black"/>
                                  </a:solidFill>
                                  <a:latin typeface="Cambria Math" panose="02040503050406030204" pitchFamily="18" charset="0"/>
                                </a:rPr>
                              </m:ctrlPr>
                            </m:fPr>
                            <m:num>
                              <m:r>
                                <a:rPr lang="en-US" b="1" i="1">
                                  <a:solidFill>
                                    <a:prstClr val="black"/>
                                  </a:solidFill>
                                  <a:latin typeface="Cambria Math"/>
                                </a:rPr>
                                <m:t>𝒕𝒆𝒎𝒑𝒍𝒂𝒕𝒆</m:t>
                              </m:r>
                              <m:r>
                                <a:rPr lang="en-US" b="1" i="1">
                                  <a:solidFill>
                                    <a:prstClr val="black"/>
                                  </a:solidFill>
                                  <a:latin typeface="Cambria Math"/>
                                </a:rPr>
                                <m:t> </m:t>
                              </m:r>
                              <m:r>
                                <a:rPr lang="en-US" b="1" i="1">
                                  <a:solidFill>
                                    <a:prstClr val="black"/>
                                  </a:solidFill>
                                  <a:latin typeface="Cambria Math"/>
                                </a:rPr>
                                <m:t>𝒉𝒆𝒊𝒈𝒉𝒕</m:t>
                              </m:r>
                            </m:num>
                            <m:den>
                              <m:r>
                                <a:rPr lang="en-US" b="1" i="1">
                                  <a:solidFill>
                                    <a:prstClr val="black"/>
                                  </a:solidFill>
                                  <a:latin typeface="Cambria Math"/>
                                </a:rPr>
                                <m:t>𝒕𝒆𝒎𝒑𝒍𝒂𝒕𝒆</m:t>
                              </m:r>
                              <m:r>
                                <a:rPr lang="en-US" b="1" i="1">
                                  <a:solidFill>
                                    <a:prstClr val="black"/>
                                  </a:solidFill>
                                  <a:latin typeface="Cambria Math"/>
                                </a:rPr>
                                <m:t> </m:t>
                              </m:r>
                              <m:r>
                                <a:rPr lang="en-US" b="1" i="1">
                                  <a:solidFill>
                                    <a:prstClr val="black"/>
                                  </a:solidFill>
                                  <a:latin typeface="Cambria Math"/>
                                </a:rPr>
                                <m:t>𝒘𝒊𝒅𝒕𝒉</m:t>
                              </m:r>
                            </m:den>
                          </m:f>
                        </m:e>
                      </m:box>
                      <m:r>
                        <a:rPr lang="en-US" b="1" i="1">
                          <a:solidFill>
                            <a:prstClr val="black"/>
                          </a:solidFill>
                          <a:latin typeface="Cambria Math"/>
                        </a:rPr>
                        <m:t> = </m:t>
                      </m:r>
                      <m:box>
                        <m:boxPr>
                          <m:ctrlPr>
                            <a:rPr lang="en-US" b="1" i="1">
                              <a:solidFill>
                                <a:prstClr val="black"/>
                              </a:solidFill>
                              <a:latin typeface="Cambria Math" panose="02040503050406030204" pitchFamily="18" charset="0"/>
                            </a:rPr>
                          </m:ctrlPr>
                        </m:boxPr>
                        <m:e>
                          <m:f>
                            <m:fPr>
                              <m:ctrlPr>
                                <a:rPr lang="en-US" b="1" i="1">
                                  <a:solidFill>
                                    <a:prstClr val="black"/>
                                  </a:solidFill>
                                  <a:latin typeface="Cambria Math" panose="02040503050406030204" pitchFamily="18" charset="0"/>
                                </a:rPr>
                              </m:ctrlPr>
                            </m:fPr>
                            <m:num>
                              <m:r>
                                <a:rPr lang="en-US" b="1" i="1">
                                  <a:solidFill>
                                    <a:prstClr val="black"/>
                                  </a:solidFill>
                                  <a:latin typeface="Cambria Math"/>
                                </a:rPr>
                                <m:t>𝒅𝒆𝒔𝒊𝒓𝒆𝒅</m:t>
                              </m:r>
                              <m:r>
                                <a:rPr lang="en-US" b="1" i="1">
                                  <a:solidFill>
                                    <a:prstClr val="black"/>
                                  </a:solidFill>
                                  <a:latin typeface="Cambria Math"/>
                                </a:rPr>
                                <m:t> </m:t>
                              </m:r>
                              <m:r>
                                <a:rPr lang="en-US" b="1" i="1">
                                  <a:solidFill>
                                    <a:prstClr val="black"/>
                                  </a:solidFill>
                                  <a:latin typeface="Cambria Math"/>
                                </a:rPr>
                                <m:t>𝒑𝒓𝒊𝒏𝒕</m:t>
                              </m:r>
                              <m:r>
                                <a:rPr lang="en-US" b="1" i="1">
                                  <a:solidFill>
                                    <a:prstClr val="black"/>
                                  </a:solidFill>
                                  <a:latin typeface="Cambria Math"/>
                                </a:rPr>
                                <m:t> </m:t>
                              </m:r>
                              <m:r>
                                <a:rPr lang="en-US" b="1" i="1">
                                  <a:solidFill>
                                    <a:prstClr val="black"/>
                                  </a:solidFill>
                                  <a:latin typeface="Cambria Math"/>
                                </a:rPr>
                                <m:t>𝒉𝒆𝒊𝒈𝒉𝒕</m:t>
                              </m:r>
                            </m:num>
                            <m:den>
                              <m:r>
                                <a:rPr lang="en-US" b="1" i="1">
                                  <a:solidFill>
                                    <a:prstClr val="black"/>
                                  </a:solidFill>
                                  <a:latin typeface="Cambria Math"/>
                                </a:rPr>
                                <m:t>𝒅𝒆𝒔𝒊𝒓𝒆𝒅</m:t>
                              </m:r>
                              <m:r>
                                <a:rPr lang="en-US" b="1" i="1">
                                  <a:solidFill>
                                    <a:prstClr val="black"/>
                                  </a:solidFill>
                                  <a:latin typeface="Cambria Math"/>
                                </a:rPr>
                                <m:t> </m:t>
                              </m:r>
                              <m:r>
                                <a:rPr lang="en-US" b="1" i="1">
                                  <a:solidFill>
                                    <a:prstClr val="black"/>
                                  </a:solidFill>
                                  <a:latin typeface="Cambria Math"/>
                                </a:rPr>
                                <m:t>𝒑𝒓𝒊𝒏𝒕</m:t>
                              </m:r>
                              <m:r>
                                <a:rPr lang="en-US" b="1" i="1">
                                  <a:solidFill>
                                    <a:prstClr val="black"/>
                                  </a:solidFill>
                                  <a:latin typeface="Cambria Math"/>
                                </a:rPr>
                                <m:t> </m:t>
                              </m:r>
                              <m:r>
                                <a:rPr lang="en-US" b="1" i="1">
                                  <a:solidFill>
                                    <a:prstClr val="black"/>
                                  </a:solidFill>
                                  <a:latin typeface="Cambria Math"/>
                                </a:rPr>
                                <m:t>𝒘𝒊𝒅𝒕𝒉</m:t>
                              </m:r>
                            </m:den>
                          </m:f>
                        </m:e>
                      </m:box>
                    </m:oMath>
                  </m:oMathPara>
                </a14:m>
                <a:endParaRPr lang="en-US" b="1" dirty="0">
                  <a:solidFill>
                    <a:prstClr val="black"/>
                  </a:solidFill>
                  <a:latin typeface="Calibri" pitchFamily="34" charset="0"/>
                </a:endParaRP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Order your poster from Genigraphics and we will perform a free design review and advise you if we see anything that may be a concern for printing. We’ll even help tidy things up.</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2187" name="Text Box 139"/>
              <p:cNvSpPr txBox="1">
                <a:spLocks noRot="1" noChangeAspect="1" noMove="1" noResize="1" noEditPoints="1" noAdjustHandles="1" noChangeArrowheads="1" noChangeShapeType="1" noTextEdit="1"/>
              </p:cNvSpPr>
              <p:nvPr/>
            </p:nvSpPr>
            <p:spPr bwMode="auto">
              <a:xfrm>
                <a:off x="10055225" y="6854825"/>
                <a:ext cx="10055225" cy="14191193"/>
              </a:xfrm>
              <a:prstGeom prst="rect">
                <a:avLst/>
              </a:prstGeom>
              <a:blipFill rotWithShape="1">
                <a:blip r:embed="rId5"/>
                <a:stretch>
                  <a:fillRect l="-606" r="-848"/>
                </a:stretch>
              </a:blipFill>
              <a:ln>
                <a:noFill/>
              </a:ln>
              <a:effectLst/>
            </p:spPr>
            <p:txBody>
              <a:bodyPr/>
              <a:lstStyle/>
              <a:p>
                <a:r>
                  <a:rPr lang="en-US">
                    <a:noFill/>
                  </a:rPr>
                  <a:t> </a:t>
                </a:r>
              </a:p>
            </p:txBody>
          </p:sp>
        </mc:Fallback>
      </mc:AlternateContent>
      <p:sp>
        <p:nvSpPr>
          <p:cNvPr id="2188" name="Text Box 140"/>
          <p:cNvSpPr txBox="1">
            <a:spLocks noChangeArrowheads="1"/>
          </p:cNvSpPr>
          <p:nvPr/>
        </p:nvSpPr>
        <p:spPr bwMode="auto">
          <a:xfrm>
            <a:off x="32907288" y="29222343"/>
            <a:ext cx="10055225" cy="2400657"/>
          </a:xfrm>
          <a:prstGeom prst="rect">
            <a:avLst/>
          </a:prstGeom>
          <a:solidFill>
            <a:schemeClr val="bg1"/>
          </a:solidFill>
          <a:ln>
            <a:noFill/>
          </a:ln>
          <a:effectLst/>
        </p:spPr>
        <p:txBody>
          <a:bodyPr lIns="182880" tIns="182880" rIns="182880" bIns="182880">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400" dirty="0">
                <a:latin typeface="Calibri" pitchFamily="34" charset="0"/>
              </a:rPr>
              <a:t>Click here to insert your References. Type it in or copy and paste from your Word document or other source.</a:t>
            </a:r>
          </a:p>
          <a:p>
            <a:pPr>
              <a:spcAft>
                <a:spcPct val="50000"/>
              </a:spcAft>
              <a:buFontTx/>
              <a:buAutoNum type="arabicPeriod"/>
            </a:pPr>
            <a:r>
              <a:rPr lang="en-US" sz="2400" dirty="0">
                <a:latin typeface="Calibri" pitchFamily="34" charset="0"/>
              </a:rPr>
              <a:t>Click on the border once to highlight and select a different font or font size that suits you. This text is in Calibri 24pt and is easily readable up to 3 feet away. </a:t>
            </a:r>
          </a:p>
        </p:txBody>
      </p:sp>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2200" y="16088122"/>
            <a:ext cx="5105400" cy="5630757"/>
          </a:xfrm>
          <a:prstGeom prst="rect">
            <a:avLst/>
          </a:prstGeom>
          <a:ln>
            <a:solidFill>
              <a:schemeClr val="tx2">
                <a:lumMod val="50000"/>
              </a:schemeClr>
            </a:solidFill>
          </a:ln>
        </p:spPr>
      </p:pic>
      <p:sp>
        <p:nvSpPr>
          <p:cNvPr id="75" name="Text Box 240"/>
          <p:cNvSpPr txBox="1">
            <a:spLocks noChangeArrowheads="1"/>
          </p:cNvSpPr>
          <p:nvPr/>
        </p:nvSpPr>
        <p:spPr bwMode="auto">
          <a:xfrm>
            <a:off x="21137408" y="31435470"/>
            <a:ext cx="3158996" cy="37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Label in 20pt Calibri.</a:t>
            </a:r>
          </a:p>
        </p:txBody>
      </p:sp>
      <p:sp>
        <p:nvSpPr>
          <p:cNvPr id="76" name="Text Box 241"/>
          <p:cNvSpPr txBox="1">
            <a:spLocks noChangeArrowheads="1"/>
          </p:cNvSpPr>
          <p:nvPr/>
        </p:nvSpPr>
        <p:spPr bwMode="auto">
          <a:xfrm>
            <a:off x="21124493" y="16389684"/>
            <a:ext cx="3142774" cy="37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Label in 20pt Calibri.</a:t>
            </a:r>
          </a:p>
        </p:txBody>
      </p:sp>
      <p:graphicFrame>
        <p:nvGraphicFramePr>
          <p:cNvPr id="77" name="Content Placeholder 114" descr="Sample table with 4 columns, 7 rows." title="Sample Table"/>
          <p:cNvGraphicFramePr>
            <a:graphicFrameLocks/>
          </p:cNvGraphicFramePr>
          <p:nvPr>
            <p:extLst>
              <p:ext uri="{D42A27DB-BD31-4B8C-83A1-F6EECF244321}">
                <p14:modId xmlns:p14="http://schemas.microsoft.com/office/powerpoint/2010/main" val="3668307024"/>
              </p:ext>
            </p:extLst>
          </p:nvPr>
        </p:nvGraphicFramePr>
        <p:xfrm>
          <a:off x="21056950" y="16950793"/>
          <a:ext cx="10919260" cy="6312719"/>
        </p:xfrm>
        <a:graphic>
          <a:graphicData uri="http://schemas.openxmlformats.org/drawingml/2006/table">
            <a:tbl>
              <a:tblPr firstRow="1" bandRow="1">
                <a:tableStyleId>{B301B821-A1FF-4177-AEE7-76D212191A09}</a:tableStyleId>
              </a:tblPr>
              <a:tblGrid>
                <a:gridCol w="2729815">
                  <a:extLst>
                    <a:ext uri="{9D8B030D-6E8A-4147-A177-3AD203B41FA5}">
                      <a16:colId xmlns:a16="http://schemas.microsoft.com/office/drawing/2014/main" val="20000"/>
                    </a:ext>
                  </a:extLst>
                </a:gridCol>
                <a:gridCol w="2729815">
                  <a:extLst>
                    <a:ext uri="{9D8B030D-6E8A-4147-A177-3AD203B41FA5}">
                      <a16:colId xmlns:a16="http://schemas.microsoft.com/office/drawing/2014/main" val="20001"/>
                    </a:ext>
                  </a:extLst>
                </a:gridCol>
                <a:gridCol w="2729815">
                  <a:extLst>
                    <a:ext uri="{9D8B030D-6E8A-4147-A177-3AD203B41FA5}">
                      <a16:colId xmlns:a16="http://schemas.microsoft.com/office/drawing/2014/main" val="20002"/>
                    </a:ext>
                  </a:extLst>
                </a:gridCol>
                <a:gridCol w="2729815">
                  <a:extLst>
                    <a:ext uri="{9D8B030D-6E8A-4147-A177-3AD203B41FA5}">
                      <a16:colId xmlns:a16="http://schemas.microsoft.com/office/drawing/2014/main" val="20003"/>
                    </a:ext>
                  </a:extLst>
                </a:gridCol>
              </a:tblGrid>
              <a:tr h="901817">
                <a:tc>
                  <a:txBody>
                    <a:bodyPr/>
                    <a:lstStyle/>
                    <a:p>
                      <a:endParaRPr lang="en-US" sz="2800" dirty="0"/>
                    </a:p>
                  </a:txBody>
                  <a:tcPr marT="34290" marB="34290" anchor="ctr"/>
                </a:tc>
                <a:tc>
                  <a:txBody>
                    <a:bodyPr/>
                    <a:lstStyle/>
                    <a:p>
                      <a:pPr algn="ctr"/>
                      <a:r>
                        <a:rPr lang="en-US" sz="2800" dirty="0"/>
                        <a:t>Heading</a:t>
                      </a:r>
                    </a:p>
                  </a:txBody>
                  <a:tcPr marT="34290" marB="34290" anchor="ctr"/>
                </a:tc>
                <a:tc>
                  <a:txBody>
                    <a:bodyPr/>
                    <a:lstStyle/>
                    <a:p>
                      <a:pPr algn="ctr"/>
                      <a:r>
                        <a:rPr lang="en-US" sz="2800" dirty="0"/>
                        <a:t>Heading</a:t>
                      </a:r>
                    </a:p>
                  </a:txBody>
                  <a:tcPr marT="34290" marB="34290" anchor="ctr"/>
                </a:tc>
                <a:tc>
                  <a:txBody>
                    <a:bodyPr/>
                    <a:lstStyle/>
                    <a:p>
                      <a:pPr algn="ctr"/>
                      <a:r>
                        <a:rPr lang="en-US" sz="2800" dirty="0"/>
                        <a:t>Heading</a:t>
                      </a:r>
                    </a:p>
                  </a:txBody>
                  <a:tcPr marT="34290" marB="34290" anchor="ctr"/>
                </a:tc>
                <a:extLst>
                  <a:ext uri="{0D108BD9-81ED-4DB2-BD59-A6C34878D82A}">
                    <a16:rowId xmlns:a16="http://schemas.microsoft.com/office/drawing/2014/main" val="10000"/>
                  </a:ext>
                </a:extLst>
              </a:tr>
              <a:tr h="901817">
                <a:tc>
                  <a:txBody>
                    <a:bodyPr/>
                    <a:lstStyle/>
                    <a:p>
                      <a:r>
                        <a:rPr lang="en-US" sz="2800" dirty="0"/>
                        <a:t>Item</a:t>
                      </a:r>
                    </a:p>
                  </a:txBody>
                  <a:tcPr marT="34290" marB="34290" anchor="ctr"/>
                </a:tc>
                <a:tc>
                  <a:txBody>
                    <a:bodyPr/>
                    <a:lstStyle/>
                    <a:p>
                      <a:pPr algn="ctr"/>
                      <a:r>
                        <a:rPr lang="en-US" sz="2800" dirty="0"/>
                        <a:t>800</a:t>
                      </a:r>
                    </a:p>
                  </a:txBody>
                  <a:tcPr marT="34290" marB="34290" anchor="ctr"/>
                </a:tc>
                <a:tc>
                  <a:txBody>
                    <a:bodyPr/>
                    <a:lstStyle/>
                    <a:p>
                      <a:pPr algn="ctr"/>
                      <a:r>
                        <a:rPr lang="en-US" sz="2800" dirty="0"/>
                        <a:t>790</a:t>
                      </a:r>
                    </a:p>
                  </a:txBody>
                  <a:tcPr marT="34290" marB="34290" anchor="ctr"/>
                </a:tc>
                <a:tc>
                  <a:txBody>
                    <a:bodyPr/>
                    <a:lstStyle/>
                    <a:p>
                      <a:pPr algn="ctr"/>
                      <a:r>
                        <a:rPr lang="en-US" sz="2800" dirty="0"/>
                        <a:t>4001</a:t>
                      </a:r>
                    </a:p>
                  </a:txBody>
                  <a:tcPr marT="34290" marB="34290" anchor="ctr"/>
                </a:tc>
                <a:extLst>
                  <a:ext uri="{0D108BD9-81ED-4DB2-BD59-A6C34878D82A}">
                    <a16:rowId xmlns:a16="http://schemas.microsoft.com/office/drawing/2014/main" val="10001"/>
                  </a:ext>
                </a:extLst>
              </a:tr>
              <a:tr h="901817">
                <a:tc>
                  <a:txBody>
                    <a:bodyPr/>
                    <a:lstStyle/>
                    <a:p>
                      <a:r>
                        <a:rPr lang="en-US" sz="2800" dirty="0"/>
                        <a:t>Item</a:t>
                      </a:r>
                    </a:p>
                  </a:txBody>
                  <a:tcPr marT="34290" marB="34290" anchor="ctr"/>
                </a:tc>
                <a:tc>
                  <a:txBody>
                    <a:bodyPr/>
                    <a:lstStyle/>
                    <a:p>
                      <a:pPr algn="ctr"/>
                      <a:r>
                        <a:rPr lang="en-US" sz="2800" dirty="0"/>
                        <a:t>356</a:t>
                      </a:r>
                    </a:p>
                  </a:txBody>
                  <a:tcPr marT="34290" marB="34290" anchor="ctr"/>
                </a:tc>
                <a:tc>
                  <a:txBody>
                    <a:bodyPr/>
                    <a:lstStyle/>
                    <a:p>
                      <a:pPr algn="ctr"/>
                      <a:r>
                        <a:rPr lang="en-US" sz="2800" dirty="0"/>
                        <a:t>856</a:t>
                      </a:r>
                    </a:p>
                  </a:txBody>
                  <a:tcPr marT="34290" marB="34290" anchor="ctr"/>
                </a:tc>
                <a:tc>
                  <a:txBody>
                    <a:bodyPr/>
                    <a:lstStyle/>
                    <a:p>
                      <a:pPr algn="ctr"/>
                      <a:r>
                        <a:rPr lang="en-US" sz="2800" dirty="0"/>
                        <a:t>290</a:t>
                      </a:r>
                    </a:p>
                  </a:txBody>
                  <a:tcPr marT="34290" marB="34290" anchor="ctr"/>
                </a:tc>
                <a:extLst>
                  <a:ext uri="{0D108BD9-81ED-4DB2-BD59-A6C34878D82A}">
                    <a16:rowId xmlns:a16="http://schemas.microsoft.com/office/drawing/2014/main" val="10002"/>
                  </a:ext>
                </a:extLst>
              </a:tr>
              <a:tr h="901817">
                <a:tc>
                  <a:txBody>
                    <a:bodyPr/>
                    <a:lstStyle/>
                    <a:p>
                      <a:r>
                        <a:rPr lang="en-US" sz="2800" dirty="0"/>
                        <a:t>Item</a:t>
                      </a:r>
                    </a:p>
                  </a:txBody>
                  <a:tcPr marT="34290" marB="34290" anchor="ctr"/>
                </a:tc>
                <a:tc>
                  <a:txBody>
                    <a:bodyPr/>
                    <a:lstStyle/>
                    <a:p>
                      <a:pPr algn="ctr"/>
                      <a:r>
                        <a:rPr lang="en-US" sz="2800" dirty="0"/>
                        <a:t>228</a:t>
                      </a:r>
                    </a:p>
                  </a:txBody>
                  <a:tcPr marT="34290" marB="34290" anchor="ctr"/>
                </a:tc>
                <a:tc>
                  <a:txBody>
                    <a:bodyPr/>
                    <a:lstStyle/>
                    <a:p>
                      <a:pPr algn="ctr"/>
                      <a:r>
                        <a:rPr lang="en-US" sz="2800" dirty="0"/>
                        <a:t>134</a:t>
                      </a:r>
                    </a:p>
                  </a:txBody>
                  <a:tcPr marT="34290" marB="34290" anchor="ctr"/>
                </a:tc>
                <a:tc>
                  <a:txBody>
                    <a:bodyPr/>
                    <a:lstStyle/>
                    <a:p>
                      <a:pPr algn="ctr"/>
                      <a:r>
                        <a:rPr lang="en-US" sz="2800" dirty="0"/>
                        <a:t>238</a:t>
                      </a:r>
                    </a:p>
                  </a:txBody>
                  <a:tcPr marT="34290" marB="34290" anchor="ctr"/>
                </a:tc>
                <a:extLst>
                  <a:ext uri="{0D108BD9-81ED-4DB2-BD59-A6C34878D82A}">
                    <a16:rowId xmlns:a16="http://schemas.microsoft.com/office/drawing/2014/main" val="10003"/>
                  </a:ext>
                </a:extLst>
              </a:tr>
              <a:tr h="901817">
                <a:tc>
                  <a:txBody>
                    <a:bodyPr/>
                    <a:lstStyle/>
                    <a:p>
                      <a:r>
                        <a:rPr lang="en-US" sz="2800" dirty="0"/>
                        <a:t>Item</a:t>
                      </a:r>
                    </a:p>
                  </a:txBody>
                  <a:tcPr marT="34290" marB="34290" anchor="ctr"/>
                </a:tc>
                <a:tc>
                  <a:txBody>
                    <a:bodyPr/>
                    <a:lstStyle/>
                    <a:p>
                      <a:pPr algn="ctr"/>
                      <a:r>
                        <a:rPr lang="en-US" sz="2800" dirty="0"/>
                        <a:t>954</a:t>
                      </a:r>
                    </a:p>
                  </a:txBody>
                  <a:tcPr marT="34290" marB="34290" anchor="ctr"/>
                </a:tc>
                <a:tc>
                  <a:txBody>
                    <a:bodyPr/>
                    <a:lstStyle/>
                    <a:p>
                      <a:pPr algn="ctr"/>
                      <a:r>
                        <a:rPr lang="en-US" sz="2800" dirty="0"/>
                        <a:t>875</a:t>
                      </a:r>
                    </a:p>
                  </a:txBody>
                  <a:tcPr marT="34290" marB="34290" anchor="ctr"/>
                </a:tc>
                <a:tc>
                  <a:txBody>
                    <a:bodyPr/>
                    <a:lstStyle/>
                    <a:p>
                      <a:pPr algn="ctr"/>
                      <a:r>
                        <a:rPr lang="en-US" sz="2800" dirty="0"/>
                        <a:t>976</a:t>
                      </a:r>
                    </a:p>
                  </a:txBody>
                  <a:tcPr marT="34290" marB="34290" anchor="ctr"/>
                </a:tc>
                <a:extLst>
                  <a:ext uri="{0D108BD9-81ED-4DB2-BD59-A6C34878D82A}">
                    <a16:rowId xmlns:a16="http://schemas.microsoft.com/office/drawing/2014/main" val="10004"/>
                  </a:ext>
                </a:extLst>
              </a:tr>
              <a:tr h="901817">
                <a:tc>
                  <a:txBody>
                    <a:bodyPr/>
                    <a:lstStyle/>
                    <a:p>
                      <a:r>
                        <a:rPr lang="en-US" sz="2800" dirty="0"/>
                        <a:t>Item</a:t>
                      </a:r>
                    </a:p>
                  </a:txBody>
                  <a:tcPr marT="34290" marB="34290" anchor="ctr"/>
                </a:tc>
                <a:tc>
                  <a:txBody>
                    <a:bodyPr/>
                    <a:lstStyle/>
                    <a:p>
                      <a:pPr algn="ctr"/>
                      <a:r>
                        <a:rPr lang="en-US" sz="2800" dirty="0"/>
                        <a:t>324</a:t>
                      </a:r>
                    </a:p>
                  </a:txBody>
                  <a:tcPr marT="34290" marB="34290" anchor="ctr"/>
                </a:tc>
                <a:tc>
                  <a:txBody>
                    <a:bodyPr/>
                    <a:lstStyle/>
                    <a:p>
                      <a:pPr algn="ctr"/>
                      <a:r>
                        <a:rPr lang="en-US" sz="2800" dirty="0"/>
                        <a:t>325</a:t>
                      </a:r>
                    </a:p>
                  </a:txBody>
                  <a:tcPr marT="34290" marB="34290" anchor="ctr"/>
                </a:tc>
                <a:tc>
                  <a:txBody>
                    <a:bodyPr/>
                    <a:lstStyle/>
                    <a:p>
                      <a:pPr algn="ctr"/>
                      <a:r>
                        <a:rPr lang="en-US" sz="2800" dirty="0"/>
                        <a:t>301</a:t>
                      </a:r>
                    </a:p>
                  </a:txBody>
                  <a:tcPr marT="34290" marB="34290" anchor="ctr"/>
                </a:tc>
                <a:extLst>
                  <a:ext uri="{0D108BD9-81ED-4DB2-BD59-A6C34878D82A}">
                    <a16:rowId xmlns:a16="http://schemas.microsoft.com/office/drawing/2014/main" val="10005"/>
                  </a:ext>
                </a:extLst>
              </a:tr>
              <a:tr h="901817">
                <a:tc>
                  <a:txBody>
                    <a:bodyPr/>
                    <a:lstStyle/>
                    <a:p>
                      <a:r>
                        <a:rPr lang="en-US" sz="2800" dirty="0"/>
                        <a:t>Item</a:t>
                      </a:r>
                    </a:p>
                  </a:txBody>
                  <a:tcPr marT="34290" marB="34290" anchor="ctr"/>
                </a:tc>
                <a:tc>
                  <a:txBody>
                    <a:bodyPr/>
                    <a:lstStyle/>
                    <a:p>
                      <a:pPr algn="ctr"/>
                      <a:r>
                        <a:rPr lang="en-US" sz="2800" dirty="0"/>
                        <a:t>199</a:t>
                      </a:r>
                    </a:p>
                  </a:txBody>
                  <a:tcPr marT="34290" marB="34290" anchor="ctr"/>
                </a:tc>
                <a:tc>
                  <a:txBody>
                    <a:bodyPr/>
                    <a:lstStyle/>
                    <a:p>
                      <a:pPr algn="ctr"/>
                      <a:r>
                        <a:rPr lang="en-US" sz="2800" dirty="0"/>
                        <a:t>137</a:t>
                      </a:r>
                    </a:p>
                  </a:txBody>
                  <a:tcPr marT="34290" marB="34290" anchor="ctr"/>
                </a:tc>
                <a:tc>
                  <a:txBody>
                    <a:bodyPr/>
                    <a:lstStyle/>
                    <a:p>
                      <a:pPr algn="ctr"/>
                      <a:r>
                        <a:rPr lang="en-US" sz="2800" dirty="0"/>
                        <a:t>186</a:t>
                      </a:r>
                    </a:p>
                  </a:txBody>
                  <a:tcPr marT="34290" marB="34290" anchor="ctr"/>
                </a:tc>
                <a:extLst>
                  <a:ext uri="{0D108BD9-81ED-4DB2-BD59-A6C34878D82A}">
                    <a16:rowId xmlns:a16="http://schemas.microsoft.com/office/drawing/2014/main" val="10006"/>
                  </a:ext>
                </a:extLst>
              </a:tr>
            </a:tbl>
          </a:graphicData>
        </a:graphic>
      </p:graphicFrame>
      <p:graphicFrame>
        <p:nvGraphicFramePr>
          <p:cNvPr id="78" name="Chart 77"/>
          <p:cNvGraphicFramePr/>
          <p:nvPr>
            <p:extLst>
              <p:ext uri="{D42A27DB-BD31-4B8C-83A1-F6EECF244321}">
                <p14:modId xmlns:p14="http://schemas.microsoft.com/office/powerpoint/2010/main" val="4079486075"/>
              </p:ext>
            </p:extLst>
          </p:nvPr>
        </p:nvGraphicFramePr>
        <p:xfrm>
          <a:off x="21023263" y="24079201"/>
          <a:ext cx="10981657" cy="707820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672</TotalTime>
  <Words>1035</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Genigraphics 800.790.4001</dc:creator>
  <dc:description>To order poster prints visit us at www.genigraphics.com</dc:description>
  <cp:lastModifiedBy>faizan mohsin</cp:lastModifiedBy>
  <cp:revision>32</cp:revision>
  <dcterms:created xsi:type="dcterms:W3CDTF">2008-05-03T03:01:56Z</dcterms:created>
  <dcterms:modified xsi:type="dcterms:W3CDTF">2020-12-13T17:59:25Z</dcterms:modified>
</cp:coreProperties>
</file>