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7" r:id="rId9"/>
    <p:sldId id="272" r:id="rId10"/>
    <p:sldId id="263" r:id="rId11"/>
    <p:sldId id="268" r:id="rId12"/>
    <p:sldId id="264" r:id="rId13"/>
    <p:sldId id="265" r:id="rId14"/>
    <p:sldId id="266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-1576" y="-120"/>
      </p:cViewPr>
      <p:guideLst>
        <p:guide orient="horz" pos="172"/>
        <p:guide pos="5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2D85A-F11C-4B41-B6E3-E11049629502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B7C76-E2FD-DA4E-98F8-B02F290C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6091-244A-A740-A262-FC06319A3665}" type="datetimeFigureOut">
              <a:rPr lang="en-US" smtClean="0"/>
              <a:t>2014-09-10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C17D-E2F7-064F-A0E0-4C2786F6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692" y="1385607"/>
            <a:ext cx="58310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latin typeface="Helvetica"/>
                <a:cs typeface="Helvetica"/>
              </a:rPr>
              <a:t>PGCRL  HPC cluster</a:t>
            </a:r>
          </a:p>
          <a:p>
            <a:pPr algn="ctr"/>
            <a:r>
              <a:rPr lang="en-US" sz="4500" b="1" dirty="0" smtClean="0">
                <a:latin typeface="Helvetica"/>
                <a:cs typeface="Helvetica"/>
              </a:rPr>
              <a:t>Early user access.</a:t>
            </a:r>
          </a:p>
          <a:p>
            <a:pPr algn="ctr"/>
            <a:endParaRPr lang="en-US" sz="4000" b="1" dirty="0" smtClean="0">
              <a:latin typeface="Helvetica"/>
              <a:cs typeface="Helvetica"/>
            </a:endParaRPr>
          </a:p>
          <a:p>
            <a:pPr algn="ctr"/>
            <a:endParaRPr lang="en-US" sz="4000" b="1" dirty="0">
              <a:latin typeface="Helvetica"/>
              <a:cs typeface="Helvetica"/>
            </a:endParaRPr>
          </a:p>
          <a:p>
            <a:pPr algn="ctr"/>
            <a:r>
              <a:rPr lang="en-US" sz="3000" b="1" dirty="0" err="1" smtClean="0">
                <a:latin typeface="Helvetica"/>
                <a:cs typeface="Helvetica"/>
              </a:rPr>
              <a:t>hpf.ccm.sickkids.ca</a:t>
            </a:r>
            <a:endParaRPr lang="en-US" sz="3000" b="1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0891" y="5645856"/>
            <a:ext cx="252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Jorge </a:t>
            </a:r>
            <a:r>
              <a:rPr lang="en-US" dirty="0" err="1" smtClean="0"/>
              <a:t>Gonzalez-outeirino</a:t>
            </a:r>
            <a:endParaRPr lang="en-US" dirty="0" smtClean="0"/>
          </a:p>
          <a:p>
            <a:r>
              <a:rPr lang="en-US" dirty="0" smtClean="0"/>
              <a:t>April 14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6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929" y="-50927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Helvetica"/>
                <a:cs typeface="Helvetica"/>
              </a:rPr>
              <a:t>Important commands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8929" y="708025"/>
            <a:ext cx="8397871" cy="614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900" b="1" dirty="0" smtClean="0">
                <a:solidFill>
                  <a:srgbClr val="000000"/>
                </a:solidFill>
                <a:latin typeface="Helvetica"/>
                <a:cs typeface="Helvetica"/>
              </a:rPr>
              <a:t>Login </a:t>
            </a:r>
            <a:r>
              <a:rPr lang="en-US" sz="4900" dirty="0" smtClean="0">
                <a:solidFill>
                  <a:srgbClr val="000000"/>
                </a:solidFill>
                <a:latin typeface="Helvetica"/>
                <a:cs typeface="Helvetica"/>
              </a:rPr>
              <a:t>nodes</a:t>
            </a:r>
          </a:p>
          <a:p>
            <a:pPr lvl="1">
              <a:spcBef>
                <a:spcPts val="0"/>
              </a:spcBef>
            </a:pPr>
            <a:r>
              <a:rPr lang="en-US" sz="4900" b="1" i="1" u="sng" dirty="0" err="1" smtClean="0">
                <a:solidFill>
                  <a:srgbClr val="000000"/>
                </a:solidFill>
                <a:latin typeface="Helvetica"/>
                <a:cs typeface="Helvetica"/>
              </a:rPr>
              <a:t>qlogin</a:t>
            </a:r>
            <a:r>
              <a:rPr lang="en-US" sz="4900" dirty="0" smtClean="0">
                <a:solidFill>
                  <a:srgbClr val="000000"/>
                </a:solidFill>
                <a:latin typeface="Helvetica"/>
                <a:cs typeface="Helvetica"/>
              </a:rPr>
              <a:t> Transfer user to workload nodes ( </a:t>
            </a:r>
            <a:r>
              <a:rPr lang="en-US" sz="4900" dirty="0" err="1" smtClean="0">
                <a:solidFill>
                  <a:srgbClr val="000000"/>
                </a:solidFill>
                <a:latin typeface="Helvetica"/>
                <a:cs typeface="Helvetica"/>
              </a:rPr>
              <a:t>qlogin</a:t>
            </a:r>
            <a:r>
              <a:rPr lang="en-US" sz="4900" dirty="0" smtClean="0">
                <a:solidFill>
                  <a:srgbClr val="000000"/>
                </a:solidFill>
                <a:latin typeface="Helvetica"/>
                <a:cs typeface="Helvetica"/>
              </a:rPr>
              <a:t> nodes)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dirty="0" smtClean="0">
                <a:solidFill>
                  <a:srgbClr val="000000"/>
                </a:solidFill>
                <a:latin typeface="Helvetica"/>
                <a:cs typeface="Helvetica"/>
              </a:rPr>
              <a:t>ex</a:t>
            </a: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. [jgonza03@hpf23 ~]$ </a:t>
            </a:r>
            <a:r>
              <a:rPr lang="en-US" sz="4900" dirty="0" err="1">
                <a:solidFill>
                  <a:srgbClr val="000000"/>
                </a:solidFill>
                <a:latin typeface="Helvetica"/>
                <a:cs typeface="Helvetica"/>
              </a:rPr>
              <a:t>qlogin</a:t>
            </a: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 -l </a:t>
            </a:r>
            <a:r>
              <a:rPr lang="en-US" sz="4900" dirty="0" err="1" smtClean="0">
                <a:solidFill>
                  <a:srgbClr val="000000"/>
                </a:solidFill>
                <a:latin typeface="Helvetica"/>
                <a:cs typeface="Helvetica"/>
              </a:rPr>
              <a:t>vmem</a:t>
            </a: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=16G,gres=localhd:20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dirty="0" err="1">
                <a:solidFill>
                  <a:srgbClr val="000000"/>
                </a:solidFill>
                <a:latin typeface="Helvetica"/>
                <a:cs typeface="Helvetica"/>
              </a:rPr>
              <a:t>qsub</a:t>
            </a: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: waiting for job 1035727.moabmaster.hpf.cluster to start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dirty="0" err="1">
                <a:solidFill>
                  <a:srgbClr val="000000"/>
                </a:solidFill>
                <a:latin typeface="Helvetica"/>
                <a:cs typeface="Helvetica"/>
              </a:rPr>
              <a:t>qsub</a:t>
            </a: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: job 1035727.moabmaster.hpf.cluster ready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US" sz="49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b="1" dirty="0">
                <a:solidFill>
                  <a:srgbClr val="000000"/>
                </a:solidFill>
                <a:latin typeface="Helvetica"/>
                <a:cs typeface="Helvetica"/>
              </a:rPr>
              <a:t>[jgonza03@qlogin1 ~]$ </a:t>
            </a:r>
            <a:r>
              <a:rPr lang="en-US" sz="4900" b="1" dirty="0" smtClean="0">
                <a:solidFill>
                  <a:srgbClr val="000000"/>
                </a:solidFill>
                <a:latin typeface="Helvetica"/>
                <a:cs typeface="Helvetica"/>
              </a:rPr>
              <a:t>(process takes about 1 pooling cycle, max 1 min)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US" sz="49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[jgonza03@hpf23 ~]$ </a:t>
            </a:r>
            <a:r>
              <a:rPr lang="en-US" sz="4900" dirty="0" err="1">
                <a:solidFill>
                  <a:srgbClr val="000000"/>
                </a:solidFill>
                <a:latin typeface="Helvetica"/>
                <a:cs typeface="Helvetica"/>
              </a:rPr>
              <a:t>qlogin</a:t>
            </a:r>
            <a:endParaRPr lang="en-US" sz="49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dirty="0" err="1">
                <a:solidFill>
                  <a:srgbClr val="000000"/>
                </a:solidFill>
                <a:latin typeface="Helvetica"/>
                <a:cs typeface="Helvetica"/>
              </a:rPr>
              <a:t>qsub</a:t>
            </a: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: waiting for job 1035729.moabmaster.hpf.cluster to start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dirty="0" err="1">
                <a:solidFill>
                  <a:srgbClr val="000000"/>
                </a:solidFill>
                <a:latin typeface="Helvetica"/>
                <a:cs typeface="Helvetica"/>
              </a:rPr>
              <a:t>qsub</a:t>
            </a: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: job 1035729.moabmaster.hpf.cluster ready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US" sz="49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4900" dirty="0">
                <a:solidFill>
                  <a:srgbClr val="000000"/>
                </a:solidFill>
                <a:latin typeface="Helvetica"/>
                <a:cs typeface="Helvetica"/>
              </a:rPr>
              <a:t>[jgonza03@qlogin1 ~]$ </a:t>
            </a:r>
            <a:r>
              <a:rPr lang="en-US" sz="4900" b="1" dirty="0" smtClean="0">
                <a:solidFill>
                  <a:srgbClr val="000000"/>
                </a:solidFill>
                <a:latin typeface="Helvetica"/>
                <a:cs typeface="Helvetica"/>
              </a:rPr>
              <a:t>(fast process, max 15 seconds)</a:t>
            </a:r>
            <a:endParaRPr lang="en-US" sz="49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857250" lvl="2" indent="0">
              <a:spcBef>
                <a:spcPts val="0"/>
              </a:spcBef>
              <a:buNone/>
            </a:pPr>
            <a:endParaRPr lang="en-US" sz="4900" i="1" u="sng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4900" b="1" i="1" u="sng" dirty="0" err="1" smtClean="0">
                <a:solidFill>
                  <a:srgbClr val="000000"/>
                </a:solidFill>
                <a:latin typeface="Helvetica"/>
                <a:cs typeface="Helvetica"/>
              </a:rPr>
              <a:t>qstat</a:t>
            </a:r>
            <a:r>
              <a:rPr lang="en-US" sz="4900" dirty="0" smtClean="0">
                <a:solidFill>
                  <a:srgbClr val="000000"/>
                </a:solidFill>
                <a:latin typeface="Helvetica"/>
                <a:cs typeface="Helvetica"/>
              </a:rPr>
              <a:t> (torque) and </a:t>
            </a:r>
            <a:r>
              <a:rPr lang="en-US" sz="4900" b="1" i="1" u="sng" dirty="0" err="1" smtClean="0">
                <a:solidFill>
                  <a:srgbClr val="000000"/>
                </a:solidFill>
                <a:latin typeface="Helvetica"/>
                <a:cs typeface="Helvetica"/>
              </a:rPr>
              <a:t>showq</a:t>
            </a:r>
            <a:r>
              <a:rPr lang="en-US" sz="4900" b="1" i="1" u="sng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4900" dirty="0" smtClean="0">
                <a:solidFill>
                  <a:srgbClr val="000000"/>
                </a:solidFill>
                <a:latin typeface="Helvetica"/>
                <a:cs typeface="Helvetica"/>
              </a:rPr>
              <a:t>(</a:t>
            </a:r>
            <a:r>
              <a:rPr lang="en-US" sz="4900" dirty="0" err="1" smtClean="0">
                <a:solidFill>
                  <a:srgbClr val="000000"/>
                </a:solidFill>
                <a:latin typeface="Helvetica"/>
                <a:cs typeface="Helvetica"/>
              </a:rPr>
              <a:t>moab</a:t>
            </a:r>
            <a:r>
              <a:rPr lang="en-US" sz="4900" dirty="0" smtClean="0">
                <a:solidFill>
                  <a:srgbClr val="000000"/>
                </a:solidFill>
                <a:latin typeface="Helvetica"/>
                <a:cs typeface="Helvetica"/>
              </a:rPr>
              <a:t>)</a:t>
            </a:r>
          </a:p>
          <a:p>
            <a:pPr marL="1314450" lvl="3" indent="0">
              <a:spcBef>
                <a:spcPts val="0"/>
              </a:spcBef>
              <a:buNone/>
            </a:pPr>
            <a:endParaRPr lang="de-DE" sz="2500" b="1" dirty="0" smtClean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de-DE" sz="2500" b="1" dirty="0" smtClean="0">
                <a:latin typeface="Helvetica"/>
                <a:cs typeface="Helvetica"/>
              </a:rPr>
              <a:t>[</a:t>
            </a:r>
            <a:r>
              <a:rPr lang="de-DE" sz="2500" b="1" dirty="0">
                <a:latin typeface="Helvetica"/>
                <a:cs typeface="Helvetica"/>
              </a:rPr>
              <a:t>jgonza03@qlogin1 ~]$ </a:t>
            </a:r>
            <a:r>
              <a:rPr lang="de-DE" sz="2500" b="1" dirty="0" err="1">
                <a:latin typeface="Helvetica"/>
                <a:cs typeface="Helvetica"/>
              </a:rPr>
              <a:t>qstat</a:t>
            </a:r>
            <a:r>
              <a:rPr lang="de-DE" sz="2500" b="1" dirty="0">
                <a:latin typeface="Helvetica"/>
                <a:cs typeface="Helvetica"/>
              </a:rPr>
              <a:t> -t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de-DE" sz="2500" dirty="0">
                <a:latin typeface="Helvetica"/>
                <a:cs typeface="Helvetica"/>
              </a:rPr>
              <a:t>Job ID                    Name             User            Time </a:t>
            </a:r>
            <a:r>
              <a:rPr lang="de-DE" sz="2500" dirty="0" err="1">
                <a:latin typeface="Helvetica"/>
                <a:cs typeface="Helvetica"/>
              </a:rPr>
              <a:t>Use</a:t>
            </a:r>
            <a:r>
              <a:rPr lang="de-DE" sz="2500" dirty="0">
                <a:latin typeface="Helvetica"/>
                <a:cs typeface="Helvetica"/>
              </a:rPr>
              <a:t> S Queue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de-DE" sz="2500" dirty="0">
                <a:latin typeface="Helvetica"/>
                <a:cs typeface="Helvetica"/>
              </a:rPr>
              <a:t>------------------------- ---------------- --------------- -------- - -----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de-DE" sz="2500" dirty="0">
                <a:latin typeface="Helvetica"/>
                <a:cs typeface="Helvetica"/>
              </a:rPr>
              <a:t>1035727.moabmaster         STDIN            jgonza03        00:00:00 C </a:t>
            </a:r>
            <a:r>
              <a:rPr lang="de-DE" sz="2500" dirty="0" err="1">
                <a:latin typeface="Helvetica"/>
                <a:cs typeface="Helvetica"/>
              </a:rPr>
              <a:t>qloginQ</a:t>
            </a:r>
            <a:r>
              <a:rPr lang="de-DE" sz="2500" dirty="0">
                <a:latin typeface="Helvetica"/>
                <a:cs typeface="Helvetica"/>
              </a:rPr>
              <a:t>        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de-DE" sz="2500" dirty="0">
                <a:latin typeface="Helvetica"/>
                <a:cs typeface="Helvetica"/>
              </a:rPr>
              <a:t>1035728.moabmaster         STDIN            jgonza03               0 C </a:t>
            </a:r>
            <a:r>
              <a:rPr lang="de-DE" sz="2500" dirty="0" err="1">
                <a:latin typeface="Helvetica"/>
                <a:cs typeface="Helvetica"/>
              </a:rPr>
              <a:t>qloginQ</a:t>
            </a:r>
            <a:r>
              <a:rPr lang="de-DE" sz="2500" dirty="0">
                <a:latin typeface="Helvetica"/>
                <a:cs typeface="Helvetica"/>
              </a:rPr>
              <a:t>        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de-DE" sz="2500" i="1" dirty="0">
                <a:latin typeface="Helvetica"/>
                <a:cs typeface="Helvetica"/>
              </a:rPr>
              <a:t>1035729.moabmaster         STDIN            jgonza03        00:00:00 R </a:t>
            </a:r>
            <a:r>
              <a:rPr lang="de-DE" sz="2500" i="1" dirty="0" err="1">
                <a:latin typeface="Helvetica"/>
                <a:cs typeface="Helvetica"/>
              </a:rPr>
              <a:t>qloginQ</a:t>
            </a:r>
            <a:r>
              <a:rPr lang="de-DE" sz="2500" i="1" dirty="0">
                <a:latin typeface="Helvetica"/>
                <a:cs typeface="Helvetica"/>
              </a:rPr>
              <a:t>        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b="1" dirty="0" smtClean="0">
                <a:latin typeface="Helvetica"/>
                <a:cs typeface="Helvetica"/>
              </a:rPr>
              <a:t>[</a:t>
            </a:r>
            <a:r>
              <a:rPr lang="en-US" sz="2500" b="1" dirty="0">
                <a:latin typeface="Helvetica"/>
                <a:cs typeface="Helvetica"/>
              </a:rPr>
              <a:t>jgonza03@qlogin1 ~]$ </a:t>
            </a:r>
            <a:r>
              <a:rPr lang="en-US" sz="2500" b="1" dirty="0" err="1">
                <a:latin typeface="Helvetica"/>
                <a:cs typeface="Helvetica"/>
              </a:rPr>
              <a:t>showq</a:t>
            </a:r>
            <a:endParaRPr lang="en-US" sz="2500" b="1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active jobs------------------------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JOBID              USERNAME      STATE PROCS   REMAINING            STARTTIME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i="1" dirty="0">
                <a:latin typeface="Helvetica"/>
                <a:cs typeface="Helvetica"/>
              </a:rPr>
              <a:t>1035729            jgonza03    Running     1 99:23:57:31  Sun Apr 13 16:18:41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1 active job            1 of 10288 processors in use by local jobs (0.01%)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                          1 of 271 nodes active      (0.37%)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eligible jobs----------------------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JOBID              USERNAME      STATE PROCS     WCLIMIT            QUEUETIME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1 eligible job    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blocked jobs-----------------------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JOBID              USERNAME      STATE PROCS     WCLIMIT            QUEUETIME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0 blocked jobs   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Total jobs:  2</a:t>
            </a:r>
          </a:p>
          <a:p>
            <a:pPr marL="1314450" lvl="3" indent="0">
              <a:spcBef>
                <a:spcPts val="0"/>
              </a:spcBef>
              <a:buNone/>
            </a:pPr>
            <a:endParaRPr lang="en-US" sz="2500" dirty="0">
              <a:latin typeface="Helvetica"/>
              <a:cs typeface="Helvetica"/>
            </a:endParaRPr>
          </a:p>
          <a:p>
            <a:pPr marL="1314450" lvl="3" indent="0">
              <a:spcBef>
                <a:spcPts val="0"/>
              </a:spcBef>
              <a:buNone/>
            </a:pPr>
            <a:r>
              <a:rPr lang="en-US" sz="2500" dirty="0">
                <a:latin typeface="Helvetica"/>
                <a:cs typeface="Helvetica"/>
              </a:rPr>
              <a:t>[jgonza03@qlogin1 ~]$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6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47" y="635258"/>
            <a:ext cx="8855071" cy="6093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#!/bin/bash -x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#PBS -e /home/</a:t>
            </a:r>
            <a:r>
              <a:rPr lang="en-US" sz="1400" dirty="0" err="1" smtClean="0"/>
              <a:t>jorge</a:t>
            </a:r>
            <a:r>
              <a:rPr lang="en-US" sz="1400" dirty="0" smtClean="0"/>
              <a:t>/</a:t>
            </a:r>
            <a:r>
              <a:rPr lang="en-US" sz="1400" dirty="0" err="1" smtClean="0"/>
              <a:t>acceptance_final</a:t>
            </a:r>
            <a:r>
              <a:rPr lang="en-US" sz="1400" dirty="0" smtClean="0"/>
              <a:t>/</a:t>
            </a:r>
          </a:p>
          <a:p>
            <a:r>
              <a:rPr lang="en-US" sz="1400" dirty="0" smtClean="0"/>
              <a:t>#PBS -o /home/</a:t>
            </a:r>
            <a:r>
              <a:rPr lang="en-US" sz="1400" dirty="0" err="1" smtClean="0"/>
              <a:t>jorge</a:t>
            </a:r>
            <a:r>
              <a:rPr lang="en-US" sz="1400" dirty="0" smtClean="0"/>
              <a:t>/</a:t>
            </a:r>
            <a:r>
              <a:rPr lang="en-US" sz="1400" dirty="0" err="1" smtClean="0"/>
              <a:t>acceptance_final</a:t>
            </a:r>
            <a:r>
              <a:rPr lang="en-US" sz="1400" dirty="0" smtClean="0"/>
              <a:t>/</a:t>
            </a:r>
          </a:p>
          <a:p>
            <a:r>
              <a:rPr lang="en-US" sz="1400" dirty="0" smtClean="0"/>
              <a:t>#PBS -N </a:t>
            </a:r>
            <a:r>
              <a:rPr lang="en-US" sz="1400" dirty="0" err="1" smtClean="0"/>
              <a:t>arraytest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200" b="1" dirty="0"/>
              <a:t>export TMPDIR=/</a:t>
            </a:r>
            <a:r>
              <a:rPr lang="en-US" sz="1200" b="1" dirty="0" err="1"/>
              <a:t>localhd</a:t>
            </a:r>
            <a:r>
              <a:rPr lang="en-US" sz="1200" b="1" dirty="0"/>
              <a:t>/`echo $PBS_JOBID | cut -d. -f1 </a:t>
            </a:r>
            <a:r>
              <a:rPr lang="en-US" sz="1200" b="1" dirty="0" smtClean="0"/>
              <a:t>`                                   </a:t>
            </a:r>
            <a:r>
              <a:rPr lang="nl-NL" sz="1200" dirty="0" err="1" smtClean="0"/>
              <a:t>drwx</a:t>
            </a:r>
            <a:r>
              <a:rPr lang="nl-NL" sz="1200" dirty="0" smtClean="0"/>
              <a:t>------ 2 </a:t>
            </a:r>
            <a:r>
              <a:rPr lang="nl-NL" sz="1200" dirty="0" err="1" smtClean="0"/>
              <a:t>jorge</a:t>
            </a:r>
            <a:r>
              <a:rPr lang="nl-NL" sz="1200" dirty="0" smtClean="0"/>
              <a:t> root  4096 Apr 13 23:14 </a:t>
            </a:r>
            <a:r>
              <a:rPr lang="nl-NL" sz="1200" b="1" i="1" dirty="0" smtClean="0"/>
              <a:t>/</a:t>
            </a:r>
            <a:r>
              <a:rPr lang="nl-NL" sz="1200" b="1" i="1" dirty="0" err="1" smtClean="0"/>
              <a:t>localhd</a:t>
            </a:r>
            <a:r>
              <a:rPr lang="nl-NL" sz="1200" b="1" i="1" dirty="0" smtClean="0"/>
              <a:t>/1035094</a:t>
            </a:r>
            <a:endParaRPr lang="en-US" sz="1200" b="1" i="1" dirty="0" smtClean="0"/>
          </a:p>
          <a:p>
            <a:r>
              <a:rPr lang="en-US" sz="1400" dirty="0" smtClean="0"/>
              <a:t>hostname</a:t>
            </a:r>
          </a:p>
          <a:p>
            <a:endParaRPr lang="en-US" sz="1400" dirty="0" smtClean="0"/>
          </a:p>
          <a:p>
            <a:r>
              <a:rPr lang="en-US" sz="1400" dirty="0" smtClean="0"/>
              <a:t>cd /home/</a:t>
            </a:r>
            <a:r>
              <a:rPr lang="en-US" sz="1400" dirty="0" err="1" smtClean="0"/>
              <a:t>jorge</a:t>
            </a:r>
            <a:r>
              <a:rPr lang="en-US" sz="1400" dirty="0" smtClean="0"/>
              <a:t>/</a:t>
            </a:r>
            <a:r>
              <a:rPr lang="en-US" sz="1400" dirty="0" err="1" smtClean="0"/>
              <a:t>acceptance_final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touch 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cat 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redhat</a:t>
            </a:r>
            <a:r>
              <a:rPr lang="en-US" sz="1400" dirty="0" smtClean="0"/>
              <a:t>-release</a:t>
            </a:r>
          </a:p>
          <a:p>
            <a:r>
              <a:rPr lang="en-US" sz="1400" dirty="0" smtClean="0"/>
              <a:t>touch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</a:t>
            </a:r>
            <a:r>
              <a:rPr lang="en-US" sz="1400" dirty="0" err="1" smtClean="0"/>
              <a:t>jorge_test_ldap</a:t>
            </a:r>
            <a:endParaRPr lang="en-US" sz="1400" dirty="0" smtClean="0"/>
          </a:p>
          <a:p>
            <a:r>
              <a:rPr lang="en-US" sz="1400" dirty="0" smtClean="0"/>
              <a:t>touch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/$TMPDIR/jorge_test_ldap2</a:t>
            </a:r>
          </a:p>
          <a:p>
            <a:r>
              <a:rPr lang="en-US" sz="1400" dirty="0" smtClean="0"/>
              <a:t>hostname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r>
              <a:rPr lang="en-US" sz="1400" dirty="0" err="1" smtClean="0"/>
              <a:t>env</a:t>
            </a:r>
            <a:r>
              <a:rPr lang="en-US" sz="1400" dirty="0" smtClean="0"/>
              <a:t>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r>
              <a:rPr lang="en-US" sz="1400" dirty="0" smtClean="0"/>
              <a:t>date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r>
              <a:rPr lang="en-US" sz="1400" dirty="0" smtClean="0"/>
              <a:t>echo "Storage test !!!!!!"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ld</a:t>
            </a:r>
            <a:r>
              <a:rPr lang="en-US" sz="1400" dirty="0" smtClean="0"/>
              <a:t>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/*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r>
              <a:rPr lang="en-US" sz="1400" dirty="0" smtClean="0"/>
              <a:t>echo "Storage test Done !!!!!!"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sleep 300s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r>
              <a:rPr lang="en-US" sz="1400" dirty="0" smtClean="0"/>
              <a:t>date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r>
              <a:rPr lang="en-US" sz="1400" dirty="0" smtClean="0"/>
              <a:t>hostname &gt;&gt; /</a:t>
            </a:r>
            <a:r>
              <a:rPr lang="en-US" sz="1400" dirty="0" err="1" smtClean="0"/>
              <a:t>localhd</a:t>
            </a:r>
            <a:r>
              <a:rPr lang="en-US" sz="1400" dirty="0" smtClean="0"/>
              <a:t>/$TMPDIR/$</a:t>
            </a:r>
            <a:r>
              <a:rPr lang="en-US" sz="1400" dirty="0" err="1" smtClean="0"/>
              <a:t>USER.test$PBS_JOBID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cp</a:t>
            </a:r>
            <a:r>
              <a:rPr lang="en-US" sz="1400" dirty="0" smtClean="0"/>
              <a:t> </a:t>
            </a:r>
            <a:r>
              <a:rPr lang="en-US" sz="1400" dirty="0"/>
              <a:t>/</a:t>
            </a:r>
            <a:r>
              <a:rPr lang="en-US" sz="1400" dirty="0" err="1"/>
              <a:t>localhd</a:t>
            </a:r>
            <a:r>
              <a:rPr lang="en-US" sz="1400" dirty="0"/>
              <a:t>/$TMPDIR/$</a:t>
            </a:r>
            <a:r>
              <a:rPr lang="en-US" sz="1400" dirty="0" err="1"/>
              <a:t>USER.test$</a:t>
            </a:r>
            <a:r>
              <a:rPr lang="en-US" sz="1400" dirty="0" err="1" smtClean="0"/>
              <a:t>PBS_JOBID</a:t>
            </a:r>
            <a:r>
              <a:rPr lang="en-US" sz="1400" dirty="0" smtClean="0"/>
              <a:t> /home/</a:t>
            </a:r>
            <a:r>
              <a:rPr lang="en-US" sz="1400" dirty="0" err="1" smtClean="0"/>
              <a:t>jorge</a:t>
            </a:r>
            <a:r>
              <a:rPr lang="en-US" sz="1400" dirty="0" smtClean="0"/>
              <a:t>/</a:t>
            </a:r>
            <a:r>
              <a:rPr lang="en-US" sz="1400" dirty="0" err="1" smtClean="0"/>
              <a:t>acceptance_final</a:t>
            </a:r>
            <a:r>
              <a:rPr lang="en-US" sz="1400" dirty="0" smtClean="0"/>
              <a:t>/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02528" y="2269228"/>
            <a:ext cx="815102" cy="0"/>
          </a:xfrm>
          <a:prstGeom prst="straightConnector1">
            <a:avLst/>
          </a:prstGeom>
          <a:ln w="133350">
            <a:headEnd type="triangle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88929" y="-50927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Helvetica"/>
                <a:cs typeface="Helvetica"/>
              </a:rPr>
              <a:t>TYPICAL SCRIPT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3469" y="2467581"/>
            <a:ext cx="4167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Please don</a:t>
            </a:r>
            <a:r>
              <a:rPr lang="fr-FR" b="1" i="1" u="sng" dirty="0" smtClean="0">
                <a:solidFill>
                  <a:srgbClr val="FF0000"/>
                </a:solidFill>
              </a:rPr>
              <a:t>’</a:t>
            </a:r>
            <a:r>
              <a:rPr lang="en-US" b="1" i="1" u="sng" dirty="0" smtClean="0">
                <a:solidFill>
                  <a:srgbClr val="FF0000"/>
                </a:solidFill>
              </a:rPr>
              <a:t>t forget to create the TMPDIR</a:t>
            </a:r>
          </a:p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using </a:t>
            </a:r>
            <a:r>
              <a:rPr lang="en-US" b="1" i="1" u="sng" smtClean="0">
                <a:solidFill>
                  <a:srgbClr val="FF0000"/>
                </a:solidFill>
              </a:rPr>
              <a:t>this line!!!!!!!!!!</a:t>
            </a:r>
            <a:endParaRPr 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3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399" y="17469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Helvetica"/>
                <a:cs typeface="Helvetica"/>
              </a:rPr>
              <a:t>Important commands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430" y="675755"/>
            <a:ext cx="84403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Helvetica"/>
                <a:cs typeface="Helvetica"/>
              </a:rPr>
              <a:t>Working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cs typeface="Helvetica"/>
              </a:rPr>
              <a:t>nodes. HOW TO SUBMIT JOBS</a:t>
            </a:r>
            <a:endParaRPr lang="en-US" sz="2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200" dirty="0" smtClean="0">
                <a:latin typeface="Helvetica"/>
                <a:cs typeface="Helvetica"/>
              </a:rPr>
              <a:t>Command </a:t>
            </a:r>
            <a:r>
              <a:rPr lang="en-US" sz="2200" b="1" dirty="0" err="1" smtClean="0">
                <a:latin typeface="Helvetica"/>
                <a:cs typeface="Helvetica"/>
              </a:rPr>
              <a:t>qsub</a:t>
            </a:r>
            <a:r>
              <a:rPr lang="en-US" sz="2200" b="1" dirty="0" smtClean="0">
                <a:latin typeface="Helvetica"/>
                <a:cs typeface="Helvetica"/>
              </a:rPr>
              <a:t> (resources) </a:t>
            </a:r>
            <a:r>
              <a:rPr lang="en-US" sz="2200" b="1" dirty="0" err="1" smtClean="0">
                <a:latin typeface="Helvetica"/>
                <a:cs typeface="Helvetica"/>
              </a:rPr>
              <a:t>SCRIPT.sh</a:t>
            </a:r>
            <a:endParaRPr lang="en-US" sz="2200" b="1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430" y="1372330"/>
            <a:ext cx="884656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-l nodes=1:ppn=2,walltime=48:00:00 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1035086.moabmaster.hpf.cluster</a:t>
            </a:r>
          </a:p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-l nodes=1:ppn=8,walltime=08:00:00 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1035087.moabmaster.hpf.cluster</a:t>
            </a:r>
          </a:p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-l </a:t>
            </a:r>
            <a:r>
              <a:rPr lang="en-US" sz="1400" dirty="0" err="1">
                <a:latin typeface="Helvetica"/>
                <a:cs typeface="Helvetica"/>
              </a:rPr>
              <a:t>walltime</a:t>
            </a:r>
            <a:r>
              <a:rPr lang="en-US" sz="1400" dirty="0">
                <a:latin typeface="Helvetica"/>
                <a:cs typeface="Helvetica"/>
              </a:rPr>
              <a:t>=03:00:00 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1035088.moabmaster.hpf.cluster</a:t>
            </a:r>
          </a:p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-l </a:t>
            </a:r>
            <a:r>
              <a:rPr lang="en-US" sz="1400" dirty="0" err="1">
                <a:latin typeface="Helvetica"/>
                <a:cs typeface="Helvetica"/>
              </a:rPr>
              <a:t>walltime</a:t>
            </a:r>
            <a:r>
              <a:rPr lang="en-US" sz="1400" dirty="0">
                <a:latin typeface="Helvetica"/>
                <a:cs typeface="Helvetica"/>
              </a:rPr>
              <a:t>=00:05:00 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1035089.moabmaster.hpf.cluster</a:t>
            </a:r>
          </a:p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-l </a:t>
            </a:r>
            <a:r>
              <a:rPr lang="en-US" sz="1400" dirty="0" err="1">
                <a:latin typeface="Helvetica"/>
                <a:cs typeface="Helvetica"/>
              </a:rPr>
              <a:t>walltime</a:t>
            </a:r>
            <a:r>
              <a:rPr lang="en-US" sz="1400" dirty="0">
                <a:latin typeface="Helvetica"/>
                <a:cs typeface="Helvetica"/>
              </a:rPr>
              <a:t>=34:05:00 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1035090.moabmaster.hpf.cluster</a:t>
            </a:r>
          </a:p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-l nodes=1:ppn=8 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1035091.moabmaster.hpf.cluster</a:t>
            </a:r>
          </a:p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1035092.moabmaster.hpf.cluster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8" y="4480874"/>
            <a:ext cx="83790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Helvetica"/>
                <a:cs typeface="Helvetica"/>
              </a:rPr>
              <a:t>[jorge@qlogin1 ~]$ </a:t>
            </a:r>
            <a:r>
              <a:rPr lang="de-DE" sz="1400" dirty="0" err="1">
                <a:latin typeface="Helvetica"/>
                <a:cs typeface="Helvetica"/>
              </a:rPr>
              <a:t>qstat</a:t>
            </a:r>
            <a:endParaRPr lang="de-DE" sz="1400" dirty="0">
              <a:latin typeface="Helvetica"/>
              <a:cs typeface="Helvetica"/>
            </a:endParaRPr>
          </a:p>
          <a:p>
            <a:r>
              <a:rPr lang="de-DE" sz="1400" dirty="0">
                <a:latin typeface="Helvetica"/>
                <a:cs typeface="Helvetica"/>
              </a:rPr>
              <a:t>Job ID                    Name             User            Time </a:t>
            </a:r>
            <a:r>
              <a:rPr lang="de-DE" sz="1400" dirty="0" err="1">
                <a:latin typeface="Helvetica"/>
                <a:cs typeface="Helvetica"/>
              </a:rPr>
              <a:t>Use</a:t>
            </a:r>
            <a:r>
              <a:rPr lang="de-DE" sz="1400" dirty="0">
                <a:latin typeface="Helvetica"/>
                <a:cs typeface="Helvetica"/>
              </a:rPr>
              <a:t> S Queue</a:t>
            </a:r>
          </a:p>
          <a:p>
            <a:r>
              <a:rPr lang="de-DE" sz="1400" dirty="0">
                <a:latin typeface="Helvetica"/>
                <a:cs typeface="Helvetica"/>
              </a:rPr>
              <a:t>------------------------- ---------------- --------------- -------- - -----</a:t>
            </a:r>
          </a:p>
          <a:p>
            <a:r>
              <a:rPr lang="de-DE" sz="1400" dirty="0" smtClean="0">
                <a:latin typeface="Helvetica"/>
                <a:cs typeface="Helvetica"/>
              </a:rPr>
              <a:t>1035086</a:t>
            </a:r>
            <a:r>
              <a:rPr lang="de-DE" sz="1400" dirty="0">
                <a:latin typeface="Helvetica"/>
                <a:cs typeface="Helvetica"/>
              </a:rPr>
              <a:t>.moabmaster         </a:t>
            </a:r>
            <a:r>
              <a:rPr lang="de-DE" sz="1400" dirty="0" err="1">
                <a:latin typeface="Helvetica"/>
                <a:cs typeface="Helvetica"/>
              </a:rPr>
              <a:t>arraytest</a:t>
            </a:r>
            <a:r>
              <a:rPr lang="de-DE" sz="1400" dirty="0">
                <a:latin typeface="Helvetica"/>
                <a:cs typeface="Helvetica"/>
              </a:rPr>
              <a:t>        </a:t>
            </a:r>
            <a:r>
              <a:rPr lang="de-DE" sz="1400" dirty="0" err="1">
                <a:latin typeface="Helvetica"/>
                <a:cs typeface="Helvetica"/>
              </a:rPr>
              <a:t>jorge</a:t>
            </a:r>
            <a:r>
              <a:rPr lang="de-DE" sz="1400" dirty="0">
                <a:latin typeface="Helvetica"/>
                <a:cs typeface="Helvetica"/>
              </a:rPr>
              <a:t>                  0 R </a:t>
            </a:r>
            <a:r>
              <a:rPr lang="de-DE" sz="1400" dirty="0" err="1">
                <a:latin typeface="Helvetica"/>
                <a:cs typeface="Helvetica"/>
              </a:rPr>
              <a:t>parallel_long</a:t>
            </a:r>
            <a:r>
              <a:rPr lang="de-DE" sz="1400" dirty="0">
                <a:latin typeface="Helvetica"/>
                <a:cs typeface="Helvetica"/>
              </a:rPr>
              <a:t>  </a:t>
            </a:r>
          </a:p>
          <a:p>
            <a:r>
              <a:rPr lang="de-DE" sz="1400" dirty="0">
                <a:latin typeface="Helvetica"/>
                <a:cs typeface="Helvetica"/>
              </a:rPr>
              <a:t>1035087.moabmaster         </a:t>
            </a:r>
            <a:r>
              <a:rPr lang="de-DE" sz="1400" dirty="0" err="1">
                <a:latin typeface="Helvetica"/>
                <a:cs typeface="Helvetica"/>
              </a:rPr>
              <a:t>arraytest</a:t>
            </a:r>
            <a:r>
              <a:rPr lang="de-DE" sz="1400" dirty="0">
                <a:latin typeface="Helvetica"/>
                <a:cs typeface="Helvetica"/>
              </a:rPr>
              <a:t>        </a:t>
            </a:r>
            <a:r>
              <a:rPr lang="de-DE" sz="1400" dirty="0" err="1">
                <a:latin typeface="Helvetica"/>
                <a:cs typeface="Helvetica"/>
              </a:rPr>
              <a:t>jorge</a:t>
            </a:r>
            <a:r>
              <a:rPr lang="de-DE" sz="1400" dirty="0">
                <a:latin typeface="Helvetica"/>
                <a:cs typeface="Helvetica"/>
              </a:rPr>
              <a:t>                  0 R parallel       </a:t>
            </a:r>
          </a:p>
          <a:p>
            <a:r>
              <a:rPr lang="de-DE" sz="1400" dirty="0">
                <a:latin typeface="Helvetica"/>
                <a:cs typeface="Helvetica"/>
              </a:rPr>
              <a:t>1035088.moabmaster         </a:t>
            </a:r>
            <a:r>
              <a:rPr lang="de-DE" sz="1400" dirty="0" err="1">
                <a:latin typeface="Helvetica"/>
                <a:cs typeface="Helvetica"/>
              </a:rPr>
              <a:t>arraytest</a:t>
            </a:r>
            <a:r>
              <a:rPr lang="de-DE" sz="1400" dirty="0">
                <a:latin typeface="Helvetica"/>
                <a:cs typeface="Helvetica"/>
              </a:rPr>
              <a:t>        </a:t>
            </a:r>
            <a:r>
              <a:rPr lang="de-DE" sz="1400" dirty="0" err="1">
                <a:latin typeface="Helvetica"/>
                <a:cs typeface="Helvetica"/>
              </a:rPr>
              <a:t>jorge</a:t>
            </a:r>
            <a:r>
              <a:rPr lang="de-DE" sz="1400" dirty="0">
                <a:latin typeface="Helvetica"/>
                <a:cs typeface="Helvetica"/>
              </a:rPr>
              <a:t>                  0 R all            </a:t>
            </a:r>
          </a:p>
          <a:p>
            <a:r>
              <a:rPr lang="de-DE" sz="1400" dirty="0">
                <a:latin typeface="Helvetica"/>
                <a:cs typeface="Helvetica"/>
              </a:rPr>
              <a:t>1035089.moabmaster         </a:t>
            </a:r>
            <a:r>
              <a:rPr lang="de-DE" sz="1400" dirty="0" err="1">
                <a:latin typeface="Helvetica"/>
                <a:cs typeface="Helvetica"/>
              </a:rPr>
              <a:t>arraytest</a:t>
            </a:r>
            <a:r>
              <a:rPr lang="de-DE" sz="1400" dirty="0">
                <a:latin typeface="Helvetica"/>
                <a:cs typeface="Helvetica"/>
              </a:rPr>
              <a:t>        </a:t>
            </a:r>
            <a:r>
              <a:rPr lang="de-DE" sz="1400" dirty="0" err="1">
                <a:latin typeface="Helvetica"/>
                <a:cs typeface="Helvetica"/>
              </a:rPr>
              <a:t>jorge</a:t>
            </a:r>
            <a:r>
              <a:rPr lang="de-DE" sz="1400" dirty="0">
                <a:latin typeface="Helvetica"/>
                <a:cs typeface="Helvetica"/>
              </a:rPr>
              <a:t>                  0 R </a:t>
            </a:r>
            <a:r>
              <a:rPr lang="de-DE" sz="1400" dirty="0" err="1">
                <a:latin typeface="Helvetica"/>
                <a:cs typeface="Helvetica"/>
              </a:rPr>
              <a:t>short</a:t>
            </a:r>
            <a:r>
              <a:rPr lang="de-DE" sz="1400" dirty="0">
                <a:latin typeface="Helvetica"/>
                <a:cs typeface="Helvetica"/>
              </a:rPr>
              <a:t>          </a:t>
            </a:r>
          </a:p>
          <a:p>
            <a:r>
              <a:rPr lang="de-DE" sz="1400" dirty="0">
                <a:latin typeface="Helvetica"/>
                <a:cs typeface="Helvetica"/>
              </a:rPr>
              <a:t>1035090.moabmaster         </a:t>
            </a:r>
            <a:r>
              <a:rPr lang="de-DE" sz="1400" dirty="0" err="1">
                <a:latin typeface="Helvetica"/>
                <a:cs typeface="Helvetica"/>
              </a:rPr>
              <a:t>arraytest</a:t>
            </a:r>
            <a:r>
              <a:rPr lang="de-DE" sz="1400" dirty="0">
                <a:latin typeface="Helvetica"/>
                <a:cs typeface="Helvetica"/>
              </a:rPr>
              <a:t>        </a:t>
            </a:r>
            <a:r>
              <a:rPr lang="de-DE" sz="1400" dirty="0" err="1">
                <a:latin typeface="Helvetica"/>
                <a:cs typeface="Helvetica"/>
              </a:rPr>
              <a:t>jorge</a:t>
            </a:r>
            <a:r>
              <a:rPr lang="de-DE" sz="1400" dirty="0">
                <a:latin typeface="Helvetica"/>
                <a:cs typeface="Helvetica"/>
              </a:rPr>
              <a:t>                  0 R </a:t>
            </a:r>
            <a:r>
              <a:rPr lang="de-DE" sz="1400" dirty="0" err="1">
                <a:latin typeface="Helvetica"/>
                <a:cs typeface="Helvetica"/>
              </a:rPr>
              <a:t>long</a:t>
            </a:r>
            <a:r>
              <a:rPr lang="de-DE" sz="1400" dirty="0">
                <a:latin typeface="Helvetica"/>
                <a:cs typeface="Helvetica"/>
              </a:rPr>
              <a:t>           </a:t>
            </a:r>
          </a:p>
          <a:p>
            <a:r>
              <a:rPr lang="de-DE" sz="1400" dirty="0">
                <a:latin typeface="Helvetica"/>
                <a:cs typeface="Helvetica"/>
              </a:rPr>
              <a:t>1035091.moabmaster         </a:t>
            </a:r>
            <a:r>
              <a:rPr lang="de-DE" sz="1400" dirty="0" err="1">
                <a:latin typeface="Helvetica"/>
                <a:cs typeface="Helvetica"/>
              </a:rPr>
              <a:t>arraytest</a:t>
            </a:r>
            <a:r>
              <a:rPr lang="de-DE" sz="1400" dirty="0">
                <a:latin typeface="Helvetica"/>
                <a:cs typeface="Helvetica"/>
              </a:rPr>
              <a:t>        </a:t>
            </a:r>
            <a:r>
              <a:rPr lang="de-DE" sz="1400" dirty="0" err="1">
                <a:latin typeface="Helvetica"/>
                <a:cs typeface="Helvetica"/>
              </a:rPr>
              <a:t>jorge</a:t>
            </a:r>
            <a:r>
              <a:rPr lang="de-DE" sz="1400" dirty="0">
                <a:latin typeface="Helvetica"/>
                <a:cs typeface="Helvetica"/>
              </a:rPr>
              <a:t>                  0 R parallel       </a:t>
            </a:r>
          </a:p>
          <a:p>
            <a:r>
              <a:rPr lang="de-DE" sz="1400" dirty="0">
                <a:latin typeface="Helvetica"/>
                <a:cs typeface="Helvetica"/>
              </a:rPr>
              <a:t>1035092.moabmaster         </a:t>
            </a:r>
            <a:r>
              <a:rPr lang="de-DE" sz="1400" dirty="0" err="1">
                <a:latin typeface="Helvetica"/>
                <a:cs typeface="Helvetica"/>
              </a:rPr>
              <a:t>arraytest</a:t>
            </a:r>
            <a:r>
              <a:rPr lang="de-DE" sz="1400" dirty="0">
                <a:latin typeface="Helvetica"/>
                <a:cs typeface="Helvetica"/>
              </a:rPr>
              <a:t>        </a:t>
            </a:r>
            <a:r>
              <a:rPr lang="de-DE" sz="1400" dirty="0" err="1">
                <a:latin typeface="Helvetica"/>
                <a:cs typeface="Helvetica"/>
              </a:rPr>
              <a:t>jorge</a:t>
            </a:r>
            <a:r>
              <a:rPr lang="de-DE" sz="1400" dirty="0">
                <a:latin typeface="Helvetica"/>
                <a:cs typeface="Helvetica"/>
              </a:rPr>
              <a:t>                  0 R all 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541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399" y="17469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Helvetica"/>
                <a:cs typeface="Helvetica"/>
              </a:rPr>
              <a:t>Important commands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489" y="946556"/>
            <a:ext cx="84403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Helvetica"/>
                <a:cs typeface="Helvetica"/>
              </a:rPr>
              <a:t>Working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cs typeface="Helvetica"/>
              </a:rPr>
              <a:t>nodes. HOW TO check your jobs</a:t>
            </a:r>
            <a:endParaRPr lang="en-US" sz="2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200" dirty="0" smtClean="0">
                <a:latin typeface="Helvetica"/>
                <a:cs typeface="Helvetica"/>
              </a:rPr>
              <a:t>Command </a:t>
            </a:r>
            <a:r>
              <a:rPr lang="en-US" sz="2200" b="1" dirty="0" err="1" smtClean="0">
                <a:latin typeface="Helvetica"/>
                <a:cs typeface="Helvetica"/>
              </a:rPr>
              <a:t>qstat</a:t>
            </a:r>
            <a:r>
              <a:rPr lang="en-US" sz="2200" b="1" dirty="0" smtClean="0">
                <a:latin typeface="Helvetica"/>
                <a:cs typeface="Helvetica"/>
              </a:rPr>
              <a:t> or </a:t>
            </a:r>
            <a:r>
              <a:rPr lang="en-US" sz="2200" b="1" dirty="0" err="1" smtClean="0">
                <a:latin typeface="Helvetica"/>
                <a:cs typeface="Helvetica"/>
              </a:rPr>
              <a:t>showq</a:t>
            </a:r>
            <a:r>
              <a:rPr lang="en-US" sz="2200" b="1" dirty="0" smtClean="0">
                <a:latin typeface="Helvetica"/>
                <a:cs typeface="Helvetica"/>
              </a:rPr>
              <a:t> -r</a:t>
            </a: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163" y="2003978"/>
            <a:ext cx="884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[jorge@qlogin1 ~]$ </a:t>
            </a:r>
            <a:r>
              <a:rPr lang="en-US" sz="1400" dirty="0" err="1">
                <a:latin typeface="Helvetica"/>
                <a:cs typeface="Helvetica"/>
              </a:rPr>
              <a:t>qsub</a:t>
            </a:r>
            <a:r>
              <a:rPr lang="en-US" sz="1400" dirty="0">
                <a:latin typeface="Helvetica"/>
                <a:cs typeface="Helvetica"/>
              </a:rPr>
              <a:t> -l </a:t>
            </a:r>
            <a:r>
              <a:rPr lang="en-US" sz="1400" b="1" i="1" dirty="0">
                <a:latin typeface="Helvetica"/>
                <a:cs typeface="Helvetica"/>
              </a:rPr>
              <a:t>nodes=1:ppn=2</a:t>
            </a:r>
            <a:r>
              <a:rPr lang="en-US" sz="1400" b="1" i="1" dirty="0" smtClean="0">
                <a:latin typeface="Helvetica"/>
                <a:cs typeface="Helvetica"/>
              </a:rPr>
              <a:t>,vmem</a:t>
            </a:r>
            <a:r>
              <a:rPr lang="en-US" sz="1400" b="1" i="1" dirty="0">
                <a:latin typeface="Helvetica"/>
                <a:cs typeface="Helvetica"/>
              </a:rPr>
              <a:t>=18g,gres=localhd:100,walltime=48:00:00 </a:t>
            </a:r>
            <a:r>
              <a:rPr lang="en-US" sz="1400" dirty="0">
                <a:latin typeface="Helvetica"/>
                <a:cs typeface="Helvetica"/>
              </a:rPr>
              <a:t>MOAD-1.sh</a:t>
            </a:r>
          </a:p>
          <a:p>
            <a:r>
              <a:rPr lang="en-US" sz="1400" dirty="0">
                <a:latin typeface="Helvetica"/>
                <a:cs typeface="Helvetica"/>
              </a:rPr>
              <a:t>1035093.moabmaster.hpf.cluster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163" y="2527198"/>
            <a:ext cx="86061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[jorge@qlogin1 ~]$ </a:t>
            </a:r>
            <a:r>
              <a:rPr lang="de-DE" sz="1400" b="1" dirty="0" err="1"/>
              <a:t>qstat</a:t>
            </a:r>
            <a:endParaRPr lang="de-DE" sz="1400" b="1" dirty="0"/>
          </a:p>
          <a:p>
            <a:r>
              <a:rPr lang="de-DE" sz="1400" dirty="0"/>
              <a:t>Job ID                    Name             User            Time </a:t>
            </a:r>
            <a:r>
              <a:rPr lang="de-DE" sz="1400" dirty="0" err="1"/>
              <a:t>Use</a:t>
            </a:r>
            <a:r>
              <a:rPr lang="de-DE" sz="1400" dirty="0"/>
              <a:t> S Queue</a:t>
            </a:r>
          </a:p>
          <a:p>
            <a:r>
              <a:rPr lang="de-DE" sz="1400" dirty="0"/>
              <a:t>------------------------- ---------------- --------------- -------- - -----</a:t>
            </a:r>
          </a:p>
          <a:p>
            <a:r>
              <a:rPr lang="de-DE" sz="1400" dirty="0" smtClean="0"/>
              <a:t>1035093</a:t>
            </a:r>
            <a:r>
              <a:rPr lang="de-DE" sz="1400" dirty="0"/>
              <a:t>.moabmaster         </a:t>
            </a:r>
            <a:r>
              <a:rPr lang="de-DE" sz="1400" dirty="0" err="1"/>
              <a:t>arraytest</a:t>
            </a:r>
            <a:r>
              <a:rPr lang="de-DE" sz="1400" dirty="0"/>
              <a:t>        </a:t>
            </a:r>
            <a:r>
              <a:rPr lang="de-DE" sz="1400" dirty="0" err="1"/>
              <a:t>jorge</a:t>
            </a:r>
            <a:r>
              <a:rPr lang="de-DE" sz="1400" dirty="0"/>
              <a:t>           00:00:00 R </a:t>
            </a:r>
            <a:r>
              <a:rPr lang="de-DE" sz="1400" dirty="0" err="1"/>
              <a:t>parallel_long</a:t>
            </a:r>
            <a:r>
              <a:rPr lang="de-DE" sz="1400" dirty="0"/>
              <a:t>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12163" y="3481305"/>
            <a:ext cx="86360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[jorge@qlogin1 ~]$ </a:t>
            </a:r>
            <a:r>
              <a:rPr lang="en-US" sz="1400" b="1" dirty="0" err="1"/>
              <a:t>showq</a:t>
            </a:r>
            <a:r>
              <a:rPr lang="en-US" sz="1400" dirty="0"/>
              <a:t> -r</a:t>
            </a:r>
          </a:p>
          <a:p>
            <a:endParaRPr lang="en-US" sz="1400" dirty="0"/>
          </a:p>
          <a:p>
            <a:r>
              <a:rPr lang="en-US" sz="1400" dirty="0"/>
              <a:t>active jobs------------------------</a:t>
            </a:r>
          </a:p>
          <a:p>
            <a:r>
              <a:rPr lang="en-US" sz="1400" dirty="0"/>
              <a:t>JOBID               S  PAR  EFFIC  XFACTOR  Q  USERNAME    GROUP            MHOST PROCS   REMAINING            STARTTIME</a:t>
            </a:r>
          </a:p>
          <a:p>
            <a:endParaRPr lang="en-US" sz="1400" dirty="0"/>
          </a:p>
          <a:p>
            <a:r>
              <a:rPr lang="en-US" sz="1400" dirty="0"/>
              <a:t>1035093             R  tor   3.00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r4b-29     2  1:23:59:35  Sun Apr 13 23:08:27</a:t>
            </a:r>
          </a:p>
          <a:p>
            <a:r>
              <a:rPr lang="en-US" sz="1400" dirty="0"/>
              <a:t>1035074             R  tor   2.00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qlogin1     1 99:23:30:51  Sun Apr 13 22:39:44</a:t>
            </a:r>
          </a:p>
          <a:p>
            <a:endParaRPr lang="en-US" sz="1400" dirty="0"/>
          </a:p>
          <a:p>
            <a:r>
              <a:rPr lang="en-US" sz="1400" dirty="0"/>
              <a:t>2 active jobs            3 of 9888 processors in use by local jobs (0.03%)</a:t>
            </a:r>
          </a:p>
          <a:p>
            <a:r>
              <a:rPr lang="en-US" sz="1400" dirty="0"/>
              <a:t>                          2 of 261 nodes active      (0.77%)</a:t>
            </a:r>
          </a:p>
          <a:p>
            <a:endParaRPr lang="en-US" sz="1400" dirty="0"/>
          </a:p>
          <a:p>
            <a:r>
              <a:rPr lang="en-US" sz="1400" dirty="0"/>
              <a:t>Total jobs:  2</a:t>
            </a:r>
          </a:p>
          <a:p>
            <a:endParaRPr lang="en-US" sz="1400" dirty="0"/>
          </a:p>
          <a:p>
            <a:r>
              <a:rPr lang="en-US" sz="1400" dirty="0"/>
              <a:t>[jorge@qlogin1 ~]</a:t>
            </a:r>
          </a:p>
        </p:txBody>
      </p:sp>
    </p:spTree>
    <p:extLst>
      <p:ext uri="{BB962C8B-B14F-4D97-AF65-F5344CB8AC3E}">
        <p14:creationId xmlns:p14="http://schemas.microsoft.com/office/powerpoint/2010/main" val="380776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399" y="17469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Helvetica"/>
                <a:cs typeface="Helvetica"/>
              </a:rPr>
              <a:t>Important commands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489" y="946556"/>
            <a:ext cx="84403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Helvetica"/>
                <a:cs typeface="Helvetica"/>
              </a:rPr>
              <a:t>Working </a:t>
            </a:r>
            <a:r>
              <a:rPr lang="en-US" sz="2200" dirty="0" smtClean="0">
                <a:solidFill>
                  <a:srgbClr val="000000"/>
                </a:solidFill>
                <a:latin typeface="Helvetica"/>
                <a:cs typeface="Helvetica"/>
              </a:rPr>
              <a:t>nodes. HOW TO check details on your jobs</a:t>
            </a:r>
            <a:endParaRPr lang="en-US" sz="2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200" dirty="0" smtClean="0">
                <a:latin typeface="Helvetica"/>
                <a:cs typeface="Helvetica"/>
              </a:rPr>
              <a:t>Command </a:t>
            </a:r>
            <a:r>
              <a:rPr lang="en-US" sz="2200" b="1" dirty="0" err="1" smtClean="0">
                <a:latin typeface="Helvetica"/>
                <a:cs typeface="Helvetica"/>
              </a:rPr>
              <a:t>qstat</a:t>
            </a:r>
            <a:r>
              <a:rPr lang="en-US" sz="2200" b="1" dirty="0" smtClean="0">
                <a:latin typeface="Helvetica"/>
                <a:cs typeface="Helvetica"/>
              </a:rPr>
              <a:t> –f JOBID or </a:t>
            </a:r>
            <a:r>
              <a:rPr lang="en-US" sz="2200" b="1" dirty="0" err="1" smtClean="0">
                <a:latin typeface="Helvetica"/>
                <a:cs typeface="Helvetica"/>
              </a:rPr>
              <a:t>checkjob</a:t>
            </a:r>
            <a:r>
              <a:rPr lang="en-US" sz="2200" b="1" dirty="0" smtClean="0">
                <a:latin typeface="Helvetica"/>
                <a:cs typeface="Helvetica"/>
              </a:rPr>
              <a:t> –v JOBID</a:t>
            </a:r>
          </a:p>
          <a:p>
            <a:endParaRPr lang="en-US" sz="2200" b="1" dirty="0">
              <a:latin typeface="Helvetica"/>
              <a:cs typeface="Helvetica"/>
            </a:endParaRPr>
          </a:p>
          <a:p>
            <a:endParaRPr lang="en-US" sz="2200" b="1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3059" y="2485439"/>
            <a:ext cx="215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SHOW DEMO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3089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39883" y="1159996"/>
            <a:ext cx="6708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/>
              <a:t>[jorge@qlogin1 ~]$ qsub -t 1-3 MOAD-1.sh</a:t>
            </a:r>
          </a:p>
          <a:p>
            <a:r>
              <a:rPr lang="ro-RO" sz="1400" dirty="0"/>
              <a:t>1035095[].moabmaster.hpf.cluster</a:t>
            </a:r>
          </a:p>
          <a:p>
            <a:r>
              <a:rPr lang="ro-RO" sz="1400" dirty="0"/>
              <a:t>[jorge@qlogin1 ~]$ qstat -t</a:t>
            </a:r>
          </a:p>
          <a:p>
            <a:r>
              <a:rPr lang="ro-RO" sz="1400" dirty="0"/>
              <a:t>Job ID                    Name             User            Time Use S Queue</a:t>
            </a:r>
          </a:p>
          <a:p>
            <a:r>
              <a:rPr lang="ro-RO" sz="1400" dirty="0"/>
              <a:t>------------------------- ---------------- --------------- -------- - -----</a:t>
            </a:r>
          </a:p>
          <a:p>
            <a:r>
              <a:rPr lang="ro-RO" sz="1400" dirty="0" smtClean="0"/>
              <a:t>1035095</a:t>
            </a:r>
            <a:r>
              <a:rPr lang="ro-RO" sz="1400" dirty="0"/>
              <a:t>[1].moabmaster      arraytest-1      jorge                  0 Q all            </a:t>
            </a:r>
          </a:p>
          <a:p>
            <a:r>
              <a:rPr lang="ro-RO" sz="1400" dirty="0"/>
              <a:t>1035095[2].moabmaster      arraytest-2      jorge                  0 Q all            </a:t>
            </a:r>
          </a:p>
          <a:p>
            <a:r>
              <a:rPr lang="ro-RO" sz="1400" dirty="0"/>
              <a:t>1035095[3].moabmaster      arraytest-3      jorge                  0 Q all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06825" y="2456796"/>
            <a:ext cx="6275294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[jorge@qlogin1 ~]$ </a:t>
            </a:r>
            <a:r>
              <a:rPr lang="en-US" sz="1400" dirty="0" err="1"/>
              <a:t>showq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active jobs------------------------</a:t>
            </a:r>
          </a:p>
          <a:p>
            <a:r>
              <a:rPr lang="en-US" sz="1400" dirty="0"/>
              <a:t>JOBID              USERNAME      STATE PROCS   REMAINING            STARTTIME</a:t>
            </a:r>
          </a:p>
          <a:p>
            <a:endParaRPr lang="en-US" sz="1400" dirty="0"/>
          </a:p>
          <a:p>
            <a:r>
              <a:rPr lang="en-US" sz="1400" dirty="0"/>
              <a:t>1035095[1]            </a:t>
            </a:r>
            <a:r>
              <a:rPr lang="en-US" sz="1400" dirty="0" err="1"/>
              <a:t>jorge</a:t>
            </a:r>
            <a:r>
              <a:rPr lang="en-US" sz="1400" dirty="0"/>
              <a:t>    Running     1    23:59:24  Sun Apr 13 23:36:55</a:t>
            </a:r>
          </a:p>
          <a:p>
            <a:r>
              <a:rPr lang="en-US" sz="1400" dirty="0"/>
              <a:t>1035095[2]            </a:t>
            </a:r>
            <a:r>
              <a:rPr lang="en-US" sz="1400" dirty="0" err="1"/>
              <a:t>jorge</a:t>
            </a:r>
            <a:r>
              <a:rPr lang="en-US" sz="1400" dirty="0"/>
              <a:t>    Running     1    23:59:24  Sun Apr 13 23:36:55</a:t>
            </a:r>
          </a:p>
          <a:p>
            <a:r>
              <a:rPr lang="en-US" sz="1400" dirty="0"/>
              <a:t>1035095[3]            </a:t>
            </a:r>
            <a:r>
              <a:rPr lang="en-US" sz="1400" dirty="0" err="1"/>
              <a:t>jorge</a:t>
            </a:r>
            <a:r>
              <a:rPr lang="en-US" sz="1400" dirty="0"/>
              <a:t>    Running     1    23:59:24  Sun Apr 13 23:36:55</a:t>
            </a:r>
          </a:p>
          <a:p>
            <a:r>
              <a:rPr lang="en-US" sz="1400" dirty="0"/>
              <a:t>1035074               </a:t>
            </a:r>
            <a:r>
              <a:rPr lang="en-US" sz="1400" dirty="0" err="1"/>
              <a:t>jorge</a:t>
            </a:r>
            <a:r>
              <a:rPr lang="en-US" sz="1400" dirty="0"/>
              <a:t>    Running     1 99:23:02:12  Sun Apr 13 22:39:</a:t>
            </a:r>
            <a:r>
              <a:rPr lang="en-US" sz="1400" dirty="0" smtClean="0"/>
              <a:t>44</a:t>
            </a:r>
            <a:endParaRPr lang="en-US" sz="1400" dirty="0"/>
          </a:p>
          <a:p>
            <a:r>
              <a:rPr lang="en-US" sz="1400" dirty="0"/>
              <a:t>4 active jobs            4 of 9888 processors in use by local jobs (0.04%)</a:t>
            </a:r>
          </a:p>
          <a:p>
            <a:r>
              <a:rPr lang="en-US" sz="1400" dirty="0"/>
              <a:t>                          2 of 261 nodes active      (0.77%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eligible jobs----------------------</a:t>
            </a:r>
          </a:p>
          <a:p>
            <a:r>
              <a:rPr lang="en-US" sz="1400" dirty="0"/>
              <a:t>JOBID              USERNAME      STATE PROCS     WCLIMIT            </a:t>
            </a:r>
            <a:r>
              <a:rPr lang="en-US" sz="1400" dirty="0" smtClean="0"/>
              <a:t>QUEUETIME</a:t>
            </a:r>
            <a:endParaRPr lang="en-US" sz="1400" dirty="0"/>
          </a:p>
          <a:p>
            <a:r>
              <a:rPr lang="en-US" sz="1400" dirty="0"/>
              <a:t>0 eligible jobs   </a:t>
            </a:r>
          </a:p>
          <a:p>
            <a:r>
              <a:rPr lang="en-US" sz="1400" dirty="0"/>
              <a:t>blocked jobs-----------------------</a:t>
            </a:r>
          </a:p>
          <a:p>
            <a:r>
              <a:rPr lang="en-US" sz="1400" dirty="0"/>
              <a:t>JOBID              USERNAME      STATE PROCS     WCLIMIT            </a:t>
            </a:r>
            <a:r>
              <a:rPr lang="en-US" sz="1400" dirty="0" smtClean="0"/>
              <a:t>QUEUETIME</a:t>
            </a:r>
            <a:endParaRPr lang="en-US" sz="1400" dirty="0"/>
          </a:p>
          <a:p>
            <a:r>
              <a:rPr lang="en-US" sz="1400" dirty="0"/>
              <a:t>0 blocked jobs   </a:t>
            </a:r>
          </a:p>
          <a:p>
            <a:r>
              <a:rPr lang="en-US" sz="1400" dirty="0"/>
              <a:t>Total jobs:  4</a:t>
            </a:r>
          </a:p>
          <a:p>
            <a:endParaRPr lang="en-US" sz="1400" dirty="0"/>
          </a:p>
          <a:p>
            <a:r>
              <a:rPr lang="en-US" sz="1400" dirty="0"/>
              <a:t>[jorge@qlogin1 ~]$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9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-162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Helvetica"/>
                <a:cs typeface="Helvetica"/>
              </a:rPr>
              <a:t>Important commands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818" y="787978"/>
            <a:ext cx="5282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/>
                <a:cs typeface="Helvetica"/>
              </a:rPr>
              <a:t>Working nodes. HOW TO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cancel jobs</a:t>
            </a:r>
            <a:endParaRPr lang="en-US" sz="2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4117" y="1386330"/>
            <a:ext cx="5617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Command </a:t>
            </a:r>
            <a:r>
              <a:rPr lang="en-US" b="1" dirty="0" err="1" smtClean="0">
                <a:latin typeface="Helvetica"/>
                <a:cs typeface="Helvetica"/>
              </a:rPr>
              <a:t>qdel</a:t>
            </a:r>
            <a:r>
              <a:rPr lang="en-US" b="1" dirty="0" smtClean="0">
                <a:latin typeface="Helvetica"/>
                <a:cs typeface="Helvetica"/>
              </a:rPr>
              <a:t> JOBID or </a:t>
            </a:r>
            <a:r>
              <a:rPr lang="en-US" b="1" dirty="0" err="1" smtClean="0">
                <a:latin typeface="Helvetica"/>
                <a:cs typeface="Helvetica"/>
              </a:rPr>
              <a:t>canceljob</a:t>
            </a:r>
            <a:r>
              <a:rPr lang="en-US" b="1" dirty="0" smtClean="0">
                <a:latin typeface="Helvetica"/>
                <a:cs typeface="Helvetica"/>
              </a:rPr>
              <a:t> JOBID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818" y="1793089"/>
            <a:ext cx="8770470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[jorge@qlogin1 ~]$ </a:t>
            </a:r>
            <a:r>
              <a:rPr lang="tr-TR" sz="1400" dirty="0" err="1"/>
              <a:t>qsub</a:t>
            </a:r>
            <a:r>
              <a:rPr lang="tr-TR" sz="1400" dirty="0"/>
              <a:t> -t 1-10 MOAD-1.sh</a:t>
            </a:r>
          </a:p>
          <a:p>
            <a:r>
              <a:rPr lang="tr-TR" sz="1400" dirty="0" smtClean="0"/>
              <a:t>[</a:t>
            </a:r>
            <a:r>
              <a:rPr lang="tr-TR" sz="1400" dirty="0"/>
              <a:t>jorge@qlogin1 ~]$ </a:t>
            </a:r>
            <a:r>
              <a:rPr lang="tr-TR" sz="1400" dirty="0" err="1"/>
              <a:t>qstat</a:t>
            </a:r>
            <a:r>
              <a:rPr lang="tr-TR" sz="1400" dirty="0"/>
              <a:t> -r -t</a:t>
            </a:r>
          </a:p>
          <a:p>
            <a:endParaRPr lang="tr-TR" sz="1400" dirty="0"/>
          </a:p>
          <a:p>
            <a:r>
              <a:rPr lang="tr-TR" sz="1400" dirty="0" err="1"/>
              <a:t>moabmaster.hpf.cluster</a:t>
            </a:r>
            <a:r>
              <a:rPr lang="tr-TR" sz="1400" dirty="0"/>
              <a:t>: </a:t>
            </a:r>
          </a:p>
          <a:p>
            <a:r>
              <a:rPr lang="tr-TR" sz="1400" dirty="0"/>
              <a:t>                                                                                  </a:t>
            </a:r>
            <a:r>
              <a:rPr lang="tr-TR" sz="1400" dirty="0" err="1"/>
              <a:t>Req'd</a:t>
            </a:r>
            <a:r>
              <a:rPr lang="tr-TR" sz="1400" dirty="0"/>
              <a:t>    </a:t>
            </a:r>
            <a:r>
              <a:rPr lang="tr-TR" sz="1400" dirty="0" err="1"/>
              <a:t>Req'd</a:t>
            </a:r>
            <a:r>
              <a:rPr lang="tr-TR" sz="1400" dirty="0"/>
              <a:t>       </a:t>
            </a:r>
            <a:r>
              <a:rPr lang="tr-TR" sz="1400" dirty="0" err="1"/>
              <a:t>Elap</a:t>
            </a:r>
            <a:endParaRPr lang="tr-TR" sz="1400" dirty="0"/>
          </a:p>
          <a:p>
            <a:r>
              <a:rPr lang="tr-TR" sz="1400" dirty="0" err="1"/>
              <a:t>Job</a:t>
            </a:r>
            <a:r>
              <a:rPr lang="tr-TR" sz="1400" dirty="0"/>
              <a:t> ID                  </a:t>
            </a:r>
            <a:r>
              <a:rPr lang="tr-TR" sz="1400" dirty="0" err="1"/>
              <a:t>Username</a:t>
            </a:r>
            <a:r>
              <a:rPr lang="tr-TR" sz="1400" dirty="0"/>
              <a:t>    Queue    </a:t>
            </a:r>
            <a:r>
              <a:rPr lang="tr-TR" sz="1400" dirty="0" err="1"/>
              <a:t>Jobname</a:t>
            </a:r>
            <a:r>
              <a:rPr lang="tr-TR" sz="1400" dirty="0"/>
              <a:t>          </a:t>
            </a:r>
            <a:r>
              <a:rPr lang="tr-TR" sz="1400" dirty="0" err="1"/>
              <a:t>SessID</a:t>
            </a:r>
            <a:r>
              <a:rPr lang="tr-TR" sz="1400" dirty="0"/>
              <a:t>  NDS   TSK   Memory   Time    S   Time</a:t>
            </a:r>
          </a:p>
          <a:p>
            <a:r>
              <a:rPr lang="tr-TR" sz="1400" dirty="0"/>
              <a:t>----------------------- ----------- -------- ---------------- ------ ----- ------ ------ --------- - ---------</a:t>
            </a:r>
          </a:p>
          <a:p>
            <a:r>
              <a:rPr lang="tr-TR" sz="1400" dirty="0"/>
              <a:t>1035074.moabmaster.hpf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qloginQ</a:t>
            </a:r>
            <a:r>
              <a:rPr lang="tr-TR" sz="1400" dirty="0"/>
              <a:t>  STDIN             31202   --     --     --        --  R  00:00:00</a:t>
            </a:r>
          </a:p>
          <a:p>
            <a:r>
              <a:rPr lang="tr-TR" sz="1400" dirty="0"/>
              <a:t>1035096[1].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arraytest-1        5395     1      1    --        --  R  00:00:00</a:t>
            </a:r>
          </a:p>
          <a:p>
            <a:r>
              <a:rPr lang="tr-TR" sz="1400" dirty="0"/>
              <a:t>1035096[2].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arraytest-2        5433     1      1    --        --  R  00:00:00</a:t>
            </a:r>
          </a:p>
          <a:p>
            <a:r>
              <a:rPr lang="tr-TR" sz="1400" dirty="0"/>
              <a:t>1035096[3].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arraytest-3        5471     1      1    --        --  R  00:00:00</a:t>
            </a:r>
          </a:p>
          <a:p>
            <a:r>
              <a:rPr lang="tr-TR" sz="1400" dirty="0"/>
              <a:t>1035096[4].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arraytest-4        5509     1      1    --        --  R  00:00:00</a:t>
            </a:r>
          </a:p>
          <a:p>
            <a:r>
              <a:rPr lang="tr-TR" sz="1400" dirty="0"/>
              <a:t>1035096[5].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arraytest-5        5547     1      1    --        --  R  00:00:00</a:t>
            </a:r>
          </a:p>
          <a:p>
            <a:r>
              <a:rPr lang="tr-TR" sz="1400" dirty="0"/>
              <a:t>1035096[6].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arraytest-6        5585     1      1    --        --  R  00:00:00</a:t>
            </a:r>
          </a:p>
          <a:p>
            <a:r>
              <a:rPr lang="tr-TR" sz="1400" dirty="0"/>
              <a:t>1035096[7].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arraytest-7        5623     1      1    --        --  R  00:00:00</a:t>
            </a:r>
          </a:p>
          <a:p>
            <a:r>
              <a:rPr lang="tr-TR" sz="1400" dirty="0"/>
              <a:t>1035096[8].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arraytest-8        5661     1      1    --        --  R  00:00:00</a:t>
            </a:r>
          </a:p>
          <a:p>
            <a:r>
              <a:rPr lang="tr-TR" sz="1400" dirty="0"/>
              <a:t>1035096[9].</a:t>
            </a:r>
            <a:r>
              <a:rPr lang="tr-TR" sz="1400" dirty="0" err="1"/>
              <a:t>moabmaster</a:t>
            </a:r>
            <a:r>
              <a:rPr lang="tr-TR" sz="1400" dirty="0"/>
              <a:t>.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arraytest-9        5700     1      1    --        --  R  00:00:00</a:t>
            </a:r>
          </a:p>
          <a:p>
            <a:r>
              <a:rPr lang="tr-TR" sz="1400" dirty="0"/>
              <a:t>1035096[10].</a:t>
            </a:r>
            <a:r>
              <a:rPr lang="tr-TR" sz="1400" dirty="0" err="1"/>
              <a:t>moabmaster</a:t>
            </a:r>
            <a:r>
              <a:rPr lang="tr-TR" sz="1400" dirty="0"/>
              <a:t>  </a:t>
            </a:r>
            <a:r>
              <a:rPr lang="tr-TR" sz="1400" dirty="0" err="1"/>
              <a:t>jorge</a:t>
            </a:r>
            <a:r>
              <a:rPr lang="tr-TR" sz="1400" dirty="0"/>
              <a:t>       </a:t>
            </a:r>
            <a:r>
              <a:rPr lang="tr-TR" sz="1400" dirty="0" err="1"/>
              <a:t>all</a:t>
            </a:r>
            <a:r>
              <a:rPr lang="tr-TR" sz="1400" dirty="0"/>
              <a:t>      arraytest-10       5738     1      1    --        --  R  00:00:</a:t>
            </a:r>
            <a:r>
              <a:rPr lang="tr-TR" sz="1400" dirty="0" smtClean="0"/>
              <a:t>00</a:t>
            </a:r>
          </a:p>
          <a:p>
            <a:endParaRPr lang="tr-TR" sz="1400" dirty="0" smtClean="0"/>
          </a:p>
          <a:p>
            <a:r>
              <a:rPr lang="es-ES_tradnl" sz="1400" dirty="0"/>
              <a:t>[jorge@qlogin1 ~]$ </a:t>
            </a:r>
            <a:r>
              <a:rPr lang="es-ES_tradnl" sz="1400" dirty="0" err="1"/>
              <a:t>qdel</a:t>
            </a:r>
            <a:r>
              <a:rPr lang="es-ES_tradnl" sz="1400" dirty="0"/>
              <a:t> 1035096[5]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673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9059" y="-56261"/>
            <a:ext cx="5737411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/>
              <a:t>[jorge@qlogin1 ~]$ </a:t>
            </a:r>
            <a:r>
              <a:rPr lang="de-DE" sz="1400" b="1" dirty="0" err="1" smtClean="0"/>
              <a:t>qstat</a:t>
            </a:r>
            <a:r>
              <a:rPr lang="de-DE" sz="1400" b="1" dirty="0" smtClean="0"/>
              <a:t> -t</a:t>
            </a:r>
          </a:p>
          <a:p>
            <a:r>
              <a:rPr lang="de-DE" sz="1400" dirty="0" smtClean="0"/>
              <a:t>Job ID                    Name             User            Time </a:t>
            </a:r>
            <a:r>
              <a:rPr lang="de-DE" sz="1400" dirty="0" err="1" smtClean="0"/>
              <a:t>Use</a:t>
            </a:r>
            <a:r>
              <a:rPr lang="de-DE" sz="1400" dirty="0" smtClean="0"/>
              <a:t> S Queue</a:t>
            </a:r>
          </a:p>
          <a:p>
            <a:r>
              <a:rPr lang="de-DE" sz="1400" dirty="0" smtClean="0"/>
              <a:t>------------------------- ---------------- --------------- -------- - -----</a:t>
            </a:r>
          </a:p>
          <a:p>
            <a:r>
              <a:rPr lang="de-DE" sz="1400" dirty="0" smtClean="0"/>
              <a:t>1035095[1].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arraytest-1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C all            </a:t>
            </a:r>
          </a:p>
          <a:p>
            <a:r>
              <a:rPr lang="de-DE" sz="1400" dirty="0" smtClean="0"/>
              <a:t>1035095[2].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arraytest-2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C all            </a:t>
            </a:r>
          </a:p>
          <a:p>
            <a:r>
              <a:rPr lang="de-DE" sz="1400" dirty="0" smtClean="0"/>
              <a:t>1035095[3].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arraytest-3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C all            </a:t>
            </a:r>
          </a:p>
          <a:p>
            <a:r>
              <a:rPr lang="de-DE" sz="1400" dirty="0" smtClean="0"/>
              <a:t>1035096[1].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arraytest-1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dirty="0" smtClean="0"/>
              <a:t>1035096[2].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arraytest-2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dirty="0" smtClean="0"/>
              <a:t>1035096[3].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arraytest-3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dirty="0" smtClean="0"/>
              <a:t>1035096[4].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arraytest-4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b="1" dirty="0" smtClean="0"/>
              <a:t>1035096[5].</a:t>
            </a:r>
            <a:r>
              <a:rPr lang="de-DE" sz="1400" b="1" dirty="0" err="1" smtClean="0"/>
              <a:t>moabmaster</a:t>
            </a:r>
            <a:r>
              <a:rPr lang="de-DE" sz="1400" b="1" dirty="0" smtClean="0"/>
              <a:t>      arraytest-5      </a:t>
            </a:r>
            <a:r>
              <a:rPr lang="de-DE" sz="1400" b="1" dirty="0" err="1" smtClean="0"/>
              <a:t>jorge</a:t>
            </a:r>
            <a:r>
              <a:rPr lang="de-DE" sz="1400" b="1" dirty="0" smtClean="0"/>
              <a:t>           00:00:00 C all            </a:t>
            </a:r>
          </a:p>
          <a:p>
            <a:r>
              <a:rPr lang="de-DE" sz="1400" dirty="0" smtClean="0"/>
              <a:t>1035096[6].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arraytest-6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dirty="0" smtClean="0"/>
              <a:t>1035096[7].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arraytest-7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dirty="0" smtClean="0"/>
              <a:t>1035096[8].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arraytest-8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dirty="0" smtClean="0"/>
              <a:t>1035096[9].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 arraytest-9 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           </a:t>
            </a:r>
          </a:p>
          <a:p>
            <a:r>
              <a:rPr lang="de-DE" sz="1400" dirty="0" smtClean="0"/>
              <a:t>1035096[10].</a:t>
            </a:r>
            <a:r>
              <a:rPr lang="de-DE" sz="1400" dirty="0" err="1" smtClean="0"/>
              <a:t>moabmaster</a:t>
            </a:r>
            <a:r>
              <a:rPr lang="de-DE" sz="1400" dirty="0" smtClean="0"/>
              <a:t>     arraytest-10     </a:t>
            </a:r>
            <a:r>
              <a:rPr lang="de-DE" sz="1400" dirty="0" err="1" smtClean="0"/>
              <a:t>jorge</a:t>
            </a:r>
            <a:r>
              <a:rPr lang="de-DE" sz="1400" dirty="0" smtClean="0"/>
              <a:t>           00:00:00 R all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117" y="3384958"/>
            <a:ext cx="891988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[jorge@qlogin1 ~]$ </a:t>
            </a:r>
            <a:r>
              <a:rPr lang="en-US" sz="1400" b="1" dirty="0" err="1"/>
              <a:t>showq</a:t>
            </a:r>
            <a:r>
              <a:rPr lang="en-US" sz="1400" b="1" dirty="0"/>
              <a:t> -</a:t>
            </a:r>
            <a:r>
              <a:rPr lang="en-US" sz="1400" b="1" dirty="0" smtClean="0"/>
              <a:t>r</a:t>
            </a:r>
            <a:endParaRPr lang="en-US" sz="1400" b="1" dirty="0"/>
          </a:p>
          <a:p>
            <a:r>
              <a:rPr lang="en-US" sz="1400" dirty="0"/>
              <a:t>active jobs------------------------</a:t>
            </a:r>
          </a:p>
          <a:p>
            <a:r>
              <a:rPr lang="en-US" sz="1400" dirty="0"/>
              <a:t>JOBID               S  PAR  EFFIC  XFACTOR  Q  USERNAME    GROUP            MHOST PROCS   REMAINING            </a:t>
            </a:r>
            <a:r>
              <a:rPr lang="en-US" sz="1400" dirty="0" smtClean="0"/>
              <a:t>STARTTIME</a:t>
            </a:r>
            <a:endParaRPr lang="en-US" sz="1400" dirty="0"/>
          </a:p>
          <a:p>
            <a:r>
              <a:rPr lang="en-US" sz="1400" dirty="0"/>
              <a:t>1035096[9]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1035096[6]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1035096[7]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1035096[1]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1035096[10]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1035096[3]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1035096[2]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1035096[4]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1035096[8]          R  tor   6.40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  r4b-9     1    23:57:02  Sun Apr 13 23:42:20</a:t>
            </a:r>
          </a:p>
          <a:p>
            <a:r>
              <a:rPr lang="en-US" sz="1400" dirty="0"/>
              <a:t>1035074             R  tor   1.88      1.0  -     </a:t>
            </a:r>
            <a:r>
              <a:rPr lang="en-US" sz="1400" dirty="0" err="1"/>
              <a:t>jorge</a:t>
            </a:r>
            <a:r>
              <a:rPr lang="en-US" sz="1400" dirty="0"/>
              <a:t>      </a:t>
            </a:r>
            <a:r>
              <a:rPr lang="en-US" sz="1400" dirty="0" err="1"/>
              <a:t>ccm</a:t>
            </a:r>
            <a:r>
              <a:rPr lang="en-US" sz="1400" dirty="0"/>
              <a:t>          qlogin1     1 99:22:54:25  Sun Apr 13 22:39:</a:t>
            </a:r>
            <a:r>
              <a:rPr lang="en-US" sz="1400" dirty="0" smtClean="0"/>
              <a:t>44</a:t>
            </a:r>
            <a:endParaRPr lang="en-US" sz="1400" dirty="0"/>
          </a:p>
          <a:p>
            <a:r>
              <a:rPr lang="en-US" sz="1400" dirty="0"/>
              <a:t>10 active jobs          10 of 9848 processors in use by local jobs (0.10%)</a:t>
            </a:r>
          </a:p>
          <a:p>
            <a:r>
              <a:rPr lang="en-US" sz="1400" dirty="0"/>
              <a:t>                          1 of 260 nodes active      (0.38%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Total jobs:  </a:t>
            </a:r>
            <a:r>
              <a:rPr lang="en-US" sz="1400" dirty="0" smtClean="0"/>
              <a:t>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751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70" y="273050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elvetica"/>
                <a:cs typeface="Helvetica"/>
              </a:rPr>
              <a:t>How to use the tools directory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196190" y="1404471"/>
            <a:ext cx="548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tradicional</a:t>
            </a:r>
            <a:r>
              <a:rPr lang="en-US" dirty="0" smtClean="0"/>
              <a:t> </a:t>
            </a:r>
            <a:r>
              <a:rPr lang="en-US" dirty="0" err="1" smtClean="0"/>
              <a:t>methos</a:t>
            </a:r>
            <a:r>
              <a:rPr lang="en-US" dirty="0" smtClean="0"/>
              <a:t>: PATH</a:t>
            </a:r>
          </a:p>
          <a:p>
            <a:pPr marL="342900" indent="-342900">
              <a:buAutoNum type="arabicPeriod"/>
            </a:pPr>
            <a:r>
              <a:rPr lang="en-US" dirty="0" smtClean="0"/>
              <a:t>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61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would like to……</a:t>
            </a:r>
          </a:p>
          <a:p>
            <a:pPr lvl="1"/>
            <a:r>
              <a:rPr lang="en-US" dirty="0" smtClean="0"/>
              <a:t> … test if the current configuration will work in production</a:t>
            </a:r>
          </a:p>
          <a:p>
            <a:pPr lvl="1"/>
            <a:r>
              <a:rPr lang="en-US" dirty="0" smtClean="0"/>
              <a:t>…. tune the system</a:t>
            </a:r>
          </a:p>
          <a:p>
            <a:pPr lvl="1"/>
            <a:r>
              <a:rPr lang="en-US" dirty="0" smtClean="0"/>
              <a:t>…. detect anomalies or misconfiguration in the cluster</a:t>
            </a:r>
          </a:p>
          <a:p>
            <a:r>
              <a:rPr lang="en-US" dirty="0" smtClean="0"/>
              <a:t>You will get:</a:t>
            </a:r>
          </a:p>
          <a:p>
            <a:pPr lvl="1"/>
            <a:r>
              <a:rPr lang="en-US" dirty="0" smtClean="0"/>
              <a:t>… early access </a:t>
            </a:r>
          </a:p>
          <a:p>
            <a:pPr lvl="1"/>
            <a:r>
              <a:rPr lang="en-US" dirty="0" smtClean="0"/>
              <a:t>… one month of all cluster available for you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Helvetica"/>
                <a:cs typeface="Helvetica"/>
              </a:rPr>
              <a:t>Why early users test</a:t>
            </a:r>
            <a:endParaRPr lang="en-US" sz="4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476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49" y="842550"/>
            <a:ext cx="8342251" cy="2671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Helvetica"/>
                <a:cs typeface="Helvetica"/>
              </a:rPr>
              <a:t>RFP 418: Award winner: </a:t>
            </a:r>
            <a:r>
              <a:rPr lang="en-US" sz="2400" b="1" dirty="0" smtClean="0">
                <a:latin typeface="Helvetica"/>
                <a:cs typeface="Helvetica"/>
              </a:rPr>
              <a:t>Scalar Decisions Inc.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Helvetica"/>
                <a:cs typeface="Helvetica"/>
              </a:rPr>
              <a:t>Infrastructure: </a:t>
            </a:r>
          </a:p>
          <a:p>
            <a:pPr marL="1200150" lvl="2" indent="-34290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Helvetica"/>
                <a:cs typeface="Helvetica"/>
              </a:rPr>
              <a:t>10,000 Computer threads </a:t>
            </a:r>
          </a:p>
          <a:p>
            <a:pPr marL="1200150" lvl="2" indent="-34290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Helvetica"/>
                <a:cs typeface="Helvetica"/>
              </a:rPr>
              <a:t>Network: </a:t>
            </a:r>
            <a:r>
              <a:rPr lang="en-US" dirty="0" err="1" smtClean="0">
                <a:latin typeface="Helvetica"/>
                <a:cs typeface="Helvetica"/>
              </a:rPr>
              <a:t>Infiniband</a:t>
            </a:r>
            <a:r>
              <a:rPr lang="en-US" dirty="0" smtClean="0">
                <a:latin typeface="Helvetica"/>
                <a:cs typeface="Helvetica"/>
              </a:rPr>
              <a:t> (</a:t>
            </a:r>
            <a:r>
              <a:rPr lang="en-US" dirty="0" err="1" smtClean="0">
                <a:latin typeface="Helvetica"/>
                <a:cs typeface="Helvetica"/>
              </a:rPr>
              <a:t>IPoIB</a:t>
            </a:r>
            <a:r>
              <a:rPr lang="en-US" dirty="0" smtClean="0">
                <a:latin typeface="Helvetica"/>
                <a:cs typeface="Helvetica"/>
              </a:rPr>
              <a:t>) for data and 10/1 Gb/s for management</a:t>
            </a:r>
          </a:p>
          <a:p>
            <a:pPr marL="1200150" lvl="2" indent="-34290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Helvetica"/>
                <a:cs typeface="Helvetica"/>
              </a:rPr>
              <a:t>Storage: 2.1 PB </a:t>
            </a:r>
            <a:r>
              <a:rPr lang="en-US" dirty="0" err="1" smtClean="0">
                <a:latin typeface="Helvetica"/>
                <a:cs typeface="Helvetica"/>
              </a:rPr>
              <a:t>Isilon</a:t>
            </a:r>
            <a:r>
              <a:rPr lang="en-US" dirty="0" smtClean="0">
                <a:latin typeface="Helvetica"/>
                <a:cs typeface="Helvetica"/>
              </a:rPr>
              <a:t> systems ( 21 nodes)</a:t>
            </a:r>
          </a:p>
          <a:p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8929" y="60198"/>
            <a:ext cx="8534400" cy="75895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Helvetica"/>
                <a:cs typeface="Helvetica"/>
              </a:rPr>
              <a:t>The new </a:t>
            </a:r>
            <a:r>
              <a:rPr lang="en-US" sz="4000" dirty="0" err="1" smtClean="0">
                <a:latin typeface="Helvetica"/>
                <a:cs typeface="Helvetica"/>
              </a:rPr>
              <a:t>SickKids</a:t>
            </a:r>
            <a:r>
              <a:rPr lang="en-US" sz="4000" dirty="0" smtClean="0">
                <a:latin typeface="Helvetica"/>
                <a:cs typeface="Helvetica"/>
              </a:rPr>
              <a:t> HPC system</a:t>
            </a:r>
            <a:endParaRPr lang="en-US" sz="4000" dirty="0">
              <a:latin typeface="Helvetica"/>
              <a:cs typeface="Helvetic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87420" y="4945774"/>
            <a:ext cx="6048658" cy="1794968"/>
            <a:chOff x="1318646" y="4395136"/>
            <a:chExt cx="6048658" cy="1794968"/>
          </a:xfrm>
        </p:grpSpPr>
        <p:grpSp>
          <p:nvGrpSpPr>
            <p:cNvPr id="6" name="Group 5"/>
            <p:cNvGrpSpPr/>
            <p:nvPr/>
          </p:nvGrpSpPr>
          <p:grpSpPr>
            <a:xfrm>
              <a:off x="3720629" y="5137619"/>
              <a:ext cx="1691789" cy="381870"/>
              <a:chOff x="3554902" y="5110720"/>
              <a:chExt cx="1892300" cy="459538"/>
            </a:xfrm>
          </p:grpSpPr>
          <p:pic>
            <p:nvPicPr>
              <p:cNvPr id="19" name="Picture 18" descr="gigE-switc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4902" y="5417858"/>
                <a:ext cx="1892300" cy="1524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4902" y="5110720"/>
                <a:ext cx="1892300" cy="152400"/>
              </a:xfrm>
              <a:prstGeom prst="rect">
                <a:avLst/>
              </a:prstGeom>
              <a:noFill/>
              <a:ln w="1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4902" y="5263120"/>
                <a:ext cx="1892300" cy="152400"/>
              </a:xfrm>
              <a:prstGeom prst="rect">
                <a:avLst/>
              </a:prstGeom>
              <a:noFill/>
              <a:ln w="1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058676" y="4775311"/>
              <a:ext cx="11363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Network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pic>
          <p:nvPicPr>
            <p:cNvPr id="8" name="Picture 7" descr="EMC Isilo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222" y="4765560"/>
              <a:ext cx="1396035" cy="1071457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974452" y="4457783"/>
              <a:ext cx="10904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Storage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19407" y="4954021"/>
              <a:ext cx="1691789" cy="749300"/>
              <a:chOff x="1453680" y="4971020"/>
              <a:chExt cx="1892300" cy="901700"/>
            </a:xfrm>
          </p:grpSpPr>
          <p:pic>
            <p:nvPicPr>
              <p:cNvPr id="16" name="Picture 15" descr="c2108-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3680" y="5580620"/>
                <a:ext cx="1892300" cy="2921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c2108-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3680" y="4971020"/>
                <a:ext cx="1892300" cy="2921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c2108-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3680" y="5275820"/>
                <a:ext cx="1892300" cy="2921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455924" y="4577536"/>
              <a:ext cx="2320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Computer Resources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18646" y="4395136"/>
              <a:ext cx="6048658" cy="17949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2157" y="5651389"/>
              <a:ext cx="538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SGI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0868" y="5467557"/>
              <a:ext cx="1005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Helvetica"/>
                  <a:cs typeface="Helvetica"/>
                </a:rPr>
                <a:t>Mellanox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344" y="5801797"/>
              <a:ext cx="8574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ISILON</a:t>
              </a:r>
              <a:endParaRPr lang="en-US" sz="1600" dirty="0">
                <a:latin typeface="Helvetica"/>
                <a:cs typeface="Helvetica"/>
              </a:endParaRPr>
            </a:p>
          </p:txBody>
        </p:sp>
      </p:grpSp>
      <p:sp>
        <p:nvSpPr>
          <p:cNvPr id="22" name="Bevel 21"/>
          <p:cNvSpPr/>
          <p:nvPr/>
        </p:nvSpPr>
        <p:spPr>
          <a:xfrm>
            <a:off x="4415190" y="3757478"/>
            <a:ext cx="4327230" cy="1019657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880534" y="3922312"/>
            <a:ext cx="1871998" cy="451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Image management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OS  provisioning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06078" y="3939024"/>
            <a:ext cx="1260000" cy="451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Monitoring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 system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4549" y="3587612"/>
            <a:ext cx="8534400" cy="1274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2043" y="4375562"/>
            <a:ext cx="178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Bright Computing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18598" y="3777060"/>
            <a:ext cx="1260000" cy="7145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 Resource Manager/Scheduler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820" y="4524009"/>
            <a:ext cx="1378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Helvetica"/>
                <a:cs typeface="Helvetica"/>
              </a:rPr>
              <a:t>Moab/Torque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81755" y="3757478"/>
            <a:ext cx="1952800" cy="6499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Authentication system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9059" y="4444172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Helvetica"/>
                <a:cs typeface="Helvetica"/>
              </a:rPr>
              <a:t>LDAP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3226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87727" y="990256"/>
            <a:ext cx="8115873" cy="57792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51658" y="1561195"/>
            <a:ext cx="962395" cy="2976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hpf23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2168" y="1561195"/>
            <a:ext cx="962395" cy="2976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hpf24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0892" y="1561195"/>
            <a:ext cx="962395" cy="2976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hpf25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3413" y="1561195"/>
            <a:ext cx="962395" cy="2976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hpf26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5092" y="1558439"/>
            <a:ext cx="962395" cy="2976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37145" y="1558439"/>
            <a:ext cx="962395" cy="2976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1586" y="2963660"/>
            <a:ext cx="962395" cy="2976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qlogin1</a:t>
            </a:r>
            <a:endParaRPr lang="en-US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2096" y="2963660"/>
            <a:ext cx="962395" cy="2976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qlogin2</a:t>
            </a:r>
            <a:endParaRPr lang="en-US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50820" y="2963660"/>
            <a:ext cx="962395" cy="2976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qlogin3</a:t>
            </a:r>
            <a:endParaRPr lang="en-US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33341" y="2963660"/>
            <a:ext cx="962395" cy="2976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qlogin4</a:t>
            </a:r>
            <a:endParaRPr lang="en-US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Snip Same Side Corner Rectangle 18"/>
          <p:cNvSpPr/>
          <p:nvPr/>
        </p:nvSpPr>
        <p:spPr>
          <a:xfrm>
            <a:off x="2133117" y="4454585"/>
            <a:ext cx="2389234" cy="267871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IPoIB</a:t>
            </a:r>
            <a:r>
              <a:rPr lang="en-US" b="1" dirty="0" smtClean="0">
                <a:solidFill>
                  <a:srgbClr val="000000"/>
                </a:solidFill>
              </a:rPr>
              <a:t> gateways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518017" y="2074341"/>
            <a:ext cx="3591621" cy="9920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18017" y="1846153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51872" y="1845326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38848" y="1835405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9638" y="1858830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17404" y="2084261"/>
            <a:ext cx="0" cy="646252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18017" y="2735473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5527" y="2735473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42425" y="2735473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9638" y="2714527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18017" y="2730513"/>
            <a:ext cx="3591621" cy="9920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8" name="Snip Same Side Corner Rectangle 17"/>
          <p:cNvSpPr/>
          <p:nvPr/>
        </p:nvSpPr>
        <p:spPr>
          <a:xfrm>
            <a:off x="2262096" y="2242174"/>
            <a:ext cx="2141191" cy="287714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Network switch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521593" y="3516492"/>
            <a:ext cx="3591621" cy="9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21593" y="3288304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55448" y="3287477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42424" y="3277556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13214" y="3300981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 Diagonal Corner Rectangle 44"/>
          <p:cNvSpPr/>
          <p:nvPr/>
        </p:nvSpPr>
        <p:spPr>
          <a:xfrm>
            <a:off x="5882579" y="5049838"/>
            <a:ext cx="2144916" cy="1607227"/>
          </a:xfrm>
          <a:prstGeom prst="round2DiagRect">
            <a:avLst/>
          </a:prstGeom>
          <a:pattFill prst="pct10">
            <a:fgClr>
              <a:srgbClr val="008000"/>
            </a:fgClr>
            <a:bgClr>
              <a:prstClr val="white"/>
            </a:bgClr>
          </a:pattFill>
          <a:ln w="38100" cap="flat" cmpd="dbl">
            <a:solidFill>
              <a:srgbClr val="008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ISILON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393082" y="1869578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26937" y="1868751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93082" y="2083434"/>
            <a:ext cx="1233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955037" y="2084261"/>
            <a:ext cx="0" cy="1665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48535" y="4872098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76045" y="4872098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72943" y="4872098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40156" y="4851152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48535" y="4867138"/>
            <a:ext cx="3591621" cy="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 Same Side Corner Rectangle 59"/>
          <p:cNvSpPr/>
          <p:nvPr/>
        </p:nvSpPr>
        <p:spPr>
          <a:xfrm>
            <a:off x="1518017" y="3755412"/>
            <a:ext cx="6359792" cy="396847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Network Core switches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302007" y="4722456"/>
            <a:ext cx="0" cy="144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07523" y="4147039"/>
            <a:ext cx="0" cy="307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48690" y="4155019"/>
            <a:ext cx="0" cy="29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Snip Same Side Corner Rectangle 70"/>
          <p:cNvSpPr/>
          <p:nvPr/>
        </p:nvSpPr>
        <p:spPr>
          <a:xfrm>
            <a:off x="6029482" y="4473049"/>
            <a:ext cx="1851109" cy="267871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Storage switches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6965762" y="4763503"/>
            <a:ext cx="0" cy="29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528705" y="1340173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56215" y="1340173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53113" y="1340173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20326" y="1319227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528705" y="1335213"/>
            <a:ext cx="3591621" cy="9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9389" y="1323633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623244" y="1322806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89389" y="1329148"/>
            <a:ext cx="1233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02007" y="3519249"/>
            <a:ext cx="0" cy="228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Hexagon 84"/>
          <p:cNvSpPr/>
          <p:nvPr/>
        </p:nvSpPr>
        <p:spPr>
          <a:xfrm>
            <a:off x="2535341" y="297634"/>
            <a:ext cx="4870722" cy="446453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Desktops/PGCRL labs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302007" y="1071483"/>
            <a:ext cx="3663755" cy="19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07523" y="1081404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965762" y="1071483"/>
            <a:ext cx="0" cy="228187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968008" y="763928"/>
            <a:ext cx="0" cy="287936"/>
          </a:xfrm>
          <a:prstGeom prst="line">
            <a:avLst/>
          </a:prstGeom>
          <a:ln w="25400"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15521" y="491362"/>
            <a:ext cx="0" cy="5441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406063" y="491362"/>
            <a:ext cx="1209458" cy="9920"/>
          </a:xfrm>
          <a:prstGeom prst="line">
            <a:avLst/>
          </a:prstGeom>
          <a:ln w="25400">
            <a:solidFill>
              <a:srgbClr val="4F81BD"/>
            </a:solidFill>
            <a:head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8040008" y="5932852"/>
            <a:ext cx="575513" cy="13362"/>
          </a:xfrm>
          <a:prstGeom prst="line">
            <a:avLst/>
          </a:prstGeom>
          <a:ln w="25400">
            <a:solidFill>
              <a:srgbClr val="4F81BD"/>
            </a:solidFill>
            <a:head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97" name="TextBox 96"/>
          <p:cNvSpPr txBox="1"/>
          <p:nvPr/>
        </p:nvSpPr>
        <p:spPr>
          <a:xfrm>
            <a:off x="4896291" y="744087"/>
            <a:ext cx="179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Secure Shell protocols</a:t>
            </a:r>
            <a:endParaRPr lang="en-US" sz="1400" dirty="0"/>
          </a:p>
        </p:txBody>
      </p:sp>
      <p:sp>
        <p:nvSpPr>
          <p:cNvPr id="98" name="Curved Right Arrow 97"/>
          <p:cNvSpPr/>
          <p:nvPr/>
        </p:nvSpPr>
        <p:spPr>
          <a:xfrm>
            <a:off x="633892" y="1869578"/>
            <a:ext cx="278881" cy="122731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1423" y="2263915"/>
            <a:ext cx="76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login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6226074" y="2925897"/>
            <a:ext cx="514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SMB (read only) and NFS to specific IPs (instruments)</a:t>
            </a:r>
            <a:endParaRPr lang="en-US" dirty="0"/>
          </a:p>
        </p:txBody>
      </p:sp>
      <p:sp>
        <p:nvSpPr>
          <p:cNvPr id="101" name="Curved Right Arrow 100"/>
          <p:cNvSpPr/>
          <p:nvPr/>
        </p:nvSpPr>
        <p:spPr>
          <a:xfrm>
            <a:off x="546554" y="3366980"/>
            <a:ext cx="414735" cy="157607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6554" y="3848085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qsub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509788" y="2088285"/>
            <a:ext cx="1257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NFS   mounted</a:t>
            </a:r>
            <a:endParaRPr lang="en-US" sz="1400" dirty="0"/>
          </a:p>
        </p:txBody>
      </p:sp>
      <p:sp>
        <p:nvSpPr>
          <p:cNvPr id="104" name="Cloud 103"/>
          <p:cNvSpPr/>
          <p:nvPr/>
        </p:nvSpPr>
        <p:spPr>
          <a:xfrm>
            <a:off x="126123" y="208608"/>
            <a:ext cx="1513734" cy="62503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04" idx="0"/>
            <a:endCxn id="85" idx="3"/>
          </p:cNvCxnSpPr>
          <p:nvPr/>
        </p:nvCxnSpPr>
        <p:spPr>
          <a:xfrm flipV="1">
            <a:off x="1638596" y="520861"/>
            <a:ext cx="896745" cy="263"/>
          </a:xfrm>
          <a:prstGeom prst="straightConnector1">
            <a:avLst/>
          </a:prstGeom>
          <a:ln w="38100" cmpd="dbl">
            <a:prstDash val="sysDash"/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39419" y="268134"/>
            <a:ext cx="652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VPN</a:t>
            </a:r>
          </a:p>
          <a:p>
            <a:pPr algn="ctr"/>
            <a:r>
              <a:rPr lang="en-US" sz="1400" dirty="0" smtClean="0"/>
              <a:t>access</a:t>
            </a:r>
          </a:p>
          <a:p>
            <a:pPr algn="ctr"/>
            <a:r>
              <a:rPr lang="en-US" sz="1400" dirty="0" smtClean="0"/>
              <a:t>ONLY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80467" y="1009186"/>
            <a:ext cx="157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PGCRL Data Centre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12773" y="5063069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gradFill flip="none" rotWithShape="1">
              <a:gsLst>
                <a:gs pos="0">
                  <a:schemeClr val="dk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13283" y="5063069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gradFill flip="none" rotWithShape="1">
              <a:gsLst>
                <a:gs pos="0">
                  <a:schemeClr val="dk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02007" y="5063069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gradFill flip="none" rotWithShape="1">
              <a:gsLst>
                <a:gs pos="0">
                  <a:schemeClr val="dk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84528" y="5079611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gradFill flip="none" rotWithShape="1">
              <a:gsLst>
                <a:gs pos="0">
                  <a:schemeClr val="dk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6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929" y="60198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Helvetica"/>
                <a:cs typeface="Helvetica"/>
              </a:rPr>
              <a:t>Nodes description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549" y="842549"/>
            <a:ext cx="8342251" cy="582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latin typeface="Helvetica"/>
                <a:cs typeface="Helvetica"/>
              </a:rPr>
              <a:t>4x Login nodes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Cluster access</a:t>
            </a:r>
          </a:p>
          <a:p>
            <a:pPr lvl="1">
              <a:spcBef>
                <a:spcPts val="0"/>
              </a:spcBef>
            </a:pPr>
            <a:r>
              <a:rPr lang="en-US" sz="2000" b="1" dirty="0" err="1" smtClean="0">
                <a:latin typeface="Helvetica"/>
                <a:cs typeface="Helvetica"/>
              </a:rPr>
              <a:t>hpf.ccm.sickkids.ca</a:t>
            </a:r>
            <a:r>
              <a:rPr lang="en-US" sz="2000" b="1" dirty="0" smtClean="0">
                <a:latin typeface="Helvetica"/>
                <a:cs typeface="Helvetica"/>
              </a:rPr>
              <a:t>: </a:t>
            </a:r>
            <a:r>
              <a:rPr lang="en-US" sz="2000" dirty="0" smtClean="0">
                <a:latin typeface="Helvetica"/>
                <a:cs typeface="Helvetica"/>
              </a:rPr>
              <a:t>hpf23, hpf24, hpf25 and hpf26.ccm.sickkids.ca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Small nodes with /home </a:t>
            </a:r>
            <a:r>
              <a:rPr lang="en-US" sz="2000" b="1" dirty="0" err="1" smtClean="0">
                <a:latin typeface="Helvetica"/>
                <a:cs typeface="Helvetica"/>
              </a:rPr>
              <a:t>rw</a:t>
            </a:r>
            <a:r>
              <a:rPr lang="en-US" sz="2000" dirty="0" smtClean="0">
                <a:latin typeface="Helvetica"/>
                <a:cs typeface="Helvetica"/>
              </a:rPr>
              <a:t> and /projects</a:t>
            </a:r>
            <a:r>
              <a:rPr lang="en-US" sz="2000" b="1" dirty="0" smtClean="0">
                <a:latin typeface="Helvetica"/>
                <a:cs typeface="Helvetica"/>
              </a:rPr>
              <a:t> </a:t>
            </a:r>
            <a:r>
              <a:rPr lang="en-US" sz="2000" b="1" dirty="0" err="1" smtClean="0">
                <a:latin typeface="Helvetica"/>
                <a:cs typeface="Helvetica"/>
              </a:rPr>
              <a:t>ro</a:t>
            </a:r>
            <a:endParaRPr lang="en-US" sz="2000" b="1" dirty="0" smtClean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No tools directory</a:t>
            </a:r>
          </a:p>
          <a:p>
            <a:pPr lvl="1">
              <a:spcBef>
                <a:spcPts val="0"/>
              </a:spcBef>
            </a:pPr>
            <a:endParaRPr lang="en-US" sz="2000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Helvetica"/>
                <a:cs typeface="Helvetica"/>
              </a:rPr>
              <a:t>2x Data transfer nodes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Large data transfer </a:t>
            </a:r>
            <a:r>
              <a:rPr lang="en-US" sz="2000" b="1" dirty="0" smtClean="0">
                <a:latin typeface="Helvetica"/>
                <a:cs typeface="Helvetica"/>
              </a:rPr>
              <a:t>in or out </a:t>
            </a:r>
            <a:r>
              <a:rPr lang="en-US" sz="2000" dirty="0" smtClean="0">
                <a:latin typeface="Helvetica"/>
                <a:cs typeface="Helvetica"/>
              </a:rPr>
              <a:t>the cluster</a:t>
            </a:r>
          </a:p>
          <a:p>
            <a:pPr lvl="1">
              <a:spcBef>
                <a:spcPts val="0"/>
              </a:spcBef>
            </a:pPr>
            <a:r>
              <a:rPr lang="en-US" sz="2000" b="1" dirty="0" err="1" smtClean="0">
                <a:latin typeface="Helvetica"/>
                <a:cs typeface="Helvetica"/>
              </a:rPr>
              <a:t>data.ccm.sickkids.ca</a:t>
            </a:r>
            <a:r>
              <a:rPr lang="en-US" sz="2000" b="1" dirty="0" smtClean="0">
                <a:latin typeface="Helvetica"/>
                <a:cs typeface="Helvetica"/>
              </a:rPr>
              <a:t>: </a:t>
            </a:r>
            <a:r>
              <a:rPr lang="en-US" sz="2000" dirty="0" smtClean="0">
                <a:latin typeface="Helvetica"/>
                <a:cs typeface="Helvetica"/>
              </a:rPr>
              <a:t>data1 and data2.ccm.sickkids.ca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Helvetica"/>
                <a:cs typeface="Helvetica"/>
              </a:rPr>
              <a:t>Small nodes with </a:t>
            </a:r>
            <a:r>
              <a:rPr lang="en-US" sz="2000" b="1" dirty="0" err="1" smtClean="0">
                <a:latin typeface="Helvetica"/>
                <a:cs typeface="Helvetica"/>
              </a:rPr>
              <a:t>rw</a:t>
            </a:r>
            <a:r>
              <a:rPr lang="en-US" sz="2000" dirty="0" smtClean="0">
                <a:latin typeface="Helvetica"/>
                <a:cs typeface="Helvetica"/>
              </a:rPr>
              <a:t> on </a:t>
            </a:r>
            <a:r>
              <a:rPr lang="en-US" sz="2000" dirty="0">
                <a:latin typeface="Helvetica"/>
                <a:cs typeface="Helvetica"/>
              </a:rPr>
              <a:t>/projects </a:t>
            </a:r>
            <a:r>
              <a:rPr lang="en-US" sz="2000" dirty="0" smtClean="0">
                <a:latin typeface="Helvetica"/>
                <a:cs typeface="Helvetica"/>
              </a:rPr>
              <a:t>and /home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Secure shell protocols allowed(ONLY!)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Directly connected to the </a:t>
            </a:r>
            <a:r>
              <a:rPr lang="en-US" sz="2000" dirty="0" err="1" smtClean="0">
                <a:latin typeface="Helvetica"/>
                <a:cs typeface="Helvetica"/>
              </a:rPr>
              <a:t>Isilon</a:t>
            </a:r>
            <a:r>
              <a:rPr lang="en-US" sz="2000" dirty="0" smtClean="0">
                <a:latin typeface="Helvetica"/>
                <a:cs typeface="Helvetica"/>
              </a:rPr>
              <a:t> storage</a:t>
            </a:r>
          </a:p>
          <a:p>
            <a:pPr lvl="1">
              <a:spcBef>
                <a:spcPts val="0"/>
              </a:spcBef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Helvetica"/>
                <a:cs typeface="Helvetica"/>
              </a:rPr>
              <a:t>4x </a:t>
            </a:r>
            <a:r>
              <a:rPr lang="en-US" sz="2400" dirty="0" err="1" smtClean="0">
                <a:latin typeface="Helvetica"/>
                <a:cs typeface="Helvetica"/>
              </a:rPr>
              <a:t>Qlogin</a:t>
            </a:r>
            <a:r>
              <a:rPr lang="en-US" sz="2400" dirty="0" smtClean="0">
                <a:latin typeface="Helvetica"/>
                <a:cs typeface="Helvetica"/>
              </a:rPr>
              <a:t> nodes (working or interactive nodes)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Working nodes for job submission and interactive sessions</a:t>
            </a: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latin typeface="Helvetica"/>
                <a:cs typeface="Helvetica"/>
              </a:rPr>
              <a:t>qlogin1, qlogin2, qlogin3 and qlogin4</a:t>
            </a:r>
          </a:p>
          <a:p>
            <a:pPr lvl="1"/>
            <a:r>
              <a:rPr lang="en-US" sz="2000" dirty="0" smtClean="0">
                <a:latin typeface="Helvetica"/>
                <a:cs typeface="Helvetica"/>
              </a:rPr>
              <a:t>96 GB RAM, 900 GB </a:t>
            </a:r>
            <a:r>
              <a:rPr lang="en-US" sz="2000" dirty="0" err="1" smtClean="0">
                <a:latin typeface="Helvetica"/>
                <a:cs typeface="Helvetica"/>
              </a:rPr>
              <a:t>localhd</a:t>
            </a:r>
            <a:r>
              <a:rPr lang="en-US" sz="2000" dirty="0" smtClean="0">
                <a:latin typeface="Helvetica"/>
                <a:cs typeface="Helvetica"/>
              </a:rPr>
              <a:t>, 32 compute threads/node</a:t>
            </a:r>
          </a:p>
          <a:p>
            <a:pPr lvl="1"/>
            <a:r>
              <a:rPr lang="en-US" sz="2000" dirty="0">
                <a:latin typeface="Helvetica"/>
                <a:cs typeface="Helvetica"/>
              </a:rPr>
              <a:t>Small nodes with </a:t>
            </a:r>
            <a:r>
              <a:rPr lang="en-US" sz="2000" b="1" dirty="0" err="1">
                <a:latin typeface="Helvetica"/>
                <a:cs typeface="Helvetica"/>
              </a:rPr>
              <a:t>rw</a:t>
            </a:r>
            <a:r>
              <a:rPr lang="en-US" sz="2000" dirty="0">
                <a:latin typeface="Helvetica"/>
                <a:cs typeface="Helvetica"/>
              </a:rPr>
              <a:t> on /projects and /home</a:t>
            </a:r>
          </a:p>
          <a:p>
            <a:pPr marL="457200" lvl="1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28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929" y="60198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Helvetica"/>
                <a:cs typeface="Helvetica"/>
              </a:rPr>
              <a:t>Nodes description (continue)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549" y="842549"/>
            <a:ext cx="8342251" cy="5823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>
                <a:latin typeface="Helvetica"/>
                <a:cs typeface="Helvetica"/>
              </a:rPr>
              <a:t>72x Sandy Bridge nodes (rack1)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Dual sockets </a:t>
            </a:r>
            <a:r>
              <a:rPr lang="fr-FR" sz="2000" dirty="0">
                <a:latin typeface="Helvetica"/>
                <a:cs typeface="Helvetica"/>
              </a:rPr>
              <a:t>Intel(R) Xeon(R) CPU E5-2670 0 @ 2.60GHz</a:t>
            </a:r>
            <a:endParaRPr lang="en-US" sz="2000" b="1" dirty="0" smtClean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32 threads per node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120GB RAM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750 GB of /</a:t>
            </a:r>
            <a:r>
              <a:rPr lang="en-US" sz="2000" dirty="0" err="1" smtClean="0">
                <a:latin typeface="Helvetica"/>
                <a:cs typeface="Helvetica"/>
              </a:rPr>
              <a:t>locahd</a:t>
            </a:r>
            <a:endParaRPr lang="en-US" sz="2000" dirty="0" smtClean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000" dirty="0" err="1" smtClean="0">
                <a:latin typeface="Helvetica"/>
                <a:cs typeface="Helvetica"/>
              </a:rPr>
              <a:t>Infiniband</a:t>
            </a:r>
            <a:r>
              <a:rPr lang="en-US" sz="2000" dirty="0" smtClean="0">
                <a:latin typeface="Helvetica"/>
                <a:cs typeface="Helvetica"/>
              </a:rPr>
              <a:t> (</a:t>
            </a:r>
            <a:r>
              <a:rPr lang="en-US" sz="2000" dirty="0" err="1" smtClean="0">
                <a:latin typeface="Helvetica"/>
                <a:cs typeface="Helvetica"/>
              </a:rPr>
              <a:t>IpoIB</a:t>
            </a:r>
            <a:r>
              <a:rPr lang="en-US" sz="2000" dirty="0" smtClean="0">
                <a:latin typeface="Helvetica"/>
                <a:cs typeface="Helvetica"/>
              </a:rPr>
              <a:t>) to the storage</a:t>
            </a:r>
          </a:p>
          <a:p>
            <a:pPr lvl="1">
              <a:spcBef>
                <a:spcPts val="0"/>
              </a:spcBef>
            </a:pPr>
            <a:endParaRPr lang="en-US" sz="2000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Helvetica"/>
                <a:cs typeface="Helvetica"/>
              </a:rPr>
              <a:t>3</a:t>
            </a:r>
            <a:r>
              <a:rPr lang="en-US" sz="2400" dirty="0" smtClean="0">
                <a:latin typeface="Helvetica"/>
                <a:cs typeface="Helvetica"/>
              </a:rPr>
              <a:t>x Ivy Bridge nodes (racks 2-4)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Helvetica"/>
                <a:cs typeface="Helvetica"/>
              </a:rPr>
              <a:t>Dual sockets </a:t>
            </a:r>
            <a:r>
              <a:rPr lang="fr-FR" sz="2000" dirty="0">
                <a:latin typeface="Helvetica"/>
                <a:cs typeface="Helvetica"/>
              </a:rPr>
              <a:t>Intel(R) Xeon(R) CPU E5-2670 v2 @ 2.50GHz</a:t>
            </a:r>
            <a:endParaRPr lang="en-US" sz="2000" b="1" dirty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40 </a:t>
            </a:r>
            <a:r>
              <a:rPr lang="en-US" sz="2000" dirty="0">
                <a:latin typeface="Helvetica"/>
                <a:cs typeface="Helvetica"/>
              </a:rPr>
              <a:t>threads per node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Helvetica"/>
                <a:cs typeface="Helvetica"/>
              </a:rPr>
              <a:t>120GB RAM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Helvetica"/>
                <a:cs typeface="Helvetica"/>
              </a:rPr>
              <a:t>750 GB of /</a:t>
            </a:r>
            <a:r>
              <a:rPr lang="en-US" sz="2000" dirty="0" err="1" smtClean="0">
                <a:latin typeface="Helvetica"/>
                <a:cs typeface="Helvetica"/>
              </a:rPr>
              <a:t>locahd</a:t>
            </a:r>
            <a:endParaRPr lang="en-US" sz="2000" dirty="0" smtClean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000" dirty="0" err="1">
                <a:latin typeface="Helvetica"/>
                <a:cs typeface="Helvetica"/>
              </a:rPr>
              <a:t>Infiniband</a:t>
            </a:r>
            <a:r>
              <a:rPr lang="en-US" sz="2000" dirty="0">
                <a:latin typeface="Helvetica"/>
                <a:cs typeface="Helvetica"/>
              </a:rPr>
              <a:t> (</a:t>
            </a:r>
            <a:r>
              <a:rPr lang="en-US" sz="2000" dirty="0" err="1">
                <a:latin typeface="Helvetica"/>
                <a:cs typeface="Helvetica"/>
              </a:rPr>
              <a:t>IpoIB</a:t>
            </a:r>
            <a:r>
              <a:rPr lang="en-US" sz="2000" dirty="0">
                <a:latin typeface="Helvetica"/>
                <a:cs typeface="Helvetica"/>
              </a:rPr>
              <a:t>) to the storage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Helvetica"/>
                <a:cs typeface="Helvetica"/>
              </a:rPr>
              <a:t>2</a:t>
            </a:r>
            <a:r>
              <a:rPr lang="en-US" sz="2400" dirty="0" smtClean="0">
                <a:latin typeface="Helvetica"/>
                <a:cs typeface="Helvetica"/>
              </a:rPr>
              <a:t>x Large memory nodes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Helvetica"/>
                <a:cs typeface="Helvetica"/>
              </a:rPr>
              <a:t>Dual sockets </a:t>
            </a:r>
            <a:r>
              <a:rPr lang="fr-FR" sz="2000" dirty="0">
                <a:latin typeface="Helvetica"/>
                <a:cs typeface="Helvetica"/>
              </a:rPr>
              <a:t>Intel(R) Xeon(R) CPU E5-4650L 0 @ 2.60GHz</a:t>
            </a:r>
            <a:endParaRPr lang="en-US" sz="2000" b="1" dirty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Helvetica"/>
                <a:cs typeface="Helvetica"/>
              </a:rPr>
              <a:t>32 threads per node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512GB </a:t>
            </a:r>
            <a:r>
              <a:rPr lang="en-US" sz="2000" dirty="0">
                <a:latin typeface="Helvetica"/>
                <a:cs typeface="Helvetica"/>
              </a:rPr>
              <a:t>RAM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Helvetica"/>
                <a:cs typeface="Helvetica"/>
              </a:rPr>
              <a:t>1.6 TB </a:t>
            </a:r>
            <a:r>
              <a:rPr lang="en-US" sz="2000" dirty="0">
                <a:latin typeface="Helvetica"/>
                <a:cs typeface="Helvetica"/>
              </a:rPr>
              <a:t>of /</a:t>
            </a:r>
            <a:r>
              <a:rPr lang="en-US" sz="2000" dirty="0" err="1">
                <a:latin typeface="Helvetica"/>
                <a:cs typeface="Helvetica"/>
              </a:rPr>
              <a:t>locahd</a:t>
            </a:r>
            <a:endParaRPr lang="en-US" sz="2000" dirty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000" dirty="0" err="1">
                <a:latin typeface="Helvetica"/>
                <a:cs typeface="Helvetica"/>
              </a:rPr>
              <a:t>Infiniband</a:t>
            </a:r>
            <a:r>
              <a:rPr lang="en-US" sz="2000" dirty="0">
                <a:latin typeface="Helvetica"/>
                <a:cs typeface="Helvetica"/>
              </a:rPr>
              <a:t> (</a:t>
            </a:r>
            <a:r>
              <a:rPr lang="en-US" sz="2000" dirty="0" err="1">
                <a:latin typeface="Helvetica"/>
                <a:cs typeface="Helvetica"/>
              </a:rPr>
              <a:t>IpoIB</a:t>
            </a:r>
            <a:r>
              <a:rPr lang="en-US" sz="2000" dirty="0">
                <a:latin typeface="Helvetica"/>
                <a:cs typeface="Helvetica"/>
              </a:rPr>
              <a:t>) to the storage</a:t>
            </a:r>
          </a:p>
        </p:txBody>
      </p:sp>
    </p:spTree>
    <p:extLst>
      <p:ext uri="{BB962C8B-B14F-4D97-AF65-F5344CB8AC3E}">
        <p14:creationId xmlns:p14="http://schemas.microsoft.com/office/powerpoint/2010/main" val="16362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929" y="60198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Helvetica"/>
                <a:cs typeface="Helvetica"/>
              </a:rPr>
              <a:t>Workload manager and Scheduler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549" y="842549"/>
            <a:ext cx="8342251" cy="582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2400" dirty="0" smtClean="0">
                <a:latin typeface="Helvetica"/>
                <a:cs typeface="Helvetica"/>
              </a:rPr>
              <a:t>Adaptive Computing software: Moab and Torque</a:t>
            </a:r>
          </a:p>
          <a:p>
            <a:pPr lvl="2">
              <a:spcBef>
                <a:spcPts val="0"/>
              </a:spcBef>
            </a:pPr>
            <a:r>
              <a:rPr lang="en-CA" sz="1800" dirty="0">
                <a:latin typeface="Helvetica"/>
                <a:cs typeface="Helvetica"/>
              </a:rPr>
              <a:t>Moab Workload </a:t>
            </a:r>
            <a:r>
              <a:rPr lang="en-CA" sz="1800" dirty="0" smtClean="0">
                <a:latin typeface="Helvetica"/>
                <a:cs typeface="Helvetica"/>
              </a:rPr>
              <a:t>Manager: version 7.2.6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latin typeface="Helvetica"/>
                <a:cs typeface="Helvetica"/>
              </a:rPr>
              <a:t>Torque Resource manager: version 4.2.8</a:t>
            </a:r>
          </a:p>
          <a:p>
            <a:pPr>
              <a:spcBef>
                <a:spcPts val="0"/>
              </a:spcBef>
            </a:pPr>
            <a:r>
              <a:rPr lang="en-US" sz="2600" dirty="0" smtClean="0">
                <a:latin typeface="Helvetica"/>
                <a:cs typeface="Helvetica"/>
              </a:rPr>
              <a:t>How to submit a job</a:t>
            </a:r>
            <a:endParaRPr lang="en-US" sz="26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821" y="2469723"/>
            <a:ext cx="5393702" cy="2976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Login node           Command: </a:t>
            </a:r>
            <a:r>
              <a:rPr lang="en-US" b="1" dirty="0" err="1" smtClean="0">
                <a:solidFill>
                  <a:srgbClr val="000000"/>
                </a:solidFill>
              </a:rPr>
              <a:t>qlogin</a:t>
            </a:r>
            <a:r>
              <a:rPr lang="en-US" dirty="0" smtClean="0">
                <a:solidFill>
                  <a:srgbClr val="000000"/>
                </a:solidFill>
              </a:rPr>
              <a:t> (request resources)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74874" y="2767358"/>
            <a:ext cx="0" cy="931651"/>
          </a:xfrm>
          <a:prstGeom prst="line">
            <a:avLst/>
          </a:prstGeom>
          <a:ln w="76200" cmpd="tri">
            <a:solidFill>
              <a:srgbClr val="4F81BD"/>
            </a:solidFill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5629" y="2767358"/>
            <a:ext cx="0" cy="931651"/>
          </a:xfrm>
          <a:prstGeom prst="line">
            <a:avLst/>
          </a:prstGeom>
          <a:ln w="76200" cmpd="tri">
            <a:solidFill>
              <a:srgbClr val="4F81BD"/>
            </a:solidFill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418821" y="3696161"/>
            <a:ext cx="5393702" cy="2976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qlogin</a:t>
            </a:r>
            <a:r>
              <a:rPr lang="en-US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node                Command: </a:t>
            </a:r>
            <a:r>
              <a:rPr lang="en-US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qsub</a:t>
            </a:r>
            <a:r>
              <a:rPr lang="en-US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(parameters)</a:t>
            </a:r>
            <a:endParaRPr lang="en-US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Snip Same Side Corner Rectangle 11"/>
          <p:cNvSpPr/>
          <p:nvPr/>
        </p:nvSpPr>
        <p:spPr>
          <a:xfrm>
            <a:off x="1929209" y="4467920"/>
            <a:ext cx="2389234" cy="267871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IPoIB</a:t>
            </a:r>
            <a:r>
              <a:rPr lang="en-US" b="1" dirty="0" smtClean="0">
                <a:solidFill>
                  <a:srgbClr val="000000"/>
                </a:solidFill>
              </a:rPr>
              <a:t> gateways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865" y="5076404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9375" y="5076404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98099" y="5076404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80620" y="5092946"/>
            <a:ext cx="1131063" cy="1607227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Rack4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74547" y="4898768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02057" y="4898768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98955" y="4898768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66168" y="4877822"/>
            <a:ext cx="0" cy="22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74547" y="4893808"/>
            <a:ext cx="3591621" cy="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28019" y="4749126"/>
            <a:ext cx="0" cy="144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2462" y="3993796"/>
            <a:ext cx="8154" cy="474124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31" name="Round Diagonal Corner Rectangle 30"/>
          <p:cNvSpPr/>
          <p:nvPr/>
        </p:nvSpPr>
        <p:spPr>
          <a:xfrm>
            <a:off x="7079831" y="3318904"/>
            <a:ext cx="1755634" cy="3186577"/>
          </a:xfrm>
          <a:prstGeom prst="round2DiagRect">
            <a:avLst/>
          </a:prstGeom>
          <a:pattFill prst="pct10">
            <a:fgClr>
              <a:srgbClr val="008000"/>
            </a:fgClr>
            <a:bgClr>
              <a:prstClr val="white"/>
            </a:bgClr>
          </a:pattFill>
          <a:ln w="38100" cap="flat" cmpd="dbl">
            <a:solidFill>
              <a:srgbClr val="008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/home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/projects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largeprojects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>
            <a:stCxn id="10" idx="3"/>
          </p:cNvCxnSpPr>
          <p:nvPr/>
        </p:nvCxnSpPr>
        <p:spPr>
          <a:xfrm>
            <a:off x="5812523" y="3844979"/>
            <a:ext cx="1267308" cy="0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1683" y="5481474"/>
            <a:ext cx="1668148" cy="0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1683" y="5722512"/>
            <a:ext cx="1668148" cy="0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11683" y="5972821"/>
            <a:ext cx="1668148" cy="0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25904" y="3993796"/>
            <a:ext cx="8154" cy="474124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56239" y="3993796"/>
            <a:ext cx="8154" cy="474124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77591" y="3993796"/>
            <a:ext cx="8154" cy="474124"/>
          </a:xfrm>
          <a:prstGeom prst="line">
            <a:avLst/>
          </a:prstGeom>
          <a:ln w="76200" cmpd="tri">
            <a:solidFill>
              <a:srgbClr val="4F81BD"/>
            </a:solidFill>
            <a:headEnd type="stealth"/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69449" y="2767358"/>
            <a:ext cx="0" cy="931651"/>
          </a:xfrm>
          <a:prstGeom prst="line">
            <a:avLst/>
          </a:prstGeom>
          <a:ln w="76200" cmpd="tri">
            <a:solidFill>
              <a:srgbClr val="4F81BD"/>
            </a:solidFill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52878" y="2767358"/>
            <a:ext cx="0" cy="931651"/>
          </a:xfrm>
          <a:prstGeom prst="line">
            <a:avLst/>
          </a:prstGeom>
          <a:ln w="76200" cmpd="tri">
            <a:solidFill>
              <a:srgbClr val="4F81BD"/>
            </a:solidFill>
            <a:tailEnd type="stealt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8035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399" y="17469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Helvetica"/>
                <a:cs typeface="Helvetica"/>
              </a:rPr>
              <a:t>Typical compute node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9" y="779532"/>
            <a:ext cx="6361954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[root@r2b-5 ~]# </a:t>
            </a:r>
            <a:r>
              <a:rPr lang="en-US" dirty="0" err="1"/>
              <a:t>df</a:t>
            </a:r>
            <a:r>
              <a:rPr lang="en-US" dirty="0"/>
              <a:t> -</a:t>
            </a:r>
            <a:r>
              <a:rPr lang="en-US" dirty="0" err="1"/>
              <a:t>kh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           Size  Used Avail Use% Mounted on</a:t>
            </a:r>
          </a:p>
          <a:p>
            <a:r>
              <a:rPr lang="en-US" dirty="0" err="1"/>
              <a:t>rootfs</a:t>
            </a:r>
            <a:r>
              <a:rPr lang="en-US" dirty="0"/>
              <a:t>                114G  3.9G  110G   4% /</a:t>
            </a:r>
          </a:p>
          <a:p>
            <a:r>
              <a:rPr lang="en-US" dirty="0" err="1"/>
              <a:t>tmpfs</a:t>
            </a:r>
            <a:r>
              <a:rPr lang="en-US" dirty="0"/>
              <a:t>                 114G  3.9G  110G   4% /</a:t>
            </a:r>
          </a:p>
          <a:p>
            <a:r>
              <a:rPr lang="en-US" dirty="0"/>
              <a:t>none                   64G  156K   64G   1% /</a:t>
            </a:r>
            <a:r>
              <a:rPr lang="en-US" dirty="0" err="1"/>
              <a:t>dev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/sda1             826G  201M  784G   1% /</a:t>
            </a:r>
            <a:r>
              <a:rPr lang="en-US" dirty="0" err="1"/>
              <a:t>localhd</a:t>
            </a:r>
            <a:endParaRPr lang="en-US" dirty="0"/>
          </a:p>
          <a:p>
            <a:r>
              <a:rPr lang="en-US" dirty="0"/>
              <a:t>none                  1.3G     0  1.3G   0%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shm</a:t>
            </a:r>
            <a:endParaRPr lang="en-US" dirty="0"/>
          </a:p>
          <a:p>
            <a:r>
              <a:rPr lang="en-US" dirty="0" err="1"/>
              <a:t>carbon.hpf.cluster</a:t>
            </a:r>
            <a:r>
              <a:rPr lang="en-US" dirty="0"/>
              <a:t>:/ifs/CCM/</a:t>
            </a:r>
            <a:r>
              <a:rPr lang="en-US" dirty="0" err="1"/>
              <a:t>os</a:t>
            </a:r>
            <a:r>
              <a:rPr lang="en-US" dirty="0"/>
              <a:t>/clone-standard-image/</a:t>
            </a:r>
            <a:r>
              <a:rPr lang="en-US" dirty="0" err="1"/>
              <a:t>usr</a:t>
            </a:r>
            <a:endParaRPr lang="en-US" dirty="0"/>
          </a:p>
          <a:p>
            <a:r>
              <a:rPr lang="en-US" dirty="0"/>
              <a:t>                      2.0P   69T  2.0P   4% /</a:t>
            </a:r>
            <a:r>
              <a:rPr lang="en-US" dirty="0" err="1"/>
              <a:t>usr</a:t>
            </a:r>
            <a:endParaRPr lang="en-US" dirty="0"/>
          </a:p>
          <a:p>
            <a:r>
              <a:rPr lang="en-US" dirty="0" err="1"/>
              <a:t>brightstorage</a:t>
            </a:r>
            <a:r>
              <a:rPr lang="en-US" dirty="0"/>
              <a:t>:/export/cm/shared</a:t>
            </a:r>
          </a:p>
          <a:p>
            <a:r>
              <a:rPr lang="en-US" dirty="0"/>
              <a:t>                       96G   45G   47G  50% /cm/shared</a:t>
            </a:r>
          </a:p>
          <a:p>
            <a:r>
              <a:rPr lang="en-US" dirty="0" err="1"/>
              <a:t>carbon.hpf.cluster</a:t>
            </a:r>
            <a:r>
              <a:rPr lang="en-US" dirty="0"/>
              <a:t>:/ifs/CCM/home</a:t>
            </a:r>
          </a:p>
          <a:p>
            <a:r>
              <a:rPr lang="en-US" dirty="0"/>
              <a:t>                      2.0P   69T  2.0P   4% /home</a:t>
            </a:r>
          </a:p>
          <a:p>
            <a:r>
              <a:rPr lang="en-US" dirty="0" err="1"/>
              <a:t>carbon.hpf.cluster</a:t>
            </a:r>
            <a:r>
              <a:rPr lang="en-US" dirty="0"/>
              <a:t>:/ifs/CCM/</a:t>
            </a:r>
            <a:r>
              <a:rPr lang="en-US" dirty="0" err="1"/>
              <a:t>largeprojects</a:t>
            </a:r>
            <a:endParaRPr lang="en-US" dirty="0"/>
          </a:p>
          <a:p>
            <a:r>
              <a:rPr lang="en-US" dirty="0"/>
              <a:t>                      2.0P   69T  2.0P   4% /</a:t>
            </a:r>
            <a:r>
              <a:rPr lang="en-US" dirty="0" err="1"/>
              <a:t>hpf</a:t>
            </a:r>
            <a:r>
              <a:rPr lang="en-US" dirty="0"/>
              <a:t>/</a:t>
            </a:r>
            <a:r>
              <a:rPr lang="en-US" dirty="0" err="1"/>
              <a:t>largeprojects</a:t>
            </a:r>
            <a:endParaRPr lang="en-US" dirty="0"/>
          </a:p>
          <a:p>
            <a:r>
              <a:rPr lang="en-US" dirty="0" err="1"/>
              <a:t>carbon.hpf.cluster</a:t>
            </a:r>
            <a:r>
              <a:rPr lang="en-US" dirty="0"/>
              <a:t>:/ifs/CCM/projects</a:t>
            </a:r>
          </a:p>
          <a:p>
            <a:r>
              <a:rPr lang="en-US" dirty="0"/>
              <a:t>                      2.0P   69T  2.0P   4% /</a:t>
            </a:r>
            <a:r>
              <a:rPr lang="en-US" dirty="0" err="1"/>
              <a:t>hpf</a:t>
            </a:r>
            <a:r>
              <a:rPr lang="en-US" dirty="0"/>
              <a:t>/projects</a:t>
            </a:r>
          </a:p>
          <a:p>
            <a:r>
              <a:rPr lang="en-US" dirty="0" err="1"/>
              <a:t>carbon.hpf.cluster</a:t>
            </a:r>
            <a:r>
              <a:rPr lang="en-US" dirty="0"/>
              <a:t>:/ifs/CCM/tools</a:t>
            </a:r>
          </a:p>
          <a:p>
            <a:r>
              <a:rPr lang="en-US" dirty="0"/>
              <a:t>                      2.0P   69T  2.0P   4% /</a:t>
            </a:r>
            <a:r>
              <a:rPr lang="en-US" dirty="0" err="1"/>
              <a:t>hpf</a:t>
            </a:r>
            <a:r>
              <a:rPr lang="en-US" dirty="0"/>
              <a:t>/tools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38706" y="4034118"/>
            <a:ext cx="2988235" cy="29882"/>
          </a:xfrm>
          <a:prstGeom prst="straightConnector1">
            <a:avLst/>
          </a:prstGeom>
          <a:ln w="133350">
            <a:headEnd type="triangle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3765" y="3572453"/>
            <a:ext cx="174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10 GB/user</a:t>
            </a:r>
            <a:endParaRPr lang="en-US" sz="2400" dirty="0">
              <a:latin typeface="Helvetica"/>
              <a:cs typeface="Helvetic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91106" y="5889812"/>
            <a:ext cx="2988235" cy="29882"/>
          </a:xfrm>
          <a:prstGeom prst="straightConnector1">
            <a:avLst/>
          </a:prstGeom>
          <a:ln w="133350">
            <a:headEnd type="triangle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1804" y="5873866"/>
            <a:ext cx="208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Shared tools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062745" y="4452471"/>
            <a:ext cx="478118" cy="1206508"/>
          </a:xfrm>
          <a:prstGeom prst="rightBrace">
            <a:avLst/>
          </a:prstGeom>
          <a:ln w="666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40863" y="4717686"/>
            <a:ext cx="350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QUOTA DETERMINE BY</a:t>
            </a:r>
          </a:p>
          <a:p>
            <a:r>
              <a:rPr lang="en-US" sz="2000" b="1" dirty="0" smtClean="0">
                <a:latin typeface="Helvetica"/>
                <a:cs typeface="Helvetica"/>
              </a:rPr>
              <a:t>PI USER SPACE10 GB/user</a:t>
            </a:r>
            <a:endParaRPr lang="en-US" sz="2000" b="1" dirty="0">
              <a:latin typeface="Helvetica"/>
              <a:cs typeface="Helvetic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3694" y="2318871"/>
            <a:ext cx="2988235" cy="29882"/>
          </a:xfrm>
          <a:prstGeom prst="straightConnector1">
            <a:avLst/>
          </a:prstGeom>
          <a:ln w="133350">
            <a:headEnd type="triangle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3765" y="1857206"/>
            <a:ext cx="280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Job’s local space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130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53" y="1600200"/>
            <a:ext cx="7252447" cy="2702859"/>
          </a:xfrm>
        </p:spPr>
        <p:txBody>
          <a:bodyPr/>
          <a:lstStyle/>
          <a:p>
            <a:r>
              <a:rPr lang="en-US" dirty="0" err="1" smtClean="0"/>
              <a:t>qlogin</a:t>
            </a:r>
            <a:endParaRPr lang="en-US" dirty="0" smtClean="0"/>
          </a:p>
          <a:p>
            <a:r>
              <a:rPr lang="en-US" dirty="0" err="1" smtClean="0"/>
              <a:t>qsub</a:t>
            </a:r>
            <a:endParaRPr lang="en-US" dirty="0" smtClean="0"/>
          </a:p>
          <a:p>
            <a:r>
              <a:rPr lang="en-US" dirty="0" err="1" smtClean="0"/>
              <a:t>qstat</a:t>
            </a:r>
            <a:r>
              <a:rPr lang="en-US" dirty="0" smtClean="0"/>
              <a:t> or </a:t>
            </a:r>
            <a:r>
              <a:rPr lang="en-US" dirty="0" err="1" smtClean="0"/>
              <a:t>checkjob</a:t>
            </a:r>
            <a:r>
              <a:rPr lang="en-US" dirty="0" smtClean="0"/>
              <a:t>      (and options)</a:t>
            </a:r>
          </a:p>
          <a:p>
            <a:r>
              <a:rPr lang="en-US" dirty="0" err="1" smtClean="0"/>
              <a:t>qdel</a:t>
            </a:r>
            <a:r>
              <a:rPr lang="en-US" dirty="0" smtClean="0"/>
              <a:t> or </a:t>
            </a:r>
            <a:r>
              <a:rPr lang="en-US" dirty="0" err="1" smtClean="0"/>
              <a:t>canceljob</a:t>
            </a:r>
            <a:r>
              <a:rPr lang="en-US" dirty="0" smtClean="0"/>
              <a:t>       ( and options)</a:t>
            </a:r>
          </a:p>
        </p:txBody>
      </p:sp>
    </p:spTree>
    <p:extLst>
      <p:ext uri="{BB962C8B-B14F-4D97-AF65-F5344CB8AC3E}">
        <p14:creationId xmlns:p14="http://schemas.microsoft.com/office/powerpoint/2010/main" val="372304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1686</TotalTime>
  <Words>3582</Words>
  <Application>Microsoft Macintosh PowerPoint</Application>
  <PresentationFormat>On-screen Show (4:3)</PresentationFormat>
  <Paragraphs>379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Why early users test</vt:lpstr>
      <vt:lpstr>The new SickKids HPC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commands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Gonzalez-Outeirino</dc:creator>
  <cp:lastModifiedBy>Brian Phan</cp:lastModifiedBy>
  <cp:revision>39</cp:revision>
  <dcterms:created xsi:type="dcterms:W3CDTF">2014-04-08T13:50:25Z</dcterms:created>
  <dcterms:modified xsi:type="dcterms:W3CDTF">2014-09-10T14:05:11Z</dcterms:modified>
</cp:coreProperties>
</file>