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88" r:id="rId3"/>
    <p:sldId id="260" r:id="rId4"/>
    <p:sldId id="262" r:id="rId5"/>
    <p:sldId id="286" r:id="rId6"/>
    <p:sldId id="264" r:id="rId7"/>
    <p:sldId id="274" r:id="rId8"/>
    <p:sldId id="268" r:id="rId9"/>
    <p:sldId id="265" r:id="rId10"/>
    <p:sldId id="258" r:id="rId11"/>
    <p:sldId id="270" r:id="rId12"/>
    <p:sldId id="272" r:id="rId13"/>
    <p:sldId id="27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46AD"/>
    <a:srgbClr val="858585"/>
    <a:srgbClr val="7C7C7C"/>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6602" autoAdjust="0"/>
  </p:normalViewPr>
  <p:slideViewPr>
    <p:cSldViewPr snapToGrid="0">
      <p:cViewPr varScale="1">
        <p:scale>
          <a:sx n="78" d="100"/>
          <a:sy n="78" d="100"/>
        </p:scale>
        <p:origin x="246" y="54"/>
      </p:cViewPr>
      <p:guideLst/>
    </p:cSldViewPr>
  </p:slideViewPr>
  <p:outlineViewPr>
    <p:cViewPr>
      <p:scale>
        <a:sx n="33" d="100"/>
        <a:sy n="33" d="100"/>
      </p:scale>
      <p:origin x="0" y="-2337"/>
    </p:cViewPr>
  </p:outlineViewPr>
  <p:notesTextViewPr>
    <p:cViewPr>
      <p:scale>
        <a:sx n="1" d="1"/>
        <a:sy n="1" d="1"/>
      </p:scale>
      <p:origin x="0" y="0"/>
    </p:cViewPr>
  </p:notesTextViewPr>
  <p:sorterViewPr>
    <p:cViewPr>
      <p:scale>
        <a:sx n="100" d="100"/>
        <a:sy n="100" d="100"/>
      </p:scale>
      <p:origin x="0" y="-30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izan mohsin" userId="9ef8d0d70ce01d32" providerId="Windows Live" clId="Web-{654251FB-18D1-4711-9666-60AEAD944306}"/>
  </pc:docChgLst>
  <pc:docChgLst>
    <pc:chgData name="faizan mohsin" userId="9ef8d0d70ce01d32" providerId="Windows Live" clId="Web-{86117C34-AF5F-4076-B9D8-8286914A3C03}"/>
  </pc:docChgLst>
  <pc:docChgLst>
    <pc:chgData name="faizan mohsin" userId="9ef8d0d70ce01d32" providerId="Windows Live" clId="Web-{3CAE72B1-DCF3-4FF3-AAD6-3727B4233BE4}"/>
  </pc:docChgLst>
  <pc:docChgLst>
    <pc:chgData name="faizan mohsin" userId="9ef8d0d70ce01d32" providerId="Windows Live" clId="Web-{8512D979-0113-4D50-A4BC-459B976556E5}"/>
  </pc:docChgLst>
  <pc:docChgLst>
    <pc:chgData name="faizan mohsin" userId="9ef8d0d70ce01d32" providerId="Windows Live" clId="Web-{C2F54E2D-436D-4BA0-A920-A0EEE6A6D279}"/>
  </pc:docChgLst>
  <pc:docChgLst>
    <pc:chgData name="faizan mohsin" userId="9ef8d0d70ce01d32" providerId="Windows Live" clId="Web-{7A799587-0A56-4093-B997-15071221EAF1}"/>
  </pc:docChgLst>
  <pc:docChgLst>
    <pc:chgData name="faizan mohsin" userId="9ef8d0d70ce01d32" providerId="Windows Live" clId="Web-{4045C9E2-B109-4C95-BDF4-85D3A0DB608D}"/>
  </pc:docChgLst>
  <pc:docChgLst>
    <pc:chgData name="faizan mohsin" userId="9ef8d0d70ce01d32" providerId="LiveId" clId="{460DBDEF-E18F-493F-B12E-D08D924950FF}"/>
    <pc:docChg chg="modSld">
      <pc:chgData name="faizan mohsin" userId="9ef8d0d70ce01d32" providerId="LiveId" clId="{460DBDEF-E18F-493F-B12E-D08D924950FF}" dt="2019-03-12T19:21:36.254" v="45" actId="20577"/>
      <pc:docMkLst>
        <pc:docMk/>
      </pc:docMkLst>
      <pc:sldChg chg="modSp">
        <pc:chgData name="faizan mohsin" userId="9ef8d0d70ce01d32" providerId="LiveId" clId="{460DBDEF-E18F-493F-B12E-D08D924950FF}" dt="2019-03-12T19:21:36.254" v="45" actId="20577"/>
        <pc:sldMkLst>
          <pc:docMk/>
          <pc:sldMk cId="1183561262" sldId="265"/>
        </pc:sldMkLst>
        <pc:spChg chg="mod">
          <ac:chgData name="faizan mohsin" userId="9ef8d0d70ce01d32" providerId="LiveId" clId="{460DBDEF-E18F-493F-B12E-D08D924950FF}" dt="2019-03-12T19:21:36.254" v="45" actId="20577"/>
          <ac:spMkLst>
            <pc:docMk/>
            <pc:sldMk cId="1183561262" sldId="265"/>
            <ac:spMk id="3" creationId="{E720925F-0F8F-4D2B-81BE-829937F28451}"/>
          </ac:spMkLst>
        </pc:spChg>
      </pc:sldChg>
    </pc:docChg>
  </pc:docChgLst>
  <pc:docChgLst>
    <pc:chgData name="faizan mohsin" userId="9ef8d0d70ce01d32" providerId="LiveId" clId="{83C61265-A8E7-49A1-8842-CC7B2023C305}"/>
    <pc:docChg chg="undo custSel mod addSld delSld modSld sldOrd">
      <pc:chgData name="faizan mohsin" userId="9ef8d0d70ce01d32" providerId="LiveId" clId="{83C61265-A8E7-49A1-8842-CC7B2023C305}" dt="2018-12-19T17:33:54.777" v="4305"/>
      <pc:docMkLst>
        <pc:docMk/>
      </pc:docMkLst>
      <pc:sldChg chg="addSp modSp modNotesTx">
        <pc:chgData name="faizan mohsin" userId="9ef8d0d70ce01d32" providerId="LiveId" clId="{83C61265-A8E7-49A1-8842-CC7B2023C305}" dt="2018-12-19T17:33:54.777" v="4305"/>
        <pc:sldMkLst>
          <pc:docMk/>
          <pc:sldMk cId="2838101053" sldId="264"/>
        </pc:sldMkLst>
        <pc:spChg chg="mod">
          <ac:chgData name="faizan mohsin" userId="9ef8d0d70ce01d32" providerId="LiveId" clId="{83C61265-A8E7-49A1-8842-CC7B2023C305}" dt="2018-11-20T23:33:12.165" v="1483" actId="20577"/>
          <ac:spMkLst>
            <pc:docMk/>
            <pc:sldMk cId="2838101053" sldId="264"/>
            <ac:spMk id="2" creationId="{A97FDD29-E9AD-4EBE-8CE7-42A7AA55CF24}"/>
          </ac:spMkLst>
        </pc:spChg>
        <pc:spChg chg="mod">
          <ac:chgData name="faizan mohsin" userId="9ef8d0d70ce01d32" providerId="LiveId" clId="{83C61265-A8E7-49A1-8842-CC7B2023C305}" dt="2018-12-19T17:33:54.777" v="4305"/>
          <ac:spMkLst>
            <pc:docMk/>
            <pc:sldMk cId="2838101053" sldId="264"/>
            <ac:spMk id="3" creationId="{4AC6C4E4-AB7E-40F8-99C9-D1A8D7A621D3}"/>
          </ac:spMkLst>
        </pc:spChg>
        <pc:spChg chg="mod">
          <ac:chgData name="faizan mohsin" userId="9ef8d0d70ce01d32" providerId="LiveId" clId="{83C61265-A8E7-49A1-8842-CC7B2023C305}" dt="2018-11-20T22:22:11.421" v="748"/>
          <ac:spMkLst>
            <pc:docMk/>
            <pc:sldMk cId="2838101053" sldId="264"/>
            <ac:spMk id="5" creationId="{8E17652B-DD00-4751-8E7C-9777A02A1939}"/>
          </ac:spMkLst>
        </pc:spChg>
        <pc:spChg chg="add mod">
          <ac:chgData name="faizan mohsin" userId="9ef8d0d70ce01d32" providerId="LiveId" clId="{83C61265-A8E7-49A1-8842-CC7B2023C305}" dt="2018-11-20T22:50:57.886" v="1022" actId="1076"/>
          <ac:spMkLst>
            <pc:docMk/>
            <pc:sldMk cId="2838101053" sldId="264"/>
            <ac:spMk id="6" creationId="{3F247415-B69A-4E93-917B-9FBE9A9E53BA}"/>
          </ac:spMkLst>
        </pc:spChg>
      </pc:sldChg>
    </pc:docChg>
  </pc:docChgLst>
  <pc:docChgLst>
    <pc:chgData name="faizan mohsin" userId="9ef8d0d70ce01d32" providerId="LiveId" clId="{D4EA49EC-70E7-4CD8-95F5-626F18E3C80F}"/>
  </pc:docChgLst>
  <pc:docChgLst>
    <pc:chgData name="faizan mohsin" userId="9ef8d0d70ce01d32" providerId="LiveId" clId="{97EF00BE-8C5F-456B-8C08-60CDA856B0F5}"/>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E5E475-531B-4916-B995-6B476296BE56}" type="datetimeFigureOut">
              <a:rPr lang="en-CA" smtClean="0"/>
              <a:t>2019-03-12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062E98-6B21-4E96-B9C0-736B99CBFBFA}" type="slidenum">
              <a:rPr lang="en-CA" smtClean="0"/>
              <a:t>‹#›</a:t>
            </a:fld>
            <a:endParaRPr lang="en-CA"/>
          </a:p>
        </p:txBody>
      </p:sp>
    </p:spTree>
    <p:extLst>
      <p:ext uri="{BB962C8B-B14F-4D97-AF65-F5344CB8AC3E}">
        <p14:creationId xmlns:p14="http://schemas.microsoft.com/office/powerpoint/2010/main" val="4132153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cftr.info/about-cf/cftr-mutations/the-correlation-between-cftr-mutations-and-disease-severity/modifier-gene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cademic.oup.com/hmg/article/25/20/4590/2525897"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ncbi.nlm.nih.gov/pmc/articles/PMC3904236/"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ncbi.nlm.nih.gov/pmc/articles/PMC4133579/"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ncbi.nlm.nih.gov/pmc/articles/PMC3904236/"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www.ncbi.nlm.nih.gov/pmc/articles/PMC5480096/"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 Reference: Cystic Fibrosis Canada website</a:t>
            </a:r>
          </a:p>
          <a:p>
            <a:r>
              <a:rPr lang="en-CA" dirty="0"/>
              <a:t>https://www.cysticfibrosis.ca/about-cf/what-is-cystic-fibrosis</a:t>
            </a:r>
          </a:p>
          <a:p>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4</a:t>
            </a:fld>
            <a:endParaRPr lang="en-CA"/>
          </a:p>
        </p:txBody>
      </p:sp>
    </p:spTree>
    <p:extLst>
      <p:ext uri="{BB962C8B-B14F-4D97-AF65-F5344CB8AC3E}">
        <p14:creationId xmlns:p14="http://schemas.microsoft.com/office/powerpoint/2010/main" val="681352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Reference image: </a:t>
            </a:r>
            <a:r>
              <a:rPr lang="en-US" dirty="0">
                <a:cs typeface="Calibri"/>
                <a:hlinkClick r:id="rId3"/>
              </a:rPr>
              <a:t>http://www.cftr.info/about-cf/cftr-mutations/the-correlation-between-cftr-mutations-and-disease-severity/modifier-genes/</a:t>
            </a:r>
          </a:p>
          <a:p>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Some Modifier genes worsen the severity of disease. E.g. The presence of modifier genes could decrease the immune system, or cause increased mucus which increases lung infection. Hence, someone with a lung disease could experience much more sever symptoms. The modifier genes’ mechanism need not affect the disease directly to worsen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Everyone has these genes which effect the severity of the disease. </a:t>
            </a:r>
          </a:p>
          <a:p>
            <a:r>
              <a:rPr lang="en-US" dirty="0">
                <a:cs typeface="Calibri"/>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Multiple regression. </a:t>
            </a:r>
          </a:p>
          <a:p>
            <a:endParaRPr lang="en-US" dirty="0">
              <a:cs typeface="Calibri"/>
            </a:endParaRPr>
          </a:p>
        </p:txBody>
      </p:sp>
      <p:sp>
        <p:nvSpPr>
          <p:cNvPr id="4" name="Slide Number Placeholder 3"/>
          <p:cNvSpPr>
            <a:spLocks noGrp="1"/>
          </p:cNvSpPr>
          <p:nvPr>
            <p:ph type="sldNum" sz="quarter" idx="5"/>
          </p:nvPr>
        </p:nvSpPr>
        <p:spPr/>
        <p:txBody>
          <a:bodyPr/>
          <a:lstStyle/>
          <a:p>
            <a:fld id="{B5062E98-6B21-4E96-B9C0-736B99CBFBFA}" type="slidenum">
              <a:rPr lang="en-CA" smtClean="0"/>
              <a:t>5</a:t>
            </a:fld>
            <a:endParaRPr lang="en-CA"/>
          </a:p>
        </p:txBody>
      </p:sp>
    </p:spTree>
    <p:extLst>
      <p:ext uri="{BB962C8B-B14F-4D97-AF65-F5344CB8AC3E}">
        <p14:creationId xmlns:p14="http://schemas.microsoft.com/office/powerpoint/2010/main" val="148250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THEIR IMPACT</a:t>
            </a:r>
            <a:r>
              <a:rPr lang="en-CA" dirty="0">
                <a:cs typeface="Calibri"/>
              </a:rPr>
              <a:t> is:</a:t>
            </a:r>
            <a:endParaRPr lang="en-CA" dirty="0"/>
          </a:p>
          <a:p>
            <a:r>
              <a:rPr lang="en-CA" dirty="0"/>
              <a:t>The 3 Modifier genes of interest: what </a:t>
            </a:r>
            <a:r>
              <a:rPr lang="en-CA" dirty="0" err="1"/>
              <a:t>phenotypeP</a:t>
            </a:r>
            <a:r>
              <a:rPr lang="en-CA" dirty="0"/>
              <a:t> these modifier genes effect</a:t>
            </a:r>
          </a:p>
          <a:p>
            <a:endParaRPr lang="en-CA" dirty="0">
              <a:cs typeface="Calibri"/>
            </a:endParaRPr>
          </a:p>
          <a:p>
            <a:r>
              <a:rPr lang="en-CA" dirty="0"/>
              <a:t>Which phenotypes are associated with the three modifier genes of interest in a non-cystic fibrosis population?</a:t>
            </a:r>
            <a:endParaRPr lang="en-CA" dirty="0">
              <a:cs typeface="Calibri"/>
            </a:endParaRPr>
          </a:p>
          <a:p>
            <a:r>
              <a:rPr lang="en-CA" dirty="0">
                <a:cs typeface="Calibri"/>
              </a:rPr>
              <a:t>E.g.</a:t>
            </a:r>
            <a:endParaRPr lang="en-CA" dirty="0"/>
          </a:p>
          <a:p>
            <a:r>
              <a:rPr lang="en-CA" dirty="0"/>
              <a:t>Variability in response to a CFTR-directed therapy attributed to </a:t>
            </a:r>
            <a:r>
              <a:rPr lang="en-CA" i="1" dirty="0"/>
              <a:t>SLC26A9</a:t>
            </a:r>
            <a:r>
              <a:rPr lang="en-CA" dirty="0"/>
              <a:t> genotype was assessed in Canadian patients with gating mutations. A primary airway model system determined if </a:t>
            </a:r>
            <a:r>
              <a:rPr lang="en-CA" i="1" dirty="0"/>
              <a:t>SLC26A9</a:t>
            </a:r>
            <a:r>
              <a:rPr lang="en-CA" dirty="0"/>
              <a:t> shows modification of Phe508del CFTR function upon treatment with a CFTR </a:t>
            </a:r>
            <a:r>
              <a:rPr lang="en-CA" i="1" dirty="0"/>
              <a:t>corrector.</a:t>
            </a:r>
            <a:endParaRPr lang="en-CA" dirty="0"/>
          </a:p>
          <a:p>
            <a:r>
              <a:rPr lang="en-CA" dirty="0"/>
              <a:t>In those with gating mutations that retain cell surface-localized CFTR we show that </a:t>
            </a:r>
            <a:r>
              <a:rPr lang="en-CA" i="1" dirty="0"/>
              <a:t>SLC26A9</a:t>
            </a:r>
            <a:r>
              <a:rPr lang="en-CA" dirty="0"/>
              <a:t> modifies lung function while this is not the case in individuals homozygous for Phe508del where cell surface expression is lacking.</a:t>
            </a:r>
          </a:p>
          <a:p>
            <a:r>
              <a:rPr lang="en-CA" dirty="0">
                <a:cs typeface="Calibri"/>
              </a:rPr>
              <a:t>Reference: </a:t>
            </a:r>
            <a:r>
              <a:rPr lang="en-CA" dirty="0"/>
              <a:t>Cystic fibrosis gene modifier </a:t>
            </a:r>
            <a:r>
              <a:rPr lang="en-CA" i="1" dirty="0"/>
              <a:t>SLC26A9</a:t>
            </a:r>
            <a:r>
              <a:rPr lang="en-CA" dirty="0"/>
              <a:t> modulates airway response to CFTR-directed therapeutics</a:t>
            </a:r>
            <a:endParaRPr lang="en-CA" dirty="0">
              <a:cs typeface="Calibri"/>
            </a:endParaRPr>
          </a:p>
          <a:p>
            <a:r>
              <a:rPr lang="en-CA" dirty="0">
                <a:hlinkClick r:id="rId3"/>
              </a:rPr>
              <a:t>https://academic.oup.com/hmg/article/25/20/4590/2525897</a:t>
            </a:r>
            <a:endParaRPr lang="en-CA" dirty="0">
              <a:cs typeface="Calibri"/>
              <a:hlinkClick r:id="rId3"/>
            </a:endParaRPr>
          </a:p>
          <a:p>
            <a:endParaRPr lang="en-CA" dirty="0">
              <a:cs typeface="Calibri"/>
            </a:endParaRPr>
          </a:p>
          <a:p>
            <a:endParaRPr lang="en-CA" dirty="0">
              <a:cs typeface="Calibri"/>
            </a:endParaRPr>
          </a:p>
        </p:txBody>
      </p:sp>
      <p:sp>
        <p:nvSpPr>
          <p:cNvPr id="4" name="Slide Number Placeholder 3"/>
          <p:cNvSpPr>
            <a:spLocks noGrp="1"/>
          </p:cNvSpPr>
          <p:nvPr>
            <p:ph type="sldNum" sz="quarter" idx="5"/>
          </p:nvPr>
        </p:nvSpPr>
        <p:spPr/>
        <p:txBody>
          <a:bodyPr/>
          <a:lstStyle/>
          <a:p>
            <a:fld id="{B5062E98-6B21-4E96-B9C0-736B99CBFBFA}" type="slidenum">
              <a:rPr lang="en-CA" smtClean="0"/>
              <a:t>6</a:t>
            </a:fld>
            <a:endParaRPr lang="en-CA"/>
          </a:p>
        </p:txBody>
      </p:sp>
    </p:spTree>
    <p:extLst>
      <p:ext uri="{BB962C8B-B14F-4D97-AF65-F5344CB8AC3E}">
        <p14:creationId xmlns:p14="http://schemas.microsoft.com/office/powerpoint/2010/main" val="2357315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(Review paper): </a:t>
            </a:r>
          </a:p>
          <a:p>
            <a:r>
              <a:rPr lang="en-US" dirty="0"/>
              <a:t>The challenges, advantages and future of phenome-wide association studies</a:t>
            </a:r>
          </a:p>
          <a:p>
            <a:r>
              <a:rPr lang="en-US" dirty="0">
                <a:hlinkClick r:id="rId3"/>
              </a:rPr>
              <a:t>https://www.ncbi.nlm.nih.gov/pmc/articles/PMC3904236/</a:t>
            </a:r>
          </a:p>
          <a:p>
            <a:endParaRPr lang="en-US" dirty="0">
              <a:hlinkClick r:id="rId3"/>
            </a:endParaRPr>
          </a:p>
          <a:p>
            <a:r>
              <a:rPr lang="en-US" dirty="0">
                <a:cs typeface="Calibri"/>
                <a:hlinkClick r:id="rId3"/>
              </a:rPr>
              <a:t>Phenotype</a:t>
            </a:r>
          </a:p>
          <a:p>
            <a:r>
              <a:rPr lang="en-US" dirty="0">
                <a:cs typeface="Calibri"/>
                <a:hlinkClick r:id="rId3"/>
              </a:rPr>
              <a:t>https://en.wikipedia.org/wiki/Phenotype</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B5062E98-6B21-4E96-B9C0-736B99CBFBFA}" type="slidenum">
              <a:rPr lang="en-CA" smtClean="0"/>
              <a:t>7</a:t>
            </a:fld>
            <a:endParaRPr lang="en-CA"/>
          </a:p>
        </p:txBody>
      </p:sp>
    </p:spTree>
    <p:extLst>
      <p:ext uri="{BB962C8B-B14F-4D97-AF65-F5344CB8AC3E}">
        <p14:creationId xmlns:p14="http://schemas.microsoft.com/office/powerpoint/2010/main" val="625557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Reference: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R </a:t>
            </a:r>
            <a:r>
              <a:rPr lang="en-CA" sz="1200" b="0" i="0" kern="1200" dirty="0" err="1">
                <a:solidFill>
                  <a:schemeClr val="tx1"/>
                </a:solidFill>
                <a:effectLst/>
                <a:latin typeface="+mn-lt"/>
                <a:ea typeface="+mn-ea"/>
                <a:cs typeface="+mn-cs"/>
              </a:rPr>
              <a:t>PheWAS</a:t>
            </a:r>
            <a:r>
              <a:rPr lang="en-CA" sz="1200" b="0" i="0" kern="1200" dirty="0">
                <a:solidFill>
                  <a:schemeClr val="tx1"/>
                </a:solidFill>
                <a:effectLst/>
                <a:latin typeface="+mn-lt"/>
                <a:ea typeface="+mn-ea"/>
                <a:cs typeface="+mn-cs"/>
              </a:rPr>
              <a:t>: data analysis and plotting tools for phenome-wide association studies in the R environment</a:t>
            </a:r>
            <a:endParaRPr lang="en-CA" dirty="0"/>
          </a:p>
          <a:p>
            <a:r>
              <a:rPr lang="en-CA" dirty="0"/>
              <a:t>https://www.ncbi.nlm.nih.gov/pmc/articles/PMC4133579/</a:t>
            </a:r>
          </a:p>
          <a:p>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8</a:t>
            </a:fld>
            <a:endParaRPr lang="en-CA"/>
          </a:p>
        </p:txBody>
      </p:sp>
    </p:spTree>
    <p:extLst>
      <p:ext uri="{BB962C8B-B14F-4D97-AF65-F5344CB8AC3E}">
        <p14:creationId xmlns:p14="http://schemas.microsoft.com/office/powerpoint/2010/main" val="2952304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Reference:  If </a:t>
            </a:r>
            <a:r>
              <a:rPr lang="en-CA" dirty="0" err="1"/>
              <a:t>snp</a:t>
            </a:r>
            <a:r>
              <a:rPr lang="en-CA" dirty="0"/>
              <a:t> is aa, at or </a:t>
            </a:r>
            <a:r>
              <a:rPr lang="en-CA" dirty="0" err="1"/>
              <a:t>tt</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Ancestral PCA: </a:t>
            </a:r>
            <a:r>
              <a:rPr lang="en-CA" sz="1200" b="0" i="0" kern="1200" dirty="0">
                <a:solidFill>
                  <a:schemeClr val="tx1"/>
                </a:solidFill>
                <a:effectLst/>
                <a:latin typeface="+mn-lt"/>
                <a:ea typeface="+mn-ea"/>
                <a:cs typeface="+mn-cs"/>
              </a:rPr>
              <a:t>Principal Components Analysis (PCA) is a fast, nonparametric method of detecting structure in data. When applied to genetic data, it separates major axes of ancestry, which separates samples based on population genetic structure. Differentiates people with different lineages. We only have </a:t>
            </a:r>
            <a:r>
              <a:rPr lang="en-CA" sz="1200" b="0" i="0" kern="1200" dirty="0" err="1">
                <a:solidFill>
                  <a:schemeClr val="tx1"/>
                </a:solidFill>
                <a:effectLst/>
                <a:latin typeface="+mn-lt"/>
                <a:ea typeface="+mn-ea"/>
                <a:cs typeface="+mn-cs"/>
              </a:rPr>
              <a:t>snp</a:t>
            </a:r>
            <a:r>
              <a:rPr lang="en-CA" sz="1200" b="0" i="0" kern="1200" dirty="0">
                <a:solidFill>
                  <a:schemeClr val="tx1"/>
                </a:solidFill>
                <a:effectLst/>
                <a:latin typeface="+mn-lt"/>
                <a:ea typeface="+mn-ea"/>
                <a:cs typeface="+mn-cs"/>
              </a:rPr>
              <a:t> info in the model. And this can be a confounder. </a:t>
            </a:r>
            <a:r>
              <a:rPr lang="en-CA" sz="1200" b="0" i="0" kern="1200" dirty="0" err="1">
                <a:solidFill>
                  <a:schemeClr val="tx1"/>
                </a:solidFill>
                <a:effectLst/>
                <a:latin typeface="+mn-lt"/>
                <a:ea typeface="+mn-ea"/>
                <a:cs typeface="+mn-cs"/>
              </a:rPr>
              <a:t>Ref:PCAdmix</a:t>
            </a:r>
            <a:r>
              <a:rPr lang="en-CA" sz="1200" b="0" i="0" kern="1200" dirty="0">
                <a:solidFill>
                  <a:schemeClr val="tx1"/>
                </a:solidFill>
                <a:effectLst/>
                <a:latin typeface="+mn-lt"/>
                <a:ea typeface="+mn-ea"/>
                <a:cs typeface="+mn-cs"/>
              </a:rPr>
              <a:t>: Principal Components-Based Assignment of Ancestry along Each Chromosome in Individuals with Admixed Ancestry from Two or More Populations: https://www.ncbi.nlm.nih.gov/pmc/articles/PMC3740525/</a:t>
            </a:r>
            <a:endParaRPr lang="en-CA" dirty="0"/>
          </a:p>
          <a:p>
            <a:r>
              <a:rPr lang="en-CA" dirty="0"/>
              <a:t>MINOR ALLELE TT</a:t>
            </a:r>
          </a:p>
          <a:p>
            <a:r>
              <a:rPr lang="en-CA" dirty="0"/>
              <a:t>T minor allele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err="1"/>
              <a:t>pValue</a:t>
            </a:r>
            <a:r>
              <a:rPr lang="en-CA" dirty="0"/>
              <a:t> in a </a:t>
            </a:r>
            <a:r>
              <a:rPr lang="en-CA" dirty="0" err="1"/>
              <a:t>snp</a:t>
            </a:r>
            <a:r>
              <a:rPr lang="en-CA" dirty="0"/>
              <a:t> </a:t>
            </a:r>
          </a:p>
          <a:p>
            <a:r>
              <a:rPr lang="el-GR" dirty="0"/>
              <a:t>χ2 </a:t>
            </a:r>
            <a:r>
              <a:rPr lang="en-CA" dirty="0"/>
              <a:t>and t-tests.</a:t>
            </a:r>
          </a:p>
          <a:p>
            <a:r>
              <a:rPr lang="en-CA" dirty="0"/>
              <a:t>Proportional odds models, all kinds of things</a:t>
            </a:r>
          </a:p>
          <a:p>
            <a:endParaRPr lang="en-CA" dirty="0"/>
          </a:p>
          <a:p>
            <a:r>
              <a:rPr lang="en-CA" dirty="0"/>
              <a:t>R </a:t>
            </a:r>
            <a:r>
              <a:rPr lang="en-CA" dirty="0" err="1"/>
              <a:t>PheWAS</a:t>
            </a:r>
            <a:r>
              <a:rPr lang="en-CA" dirty="0"/>
              <a:t>: data analysis and plotting tools for phenome-wide association studies in the R environment</a:t>
            </a:r>
            <a:endParaRPr lang="en-CA" dirty="0">
              <a:cs typeface="Calibri"/>
            </a:endParaRPr>
          </a:p>
          <a:p>
            <a:r>
              <a:rPr lang="en-CA" dirty="0">
                <a:hlinkClick r:id="rId3"/>
              </a:rPr>
              <a:t>https://www.ncbi.nlm.nih.gov/pmc/articles/PMC4133579/</a:t>
            </a:r>
            <a:endParaRPr lang="en-CA" dirty="0">
              <a:cs typeface="Calibri"/>
              <a:hlinkClick r:id="rId3"/>
            </a:endParaRPr>
          </a:p>
          <a:p>
            <a:endParaRPr lang="en-CA"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Tree based Methods (Random Forest, etc.)? Perhaps</a:t>
            </a:r>
            <a:r>
              <a:rPr lang="en-CA" dirty="0">
                <a:cs typeface="Calibri"/>
              </a:rPr>
              <a:t>? </a:t>
            </a:r>
          </a:p>
          <a:p>
            <a:endParaRPr lang="en-CA" dirty="0">
              <a:cs typeface="Calibri"/>
            </a:endParaRPr>
          </a:p>
          <a:p>
            <a:endParaRPr lang="en-CA" dirty="0">
              <a:cs typeface="Calibri"/>
            </a:endParaRPr>
          </a:p>
          <a:p>
            <a:endParaRPr lang="en-CA" dirty="0">
              <a:cs typeface="Calibri"/>
            </a:endParaRPr>
          </a:p>
        </p:txBody>
      </p:sp>
      <p:sp>
        <p:nvSpPr>
          <p:cNvPr id="4" name="Slide Number Placeholder 3"/>
          <p:cNvSpPr>
            <a:spLocks noGrp="1"/>
          </p:cNvSpPr>
          <p:nvPr>
            <p:ph type="sldNum" sz="quarter" idx="5"/>
          </p:nvPr>
        </p:nvSpPr>
        <p:spPr/>
        <p:txBody>
          <a:bodyPr/>
          <a:lstStyle/>
          <a:p>
            <a:fld id="{B5062E98-6B21-4E96-B9C0-736B99CBFBFA}" type="slidenum">
              <a:rPr lang="en-CA" smtClean="0"/>
              <a:t>9</a:t>
            </a:fld>
            <a:endParaRPr lang="en-CA"/>
          </a:p>
        </p:txBody>
      </p:sp>
    </p:spTree>
    <p:extLst>
      <p:ext uri="{BB962C8B-B14F-4D97-AF65-F5344CB8AC3E}">
        <p14:creationId xmlns:p14="http://schemas.microsoft.com/office/powerpoint/2010/main" val="3605304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References: introns and exons. </a:t>
            </a:r>
          </a:p>
          <a:p>
            <a:r>
              <a:rPr lang="en-CA" dirty="0"/>
              <a:t>(UK) https://www.ukbiobank.ac.uk/about-biobank-uk/</a:t>
            </a:r>
          </a:p>
          <a:p>
            <a:r>
              <a:rPr lang="en-CA" dirty="0"/>
              <a:t>(W) https://en.wikipedia.org/wiki/UK_Biobank</a:t>
            </a:r>
          </a:p>
          <a:p>
            <a:r>
              <a:rPr lang="en-CA" dirty="0"/>
              <a:t>Made it publicly available to researchers ( not free) </a:t>
            </a:r>
          </a:p>
          <a:p>
            <a:r>
              <a:rPr lang="en-US" dirty="0"/>
              <a:t>. Micro arrays 500,000 ~ 1million SNPs per person,  indels</a:t>
            </a:r>
            <a:endParaRPr lang="en-CA"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*Though only people aged 40-69 years were recruited into the project, there is no upper age limit for participants.</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Which measures are self report, which are clinically measured – bias?</a:t>
            </a:r>
          </a:p>
          <a:p>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10</a:t>
            </a:fld>
            <a:endParaRPr lang="en-CA"/>
          </a:p>
        </p:txBody>
      </p:sp>
    </p:spTree>
    <p:extLst>
      <p:ext uri="{BB962C8B-B14F-4D97-AF65-F5344CB8AC3E}">
        <p14:creationId xmlns:p14="http://schemas.microsoft.com/office/powerpoint/2010/main" val="3241531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References:</a:t>
            </a:r>
          </a:p>
          <a:p>
            <a:r>
              <a:rPr lang="en-CA" dirty="0"/>
              <a:t>(UK) https://www.ukbiobank.ac.uk/about-biobank-uk/</a:t>
            </a:r>
          </a:p>
          <a:p>
            <a:r>
              <a:rPr lang="en-CA" dirty="0"/>
              <a:t>(W) https://en.wikipedia.org/wiki/UK_Biobank</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Which measures are self report, which are clinically measured – bias?</a:t>
            </a:r>
          </a:p>
          <a:p>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11</a:t>
            </a:fld>
            <a:endParaRPr lang="en-CA"/>
          </a:p>
        </p:txBody>
      </p:sp>
    </p:spTree>
    <p:extLst>
      <p:ext uri="{BB962C8B-B14F-4D97-AF65-F5344CB8AC3E}">
        <p14:creationId xmlns:p14="http://schemas.microsoft.com/office/powerpoint/2010/main" val="2215671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(Review paper): </a:t>
            </a:r>
          </a:p>
          <a:p>
            <a:r>
              <a:rPr lang="en-US" dirty="0"/>
              <a:t>The challenges, advantages and future of phenome-wide association studies</a:t>
            </a:r>
          </a:p>
          <a:p>
            <a:r>
              <a:rPr lang="en-US" dirty="0">
                <a:hlinkClick r:id="rId3"/>
              </a:rPr>
              <a:t>https://www.ncbi.nlm.nih.gov/pmc/articles/PMC3904236/</a:t>
            </a:r>
            <a:endParaRPr lang="en-US" dirty="0">
              <a:cs typeface="Calibri"/>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Contrived phenotypes.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FFFFFF"/>
                </a:solidFill>
              </a:rPr>
              <a:t>Pcomponents</a:t>
            </a:r>
            <a:endParaRPr lang="en-US" sz="12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Estimate kinship coefficients.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3</a:t>
            </a:r>
            <a:r>
              <a:rPr lang="en-US" sz="1200" baseline="30000" dirty="0">
                <a:solidFill>
                  <a:srgbClr val="FFFFFF"/>
                </a:solidFill>
              </a:rPr>
              <a:t>rd</a:t>
            </a:r>
            <a:r>
              <a:rPr lang="en-US" sz="1200" dirty="0">
                <a:solidFill>
                  <a:srgbClr val="FFFFFF"/>
                </a:solidFill>
              </a:rPr>
              <a:t> degree, delete 1</a:t>
            </a:r>
            <a:r>
              <a:rPr lang="en-US" sz="1200" baseline="30000" dirty="0">
                <a:solidFill>
                  <a:srgbClr val="FFFFFF"/>
                </a:solidFill>
              </a:rPr>
              <a:t>st</a:t>
            </a:r>
            <a:r>
              <a:rPr lang="en-US" sz="1200" dirty="0">
                <a:solidFill>
                  <a:srgbClr val="FFFFFF"/>
                </a:solidFill>
              </a:rPr>
              <a:t> cousins. </a:t>
            </a:r>
            <a:endParaRPr lang="en-US" dirty="0"/>
          </a:p>
          <a:p>
            <a:pPr>
              <a:defRPr/>
            </a:pPr>
            <a:r>
              <a:rPr lang="en-US" dirty="0"/>
              <a:t>But even if case groups are large enough for regression analysis, standard variables such as age and sex may be inappropriate to implement within a regression model. </a:t>
            </a:r>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Small numbers of cases for many phenotypes may restrict analyses to contingency table tests of independence (e.g. Fisher’s exact test) precluding the use of covariates. ( may or may not happen, most likely not an issue for us). </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Pleiotropic study: multilinear regression. </a:t>
            </a:r>
            <a:endParaRPr lang="en-CA" dirty="0"/>
          </a:p>
          <a:p>
            <a:r>
              <a:rPr lang="en-CA" dirty="0"/>
              <a:t>Phenome-Wide Association Studies as a Tool to Advance Precision Medicine</a:t>
            </a:r>
            <a:endParaRPr lang="en-US" dirty="0"/>
          </a:p>
          <a:p>
            <a:r>
              <a:rPr lang="en-CA" dirty="0">
                <a:hlinkClick r:id="rId4"/>
              </a:rPr>
              <a:t>https://www.ncbi.nlm.nih.gov/pmc/articles/PMC5480096/</a:t>
            </a:r>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12</a:t>
            </a:fld>
            <a:endParaRPr lang="en-CA"/>
          </a:p>
        </p:txBody>
      </p:sp>
    </p:spTree>
    <p:extLst>
      <p:ext uri="{BB962C8B-B14F-4D97-AF65-F5344CB8AC3E}">
        <p14:creationId xmlns:p14="http://schemas.microsoft.com/office/powerpoint/2010/main" val="1993876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3/12/2019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1E909-84E1-494E-9025-85C32E99181D}"/>
              </a:ext>
            </a:extLst>
          </p:cNvPr>
          <p:cNvSpPr>
            <a:spLocks noGrp="1"/>
          </p:cNvSpPr>
          <p:nvPr>
            <p:ph type="ctrTitle"/>
          </p:nvPr>
        </p:nvSpPr>
        <p:spPr/>
        <p:txBody>
          <a:bodyPr/>
          <a:lstStyle/>
          <a:p>
            <a:r>
              <a:rPr lang="en-CA" dirty="0"/>
              <a:t>Phenome-wide Association Study of Cystic Fibrosis Modifier Genes</a:t>
            </a:r>
          </a:p>
        </p:txBody>
      </p:sp>
      <p:sp>
        <p:nvSpPr>
          <p:cNvPr id="3" name="Subtitle 2">
            <a:extLst>
              <a:ext uri="{FF2B5EF4-FFF2-40B4-BE49-F238E27FC236}">
                <a16:creationId xmlns:a16="http://schemas.microsoft.com/office/drawing/2014/main" id="{0916C095-7D0D-444C-A778-6D4C6A2B337C}"/>
              </a:ext>
            </a:extLst>
          </p:cNvPr>
          <p:cNvSpPr>
            <a:spLocks noGrp="1"/>
          </p:cNvSpPr>
          <p:nvPr>
            <p:ph type="subTitle" idx="1"/>
          </p:nvPr>
        </p:nvSpPr>
        <p:spPr/>
        <p:txBody>
          <a:bodyPr>
            <a:normAutofit/>
          </a:bodyPr>
          <a:lstStyle/>
          <a:p>
            <a:r>
              <a:rPr lang="en-CA" sz="2400" dirty="0"/>
              <a:t>Supervisor: Dr. Lisa </a:t>
            </a:r>
            <a:r>
              <a:rPr lang="en-CA" sz="2400" dirty="0" err="1"/>
              <a:t>Strug</a:t>
            </a:r>
            <a:r>
              <a:rPr lang="en-CA" sz="2400" dirty="0"/>
              <a:t> </a:t>
            </a:r>
          </a:p>
          <a:p>
            <a:r>
              <a:rPr lang="en-CA" sz="2400" dirty="0"/>
              <a:t>Faizan Khalid Mohsin</a:t>
            </a:r>
          </a:p>
        </p:txBody>
      </p:sp>
    </p:spTree>
    <p:extLst>
      <p:ext uri="{BB962C8B-B14F-4D97-AF65-F5344CB8AC3E}">
        <p14:creationId xmlns:p14="http://schemas.microsoft.com/office/powerpoint/2010/main" val="153086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1B8739-F9CE-48B2-BF5F-A665CF736EC3}"/>
              </a:ext>
            </a:extLst>
          </p:cNvPr>
          <p:cNvSpPr>
            <a:spLocks noGrp="1"/>
          </p:cNvSpPr>
          <p:nvPr>
            <p:ph idx="1"/>
          </p:nvPr>
        </p:nvSpPr>
        <p:spPr>
          <a:xfrm>
            <a:off x="671278" y="2160589"/>
            <a:ext cx="8596668" cy="4536937"/>
          </a:xfrm>
        </p:spPr>
        <p:txBody>
          <a:bodyPr vert="horz" lIns="91440" tIns="45720" rIns="91440" bIns="45720" rtlCol="0" anchor="t">
            <a:normAutofit/>
          </a:bodyPr>
          <a:lstStyle/>
          <a:p>
            <a:pPr lvl="1"/>
            <a:r>
              <a:rPr lang="en-CA" sz="2400" dirty="0"/>
              <a:t>500,000 people aged between 40-69 years in 2006-2010 from across the country (UK).</a:t>
            </a:r>
          </a:p>
          <a:p>
            <a:pPr lvl="1"/>
            <a:r>
              <a:rPr lang="en-CA" sz="2400" dirty="0"/>
              <a:t>Volunteers recruited from England, Scotland and Wales.</a:t>
            </a:r>
          </a:p>
          <a:p>
            <a:pPr lvl="1"/>
            <a:r>
              <a:rPr lang="en-US" sz="2400" dirty="0"/>
              <a:t>Approximately 2000 phenotypes (30GB).</a:t>
            </a:r>
          </a:p>
          <a:p>
            <a:pPr lvl="1"/>
            <a:r>
              <a:rPr lang="en-US" sz="2400" dirty="0"/>
              <a:t>Genotype data (100GB).      								 Micro arrays: between 500,000 to 1 million SNPs per person.</a:t>
            </a:r>
          </a:p>
          <a:p>
            <a:pPr marL="457200" lvl="1" indent="0">
              <a:buNone/>
            </a:pPr>
            <a:endParaRPr lang="en-US" sz="2400" dirty="0"/>
          </a:p>
          <a:p>
            <a:pPr marL="457200" lvl="1" indent="0">
              <a:buNone/>
            </a:pPr>
            <a:r>
              <a:rPr lang="en-US" sz="2400" dirty="0"/>
              <a:t>Anticipate spending a lot of time data wrangling. </a:t>
            </a:r>
          </a:p>
          <a:p>
            <a:pPr lvl="1"/>
            <a:endParaRPr lang="en-CA" dirty="0"/>
          </a:p>
        </p:txBody>
      </p:sp>
      <p:sp>
        <p:nvSpPr>
          <p:cNvPr id="10" name="Title 1">
            <a:extLst>
              <a:ext uri="{FF2B5EF4-FFF2-40B4-BE49-F238E27FC236}">
                <a16:creationId xmlns:a16="http://schemas.microsoft.com/office/drawing/2014/main" id="{C5AF379B-2A73-4A77-A777-733E12596EE7}"/>
              </a:ext>
            </a:extLst>
          </p:cNvPr>
          <p:cNvSpPr txBox="1">
            <a:spLocks/>
          </p:cNvSpPr>
          <p:nvPr/>
        </p:nvSpPr>
        <p:spPr>
          <a:xfrm>
            <a:off x="677334" y="1031899"/>
            <a:ext cx="8596668" cy="13208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t>Cohort</a:t>
            </a:r>
            <a:endParaRPr lang="en-CA" sz="2400" dirty="0"/>
          </a:p>
        </p:txBody>
      </p:sp>
      <p:sp>
        <p:nvSpPr>
          <p:cNvPr id="5" name="Title 1">
            <a:extLst>
              <a:ext uri="{FF2B5EF4-FFF2-40B4-BE49-F238E27FC236}">
                <a16:creationId xmlns:a16="http://schemas.microsoft.com/office/drawing/2014/main" id="{ABD8D309-2F83-4A6C-8BD2-FB9A3980734A}"/>
              </a:ext>
            </a:extLst>
          </p:cNvPr>
          <p:cNvSpPr txBox="1">
            <a:spLocks/>
          </p:cNvSpPr>
          <p:nvPr/>
        </p:nvSpPr>
        <p:spPr>
          <a:xfrm>
            <a:off x="628889" y="93576"/>
            <a:ext cx="8596668" cy="13208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3600" dirty="0"/>
              <a:t>UK Biobank</a:t>
            </a:r>
          </a:p>
        </p:txBody>
      </p:sp>
    </p:spTree>
    <p:extLst>
      <p:ext uri="{BB962C8B-B14F-4D97-AF65-F5344CB8AC3E}">
        <p14:creationId xmlns:p14="http://schemas.microsoft.com/office/powerpoint/2010/main" val="1484535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Isosceles Triangle 8">
            <a:extLst>
              <a:ext uri="{FF2B5EF4-FFF2-40B4-BE49-F238E27FC236}">
                <a16:creationId xmlns:a16="http://schemas.microsoft.com/office/drawing/2014/main" id="{94281397-CAB3-46E7-B8B4-48166ADD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4" descr="A screenshot of a cell phone&#10;&#10;Description generated with very high confidence">
            <a:extLst>
              <a:ext uri="{FF2B5EF4-FFF2-40B4-BE49-F238E27FC236}">
                <a16:creationId xmlns:a16="http://schemas.microsoft.com/office/drawing/2014/main" id="{419B90B9-CD39-46A5-A1B7-62E65A55C6F7}"/>
              </a:ext>
            </a:extLst>
          </p:cNvPr>
          <p:cNvPicPr>
            <a:picLocks noChangeAspect="1"/>
          </p:cNvPicPr>
          <p:nvPr/>
        </p:nvPicPr>
        <p:blipFill rotWithShape="1">
          <a:blip r:embed="rId3"/>
          <a:srcRect l="1" t="-2" r="33320" b="-2"/>
          <a:stretch/>
        </p:blipFill>
        <p:spPr>
          <a:xfrm>
            <a:off x="822669" y="1462078"/>
            <a:ext cx="3682964" cy="5223623"/>
          </a:xfrm>
          <a:prstGeom prst="rect">
            <a:avLst/>
          </a:prstGeom>
        </p:spPr>
      </p:pic>
      <p:sp>
        <p:nvSpPr>
          <p:cNvPr id="9" name="Title 1">
            <a:extLst>
              <a:ext uri="{FF2B5EF4-FFF2-40B4-BE49-F238E27FC236}">
                <a16:creationId xmlns:a16="http://schemas.microsoft.com/office/drawing/2014/main" id="{8311BBB8-2383-4FA9-894F-9A1B539CE8D6}"/>
              </a:ext>
            </a:extLst>
          </p:cNvPr>
          <p:cNvSpPr txBox="1">
            <a:spLocks/>
          </p:cNvSpPr>
          <p:nvPr/>
        </p:nvSpPr>
        <p:spPr>
          <a:xfrm>
            <a:off x="628889" y="93576"/>
            <a:ext cx="8596668" cy="13208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3600" dirty="0"/>
              <a:t>UK Biobank </a:t>
            </a:r>
            <a:r>
              <a:rPr lang="en-CA" sz="2400" dirty="0"/>
              <a:t>(Variables)</a:t>
            </a:r>
          </a:p>
        </p:txBody>
      </p:sp>
      <p:pic>
        <p:nvPicPr>
          <p:cNvPr id="8" name="Picture 6" descr="A screenshot of a cell phone&#10;&#10;Description generated with very high confidence">
            <a:extLst>
              <a:ext uri="{FF2B5EF4-FFF2-40B4-BE49-F238E27FC236}">
                <a16:creationId xmlns:a16="http://schemas.microsoft.com/office/drawing/2014/main" id="{EB38D71E-CEEF-4A64-B0E5-8FC59AB88D55}"/>
              </a:ext>
            </a:extLst>
          </p:cNvPr>
          <p:cNvPicPr>
            <a:picLocks noChangeAspect="1"/>
          </p:cNvPicPr>
          <p:nvPr/>
        </p:nvPicPr>
        <p:blipFill rotWithShape="1">
          <a:blip r:embed="rId4"/>
          <a:srcRect l="681" r="24391" b="29056"/>
          <a:stretch/>
        </p:blipFill>
        <p:spPr>
          <a:xfrm>
            <a:off x="5310232" y="307293"/>
            <a:ext cx="6059099" cy="6243414"/>
          </a:xfrm>
          <a:prstGeom prst="rect">
            <a:avLst/>
          </a:prstGeom>
        </p:spPr>
      </p:pic>
    </p:spTree>
    <p:extLst>
      <p:ext uri="{BB962C8B-B14F-4D97-AF65-F5344CB8AC3E}">
        <p14:creationId xmlns:p14="http://schemas.microsoft.com/office/powerpoint/2010/main" val="675694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68" name="Rectangle 67">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71">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77">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81">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Freeform: Shape 83">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4B0ABC-C1EA-4E30-B43C-C9C8ECAD6DEB}"/>
              </a:ext>
            </a:extLst>
          </p:cNvPr>
          <p:cNvSpPr>
            <a:spLocks noGrp="1"/>
          </p:cNvSpPr>
          <p:nvPr>
            <p:ph type="title"/>
          </p:nvPr>
        </p:nvSpPr>
        <p:spPr>
          <a:xfrm>
            <a:off x="677334" y="609599"/>
            <a:ext cx="3843375" cy="5545667"/>
          </a:xfrm>
        </p:spPr>
        <p:txBody>
          <a:bodyPr anchor="ctr">
            <a:normAutofit/>
          </a:bodyPr>
          <a:lstStyle/>
          <a:p>
            <a:r>
              <a:rPr lang="en-CA" dirty="0">
                <a:solidFill>
                  <a:schemeClr val="tx1">
                    <a:lumMod val="85000"/>
                    <a:lumOff val="15000"/>
                  </a:schemeClr>
                </a:solidFill>
              </a:rPr>
              <a:t>Some Challenges and Limitations.</a:t>
            </a:r>
          </a:p>
        </p:txBody>
      </p:sp>
      <p:sp>
        <p:nvSpPr>
          <p:cNvPr id="3" name="Content Placeholder 2">
            <a:extLst>
              <a:ext uri="{FF2B5EF4-FFF2-40B4-BE49-F238E27FC236}">
                <a16:creationId xmlns:a16="http://schemas.microsoft.com/office/drawing/2014/main" id="{2D582A23-6FBD-48F1-9A23-B7CB5093133F}"/>
              </a:ext>
            </a:extLst>
          </p:cNvPr>
          <p:cNvSpPr>
            <a:spLocks noGrp="1"/>
          </p:cNvSpPr>
          <p:nvPr>
            <p:ph idx="1"/>
          </p:nvPr>
        </p:nvSpPr>
        <p:spPr>
          <a:xfrm>
            <a:off x="6116084" y="609600"/>
            <a:ext cx="5511296" cy="6172705"/>
          </a:xfrm>
        </p:spPr>
        <p:txBody>
          <a:bodyPr vert="horz" lIns="91440" tIns="45720" rIns="91440" bIns="45720" rtlCol="0" anchor="ctr">
            <a:normAutofit/>
          </a:bodyPr>
          <a:lstStyle/>
          <a:p>
            <a:pPr>
              <a:lnSpc>
                <a:spcPct val="90000"/>
              </a:lnSpc>
            </a:pPr>
            <a:r>
              <a:rPr lang="en-US" sz="2800" dirty="0">
                <a:solidFill>
                  <a:srgbClr val="FFFFFF"/>
                </a:solidFill>
              </a:rPr>
              <a:t>Multiple testing.</a:t>
            </a:r>
          </a:p>
          <a:p>
            <a:pPr lvl="1">
              <a:lnSpc>
                <a:spcPct val="90000"/>
              </a:lnSpc>
            </a:pPr>
            <a:r>
              <a:rPr lang="en-US" sz="1800" dirty="0">
                <a:solidFill>
                  <a:srgbClr val="FFFFFF"/>
                </a:solidFill>
              </a:rPr>
              <a:t>2000 phenotypes</a:t>
            </a:r>
          </a:p>
          <a:p>
            <a:pPr lvl="1">
              <a:lnSpc>
                <a:spcPct val="90000"/>
              </a:lnSpc>
            </a:pPr>
            <a:r>
              <a:rPr lang="en-US" sz="1800" dirty="0">
                <a:solidFill>
                  <a:srgbClr val="FFFFFF"/>
                </a:solidFill>
              </a:rPr>
              <a:t>Experimental wide α of 0·05</a:t>
            </a:r>
          </a:p>
          <a:p>
            <a:pPr lvl="1">
              <a:lnSpc>
                <a:spcPct val="90000"/>
              </a:lnSpc>
            </a:pPr>
            <a:r>
              <a:rPr lang="en-US" sz="1800" dirty="0">
                <a:solidFill>
                  <a:srgbClr val="FFFFFF"/>
                </a:solidFill>
              </a:rPr>
              <a:t>Bonferroni correction: </a:t>
            </a:r>
            <a:r>
              <a:rPr lang="en-US" sz="1800" i="1" dirty="0">
                <a:solidFill>
                  <a:srgbClr val="FFFFFF"/>
                </a:solidFill>
              </a:rPr>
              <a:t>P</a:t>
            </a:r>
            <a:r>
              <a:rPr lang="en-US" sz="1800" dirty="0">
                <a:solidFill>
                  <a:srgbClr val="FFFFFF"/>
                </a:solidFill>
              </a:rPr>
              <a:t> &lt; 2·5E-5</a:t>
            </a:r>
          </a:p>
          <a:p>
            <a:pPr>
              <a:lnSpc>
                <a:spcPct val="90000"/>
              </a:lnSpc>
            </a:pPr>
            <a:r>
              <a:rPr lang="en-US" sz="2800" dirty="0">
                <a:solidFill>
                  <a:srgbClr val="FFFFFF"/>
                </a:solidFill>
              </a:rPr>
              <a:t>Missing data </a:t>
            </a:r>
            <a:r>
              <a:rPr lang="en-US" sz="2400" dirty="0">
                <a:solidFill>
                  <a:srgbClr val="FFFFFF"/>
                </a:solidFill>
              </a:rPr>
              <a:t>(phenotype &amp; genotype).</a:t>
            </a:r>
            <a:endParaRPr lang="en-US" sz="2800" dirty="0">
              <a:solidFill>
                <a:srgbClr val="FFFFFF"/>
              </a:solidFill>
            </a:endParaRPr>
          </a:p>
          <a:p>
            <a:pPr>
              <a:lnSpc>
                <a:spcPct val="90000"/>
              </a:lnSpc>
            </a:pPr>
            <a:r>
              <a:rPr lang="en-US" sz="2800" dirty="0">
                <a:solidFill>
                  <a:srgbClr val="FFFFFF"/>
                </a:solidFill>
              </a:rPr>
              <a:t>Choosing covariates. </a:t>
            </a:r>
          </a:p>
          <a:p>
            <a:pPr>
              <a:lnSpc>
                <a:spcPct val="90000"/>
              </a:lnSpc>
            </a:pPr>
            <a:r>
              <a:rPr lang="en-US" sz="2800" dirty="0">
                <a:solidFill>
                  <a:srgbClr val="FFFFFF"/>
                </a:solidFill>
              </a:rPr>
              <a:t>Relatedness, kinship checking. </a:t>
            </a:r>
          </a:p>
          <a:p>
            <a:pPr>
              <a:lnSpc>
                <a:spcPct val="90000"/>
              </a:lnSpc>
            </a:pPr>
            <a:r>
              <a:rPr lang="en-US" sz="2800" dirty="0">
                <a:solidFill>
                  <a:srgbClr val="FFFFFF"/>
                </a:solidFill>
              </a:rPr>
              <a:t>Computing the ancestral PCA.</a:t>
            </a:r>
          </a:p>
          <a:p>
            <a:pPr>
              <a:lnSpc>
                <a:spcPct val="90000"/>
              </a:lnSpc>
            </a:pPr>
            <a:r>
              <a:rPr lang="en-US" sz="2800" dirty="0">
                <a:solidFill>
                  <a:srgbClr val="FFFFFF"/>
                </a:solidFill>
              </a:rPr>
              <a:t>Implementing all of this in a HPF.</a:t>
            </a:r>
          </a:p>
          <a:p>
            <a:pPr>
              <a:lnSpc>
                <a:spcPct val="90000"/>
              </a:lnSpc>
            </a:pPr>
            <a:r>
              <a:rPr lang="en-US" sz="2800" dirty="0">
                <a:solidFill>
                  <a:srgbClr val="FFFFFF"/>
                </a:solidFill>
              </a:rPr>
              <a:t>External validation and generalizability of results.</a:t>
            </a:r>
          </a:p>
          <a:p>
            <a:pPr marL="0" indent="0">
              <a:lnSpc>
                <a:spcPct val="90000"/>
              </a:lnSpc>
              <a:buNone/>
            </a:pPr>
            <a:endParaRPr lang="en-US" sz="1400" dirty="0">
              <a:solidFill>
                <a:srgbClr val="FFFFFF"/>
              </a:solidFill>
            </a:endParaRPr>
          </a:p>
          <a:p>
            <a:pPr>
              <a:lnSpc>
                <a:spcPct val="90000"/>
              </a:lnSpc>
            </a:pPr>
            <a:endParaRPr lang="en-CA" sz="1400" dirty="0">
              <a:solidFill>
                <a:srgbClr val="FFFFFF"/>
              </a:solidFill>
            </a:endParaRPr>
          </a:p>
        </p:txBody>
      </p:sp>
    </p:spTree>
    <p:extLst>
      <p:ext uri="{BB962C8B-B14F-4D97-AF65-F5344CB8AC3E}">
        <p14:creationId xmlns:p14="http://schemas.microsoft.com/office/powerpoint/2010/main" val="241125557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F3BC-83FB-4711-A4F6-A9673A803754}"/>
              </a:ext>
            </a:extLst>
          </p:cNvPr>
          <p:cNvSpPr>
            <a:spLocks noGrp="1"/>
          </p:cNvSpPr>
          <p:nvPr>
            <p:ph type="title"/>
          </p:nvPr>
        </p:nvSpPr>
        <p:spPr>
          <a:xfrm>
            <a:off x="3322768" y="2305799"/>
            <a:ext cx="3305801" cy="956442"/>
          </a:xfrm>
        </p:spPr>
        <p:txBody>
          <a:bodyPr/>
          <a:lstStyle/>
          <a:p>
            <a:r>
              <a:rPr lang="en-US"/>
              <a:t>Questions?</a:t>
            </a:r>
          </a:p>
        </p:txBody>
      </p:sp>
    </p:spTree>
    <p:extLst>
      <p:ext uri="{BB962C8B-B14F-4D97-AF65-F5344CB8AC3E}">
        <p14:creationId xmlns:p14="http://schemas.microsoft.com/office/powerpoint/2010/main" val="4229439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2" name="Group 70">
            <a:extLst>
              <a:ext uri="{FF2B5EF4-FFF2-40B4-BE49-F238E27FC236}">
                <a16:creationId xmlns:a16="http://schemas.microsoft.com/office/drawing/2014/main" id="{3DFBBA17-68C1-41F9-89F3-78F3F2DB9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72" name="Freeform 14">
              <a:extLst>
                <a:ext uri="{FF2B5EF4-FFF2-40B4-BE49-F238E27FC236}">
                  <a16:creationId xmlns:a16="http://schemas.microsoft.com/office/drawing/2014/main" id="{3054DDBF-C387-4540-A45A-F9BEB040C2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73" name="Straight Connector 72">
              <a:extLst>
                <a:ext uri="{FF2B5EF4-FFF2-40B4-BE49-F238E27FC236}">
                  <a16:creationId xmlns:a16="http://schemas.microsoft.com/office/drawing/2014/main" id="{7BD859CE-CE14-4780-AE18-EAE4B3284B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F0B8A132-768E-483C-A30F-37EB64E041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F81F31DC-17B7-43F3-B8DB-CA79E1A1E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66612D03-B350-4569-BA9B-D1E1F914A5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C382562E-51EA-49FC-9CA9-9E3E9FCFA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F202B3CB-9607-4519-9EB5-286A461D8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8635CEA0-18EC-41D7-BFAE-B45A7669C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FC79C36B-0CF0-4AA7-A3BF-42D6B9317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1D6C24F4-F8D2-44C2-8CFA-D14C5561D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03A7CDA-26E9-4D34-A017-EF176AFEBE0B}"/>
              </a:ext>
            </a:extLst>
          </p:cNvPr>
          <p:cNvSpPr>
            <a:spLocks noGrp="1"/>
          </p:cNvSpPr>
          <p:nvPr>
            <p:ph type="title"/>
          </p:nvPr>
        </p:nvSpPr>
        <p:spPr>
          <a:xfrm>
            <a:off x="3764800" y="183502"/>
            <a:ext cx="5684383" cy="1554212"/>
          </a:xfrm>
        </p:spPr>
        <p:txBody>
          <a:bodyPr vert="horz" lIns="91440" tIns="45720" rIns="91440" bIns="45720" rtlCol="0" anchor="b">
            <a:normAutofit/>
          </a:bodyPr>
          <a:lstStyle/>
          <a:p>
            <a:pPr algn="ctr">
              <a:lnSpc>
                <a:spcPct val="90000"/>
              </a:lnSpc>
            </a:pPr>
            <a:r>
              <a:rPr lang="en-US" sz="4800" b="1" dirty="0">
                <a:solidFill>
                  <a:srgbClr val="0146AD"/>
                </a:solidFill>
              </a:rPr>
              <a:t>The Hospital for Sick Children </a:t>
            </a:r>
          </a:p>
        </p:txBody>
      </p:sp>
      <p:pic>
        <p:nvPicPr>
          <p:cNvPr id="2050" name="Picture 2" descr="http://www.constructioncanada.net/wp-content/uploads/2015/01/sick_kids_1_oct2013_71.jpg">
            <a:extLst>
              <a:ext uri="{FF2B5EF4-FFF2-40B4-BE49-F238E27FC236}">
                <a16:creationId xmlns:a16="http://schemas.microsoft.com/office/drawing/2014/main" id="{03F1DCCB-13F9-4D5C-9059-1ADFCBFA5F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627" t="12759" r="18932" b="31697"/>
          <a:stretch/>
        </p:blipFill>
        <p:spPr bwMode="auto">
          <a:xfrm>
            <a:off x="269718" y="-8467"/>
            <a:ext cx="3329076" cy="3938185"/>
          </a:xfrm>
          <a:custGeom>
            <a:avLst/>
            <a:gdLst>
              <a:gd name="connsiteX0" fmla="*/ 509916 w 5062280"/>
              <a:gd name="connsiteY0" fmla="*/ 0 h 3429000"/>
              <a:gd name="connsiteX1" fmla="*/ 5062280 w 5062280"/>
              <a:gd name="connsiteY1" fmla="*/ 0 h 3429000"/>
              <a:gd name="connsiteX2" fmla="*/ 5062280 w 5062280"/>
              <a:gd name="connsiteY2" fmla="*/ 21851 h 3429000"/>
              <a:gd name="connsiteX3" fmla="*/ 4549416 w 5062280"/>
              <a:gd name="connsiteY3" fmla="*/ 3429000 h 3429000"/>
              <a:gd name="connsiteX4" fmla="*/ 0 w 5062280"/>
              <a:gd name="connsiteY4" fmla="*/ 3429000 h 3429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2280" h="3429000">
                <a:moveTo>
                  <a:pt x="509916" y="0"/>
                </a:moveTo>
                <a:lnTo>
                  <a:pt x="5062280" y="0"/>
                </a:lnTo>
                <a:lnTo>
                  <a:pt x="5062280" y="21851"/>
                </a:lnTo>
                <a:lnTo>
                  <a:pt x="4549416" y="3429000"/>
                </a:lnTo>
                <a:lnTo>
                  <a:pt x="0" y="3429000"/>
                </a:lnTo>
                <a:close/>
              </a:path>
            </a:pathLst>
          </a:cu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32BAA85-735E-469C-BF5D-8159E869E691}"/>
              </a:ext>
            </a:extLst>
          </p:cNvPr>
          <p:cNvPicPr>
            <a:picLocks noChangeAspect="1"/>
          </p:cNvPicPr>
          <p:nvPr/>
        </p:nvPicPr>
        <p:blipFill rotWithShape="1">
          <a:blip r:embed="rId3"/>
          <a:srcRect l="-6769" t="-203" r="-6769" b="-9857"/>
          <a:stretch/>
        </p:blipFill>
        <p:spPr>
          <a:xfrm>
            <a:off x="455778" y="4216737"/>
            <a:ext cx="2998351" cy="2105938"/>
          </a:xfrm>
          <a:custGeom>
            <a:avLst/>
            <a:gdLst>
              <a:gd name="connsiteX0" fmla="*/ 332680 w 4882096"/>
              <a:gd name="connsiteY0" fmla="*/ 0 h 3429001"/>
              <a:gd name="connsiteX1" fmla="*/ 4882096 w 4882096"/>
              <a:gd name="connsiteY1" fmla="*/ 0 h 3429001"/>
              <a:gd name="connsiteX2" fmla="*/ 4365943 w 4882096"/>
              <a:gd name="connsiteY2" fmla="*/ 3429001 h 3429001"/>
              <a:gd name="connsiteX3" fmla="*/ 0 w 4882096"/>
              <a:gd name="connsiteY3" fmla="*/ 3429001 h 3429001"/>
              <a:gd name="connsiteX4" fmla="*/ 0 w 4882096"/>
              <a:gd name="connsiteY4" fmla="*/ 2237155 h 3429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2096" h="3429001">
                <a:moveTo>
                  <a:pt x="332680" y="0"/>
                </a:moveTo>
                <a:lnTo>
                  <a:pt x="4882096" y="0"/>
                </a:lnTo>
                <a:lnTo>
                  <a:pt x="4365943" y="3429001"/>
                </a:lnTo>
                <a:lnTo>
                  <a:pt x="0" y="3429001"/>
                </a:lnTo>
                <a:lnTo>
                  <a:pt x="0" y="2237155"/>
                </a:lnTo>
                <a:close/>
              </a:path>
            </a:pathLst>
          </a:custGeom>
        </p:spPr>
      </p:pic>
      <p:cxnSp>
        <p:nvCxnSpPr>
          <p:cNvPr id="2053" name="Straight Connector 82">
            <a:extLst>
              <a:ext uri="{FF2B5EF4-FFF2-40B4-BE49-F238E27FC236}">
                <a16:creationId xmlns:a16="http://schemas.microsoft.com/office/drawing/2014/main" id="{44ECB373-FE53-4714-8BA6-043C52FC07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2012" y="3433493"/>
            <a:ext cx="45494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00936D7-7E72-4F9D-8B51-A73F4628B9DE}"/>
              </a:ext>
            </a:extLst>
          </p:cNvPr>
          <p:cNvPicPr>
            <a:picLocks noChangeAspect="1"/>
          </p:cNvPicPr>
          <p:nvPr/>
        </p:nvPicPr>
        <p:blipFill rotWithShape="1">
          <a:blip r:embed="rId4"/>
          <a:srcRect l="24843" r="52619" b="1231"/>
          <a:stretch/>
        </p:blipFill>
        <p:spPr>
          <a:xfrm>
            <a:off x="7735506" y="2841171"/>
            <a:ext cx="842746" cy="2434143"/>
          </a:xfrm>
          <a:prstGeom prst="rect">
            <a:avLst/>
          </a:prstGeom>
        </p:spPr>
      </p:pic>
      <p:pic>
        <p:nvPicPr>
          <p:cNvPr id="5" name="Picture 4">
            <a:extLst>
              <a:ext uri="{FF2B5EF4-FFF2-40B4-BE49-F238E27FC236}">
                <a16:creationId xmlns:a16="http://schemas.microsoft.com/office/drawing/2014/main" id="{64FB0401-461D-45D0-9478-912C40984B0F}"/>
              </a:ext>
            </a:extLst>
          </p:cNvPr>
          <p:cNvPicPr>
            <a:picLocks noChangeAspect="1"/>
          </p:cNvPicPr>
          <p:nvPr/>
        </p:nvPicPr>
        <p:blipFill rotWithShape="1">
          <a:blip r:embed="rId5"/>
          <a:srcRect l="26618" r="22498"/>
          <a:stretch/>
        </p:blipFill>
        <p:spPr>
          <a:xfrm>
            <a:off x="6520493" y="3340364"/>
            <a:ext cx="802686" cy="2349841"/>
          </a:xfrm>
          <a:prstGeom prst="rect">
            <a:avLst/>
          </a:prstGeom>
        </p:spPr>
      </p:pic>
      <p:pic>
        <p:nvPicPr>
          <p:cNvPr id="6" name="Picture 5">
            <a:extLst>
              <a:ext uri="{FF2B5EF4-FFF2-40B4-BE49-F238E27FC236}">
                <a16:creationId xmlns:a16="http://schemas.microsoft.com/office/drawing/2014/main" id="{634FE620-3CC8-4C9F-9D36-4DAA426FD44C}"/>
              </a:ext>
            </a:extLst>
          </p:cNvPr>
          <p:cNvPicPr>
            <a:picLocks noChangeAspect="1"/>
          </p:cNvPicPr>
          <p:nvPr/>
        </p:nvPicPr>
        <p:blipFill rotWithShape="1">
          <a:blip r:embed="rId6"/>
          <a:srcRect l="30492" t="22332" r="31707" b="347"/>
          <a:stretch/>
        </p:blipFill>
        <p:spPr>
          <a:xfrm>
            <a:off x="5352552" y="4372164"/>
            <a:ext cx="813860" cy="2148412"/>
          </a:xfrm>
          <a:prstGeom prst="rect">
            <a:avLst/>
          </a:prstGeom>
        </p:spPr>
      </p:pic>
      <p:sp>
        <p:nvSpPr>
          <p:cNvPr id="20" name="Title 1">
            <a:extLst>
              <a:ext uri="{FF2B5EF4-FFF2-40B4-BE49-F238E27FC236}">
                <a16:creationId xmlns:a16="http://schemas.microsoft.com/office/drawing/2014/main" id="{D55621A2-60B6-4C02-9539-93AF0C6E2A9A}"/>
              </a:ext>
            </a:extLst>
          </p:cNvPr>
          <p:cNvSpPr txBox="1">
            <a:spLocks/>
          </p:cNvSpPr>
          <p:nvPr/>
        </p:nvSpPr>
        <p:spPr>
          <a:xfrm>
            <a:off x="5017941" y="1732208"/>
            <a:ext cx="3068943" cy="971620"/>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90000"/>
              </a:lnSpc>
            </a:pPr>
            <a:r>
              <a:rPr lang="en-US" sz="3200" u="sng" dirty="0" err="1">
                <a:solidFill>
                  <a:srgbClr val="00B0F0"/>
                </a:solidFill>
              </a:rPr>
              <a:t>Strug</a:t>
            </a:r>
            <a:r>
              <a:rPr lang="en-US" sz="3200" u="sng" dirty="0">
                <a:solidFill>
                  <a:srgbClr val="00B0F0"/>
                </a:solidFill>
              </a:rPr>
              <a:t> Lab</a:t>
            </a:r>
          </a:p>
        </p:txBody>
      </p:sp>
    </p:spTree>
    <p:extLst>
      <p:ext uri="{BB962C8B-B14F-4D97-AF65-F5344CB8AC3E}">
        <p14:creationId xmlns:p14="http://schemas.microsoft.com/office/powerpoint/2010/main" val="739722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2D6B-8066-483F-A2A4-969D6D0A85F7}"/>
              </a:ext>
            </a:extLst>
          </p:cNvPr>
          <p:cNvSpPr>
            <a:spLocks noGrp="1"/>
          </p:cNvSpPr>
          <p:nvPr>
            <p:ph type="title"/>
          </p:nvPr>
        </p:nvSpPr>
        <p:spPr/>
        <p:txBody>
          <a:bodyPr/>
          <a:lstStyle/>
          <a:p>
            <a:r>
              <a:rPr lang="en-CA" dirty="0"/>
              <a:t>Overview</a:t>
            </a:r>
          </a:p>
        </p:txBody>
      </p:sp>
      <p:sp>
        <p:nvSpPr>
          <p:cNvPr id="3" name="Content Placeholder 2">
            <a:extLst>
              <a:ext uri="{FF2B5EF4-FFF2-40B4-BE49-F238E27FC236}">
                <a16:creationId xmlns:a16="http://schemas.microsoft.com/office/drawing/2014/main" id="{A3AF9FA7-E318-4CEF-A0B7-ADCB3C72895F}"/>
              </a:ext>
            </a:extLst>
          </p:cNvPr>
          <p:cNvSpPr>
            <a:spLocks noGrp="1"/>
          </p:cNvSpPr>
          <p:nvPr>
            <p:ph idx="1"/>
          </p:nvPr>
        </p:nvSpPr>
        <p:spPr>
          <a:xfrm>
            <a:off x="677334" y="1688250"/>
            <a:ext cx="8596668" cy="3880773"/>
          </a:xfrm>
        </p:spPr>
        <p:txBody>
          <a:bodyPr vert="horz" lIns="91440" tIns="45720" rIns="91440" bIns="45720" rtlCol="0" anchor="t">
            <a:normAutofit/>
          </a:bodyPr>
          <a:lstStyle/>
          <a:p>
            <a:r>
              <a:rPr lang="en-CA" sz="2400" dirty="0"/>
              <a:t>Background: Cystic Fibrosis and Modifier Genes</a:t>
            </a:r>
          </a:p>
          <a:p>
            <a:r>
              <a:rPr lang="en-CA" sz="2400" dirty="0"/>
              <a:t>Research Question</a:t>
            </a:r>
          </a:p>
          <a:p>
            <a:r>
              <a:rPr lang="en-CA" sz="2400" dirty="0">
                <a:ea typeface="+mn-lt"/>
                <a:cs typeface="+mn-lt"/>
              </a:rPr>
              <a:t>What is a </a:t>
            </a:r>
            <a:r>
              <a:rPr lang="en-CA" sz="2400" dirty="0" err="1">
                <a:ea typeface="+mn-lt"/>
                <a:cs typeface="+mn-lt"/>
              </a:rPr>
              <a:t>PheWAS</a:t>
            </a:r>
            <a:r>
              <a:rPr lang="en-CA" sz="2400" dirty="0">
                <a:ea typeface="+mn-lt"/>
                <a:cs typeface="+mn-lt"/>
              </a:rPr>
              <a:t>?</a:t>
            </a:r>
          </a:p>
          <a:p>
            <a:r>
              <a:rPr lang="en-CA" sz="2400" dirty="0" err="1">
                <a:ea typeface="+mn-lt"/>
                <a:cs typeface="+mn-lt"/>
              </a:rPr>
              <a:t>PheWAS</a:t>
            </a:r>
            <a:r>
              <a:rPr lang="en-CA" sz="2400" dirty="0">
                <a:ea typeface="+mn-lt"/>
                <a:cs typeface="+mn-lt"/>
              </a:rPr>
              <a:t> Methods</a:t>
            </a:r>
          </a:p>
          <a:p>
            <a:r>
              <a:rPr lang="en-CA" sz="2400" dirty="0">
                <a:ea typeface="+mn-lt"/>
                <a:cs typeface="+mn-lt"/>
              </a:rPr>
              <a:t>Database: UK Biobank</a:t>
            </a:r>
          </a:p>
          <a:p>
            <a:r>
              <a:rPr lang="en-CA" sz="2400" dirty="0">
                <a:ea typeface="+mn-lt"/>
                <a:cs typeface="+mn-lt"/>
              </a:rPr>
              <a:t>Limitations and Challenges</a:t>
            </a:r>
          </a:p>
        </p:txBody>
      </p:sp>
    </p:spTree>
    <p:extLst>
      <p:ext uri="{BB962C8B-B14F-4D97-AF65-F5344CB8AC3E}">
        <p14:creationId xmlns:p14="http://schemas.microsoft.com/office/powerpoint/2010/main" val="454661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87C13-1AC7-403D-B01D-1F6081C1A0EE}"/>
              </a:ext>
            </a:extLst>
          </p:cNvPr>
          <p:cNvSpPr>
            <a:spLocks noGrp="1"/>
          </p:cNvSpPr>
          <p:nvPr>
            <p:ph type="title"/>
          </p:nvPr>
        </p:nvSpPr>
        <p:spPr>
          <a:xfrm>
            <a:off x="677334" y="635244"/>
            <a:ext cx="8596668" cy="1320800"/>
          </a:xfrm>
        </p:spPr>
        <p:txBody>
          <a:bodyPr/>
          <a:lstStyle/>
          <a:p>
            <a:r>
              <a:rPr lang="en-CA" b="1" cap="all" dirty="0" err="1"/>
              <a:t>bACKGROUNd</a:t>
            </a:r>
            <a:endParaRPr lang="en-CA" b="1" cap="all" dirty="0"/>
          </a:p>
        </p:txBody>
      </p:sp>
      <p:sp>
        <p:nvSpPr>
          <p:cNvPr id="3" name="Content Placeholder 2">
            <a:extLst>
              <a:ext uri="{FF2B5EF4-FFF2-40B4-BE49-F238E27FC236}">
                <a16:creationId xmlns:a16="http://schemas.microsoft.com/office/drawing/2014/main" id="{5853C3AA-CE34-44DF-9AEA-F89199C83D7E}"/>
              </a:ext>
            </a:extLst>
          </p:cNvPr>
          <p:cNvSpPr>
            <a:spLocks noGrp="1"/>
          </p:cNvSpPr>
          <p:nvPr>
            <p:ph idx="1"/>
          </p:nvPr>
        </p:nvSpPr>
        <p:spPr>
          <a:xfrm>
            <a:off x="677334" y="1791196"/>
            <a:ext cx="4597119" cy="4530881"/>
          </a:xfrm>
        </p:spPr>
        <p:txBody>
          <a:bodyPr>
            <a:normAutofit lnSpcReduction="10000"/>
          </a:bodyPr>
          <a:lstStyle/>
          <a:p>
            <a:r>
              <a:rPr lang="en-CA" sz="2000" dirty="0"/>
              <a:t>Cystic fibrosis (CF) is the most common fatal genetic disease affecting Canadian children and young adults. At present, there is no cure. </a:t>
            </a:r>
          </a:p>
          <a:p>
            <a:r>
              <a:rPr lang="en-CA" sz="2000" dirty="0"/>
              <a:t>Commonly suffer from lung disease. </a:t>
            </a:r>
          </a:p>
          <a:p>
            <a:pPr marL="0" indent="0">
              <a:buNone/>
            </a:pPr>
            <a:endParaRPr lang="en-CA" dirty="0"/>
          </a:p>
          <a:p>
            <a:r>
              <a:rPr lang="en-CA" sz="2000" dirty="0"/>
              <a:t>All physical and observable traits.</a:t>
            </a:r>
          </a:p>
          <a:p>
            <a:r>
              <a:rPr lang="en-CA" sz="2000" dirty="0"/>
              <a:t>E.g. Height, hair color, white blood cell count, and diseases you may have (diabetes, cystic fibrosis, etc.).  </a:t>
            </a:r>
          </a:p>
          <a:p>
            <a:endParaRPr lang="en-CA" dirty="0"/>
          </a:p>
        </p:txBody>
      </p:sp>
      <p:pic>
        <p:nvPicPr>
          <p:cNvPr id="4" name="Picture 3">
            <a:extLst>
              <a:ext uri="{FF2B5EF4-FFF2-40B4-BE49-F238E27FC236}">
                <a16:creationId xmlns:a16="http://schemas.microsoft.com/office/drawing/2014/main" id="{01423575-A7A8-4F3E-A81A-B244B3350A2F}"/>
              </a:ext>
            </a:extLst>
          </p:cNvPr>
          <p:cNvPicPr>
            <a:picLocks noChangeAspect="1"/>
          </p:cNvPicPr>
          <p:nvPr/>
        </p:nvPicPr>
        <p:blipFill>
          <a:blip r:embed="rId3"/>
          <a:stretch>
            <a:fillRect/>
          </a:stretch>
        </p:blipFill>
        <p:spPr>
          <a:xfrm>
            <a:off x="6884608" y="310958"/>
            <a:ext cx="4597119" cy="5375277"/>
          </a:xfrm>
          <a:prstGeom prst="rect">
            <a:avLst/>
          </a:prstGeom>
        </p:spPr>
      </p:pic>
      <p:sp>
        <p:nvSpPr>
          <p:cNvPr id="5" name="Title 1">
            <a:extLst>
              <a:ext uri="{FF2B5EF4-FFF2-40B4-BE49-F238E27FC236}">
                <a16:creationId xmlns:a16="http://schemas.microsoft.com/office/drawing/2014/main" id="{784420F3-5786-459A-9AD4-47792C1184E9}"/>
              </a:ext>
            </a:extLst>
          </p:cNvPr>
          <p:cNvSpPr txBox="1">
            <a:spLocks/>
          </p:cNvSpPr>
          <p:nvPr/>
        </p:nvSpPr>
        <p:spPr>
          <a:xfrm>
            <a:off x="586500" y="1295644"/>
            <a:ext cx="8596668" cy="57427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400" dirty="0"/>
              <a:t>Cystic Fibrosis</a:t>
            </a:r>
          </a:p>
        </p:txBody>
      </p:sp>
      <p:sp>
        <p:nvSpPr>
          <p:cNvPr id="6" name="Title 1">
            <a:extLst>
              <a:ext uri="{FF2B5EF4-FFF2-40B4-BE49-F238E27FC236}">
                <a16:creationId xmlns:a16="http://schemas.microsoft.com/office/drawing/2014/main" id="{9AB8BAC2-A3B6-4E9A-B34F-D4012EADFD75}"/>
              </a:ext>
            </a:extLst>
          </p:cNvPr>
          <p:cNvSpPr txBox="1">
            <a:spLocks/>
          </p:cNvSpPr>
          <p:nvPr/>
        </p:nvSpPr>
        <p:spPr>
          <a:xfrm>
            <a:off x="586499" y="3811888"/>
            <a:ext cx="8596668" cy="57427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400" dirty="0"/>
              <a:t>Phenotype</a:t>
            </a:r>
          </a:p>
        </p:txBody>
      </p:sp>
      <p:pic>
        <p:nvPicPr>
          <p:cNvPr id="7" name="Picture 6">
            <a:extLst>
              <a:ext uri="{FF2B5EF4-FFF2-40B4-BE49-F238E27FC236}">
                <a16:creationId xmlns:a16="http://schemas.microsoft.com/office/drawing/2014/main" id="{0913C7FD-DB37-4DDB-B202-6FD8C6C7B2CA}"/>
              </a:ext>
            </a:extLst>
          </p:cNvPr>
          <p:cNvPicPr>
            <a:picLocks noChangeAspect="1"/>
          </p:cNvPicPr>
          <p:nvPr/>
        </p:nvPicPr>
        <p:blipFill>
          <a:blip r:embed="rId4"/>
          <a:stretch>
            <a:fillRect/>
          </a:stretch>
        </p:blipFill>
        <p:spPr>
          <a:xfrm>
            <a:off x="431626" y="6010521"/>
            <a:ext cx="8906416" cy="688337"/>
          </a:xfrm>
          <a:prstGeom prst="rect">
            <a:avLst/>
          </a:prstGeom>
        </p:spPr>
      </p:pic>
    </p:spTree>
    <p:extLst>
      <p:ext uri="{BB962C8B-B14F-4D97-AF65-F5344CB8AC3E}">
        <p14:creationId xmlns:p14="http://schemas.microsoft.com/office/powerpoint/2010/main" val="1703209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00A3-2A8F-429A-BC05-03E544143D58}"/>
              </a:ext>
            </a:extLst>
          </p:cNvPr>
          <p:cNvSpPr>
            <a:spLocks noGrp="1"/>
          </p:cNvSpPr>
          <p:nvPr>
            <p:ph type="title"/>
          </p:nvPr>
        </p:nvSpPr>
        <p:spPr>
          <a:xfrm>
            <a:off x="677334" y="609600"/>
            <a:ext cx="8596668" cy="1320800"/>
          </a:xfrm>
        </p:spPr>
        <p:txBody>
          <a:bodyPr/>
          <a:lstStyle/>
          <a:p>
            <a:r>
              <a:rPr lang="en-CA" dirty="0"/>
              <a:t>Modifier Genes</a:t>
            </a:r>
          </a:p>
        </p:txBody>
      </p:sp>
      <p:sp>
        <p:nvSpPr>
          <p:cNvPr id="3" name="Content Placeholder 2">
            <a:extLst>
              <a:ext uri="{FF2B5EF4-FFF2-40B4-BE49-F238E27FC236}">
                <a16:creationId xmlns:a16="http://schemas.microsoft.com/office/drawing/2014/main" id="{E306ECE2-4E96-4F28-ABF1-CD5B33E3C060}"/>
              </a:ext>
            </a:extLst>
          </p:cNvPr>
          <p:cNvSpPr>
            <a:spLocks noGrp="1"/>
          </p:cNvSpPr>
          <p:nvPr>
            <p:ph idx="1"/>
          </p:nvPr>
        </p:nvSpPr>
        <p:spPr>
          <a:xfrm>
            <a:off x="677334" y="1623219"/>
            <a:ext cx="3120532" cy="5013751"/>
          </a:xfrm>
        </p:spPr>
        <p:txBody>
          <a:bodyPr vert="horz" lIns="91440" tIns="45720" rIns="91440" bIns="45720" rtlCol="0" anchor="t">
            <a:normAutofit fontScale="92500" lnSpcReduction="10000"/>
          </a:bodyPr>
          <a:lstStyle/>
          <a:p>
            <a:r>
              <a:rPr lang="en-CA" sz="2400" b="1" dirty="0"/>
              <a:t>Cystic Fibrosis (CF) Genetic modifiers </a:t>
            </a:r>
            <a:r>
              <a:rPr lang="en-CA" sz="2400" dirty="0"/>
              <a:t>are SNPs that affect the severity of the disease.</a:t>
            </a:r>
          </a:p>
          <a:p>
            <a:r>
              <a:rPr lang="en-CA" sz="2400" dirty="0"/>
              <a:t>Modifier gene: SLC26A9</a:t>
            </a:r>
          </a:p>
          <a:p>
            <a:r>
              <a:rPr lang="en-CA" sz="2400" dirty="0"/>
              <a:t>Affects lung function for people with CF. </a:t>
            </a:r>
          </a:p>
          <a:p>
            <a:r>
              <a:rPr lang="en-CA" sz="2400" dirty="0"/>
              <a:t>SNP: RS4077468</a:t>
            </a:r>
          </a:p>
          <a:p>
            <a:r>
              <a:rPr lang="en-CA" sz="2400" dirty="0"/>
              <a:t>SNP Variation:</a:t>
            </a:r>
          </a:p>
          <a:p>
            <a:pPr lvl="1">
              <a:spcBef>
                <a:spcPts val="0"/>
              </a:spcBef>
            </a:pPr>
            <a:r>
              <a:rPr lang="en-CA" sz="1800" dirty="0"/>
              <a:t>AA</a:t>
            </a:r>
          </a:p>
          <a:p>
            <a:pPr lvl="1">
              <a:spcBef>
                <a:spcPts val="0"/>
              </a:spcBef>
            </a:pPr>
            <a:r>
              <a:rPr lang="en-CA" sz="1800" dirty="0"/>
              <a:t>AT</a:t>
            </a:r>
          </a:p>
          <a:p>
            <a:pPr lvl="1">
              <a:spcBef>
                <a:spcPts val="0"/>
              </a:spcBef>
            </a:pPr>
            <a:r>
              <a:rPr lang="en-CA" sz="1800" dirty="0"/>
              <a:t>TT</a:t>
            </a:r>
          </a:p>
          <a:p>
            <a:pPr marL="0" indent="0">
              <a:buNone/>
            </a:pPr>
            <a:endParaRPr lang="en-CA" dirty="0"/>
          </a:p>
        </p:txBody>
      </p:sp>
      <p:pic>
        <p:nvPicPr>
          <p:cNvPr id="4" name="Picture 5">
            <a:extLst>
              <a:ext uri="{FF2B5EF4-FFF2-40B4-BE49-F238E27FC236}">
                <a16:creationId xmlns:a16="http://schemas.microsoft.com/office/drawing/2014/main" id="{6933EA28-6E46-4633-9FDE-65DA4979D5A0}"/>
              </a:ext>
            </a:extLst>
          </p:cNvPr>
          <p:cNvPicPr>
            <a:picLocks noChangeAspect="1"/>
          </p:cNvPicPr>
          <p:nvPr/>
        </p:nvPicPr>
        <p:blipFill rotWithShape="1">
          <a:blip r:embed="rId3"/>
          <a:srcRect l="1959" t="561" r="12877" b="34299"/>
          <a:stretch/>
        </p:blipFill>
        <p:spPr>
          <a:xfrm>
            <a:off x="4316736" y="454592"/>
            <a:ext cx="4511444" cy="2622088"/>
          </a:xfrm>
          <a:prstGeom prst="rect">
            <a:avLst/>
          </a:prstGeom>
        </p:spPr>
      </p:pic>
      <p:sp>
        <p:nvSpPr>
          <p:cNvPr id="9" name="Diamond 8">
            <a:extLst>
              <a:ext uri="{FF2B5EF4-FFF2-40B4-BE49-F238E27FC236}">
                <a16:creationId xmlns:a16="http://schemas.microsoft.com/office/drawing/2014/main" id="{89BF0A82-8E1E-4902-84A3-804FC8E69A78}"/>
              </a:ext>
            </a:extLst>
          </p:cNvPr>
          <p:cNvSpPr/>
          <p:nvPr/>
        </p:nvSpPr>
        <p:spPr>
          <a:xfrm>
            <a:off x="5836616" y="1336911"/>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Diamond 10">
            <a:extLst>
              <a:ext uri="{FF2B5EF4-FFF2-40B4-BE49-F238E27FC236}">
                <a16:creationId xmlns:a16="http://schemas.microsoft.com/office/drawing/2014/main" id="{F76023D6-4407-4ADD-A1F1-D7D58C69B06E}"/>
              </a:ext>
            </a:extLst>
          </p:cNvPr>
          <p:cNvSpPr/>
          <p:nvPr/>
        </p:nvSpPr>
        <p:spPr>
          <a:xfrm>
            <a:off x="5337026" y="885766"/>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Diamond 11">
            <a:extLst>
              <a:ext uri="{FF2B5EF4-FFF2-40B4-BE49-F238E27FC236}">
                <a16:creationId xmlns:a16="http://schemas.microsoft.com/office/drawing/2014/main" id="{C68AC1EC-236A-489B-B6D2-72A946BA24C4}"/>
              </a:ext>
            </a:extLst>
          </p:cNvPr>
          <p:cNvSpPr/>
          <p:nvPr/>
        </p:nvSpPr>
        <p:spPr>
          <a:xfrm>
            <a:off x="4529611" y="165519"/>
            <a:ext cx="2906702" cy="157850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Diamond 12">
            <a:extLst>
              <a:ext uri="{FF2B5EF4-FFF2-40B4-BE49-F238E27FC236}">
                <a16:creationId xmlns:a16="http://schemas.microsoft.com/office/drawing/2014/main" id="{94FA65F3-BBB5-4D0C-82C2-D030DA6ECEB2}"/>
              </a:ext>
            </a:extLst>
          </p:cNvPr>
          <p:cNvSpPr/>
          <p:nvPr/>
        </p:nvSpPr>
        <p:spPr>
          <a:xfrm rot="2297837">
            <a:off x="5758398" y="1093367"/>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Diamond 13">
            <a:extLst>
              <a:ext uri="{FF2B5EF4-FFF2-40B4-BE49-F238E27FC236}">
                <a16:creationId xmlns:a16="http://schemas.microsoft.com/office/drawing/2014/main" id="{B4601675-C629-484B-8DD9-340AB35F7D0B}"/>
              </a:ext>
            </a:extLst>
          </p:cNvPr>
          <p:cNvSpPr/>
          <p:nvPr/>
        </p:nvSpPr>
        <p:spPr>
          <a:xfrm>
            <a:off x="5855896" y="778250"/>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Diamond 14">
            <a:extLst>
              <a:ext uri="{FF2B5EF4-FFF2-40B4-BE49-F238E27FC236}">
                <a16:creationId xmlns:a16="http://schemas.microsoft.com/office/drawing/2014/main" id="{57888797-8F32-4A96-B2CB-BFBBA7854D07}"/>
              </a:ext>
            </a:extLst>
          </p:cNvPr>
          <p:cNvSpPr/>
          <p:nvPr/>
        </p:nvSpPr>
        <p:spPr>
          <a:xfrm rot="3053585">
            <a:off x="5933507" y="900906"/>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Diamond 18">
            <a:extLst>
              <a:ext uri="{FF2B5EF4-FFF2-40B4-BE49-F238E27FC236}">
                <a16:creationId xmlns:a16="http://schemas.microsoft.com/office/drawing/2014/main" id="{075AC855-008B-4DBE-9617-F106071B4E24}"/>
              </a:ext>
            </a:extLst>
          </p:cNvPr>
          <p:cNvSpPr/>
          <p:nvPr/>
        </p:nvSpPr>
        <p:spPr>
          <a:xfrm rot="2297837">
            <a:off x="5263272" y="3169300"/>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Flowchart: Stored Data 17">
            <a:extLst>
              <a:ext uri="{FF2B5EF4-FFF2-40B4-BE49-F238E27FC236}">
                <a16:creationId xmlns:a16="http://schemas.microsoft.com/office/drawing/2014/main" id="{C37A7727-A596-4D9E-A8F8-0148A169DB48}"/>
              </a:ext>
            </a:extLst>
          </p:cNvPr>
          <p:cNvSpPr/>
          <p:nvPr/>
        </p:nvSpPr>
        <p:spPr>
          <a:xfrm rot="13959965">
            <a:off x="6621148" y="2633210"/>
            <a:ext cx="1630329" cy="710023"/>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Flowchart: Stored Data 20">
            <a:extLst>
              <a:ext uri="{FF2B5EF4-FFF2-40B4-BE49-F238E27FC236}">
                <a16:creationId xmlns:a16="http://schemas.microsoft.com/office/drawing/2014/main" id="{62B973D7-0CC1-460E-A08A-50812115A7DD}"/>
              </a:ext>
            </a:extLst>
          </p:cNvPr>
          <p:cNvSpPr/>
          <p:nvPr/>
        </p:nvSpPr>
        <p:spPr>
          <a:xfrm rot="3181261">
            <a:off x="5945241" y="2909815"/>
            <a:ext cx="1630329" cy="710023"/>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Flowchart: Stored Data 21">
            <a:extLst>
              <a:ext uri="{FF2B5EF4-FFF2-40B4-BE49-F238E27FC236}">
                <a16:creationId xmlns:a16="http://schemas.microsoft.com/office/drawing/2014/main" id="{34CC9244-796F-40EF-BD56-DFD50A74D130}"/>
              </a:ext>
            </a:extLst>
          </p:cNvPr>
          <p:cNvSpPr/>
          <p:nvPr/>
        </p:nvSpPr>
        <p:spPr>
          <a:xfrm rot="2851208">
            <a:off x="7248722" y="2076112"/>
            <a:ext cx="2200308" cy="1179665"/>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Diamond 22">
            <a:extLst>
              <a:ext uri="{FF2B5EF4-FFF2-40B4-BE49-F238E27FC236}">
                <a16:creationId xmlns:a16="http://schemas.microsoft.com/office/drawing/2014/main" id="{F5CB036D-A4AE-4CC8-A066-B3BADCFEB1E6}"/>
              </a:ext>
            </a:extLst>
          </p:cNvPr>
          <p:cNvSpPr/>
          <p:nvPr/>
        </p:nvSpPr>
        <p:spPr>
          <a:xfrm rot="4833812">
            <a:off x="7243065" y="1580924"/>
            <a:ext cx="999179" cy="1037736"/>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5" name="Picture 24">
            <a:extLst>
              <a:ext uri="{FF2B5EF4-FFF2-40B4-BE49-F238E27FC236}">
                <a16:creationId xmlns:a16="http://schemas.microsoft.com/office/drawing/2014/main" id="{023FA550-71FC-4AD8-985E-2329D1AA6B41}"/>
              </a:ext>
            </a:extLst>
          </p:cNvPr>
          <p:cNvPicPr>
            <a:picLocks noChangeAspect="1"/>
          </p:cNvPicPr>
          <p:nvPr/>
        </p:nvPicPr>
        <p:blipFill>
          <a:blip r:embed="rId4"/>
          <a:stretch>
            <a:fillRect/>
          </a:stretch>
        </p:blipFill>
        <p:spPr>
          <a:xfrm>
            <a:off x="7855465" y="2400080"/>
            <a:ext cx="4314002" cy="4455114"/>
          </a:xfrm>
          <a:prstGeom prst="rect">
            <a:avLst/>
          </a:prstGeom>
        </p:spPr>
      </p:pic>
      <p:sp>
        <p:nvSpPr>
          <p:cNvPr id="26" name="TextBox 25">
            <a:extLst>
              <a:ext uri="{FF2B5EF4-FFF2-40B4-BE49-F238E27FC236}">
                <a16:creationId xmlns:a16="http://schemas.microsoft.com/office/drawing/2014/main" id="{1C48FE40-B1C0-4C97-98B3-60205ECE612A}"/>
              </a:ext>
            </a:extLst>
          </p:cNvPr>
          <p:cNvSpPr txBox="1"/>
          <p:nvPr/>
        </p:nvSpPr>
        <p:spPr>
          <a:xfrm>
            <a:off x="8582763" y="1945571"/>
            <a:ext cx="1968079" cy="461665"/>
          </a:xfrm>
          <a:prstGeom prst="rect">
            <a:avLst/>
          </a:prstGeom>
          <a:noFill/>
        </p:spPr>
        <p:txBody>
          <a:bodyPr wrap="square" rtlCol="0">
            <a:spAutoFit/>
          </a:bodyPr>
          <a:lstStyle/>
          <a:p>
            <a:r>
              <a:rPr lang="en-CA" sz="2400" b="1" u="sng" dirty="0"/>
              <a:t>SNP</a:t>
            </a:r>
          </a:p>
        </p:txBody>
      </p:sp>
      <p:sp>
        <p:nvSpPr>
          <p:cNvPr id="27" name="Diamond 26">
            <a:extLst>
              <a:ext uri="{FF2B5EF4-FFF2-40B4-BE49-F238E27FC236}">
                <a16:creationId xmlns:a16="http://schemas.microsoft.com/office/drawing/2014/main" id="{E34FC616-4C34-4B43-AB2F-6AF72DB901D0}"/>
              </a:ext>
            </a:extLst>
          </p:cNvPr>
          <p:cNvSpPr/>
          <p:nvPr/>
        </p:nvSpPr>
        <p:spPr>
          <a:xfrm rot="6870371">
            <a:off x="5852249" y="2452321"/>
            <a:ext cx="999179" cy="1037736"/>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8" name="Picture 2" descr="Related image">
            <a:extLst>
              <a:ext uri="{FF2B5EF4-FFF2-40B4-BE49-F238E27FC236}">
                <a16:creationId xmlns:a16="http://schemas.microsoft.com/office/drawing/2014/main" id="{271B7AE0-F57D-425C-A9F8-E653CE1CB6D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9440" r="76772"/>
          <a:stretch/>
        </p:blipFill>
        <p:spPr bwMode="auto">
          <a:xfrm>
            <a:off x="5688384" y="3983231"/>
            <a:ext cx="1089722" cy="2837581"/>
          </a:xfrm>
          <a:prstGeom prst="rect">
            <a:avLst/>
          </a:prstGeom>
          <a:noFill/>
          <a:extLst>
            <a:ext uri="{909E8E84-426E-40DD-AFC4-6F175D3DCCD1}">
              <a14:hiddenFill xmlns:a14="http://schemas.microsoft.com/office/drawing/2010/main">
                <a:solidFill>
                  <a:srgbClr val="FFFFFF"/>
                </a:solidFill>
              </a14:hiddenFill>
            </a:ext>
          </a:extLst>
        </p:spPr>
      </p:pic>
      <p:sp>
        <p:nvSpPr>
          <p:cNvPr id="29" name="Flowchart: Stored Data 28">
            <a:extLst>
              <a:ext uri="{FF2B5EF4-FFF2-40B4-BE49-F238E27FC236}">
                <a16:creationId xmlns:a16="http://schemas.microsoft.com/office/drawing/2014/main" id="{D0CB70B4-33FC-4B26-9673-1174D8894418}"/>
              </a:ext>
            </a:extLst>
          </p:cNvPr>
          <p:cNvSpPr/>
          <p:nvPr/>
        </p:nvSpPr>
        <p:spPr>
          <a:xfrm rot="2951938">
            <a:off x="5491264" y="1198648"/>
            <a:ext cx="1642306" cy="710023"/>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Oval 29">
            <a:extLst>
              <a:ext uri="{FF2B5EF4-FFF2-40B4-BE49-F238E27FC236}">
                <a16:creationId xmlns:a16="http://schemas.microsoft.com/office/drawing/2014/main" id="{B5F3387A-57B1-45CB-9DF4-3B50FC11582C}"/>
              </a:ext>
            </a:extLst>
          </p:cNvPr>
          <p:cNvSpPr/>
          <p:nvPr/>
        </p:nvSpPr>
        <p:spPr>
          <a:xfrm>
            <a:off x="5747367" y="1784401"/>
            <a:ext cx="750899" cy="7414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SLC26A9</a:t>
            </a:r>
          </a:p>
        </p:txBody>
      </p:sp>
      <p:sp>
        <p:nvSpPr>
          <p:cNvPr id="31" name="Oval 30">
            <a:extLst>
              <a:ext uri="{FF2B5EF4-FFF2-40B4-BE49-F238E27FC236}">
                <a16:creationId xmlns:a16="http://schemas.microsoft.com/office/drawing/2014/main" id="{8AB96071-8E40-4CBD-B946-D7E409931460}"/>
              </a:ext>
            </a:extLst>
          </p:cNvPr>
          <p:cNvSpPr/>
          <p:nvPr/>
        </p:nvSpPr>
        <p:spPr>
          <a:xfrm>
            <a:off x="6761555" y="1156028"/>
            <a:ext cx="750899" cy="7414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SLC26A9</a:t>
            </a:r>
          </a:p>
        </p:txBody>
      </p:sp>
      <p:sp>
        <p:nvSpPr>
          <p:cNvPr id="34" name="TextBox 33">
            <a:extLst>
              <a:ext uri="{FF2B5EF4-FFF2-40B4-BE49-F238E27FC236}">
                <a16:creationId xmlns:a16="http://schemas.microsoft.com/office/drawing/2014/main" id="{2C8A8FCE-0467-4653-8042-45A81E7866B4}"/>
              </a:ext>
            </a:extLst>
          </p:cNvPr>
          <p:cNvSpPr txBox="1"/>
          <p:nvPr/>
        </p:nvSpPr>
        <p:spPr>
          <a:xfrm>
            <a:off x="4419071" y="695980"/>
            <a:ext cx="2638502" cy="400110"/>
          </a:xfrm>
          <a:prstGeom prst="rect">
            <a:avLst/>
          </a:prstGeom>
          <a:noFill/>
        </p:spPr>
        <p:txBody>
          <a:bodyPr wrap="square" rtlCol="0">
            <a:spAutoFit/>
          </a:bodyPr>
          <a:lstStyle/>
          <a:p>
            <a:r>
              <a:rPr lang="en-CA" sz="2000" b="1" u="sng" dirty="0"/>
              <a:t>Modifier Gene</a:t>
            </a:r>
          </a:p>
        </p:txBody>
      </p:sp>
      <p:sp>
        <p:nvSpPr>
          <p:cNvPr id="5" name="Rectangle 4">
            <a:extLst>
              <a:ext uri="{FF2B5EF4-FFF2-40B4-BE49-F238E27FC236}">
                <a16:creationId xmlns:a16="http://schemas.microsoft.com/office/drawing/2014/main" id="{D70C29ED-6F18-4F6A-83BF-E31908A9464F}"/>
              </a:ext>
            </a:extLst>
          </p:cNvPr>
          <p:cNvSpPr/>
          <p:nvPr/>
        </p:nvSpPr>
        <p:spPr>
          <a:xfrm>
            <a:off x="9606722" y="3106002"/>
            <a:ext cx="196766" cy="4616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rgbClr val="FF0000"/>
                </a:solidFill>
              </a:rPr>
              <a:t>A</a:t>
            </a:r>
          </a:p>
          <a:p>
            <a:pPr algn="ctr"/>
            <a:r>
              <a:rPr lang="en-CA" b="1" dirty="0">
                <a:solidFill>
                  <a:srgbClr val="FF0000"/>
                </a:solidFill>
              </a:rPr>
              <a:t>A</a:t>
            </a:r>
            <a:endParaRPr lang="en-CA" sz="2800" b="1" dirty="0">
              <a:solidFill>
                <a:srgbClr val="FF0000"/>
              </a:solidFill>
            </a:endParaRPr>
          </a:p>
        </p:txBody>
      </p:sp>
      <p:sp>
        <p:nvSpPr>
          <p:cNvPr id="32" name="Rectangle 31">
            <a:extLst>
              <a:ext uri="{FF2B5EF4-FFF2-40B4-BE49-F238E27FC236}">
                <a16:creationId xmlns:a16="http://schemas.microsoft.com/office/drawing/2014/main" id="{1A187830-F7CD-45A3-A42A-A2CF3B5C0C18}"/>
              </a:ext>
            </a:extLst>
          </p:cNvPr>
          <p:cNvSpPr/>
          <p:nvPr/>
        </p:nvSpPr>
        <p:spPr>
          <a:xfrm>
            <a:off x="9606722" y="5621959"/>
            <a:ext cx="196766" cy="4616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rgbClr val="FF0000"/>
                </a:solidFill>
              </a:rPr>
              <a:t>A</a:t>
            </a:r>
          </a:p>
          <a:p>
            <a:pPr algn="ctr"/>
            <a:r>
              <a:rPr lang="en-CA" b="1" dirty="0">
                <a:solidFill>
                  <a:srgbClr val="FF0000"/>
                </a:solidFill>
              </a:rPr>
              <a:t>T</a:t>
            </a:r>
            <a:endParaRPr lang="en-CA" sz="2800" b="1" dirty="0">
              <a:solidFill>
                <a:srgbClr val="FF0000"/>
              </a:solidFill>
            </a:endParaRPr>
          </a:p>
        </p:txBody>
      </p:sp>
      <p:sp>
        <p:nvSpPr>
          <p:cNvPr id="6" name="TextBox 5">
            <a:extLst>
              <a:ext uri="{FF2B5EF4-FFF2-40B4-BE49-F238E27FC236}">
                <a16:creationId xmlns:a16="http://schemas.microsoft.com/office/drawing/2014/main" id="{1C5B14C1-7444-4CCB-B553-C06940F14529}"/>
              </a:ext>
            </a:extLst>
          </p:cNvPr>
          <p:cNvSpPr txBox="1"/>
          <p:nvPr/>
        </p:nvSpPr>
        <p:spPr>
          <a:xfrm>
            <a:off x="5264192" y="3615163"/>
            <a:ext cx="1732879" cy="646331"/>
          </a:xfrm>
          <a:prstGeom prst="rect">
            <a:avLst/>
          </a:prstGeom>
          <a:noFill/>
        </p:spPr>
        <p:txBody>
          <a:bodyPr wrap="square" rtlCol="0">
            <a:spAutoFit/>
          </a:bodyPr>
          <a:lstStyle/>
          <a:p>
            <a:r>
              <a:rPr lang="en-CA" b="1" dirty="0"/>
              <a:t>SLC26A9 Gene</a:t>
            </a:r>
          </a:p>
          <a:p>
            <a:endParaRPr lang="en-CA" dirty="0"/>
          </a:p>
        </p:txBody>
      </p:sp>
      <p:sp>
        <p:nvSpPr>
          <p:cNvPr id="7" name="TextBox 6">
            <a:extLst>
              <a:ext uri="{FF2B5EF4-FFF2-40B4-BE49-F238E27FC236}">
                <a16:creationId xmlns:a16="http://schemas.microsoft.com/office/drawing/2014/main" id="{B4954F99-AA97-41B7-8311-674EE8A96A72}"/>
              </a:ext>
            </a:extLst>
          </p:cNvPr>
          <p:cNvSpPr txBox="1"/>
          <p:nvPr/>
        </p:nvSpPr>
        <p:spPr>
          <a:xfrm>
            <a:off x="3481988" y="4846776"/>
            <a:ext cx="1450154" cy="646331"/>
          </a:xfrm>
          <a:prstGeom prst="rect">
            <a:avLst/>
          </a:prstGeom>
          <a:noFill/>
        </p:spPr>
        <p:txBody>
          <a:bodyPr wrap="square" rtlCol="0">
            <a:spAutoFit/>
          </a:bodyPr>
          <a:lstStyle/>
          <a:p>
            <a:r>
              <a:rPr lang="en-CA" b="1" dirty="0"/>
              <a:t>RS4077468</a:t>
            </a:r>
          </a:p>
          <a:p>
            <a:endParaRPr lang="en-CA" dirty="0"/>
          </a:p>
        </p:txBody>
      </p:sp>
      <p:cxnSp>
        <p:nvCxnSpPr>
          <p:cNvPr id="10" name="Straight Connector 9">
            <a:extLst>
              <a:ext uri="{FF2B5EF4-FFF2-40B4-BE49-F238E27FC236}">
                <a16:creationId xmlns:a16="http://schemas.microsoft.com/office/drawing/2014/main" id="{230D3EA8-90E4-4475-B9E9-C84DD9AE9768}"/>
              </a:ext>
            </a:extLst>
          </p:cNvPr>
          <p:cNvCxnSpPr>
            <a:cxnSpLocks/>
          </p:cNvCxnSpPr>
          <p:nvPr/>
        </p:nvCxnSpPr>
        <p:spPr>
          <a:xfrm flipH="1">
            <a:off x="4866207" y="5063811"/>
            <a:ext cx="1116755" cy="0"/>
          </a:xfrm>
          <a:prstGeom prst="line">
            <a:avLst/>
          </a:prstGeom>
          <a:ln w="38100">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35" name="Straight Connector 34">
            <a:extLst>
              <a:ext uri="{FF2B5EF4-FFF2-40B4-BE49-F238E27FC236}">
                <a16:creationId xmlns:a16="http://schemas.microsoft.com/office/drawing/2014/main" id="{E3343096-8A06-4AF9-B721-25C3C183E469}"/>
              </a:ext>
            </a:extLst>
          </p:cNvPr>
          <p:cNvCxnSpPr>
            <a:cxnSpLocks/>
          </p:cNvCxnSpPr>
          <p:nvPr/>
        </p:nvCxnSpPr>
        <p:spPr>
          <a:xfrm flipV="1">
            <a:off x="6778106" y="2384909"/>
            <a:ext cx="1111479" cy="25201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4E69E8F-BE80-470F-BC10-6F22DE035DA7}"/>
              </a:ext>
            </a:extLst>
          </p:cNvPr>
          <p:cNvCxnSpPr>
            <a:cxnSpLocks/>
          </p:cNvCxnSpPr>
          <p:nvPr/>
        </p:nvCxnSpPr>
        <p:spPr>
          <a:xfrm>
            <a:off x="6778106" y="5303045"/>
            <a:ext cx="1111479" cy="15521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7715E33-96D2-4635-B152-D10782AA5AE0}"/>
              </a:ext>
            </a:extLst>
          </p:cNvPr>
          <p:cNvSpPr txBox="1"/>
          <p:nvPr/>
        </p:nvSpPr>
        <p:spPr>
          <a:xfrm>
            <a:off x="9327174" y="1149138"/>
            <a:ext cx="1470016" cy="646331"/>
          </a:xfrm>
          <a:prstGeom prst="rect">
            <a:avLst/>
          </a:prstGeom>
          <a:noFill/>
        </p:spPr>
        <p:txBody>
          <a:bodyPr wrap="square" rtlCol="0">
            <a:spAutoFit/>
          </a:bodyPr>
          <a:lstStyle/>
          <a:p>
            <a:r>
              <a:rPr lang="en-CA" b="1" dirty="0"/>
              <a:t>RS4077468</a:t>
            </a:r>
          </a:p>
          <a:p>
            <a:endParaRPr lang="en-CA" dirty="0"/>
          </a:p>
        </p:txBody>
      </p:sp>
      <p:cxnSp>
        <p:nvCxnSpPr>
          <p:cNvPr id="36" name="Straight Connector 35">
            <a:extLst>
              <a:ext uri="{FF2B5EF4-FFF2-40B4-BE49-F238E27FC236}">
                <a16:creationId xmlns:a16="http://schemas.microsoft.com/office/drawing/2014/main" id="{C5B1C851-54F1-4FAD-9DEA-A34BF8B41DF2}"/>
              </a:ext>
            </a:extLst>
          </p:cNvPr>
          <p:cNvCxnSpPr>
            <a:cxnSpLocks/>
          </p:cNvCxnSpPr>
          <p:nvPr/>
        </p:nvCxnSpPr>
        <p:spPr>
          <a:xfrm flipH="1" flipV="1">
            <a:off x="9699352" y="1529373"/>
            <a:ext cx="1" cy="805060"/>
          </a:xfrm>
          <a:prstGeom prst="line">
            <a:avLst/>
          </a:prstGeom>
          <a:ln w="38100">
            <a:solidFill>
              <a:srgbClr val="FF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9748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FDD29-E9AD-4EBE-8CE7-42A7AA55CF24}"/>
              </a:ext>
            </a:extLst>
          </p:cNvPr>
          <p:cNvSpPr>
            <a:spLocks noGrp="1"/>
          </p:cNvSpPr>
          <p:nvPr>
            <p:ph type="title"/>
          </p:nvPr>
        </p:nvSpPr>
        <p:spPr>
          <a:xfrm>
            <a:off x="677334" y="1355391"/>
            <a:ext cx="9761233" cy="2427099"/>
          </a:xfrm>
          <a:ln>
            <a:noFill/>
          </a:ln>
        </p:spPr>
        <p:txBody>
          <a:bodyPr vert="horz" lIns="91440" tIns="45720" rIns="91440" bIns="45720" rtlCol="0" anchor="ctr">
            <a:noAutofit/>
          </a:bodyPr>
          <a:lstStyle/>
          <a:p>
            <a:r>
              <a:rPr lang="en-CA" sz="4000" dirty="0">
                <a:solidFill>
                  <a:srgbClr val="0070C0"/>
                </a:solidFill>
              </a:rPr>
              <a:t>If do not have cystic fibrosis what is the impact of variation in the three modifier genes on a person's phenotypes.</a:t>
            </a:r>
            <a:r>
              <a:rPr lang="en-CA" sz="4000" dirty="0"/>
              <a:t> </a:t>
            </a:r>
            <a:endParaRPr lang="en-US" sz="4000" dirty="0"/>
          </a:p>
        </p:txBody>
      </p:sp>
      <p:sp>
        <p:nvSpPr>
          <p:cNvPr id="3" name="Text Placeholder 2">
            <a:extLst>
              <a:ext uri="{FF2B5EF4-FFF2-40B4-BE49-F238E27FC236}">
                <a16:creationId xmlns:a16="http://schemas.microsoft.com/office/drawing/2014/main" id="{4AC6C4E4-AB7E-40F8-99C9-D1A8D7A621D3}"/>
              </a:ext>
            </a:extLst>
          </p:cNvPr>
          <p:cNvSpPr>
            <a:spLocks noGrp="1"/>
          </p:cNvSpPr>
          <p:nvPr>
            <p:ph type="body" idx="1"/>
          </p:nvPr>
        </p:nvSpPr>
        <p:spPr>
          <a:xfrm>
            <a:off x="828683" y="4798667"/>
            <a:ext cx="8596668" cy="1570962"/>
          </a:xfrm>
        </p:spPr>
        <p:txBody>
          <a:bodyPr/>
          <a:lstStyle/>
          <a:p>
            <a:r>
              <a:rPr lang="en-CA" dirty="0"/>
              <a:t>  The 3 modifier genes of interest: </a:t>
            </a:r>
          </a:p>
          <a:p>
            <a:r>
              <a:rPr lang="en-CA" dirty="0"/>
              <a:t>	   1) SLC26A9 (E.g. look at SNP RS4077468 with variation AA, AT or TT)</a:t>
            </a:r>
          </a:p>
          <a:p>
            <a:r>
              <a:rPr lang="en-CA" dirty="0"/>
              <a:t>	   2) SLC6A14 rs3788766 mi paper</a:t>
            </a:r>
          </a:p>
          <a:p>
            <a:r>
              <a:rPr lang="en-CA" dirty="0"/>
              <a:t>	   3) SLC9A3 rs57221529 lung paper </a:t>
            </a:r>
            <a:r>
              <a:rPr lang="en-CA" dirty="0" err="1"/>
              <a:t>corval</a:t>
            </a:r>
            <a:r>
              <a:rPr lang="en-CA" dirty="0"/>
              <a:t> et al. </a:t>
            </a:r>
          </a:p>
        </p:txBody>
      </p:sp>
      <p:sp>
        <p:nvSpPr>
          <p:cNvPr id="5" name="Title 1">
            <a:extLst>
              <a:ext uri="{FF2B5EF4-FFF2-40B4-BE49-F238E27FC236}">
                <a16:creationId xmlns:a16="http://schemas.microsoft.com/office/drawing/2014/main" id="{8E17652B-DD00-4751-8E7C-9777A02A1939}"/>
              </a:ext>
            </a:extLst>
          </p:cNvPr>
          <p:cNvSpPr txBox="1">
            <a:spLocks/>
          </p:cNvSpPr>
          <p:nvPr/>
        </p:nvSpPr>
        <p:spPr>
          <a:xfrm>
            <a:off x="677334" y="339213"/>
            <a:ext cx="8596668" cy="13208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3600" dirty="0"/>
              <a:t>Research Question</a:t>
            </a:r>
          </a:p>
        </p:txBody>
      </p:sp>
      <p:sp>
        <p:nvSpPr>
          <p:cNvPr id="6" name="Title 1">
            <a:extLst>
              <a:ext uri="{FF2B5EF4-FFF2-40B4-BE49-F238E27FC236}">
                <a16:creationId xmlns:a16="http://schemas.microsoft.com/office/drawing/2014/main" id="{3F247415-B69A-4E93-917B-9FBE9A9E53BA}"/>
              </a:ext>
            </a:extLst>
          </p:cNvPr>
          <p:cNvSpPr txBox="1">
            <a:spLocks/>
          </p:cNvSpPr>
          <p:nvPr/>
        </p:nvSpPr>
        <p:spPr>
          <a:xfrm>
            <a:off x="954807" y="3477867"/>
            <a:ext cx="7678390" cy="13208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Ø"/>
            </a:pPr>
            <a:r>
              <a:rPr lang="en-CA" sz="2800" dirty="0"/>
              <a:t>We will answer this question through a Phenome-wide Association Study (</a:t>
            </a:r>
            <a:r>
              <a:rPr lang="en-CA" sz="2800" dirty="0" err="1"/>
              <a:t>PheWAS</a:t>
            </a:r>
            <a:r>
              <a:rPr lang="en-CA" sz="2800" dirty="0"/>
              <a:t>).</a:t>
            </a:r>
          </a:p>
        </p:txBody>
      </p:sp>
    </p:spTree>
    <p:extLst>
      <p:ext uri="{BB962C8B-B14F-4D97-AF65-F5344CB8AC3E}">
        <p14:creationId xmlns:p14="http://schemas.microsoft.com/office/powerpoint/2010/main" val="2838101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7" name="Isosceles Triangle 6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6" name="Title 5">
            <a:extLst>
              <a:ext uri="{FF2B5EF4-FFF2-40B4-BE49-F238E27FC236}">
                <a16:creationId xmlns:a16="http://schemas.microsoft.com/office/drawing/2014/main" id="{B0D8EBED-C84E-4CBB-8E3B-B34388AEAADA}"/>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a:solidFill>
                  <a:schemeClr val="bg1"/>
                </a:solidFill>
              </a:rPr>
              <a:t>What is a PheWAS?</a:t>
            </a:r>
          </a:p>
        </p:txBody>
      </p:sp>
      <p:sp>
        <p:nvSpPr>
          <p:cNvPr id="5" name="Content Placeholder 2">
            <a:extLst>
              <a:ext uri="{FF2B5EF4-FFF2-40B4-BE49-F238E27FC236}">
                <a16:creationId xmlns:a16="http://schemas.microsoft.com/office/drawing/2014/main" id="{B9F0D772-7875-49EA-B23F-1F459A87BC75}"/>
              </a:ext>
            </a:extLst>
          </p:cNvPr>
          <p:cNvSpPr txBox="1">
            <a:spLocks/>
          </p:cNvSpPr>
          <p:nvPr/>
        </p:nvSpPr>
        <p:spPr>
          <a:xfrm>
            <a:off x="673754" y="2160590"/>
            <a:ext cx="3973943" cy="344011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err="1">
                <a:solidFill>
                  <a:schemeClr val="bg1"/>
                </a:solidFill>
              </a:rPr>
              <a:t>PheWAS</a:t>
            </a:r>
            <a:r>
              <a:rPr lang="en-US" dirty="0">
                <a:solidFill>
                  <a:schemeClr val="bg1"/>
                </a:solidFill>
              </a:rPr>
              <a:t>: Phenome-Wide Association Study</a:t>
            </a:r>
          </a:p>
          <a:p>
            <a:r>
              <a:rPr lang="en-US" dirty="0">
                <a:solidFill>
                  <a:schemeClr val="bg1"/>
                </a:solidFill>
              </a:rPr>
              <a:t>Tests the association between genetic variants of interest with every phenotype measured.</a:t>
            </a:r>
          </a:p>
          <a:p>
            <a:endParaRPr lang="en-US" dirty="0">
              <a:solidFill>
                <a:schemeClr val="bg1"/>
              </a:solidFill>
            </a:endParaRPr>
          </a:p>
          <a:p>
            <a:endParaRPr lang="en-US" dirty="0">
              <a:solidFill>
                <a:schemeClr val="bg1"/>
              </a:solidFill>
            </a:endParaRPr>
          </a:p>
        </p:txBody>
      </p:sp>
      <p:pic>
        <p:nvPicPr>
          <p:cNvPr id="4" name="Picture 4">
            <a:extLst>
              <a:ext uri="{FF2B5EF4-FFF2-40B4-BE49-F238E27FC236}">
                <a16:creationId xmlns:a16="http://schemas.microsoft.com/office/drawing/2014/main" id="{9075DAAA-6BCA-424E-AE18-4DCB82DAF7A6}"/>
              </a:ext>
            </a:extLst>
          </p:cNvPr>
          <p:cNvPicPr>
            <a:picLocks noGrp="1" noChangeAspect="1"/>
          </p:cNvPicPr>
          <p:nvPr>
            <p:ph idx="1"/>
          </p:nvPr>
        </p:nvPicPr>
        <p:blipFill rotWithShape="1">
          <a:blip r:embed="rId3"/>
          <a:srcRect l="1271" t="54167" r="-2966" b="26862"/>
          <a:stretch/>
        </p:blipFill>
        <p:spPr>
          <a:xfrm>
            <a:off x="5646317" y="1592631"/>
            <a:ext cx="6599831" cy="2948946"/>
          </a:xfrm>
          <a:prstGeom prst="rect">
            <a:avLst/>
          </a:prstGeom>
        </p:spPr>
      </p:pic>
      <p:sp>
        <p:nvSpPr>
          <p:cNvPr id="69" name="Isosceles Triangle 6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 name="Rectangle 2">
            <a:extLst>
              <a:ext uri="{FF2B5EF4-FFF2-40B4-BE49-F238E27FC236}">
                <a16:creationId xmlns:a16="http://schemas.microsoft.com/office/drawing/2014/main" id="{8D15EAA4-AEAB-4ADE-A64E-C3481A7C0FD0}"/>
              </a:ext>
            </a:extLst>
          </p:cNvPr>
          <p:cNvSpPr/>
          <p:nvPr/>
        </p:nvSpPr>
        <p:spPr>
          <a:xfrm>
            <a:off x="8646498" y="1906254"/>
            <a:ext cx="748037" cy="2591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a:solidFill>
                  <a:schemeClr val="tx1"/>
                </a:solidFill>
              </a:rPr>
              <a:t>A/T</a:t>
            </a:r>
            <a:endParaRPr lang="en-CA" sz="2800" dirty="0">
              <a:solidFill>
                <a:schemeClr val="tx1"/>
              </a:solidFill>
            </a:endParaRPr>
          </a:p>
        </p:txBody>
      </p:sp>
      <p:sp>
        <p:nvSpPr>
          <p:cNvPr id="11" name="Rectangle 10">
            <a:extLst>
              <a:ext uri="{FF2B5EF4-FFF2-40B4-BE49-F238E27FC236}">
                <a16:creationId xmlns:a16="http://schemas.microsoft.com/office/drawing/2014/main" id="{452C95E0-5C36-47A5-9290-87063608B0C2}"/>
              </a:ext>
            </a:extLst>
          </p:cNvPr>
          <p:cNvSpPr/>
          <p:nvPr/>
        </p:nvSpPr>
        <p:spPr>
          <a:xfrm>
            <a:off x="10741013" y="1906254"/>
            <a:ext cx="890177" cy="2591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a:solidFill>
                  <a:schemeClr val="tx1"/>
                </a:solidFill>
              </a:rPr>
              <a:t>T/T</a:t>
            </a:r>
            <a:endParaRPr lang="en-CA" sz="2800" dirty="0">
              <a:solidFill>
                <a:schemeClr val="tx1"/>
              </a:solidFill>
            </a:endParaRPr>
          </a:p>
        </p:txBody>
      </p:sp>
      <p:sp>
        <p:nvSpPr>
          <p:cNvPr id="7" name="Rectangle 6">
            <a:extLst>
              <a:ext uri="{FF2B5EF4-FFF2-40B4-BE49-F238E27FC236}">
                <a16:creationId xmlns:a16="http://schemas.microsoft.com/office/drawing/2014/main" id="{E816CAEF-3614-45DE-950B-9219DA95142C}"/>
              </a:ext>
            </a:extLst>
          </p:cNvPr>
          <p:cNvSpPr/>
          <p:nvPr/>
        </p:nvSpPr>
        <p:spPr>
          <a:xfrm>
            <a:off x="0" y="4808170"/>
            <a:ext cx="4989838" cy="20498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208E8D50-FE2C-4AE9-A88F-1CE9A5AC94BA}"/>
              </a:ext>
            </a:extLst>
          </p:cNvPr>
          <p:cNvSpPr/>
          <p:nvPr/>
        </p:nvSpPr>
        <p:spPr>
          <a:xfrm>
            <a:off x="2228472" y="5339089"/>
            <a:ext cx="8957630" cy="523220"/>
          </a:xfrm>
          <a:prstGeom prst="rect">
            <a:avLst/>
          </a:prstGeom>
        </p:spPr>
        <p:txBody>
          <a:bodyPr wrap="square">
            <a:spAutoFit/>
          </a:bodyPr>
          <a:lstStyle/>
          <a:p>
            <a:r>
              <a:rPr lang="en-CA" sz="2800" u="sng" dirty="0">
                <a:ln w="0"/>
                <a:effectLst>
                  <a:outerShdw blurRad="38100" dist="19050" dir="2700000" algn="tl" rotWithShape="0">
                    <a:schemeClr val="dk1">
                      <a:alpha val="40000"/>
                    </a:schemeClr>
                  </a:outerShdw>
                </a:effectLst>
              </a:rPr>
              <a:t>Association</a:t>
            </a:r>
            <a:r>
              <a:rPr lang="en-CA" sz="2800" dirty="0">
                <a:ln w="0"/>
                <a:effectLst>
                  <a:outerShdw blurRad="38100" dist="19050" dir="2700000" algn="tl" rotWithShape="0">
                    <a:schemeClr val="dk1">
                      <a:alpha val="40000"/>
                    </a:schemeClr>
                  </a:outerShdw>
                </a:effectLst>
              </a:rPr>
              <a:t>: genotype (G) → all phenotypes (P’s)</a:t>
            </a:r>
          </a:p>
        </p:txBody>
      </p:sp>
    </p:spTree>
    <p:extLst>
      <p:ext uri="{BB962C8B-B14F-4D97-AF65-F5344CB8AC3E}">
        <p14:creationId xmlns:p14="http://schemas.microsoft.com/office/powerpoint/2010/main" val="292419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4292-4D8B-4C71-973D-5BDA67C7B798}"/>
              </a:ext>
            </a:extLst>
          </p:cNvPr>
          <p:cNvSpPr>
            <a:spLocks noGrp="1"/>
          </p:cNvSpPr>
          <p:nvPr>
            <p:ph type="title"/>
          </p:nvPr>
        </p:nvSpPr>
        <p:spPr/>
        <p:txBody>
          <a:bodyPr/>
          <a:lstStyle/>
          <a:p>
            <a:r>
              <a:rPr lang="en-CA" dirty="0" err="1"/>
              <a:t>PheWAS</a:t>
            </a:r>
            <a:r>
              <a:rPr lang="en-CA" dirty="0"/>
              <a:t> Manhattan Plot</a:t>
            </a:r>
          </a:p>
        </p:txBody>
      </p:sp>
      <p:pic>
        <p:nvPicPr>
          <p:cNvPr id="5" name="Picture 4">
            <a:extLst>
              <a:ext uri="{FF2B5EF4-FFF2-40B4-BE49-F238E27FC236}">
                <a16:creationId xmlns:a16="http://schemas.microsoft.com/office/drawing/2014/main" id="{23384189-3776-4C79-A84C-2BE91CB0F4A4}"/>
              </a:ext>
            </a:extLst>
          </p:cNvPr>
          <p:cNvPicPr>
            <a:picLocks noChangeAspect="1"/>
          </p:cNvPicPr>
          <p:nvPr/>
        </p:nvPicPr>
        <p:blipFill>
          <a:blip r:embed="rId3"/>
          <a:stretch>
            <a:fillRect/>
          </a:stretch>
        </p:blipFill>
        <p:spPr>
          <a:xfrm>
            <a:off x="574388" y="1534778"/>
            <a:ext cx="9520346" cy="4528267"/>
          </a:xfrm>
          <a:prstGeom prst="rect">
            <a:avLst/>
          </a:prstGeom>
        </p:spPr>
      </p:pic>
      <p:sp>
        <p:nvSpPr>
          <p:cNvPr id="10" name="Rectangle 9">
            <a:extLst>
              <a:ext uri="{FF2B5EF4-FFF2-40B4-BE49-F238E27FC236}">
                <a16:creationId xmlns:a16="http://schemas.microsoft.com/office/drawing/2014/main" id="{058FC266-A6EB-4733-8C2F-1B6F4039195F}"/>
              </a:ext>
            </a:extLst>
          </p:cNvPr>
          <p:cNvSpPr/>
          <p:nvPr/>
        </p:nvSpPr>
        <p:spPr>
          <a:xfrm>
            <a:off x="489608" y="6124949"/>
            <a:ext cx="9096451" cy="646331"/>
          </a:xfrm>
          <a:prstGeom prst="rect">
            <a:avLst/>
          </a:prstGeom>
        </p:spPr>
        <p:txBody>
          <a:bodyPr wrap="square">
            <a:spAutoFit/>
          </a:bodyPr>
          <a:lstStyle/>
          <a:p>
            <a:r>
              <a:rPr lang="en-CA" u="sng" dirty="0">
                <a:solidFill>
                  <a:schemeClr val="accent1"/>
                </a:solidFill>
                <a:latin typeface="Times New Roman" panose="02020603050405020304" pitchFamily="18" charset="0"/>
                <a:cs typeface="Times New Roman" panose="02020603050405020304" pitchFamily="18" charset="0"/>
              </a:rPr>
              <a:t>Figure 5.</a:t>
            </a:r>
            <a:r>
              <a:rPr lang="en-CA" dirty="0">
                <a:solidFill>
                  <a:schemeClr val="accent1"/>
                </a:solidFill>
              </a:rPr>
              <a:t> </a:t>
            </a:r>
            <a:r>
              <a:rPr lang="en-CA" dirty="0" err="1">
                <a:latin typeface="Times New Roman" panose="02020603050405020304" pitchFamily="18" charset="0"/>
                <a:cs typeface="Times New Roman" panose="02020603050405020304" pitchFamily="18" charset="0"/>
              </a:rPr>
              <a:t>PheWAS</a:t>
            </a:r>
            <a:r>
              <a:rPr lang="en-CA" dirty="0">
                <a:latin typeface="Times New Roman" panose="02020603050405020304" pitchFamily="18" charset="0"/>
                <a:cs typeface="Times New Roman" panose="02020603050405020304" pitchFamily="18" charset="0"/>
              </a:rPr>
              <a:t> Manhattan plot for rs3135388, with phenotypes ordered by </a:t>
            </a:r>
            <a:r>
              <a:rPr lang="en-CA" dirty="0" err="1">
                <a:latin typeface="Times New Roman" panose="02020603050405020304" pitchFamily="18" charset="0"/>
                <a:cs typeface="Times New Roman" panose="02020603050405020304" pitchFamily="18" charset="0"/>
              </a:rPr>
              <a:t>PheWAS</a:t>
            </a:r>
            <a:r>
              <a:rPr lang="en-CA" dirty="0">
                <a:latin typeface="Times New Roman" panose="02020603050405020304" pitchFamily="18" charset="0"/>
                <a:cs typeface="Times New Roman" panose="02020603050405020304" pitchFamily="18" charset="0"/>
              </a:rPr>
              <a:t> code. (Carrol et al. 2014)</a:t>
            </a:r>
          </a:p>
        </p:txBody>
      </p:sp>
      <p:sp>
        <p:nvSpPr>
          <p:cNvPr id="3" name="TextBox 2">
            <a:extLst>
              <a:ext uri="{FF2B5EF4-FFF2-40B4-BE49-F238E27FC236}">
                <a16:creationId xmlns:a16="http://schemas.microsoft.com/office/drawing/2014/main" id="{D1F20763-5CCB-4A5E-9C9A-01B8481D560A}"/>
              </a:ext>
            </a:extLst>
          </p:cNvPr>
          <p:cNvSpPr txBox="1"/>
          <p:nvPr/>
        </p:nvSpPr>
        <p:spPr>
          <a:xfrm>
            <a:off x="7575589" y="1991213"/>
            <a:ext cx="2428307" cy="369332"/>
          </a:xfrm>
          <a:prstGeom prst="rect">
            <a:avLst/>
          </a:prstGeom>
          <a:noFill/>
        </p:spPr>
        <p:txBody>
          <a:bodyPr wrap="square" rtlCol="0">
            <a:spAutoFit/>
          </a:bodyPr>
          <a:lstStyle/>
          <a:p>
            <a:r>
              <a:rPr lang="en-CA" dirty="0">
                <a:solidFill>
                  <a:srgbClr val="FF0000"/>
                </a:solidFill>
              </a:rPr>
              <a:t>Bonferroni correction</a:t>
            </a:r>
          </a:p>
        </p:txBody>
      </p:sp>
      <p:cxnSp>
        <p:nvCxnSpPr>
          <p:cNvPr id="6" name="Straight Arrow Connector 5">
            <a:extLst>
              <a:ext uri="{FF2B5EF4-FFF2-40B4-BE49-F238E27FC236}">
                <a16:creationId xmlns:a16="http://schemas.microsoft.com/office/drawing/2014/main" id="{A415D9B3-BE08-4989-A012-D2A54F048C75}"/>
              </a:ext>
            </a:extLst>
          </p:cNvPr>
          <p:cNvCxnSpPr/>
          <p:nvPr/>
        </p:nvCxnSpPr>
        <p:spPr>
          <a:xfrm flipV="1">
            <a:off x="7684594" y="2392421"/>
            <a:ext cx="193780" cy="5873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F87407-C517-485A-915E-A002D60709F2}"/>
              </a:ext>
            </a:extLst>
          </p:cNvPr>
          <p:cNvSpPr txBox="1"/>
          <p:nvPr/>
        </p:nvSpPr>
        <p:spPr>
          <a:xfrm>
            <a:off x="8789743" y="3102148"/>
            <a:ext cx="2428307" cy="369332"/>
          </a:xfrm>
          <a:prstGeom prst="rect">
            <a:avLst/>
          </a:prstGeom>
          <a:noFill/>
        </p:spPr>
        <p:txBody>
          <a:bodyPr wrap="square" rtlCol="0">
            <a:spAutoFit/>
          </a:bodyPr>
          <a:lstStyle/>
          <a:p>
            <a:r>
              <a:rPr lang="el-GR" dirty="0">
                <a:solidFill>
                  <a:schemeClr val="accent1"/>
                </a:solidFill>
              </a:rPr>
              <a:t>α</a:t>
            </a:r>
            <a:r>
              <a:rPr lang="en-CA" dirty="0">
                <a:solidFill>
                  <a:schemeClr val="accent1"/>
                </a:solidFill>
              </a:rPr>
              <a:t> = 0.05</a:t>
            </a:r>
          </a:p>
        </p:txBody>
      </p:sp>
      <p:cxnSp>
        <p:nvCxnSpPr>
          <p:cNvPr id="11" name="Straight Arrow Connector 10">
            <a:extLst>
              <a:ext uri="{FF2B5EF4-FFF2-40B4-BE49-F238E27FC236}">
                <a16:creationId xmlns:a16="http://schemas.microsoft.com/office/drawing/2014/main" id="{C41924CA-6486-405A-99EE-2767FCF7394F}"/>
              </a:ext>
            </a:extLst>
          </p:cNvPr>
          <p:cNvCxnSpPr/>
          <p:nvPr/>
        </p:nvCxnSpPr>
        <p:spPr>
          <a:xfrm flipV="1">
            <a:off x="8866916" y="3443358"/>
            <a:ext cx="156163" cy="561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874CC79-0FFD-4B07-985F-A4AFC2131A8E}"/>
              </a:ext>
            </a:extLst>
          </p:cNvPr>
          <p:cNvCxnSpPr/>
          <p:nvPr/>
        </p:nvCxnSpPr>
        <p:spPr>
          <a:xfrm flipV="1">
            <a:off x="5949850" y="1120035"/>
            <a:ext cx="981011" cy="353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CD95A6E-2114-46F7-8DCE-A9A8067788B6}"/>
              </a:ext>
            </a:extLst>
          </p:cNvPr>
          <p:cNvSpPr txBox="1"/>
          <p:nvPr/>
        </p:nvSpPr>
        <p:spPr>
          <a:xfrm>
            <a:off x="6930861" y="887523"/>
            <a:ext cx="2107359" cy="369332"/>
          </a:xfrm>
          <a:prstGeom prst="rect">
            <a:avLst/>
          </a:prstGeom>
          <a:noFill/>
        </p:spPr>
        <p:txBody>
          <a:bodyPr wrap="square" rtlCol="0">
            <a:spAutoFit/>
          </a:bodyPr>
          <a:lstStyle/>
          <a:p>
            <a:r>
              <a:rPr lang="en-CA" dirty="0"/>
              <a:t>Genotype</a:t>
            </a:r>
          </a:p>
        </p:txBody>
      </p:sp>
      <p:sp>
        <p:nvSpPr>
          <p:cNvPr id="12" name="Rectangle 11">
            <a:extLst>
              <a:ext uri="{FF2B5EF4-FFF2-40B4-BE49-F238E27FC236}">
                <a16:creationId xmlns:a16="http://schemas.microsoft.com/office/drawing/2014/main" id="{C8EBEAF0-5649-4310-A987-DDA498719A67}"/>
              </a:ext>
            </a:extLst>
          </p:cNvPr>
          <p:cNvSpPr/>
          <p:nvPr/>
        </p:nvSpPr>
        <p:spPr>
          <a:xfrm>
            <a:off x="4905060" y="1483629"/>
            <a:ext cx="1029457" cy="27386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025332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CD26E-E350-4813-A2CF-65B10A6D9169}"/>
              </a:ext>
            </a:extLst>
          </p:cNvPr>
          <p:cNvSpPr>
            <a:spLocks noGrp="1"/>
          </p:cNvSpPr>
          <p:nvPr>
            <p:ph type="title"/>
          </p:nvPr>
        </p:nvSpPr>
        <p:spPr>
          <a:xfrm>
            <a:off x="677334" y="609600"/>
            <a:ext cx="9217564" cy="1320800"/>
          </a:xfrm>
        </p:spPr>
        <p:txBody>
          <a:bodyPr/>
          <a:lstStyle/>
          <a:p>
            <a:r>
              <a:rPr lang="en-CA" dirty="0"/>
              <a:t>Phenome-Wide Association Study (</a:t>
            </a:r>
            <a:r>
              <a:rPr lang="en-CA" dirty="0" err="1"/>
              <a:t>PheWAS</a:t>
            </a:r>
            <a:r>
              <a:rPr lang="en-CA" dirty="0"/>
              <a:t>)</a:t>
            </a:r>
          </a:p>
        </p:txBody>
      </p:sp>
      <p:sp>
        <p:nvSpPr>
          <p:cNvPr id="3" name="Content Placeholder 2">
            <a:extLst>
              <a:ext uri="{FF2B5EF4-FFF2-40B4-BE49-F238E27FC236}">
                <a16:creationId xmlns:a16="http://schemas.microsoft.com/office/drawing/2014/main" id="{E720925F-0F8F-4D2B-81BE-829937F28451}"/>
              </a:ext>
            </a:extLst>
          </p:cNvPr>
          <p:cNvSpPr>
            <a:spLocks noGrp="1"/>
          </p:cNvSpPr>
          <p:nvPr>
            <p:ph idx="1"/>
          </p:nvPr>
        </p:nvSpPr>
        <p:spPr>
          <a:xfrm>
            <a:off x="275852" y="1367225"/>
            <a:ext cx="11238814" cy="5318189"/>
          </a:xfrm>
        </p:spPr>
        <p:txBody>
          <a:bodyPr vert="horz" lIns="91440" tIns="45720" rIns="91440" bIns="45720" rtlCol="0" anchor="t">
            <a:normAutofit fontScale="92500" lnSpcReduction="20000"/>
          </a:bodyPr>
          <a:lstStyle/>
          <a:p>
            <a:r>
              <a:rPr lang="en-CA" sz="2200" b="1" u="sng" dirty="0"/>
              <a:t>Statistical Methods for performing </a:t>
            </a:r>
            <a:r>
              <a:rPr lang="en-CA" sz="2200" b="1" u="sng" dirty="0" err="1"/>
              <a:t>PheWAS</a:t>
            </a:r>
            <a:endParaRPr lang="en-CA" sz="2200" b="1" u="sng" dirty="0"/>
          </a:p>
          <a:p>
            <a:endParaRPr lang="en-CA" b="1" u="sng" dirty="0"/>
          </a:p>
          <a:p>
            <a:pPr lvl="1"/>
            <a:r>
              <a:rPr lang="en-CA" sz="2400" dirty="0" err="1"/>
              <a:t>Phenotype_i</a:t>
            </a:r>
            <a:r>
              <a:rPr lang="en-CA" sz="2400" dirty="0"/>
              <a:t> = covariates + SLC26A9              </a:t>
            </a:r>
            <a:r>
              <a:rPr lang="en-CA" sz="2400" dirty="0" err="1"/>
              <a:t>i</a:t>
            </a:r>
            <a:r>
              <a:rPr lang="en-CA" sz="2400" dirty="0"/>
              <a:t>=1, …, 2000</a:t>
            </a:r>
          </a:p>
          <a:p>
            <a:pPr lvl="1"/>
            <a:endParaRPr lang="en-CA" sz="2400" dirty="0"/>
          </a:p>
          <a:p>
            <a:pPr marL="457200" lvl="1" indent="0">
              <a:buNone/>
            </a:pPr>
            <a:r>
              <a:rPr lang="en-CA" sz="2100" dirty="0"/>
              <a:t>				                           0  if RS4077468_AA</a:t>
            </a:r>
          </a:p>
          <a:p>
            <a:pPr marL="457200" lvl="1" indent="0">
              <a:buNone/>
            </a:pPr>
            <a:r>
              <a:rPr lang="en-CA" sz="2100" dirty="0"/>
              <a:t>                             SLC26A9 =        1  if RS4077468_AT</a:t>
            </a:r>
          </a:p>
          <a:p>
            <a:pPr marL="457200" lvl="1" indent="0">
              <a:buNone/>
            </a:pPr>
            <a:r>
              <a:rPr lang="en-CA" sz="2100" dirty="0"/>
              <a:t>				                           2  if RS4077468_TT</a:t>
            </a:r>
          </a:p>
          <a:p>
            <a:pPr marL="457200" lvl="1" indent="0">
              <a:buNone/>
            </a:pPr>
            <a:endParaRPr lang="en-CA" sz="1800" dirty="0"/>
          </a:p>
          <a:p>
            <a:pPr lvl="1"/>
            <a:r>
              <a:rPr lang="en-CA" sz="2200" dirty="0"/>
              <a:t>Covariates: Age, gender and Age-squared. </a:t>
            </a:r>
          </a:p>
          <a:p>
            <a:pPr lvl="1"/>
            <a:r>
              <a:rPr lang="en-CA" sz="2200" dirty="0"/>
              <a:t>Perform: </a:t>
            </a:r>
            <a:r>
              <a:rPr lang="en-CA" sz="2200"/>
              <a:t>Logistic Regression: </a:t>
            </a:r>
            <a:r>
              <a:rPr lang="en-CA" sz="2200" dirty="0"/>
              <a:t>type of the phenotype</a:t>
            </a:r>
            <a:endParaRPr lang="en-US" sz="2200" dirty="0">
              <a:solidFill>
                <a:schemeClr val="tx2"/>
              </a:solidFill>
            </a:endParaRPr>
          </a:p>
          <a:p>
            <a:pPr marL="457200" lvl="1" indent="0">
              <a:buNone/>
            </a:pPr>
            <a:endParaRPr lang="en-US" sz="1800" dirty="0">
              <a:solidFill>
                <a:schemeClr val="tx2"/>
              </a:solidFill>
            </a:endParaRPr>
          </a:p>
          <a:p>
            <a:r>
              <a:rPr lang="en-CA" sz="2200" b="1" u="sng" dirty="0"/>
              <a:t>Software: </a:t>
            </a:r>
          </a:p>
          <a:p>
            <a:pPr lvl="1"/>
            <a:r>
              <a:rPr lang="en-CA" sz="1900" dirty="0"/>
              <a:t>R ("</a:t>
            </a:r>
            <a:r>
              <a:rPr lang="en-CA" sz="1900" dirty="0" err="1"/>
              <a:t>PheWAS</a:t>
            </a:r>
            <a:r>
              <a:rPr lang="en-CA" sz="1900" dirty="0"/>
              <a:t>/</a:t>
            </a:r>
            <a:r>
              <a:rPr lang="en-CA" sz="1900" dirty="0" err="1"/>
              <a:t>PheWAS</a:t>
            </a:r>
            <a:r>
              <a:rPr lang="en-CA" sz="1900" dirty="0"/>
              <a:t>" package from </a:t>
            </a:r>
            <a:r>
              <a:rPr lang="en-CA" sz="1900" dirty="0" err="1"/>
              <a:t>github</a:t>
            </a:r>
            <a:r>
              <a:rPr lang="en-CA" sz="1900" dirty="0"/>
              <a:t>) </a:t>
            </a:r>
          </a:p>
          <a:p>
            <a:pPr lvl="1"/>
            <a:r>
              <a:rPr lang="en-CA" sz="1900" dirty="0"/>
              <a:t>Linux environment for high performance computing. </a:t>
            </a:r>
            <a:endParaRPr lang="en-US" sz="1900" dirty="0"/>
          </a:p>
          <a:p>
            <a:endParaRPr lang="en-CA" dirty="0"/>
          </a:p>
        </p:txBody>
      </p:sp>
      <p:sp>
        <p:nvSpPr>
          <p:cNvPr id="5" name="Left Brace 4">
            <a:extLst>
              <a:ext uri="{FF2B5EF4-FFF2-40B4-BE49-F238E27FC236}">
                <a16:creationId xmlns:a16="http://schemas.microsoft.com/office/drawing/2014/main" id="{5C8A9588-F741-412F-AC59-E4A217175B66}"/>
              </a:ext>
            </a:extLst>
          </p:cNvPr>
          <p:cNvSpPr/>
          <p:nvPr/>
        </p:nvSpPr>
        <p:spPr>
          <a:xfrm>
            <a:off x="4081494" y="2856069"/>
            <a:ext cx="484450" cy="99312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Tree>
    <p:extLst>
      <p:ext uri="{BB962C8B-B14F-4D97-AF65-F5344CB8AC3E}">
        <p14:creationId xmlns:p14="http://schemas.microsoft.com/office/powerpoint/2010/main" val="11835612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1516</TotalTime>
  <Words>780</Words>
  <Application>Microsoft Office PowerPoint</Application>
  <PresentationFormat>Widescreen</PresentationFormat>
  <Paragraphs>168</Paragraphs>
  <Slides>13</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Times New Roman</vt:lpstr>
      <vt:lpstr>Trebuchet MS</vt:lpstr>
      <vt:lpstr>Wingdings</vt:lpstr>
      <vt:lpstr>Wingdings 3</vt:lpstr>
      <vt:lpstr>Facet</vt:lpstr>
      <vt:lpstr>Phenome-wide Association Study of Cystic Fibrosis Modifier Genes</vt:lpstr>
      <vt:lpstr>The Hospital for Sick Children </vt:lpstr>
      <vt:lpstr>Overview</vt:lpstr>
      <vt:lpstr>bACKGROUNd</vt:lpstr>
      <vt:lpstr>Modifier Genes</vt:lpstr>
      <vt:lpstr>If do not have cystic fibrosis what is the impact of variation in the three modifier genes on a person's phenotypes. </vt:lpstr>
      <vt:lpstr>What is a PheWAS?</vt:lpstr>
      <vt:lpstr>PheWAS Manhattan Plot</vt:lpstr>
      <vt:lpstr>Phenome-Wide Association Study (PheWAS)</vt:lpstr>
      <vt:lpstr>PowerPoint Presentation</vt:lpstr>
      <vt:lpstr>PowerPoint Presentation</vt:lpstr>
      <vt:lpstr>Some Challenges and Limitations.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Phenome-wide Association Study of Cystic Fibrosis Modifier Genes</dc:title>
  <dc:creator>faizan mohsin</dc:creator>
  <cp:lastModifiedBy>faizan mohsin</cp:lastModifiedBy>
  <cp:revision>35</cp:revision>
  <dcterms:created xsi:type="dcterms:W3CDTF">2018-11-27T05:40:38Z</dcterms:created>
  <dcterms:modified xsi:type="dcterms:W3CDTF">2019-03-12T19:21:41Z</dcterms:modified>
</cp:coreProperties>
</file>