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18" d="100"/>
          <a:sy n="18" d="100"/>
        </p:scale>
        <p:origin x="1479" y="135"/>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D68-4A91-B938-B3E741BDAD0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D68-4A91-B938-B3E741BDAD09}"/>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D68-4A91-B938-B3E741BDAD09}"/>
            </c:ext>
          </c:extLst>
        </c:ser>
        <c:dLbls>
          <c:showLegendKey val="0"/>
          <c:showVal val="0"/>
          <c:showCatName val="0"/>
          <c:showSerName val="0"/>
          <c:showPercent val="0"/>
          <c:showBubbleSize val="0"/>
        </c:dLbls>
        <c:gapWidth val="219"/>
        <c:overlap val="-27"/>
        <c:axId val="551169192"/>
        <c:axId val="551170504"/>
      </c:barChart>
      <c:catAx>
        <c:axId val="551169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70504"/>
        <c:crosses val="autoZero"/>
        <c:auto val="1"/>
        <c:lblAlgn val="ctr"/>
        <c:lblOffset val="100"/>
        <c:noMultiLvlLbl val="0"/>
      </c:catAx>
      <c:valAx>
        <c:axId val="551170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69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12/9/2020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Template Provided By Genigraphics – 800.790.4001</a:t>
            </a:r>
          </a:p>
          <a:p>
            <a:pPr algn="ctr" eaLnBrk="1" hangingPunct="1"/>
            <a:r>
              <a:rPr lang="en-US" sz="7200" b="1" dirty="0">
                <a:solidFill>
                  <a:schemeClr val="bg1"/>
                </a:solidFill>
                <a:latin typeface="+mn-lt"/>
              </a:rPr>
              <a:t>Replace This Text With Your Title</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John Smith, MD</a:t>
            </a:r>
            <a:r>
              <a:rPr lang="en-US" sz="4000" baseline="30000" dirty="0">
                <a:solidFill>
                  <a:schemeClr val="bg1"/>
                </a:solidFill>
                <a:latin typeface="+mn-lt"/>
              </a:rPr>
              <a:t>1</a:t>
            </a:r>
            <a:r>
              <a:rPr lang="en-US" sz="4000" dirty="0">
                <a:solidFill>
                  <a:schemeClr val="bg1"/>
                </a:solidFill>
                <a:latin typeface="+mn-lt"/>
              </a:rPr>
              <a:t>; Jane Doe, PhD</a:t>
            </a:r>
            <a:r>
              <a:rPr lang="en-US" sz="4000" baseline="30000" dirty="0">
                <a:solidFill>
                  <a:schemeClr val="bg1"/>
                </a:solidFill>
                <a:latin typeface="+mn-lt"/>
              </a:rPr>
              <a:t>2</a:t>
            </a:r>
            <a:r>
              <a:rPr lang="en-US" sz="4000" dirty="0">
                <a:solidFill>
                  <a:schemeClr val="bg1"/>
                </a:solidFill>
                <a:latin typeface="+mn-lt"/>
              </a:rPr>
              <a:t>; Frederick Jones, MD, PhD</a:t>
            </a:r>
            <a:r>
              <a:rPr lang="en-US" sz="4000" baseline="30000" dirty="0">
                <a:solidFill>
                  <a:schemeClr val="bg1"/>
                </a:solidFill>
                <a:latin typeface="+mn-lt"/>
              </a:rPr>
              <a:t>1,2</a:t>
            </a:r>
          </a:p>
          <a:p>
            <a:pPr algn="ctr" eaLnBrk="1" hangingPunct="1"/>
            <a:r>
              <a:rPr lang="en-US" sz="4000" baseline="30000" dirty="0">
                <a:solidFill>
                  <a:schemeClr val="bg1"/>
                </a:solidFill>
                <a:latin typeface="+mn-lt"/>
              </a:rPr>
              <a:t>1</a:t>
            </a:r>
            <a:r>
              <a:rPr lang="en-US" sz="4000" dirty="0">
                <a:solidFill>
                  <a:schemeClr val="bg1"/>
                </a:solidFill>
                <a:latin typeface="+mn-lt"/>
              </a:rPr>
              <a:t>University of Affiliation, </a:t>
            </a:r>
            <a:r>
              <a:rPr lang="en-US" sz="4000" baseline="30000" dirty="0">
                <a:solidFill>
                  <a:schemeClr val="bg1"/>
                </a:solidFill>
                <a:latin typeface="+mn-lt"/>
              </a:rPr>
              <a:t>2</a:t>
            </a:r>
            <a:r>
              <a:rPr lang="en-US" sz="4000" dirty="0">
                <a:solidFill>
                  <a:schemeClr val="bg1"/>
                </a:solidFill>
                <a:latin typeface="+mn-lt"/>
              </a:rPr>
              <a:t>Medical Center of Affiliation</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61920" y="13075920"/>
            <a:ext cx="13167360" cy="815603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46304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13" name="Text Box 192"/>
          <p:cNvSpPr txBox="1">
            <a:spLocks noChangeArrowheads="1"/>
          </p:cNvSpPr>
          <p:nvPr/>
        </p:nvSpPr>
        <p:spPr bwMode="auto">
          <a:xfrm>
            <a:off x="1536192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Methods and Materials</a:t>
            </a:r>
          </a:p>
        </p:txBody>
      </p:sp>
      <p:sp>
        <p:nvSpPr>
          <p:cNvPr id="12" name="Text Box 191"/>
          <p:cNvSpPr txBox="1">
            <a:spLocks noChangeArrowheads="1"/>
          </p:cNvSpPr>
          <p:nvPr/>
        </p:nvSpPr>
        <p:spPr bwMode="auto">
          <a:xfrm>
            <a:off x="29260800" y="1307592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5" name="Rectangle 34"/>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2121408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29260800" y="2048256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398273492"/>
              </p:ext>
            </p:extLst>
          </p:nvPr>
        </p:nvGraphicFramePr>
        <p:xfrm>
          <a:off x="15361920" y="22620774"/>
          <a:ext cx="13167360" cy="5439875"/>
        </p:xfrm>
        <a:graphic>
          <a:graphicData uri="http://schemas.openxmlformats.org/drawingml/2006/table">
            <a:tbl>
              <a:tblPr firstRow="1" bandRow="1">
                <a:tableStyleId>{5C22544A-7EE6-4342-B048-85BDC9FD1C3A}</a:tableStyleId>
              </a:tblPr>
              <a:tblGrid>
                <a:gridCol w="3291840">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3291840">
                  <a:extLst>
                    <a:ext uri="{9D8B030D-6E8A-4147-A177-3AD203B41FA5}">
                      <a16:colId xmlns:a16="http://schemas.microsoft.com/office/drawing/2014/main" val="20002"/>
                    </a:ext>
                  </a:extLst>
                </a:gridCol>
                <a:gridCol w="3291840">
                  <a:extLst>
                    <a:ext uri="{9D8B030D-6E8A-4147-A177-3AD203B41FA5}">
                      <a16:colId xmlns:a16="http://schemas.microsoft.com/office/drawing/2014/main" val="20003"/>
                    </a:ext>
                  </a:extLst>
                </a:gridCol>
              </a:tblGrid>
              <a:tr h="777125">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extLst>
                  <a:ext uri="{0D108BD9-81ED-4DB2-BD59-A6C34878D82A}">
                    <a16:rowId xmlns:a16="http://schemas.microsoft.com/office/drawing/2014/main" val="10000"/>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800</a:t>
                      </a:r>
                    </a:p>
                  </a:txBody>
                  <a:tcPr marL="121920" marR="121920" marT="34290" marB="34290" anchor="ctr">
                    <a:solidFill>
                      <a:schemeClr val="accent1">
                        <a:lumMod val="20000"/>
                        <a:lumOff val="80000"/>
                      </a:schemeClr>
                    </a:solidFill>
                  </a:tcPr>
                </a:tc>
                <a:tc>
                  <a:txBody>
                    <a:bodyPr/>
                    <a:lstStyle/>
                    <a:p>
                      <a:pPr algn="ctr"/>
                      <a:r>
                        <a:rPr lang="en-US" sz="2700" dirty="0"/>
                        <a:t>790</a:t>
                      </a:r>
                    </a:p>
                  </a:txBody>
                  <a:tcPr marL="121920" marR="121920" marT="34290" marB="34290" anchor="ctr">
                    <a:solidFill>
                      <a:schemeClr val="accent1">
                        <a:lumMod val="20000"/>
                        <a:lumOff val="80000"/>
                      </a:schemeClr>
                    </a:solidFill>
                  </a:tcPr>
                </a:tc>
                <a:tc>
                  <a:txBody>
                    <a:bodyPr/>
                    <a:lstStyle/>
                    <a:p>
                      <a:pPr algn="ctr"/>
                      <a:r>
                        <a:rPr lang="en-US" sz="2700" dirty="0"/>
                        <a:t>4001</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1"/>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356</a:t>
                      </a:r>
                    </a:p>
                  </a:txBody>
                  <a:tcPr marL="121920" marR="121920" marT="34290" marB="34290" anchor="ctr">
                    <a:solidFill>
                      <a:schemeClr val="accent1">
                        <a:lumMod val="20000"/>
                        <a:lumOff val="80000"/>
                      </a:schemeClr>
                    </a:solidFill>
                  </a:tcPr>
                </a:tc>
                <a:tc>
                  <a:txBody>
                    <a:bodyPr/>
                    <a:lstStyle/>
                    <a:p>
                      <a:pPr algn="ctr"/>
                      <a:r>
                        <a:rPr lang="en-US" sz="2700" dirty="0"/>
                        <a:t>856</a:t>
                      </a:r>
                    </a:p>
                  </a:txBody>
                  <a:tcPr marL="121920" marR="121920" marT="34290" marB="34290" anchor="ctr">
                    <a:solidFill>
                      <a:schemeClr val="accent1">
                        <a:lumMod val="20000"/>
                        <a:lumOff val="80000"/>
                      </a:schemeClr>
                    </a:solidFill>
                  </a:tcPr>
                </a:tc>
                <a:tc>
                  <a:txBody>
                    <a:bodyPr/>
                    <a:lstStyle/>
                    <a:p>
                      <a:pPr algn="ctr"/>
                      <a:r>
                        <a:rPr lang="en-US" sz="2700" dirty="0"/>
                        <a:t>290</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2"/>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228</a:t>
                      </a:r>
                    </a:p>
                  </a:txBody>
                  <a:tcPr marL="121920" marR="121920" marT="34290" marB="34290" anchor="ctr">
                    <a:solidFill>
                      <a:schemeClr val="accent1">
                        <a:lumMod val="20000"/>
                        <a:lumOff val="80000"/>
                      </a:schemeClr>
                    </a:solidFill>
                  </a:tcPr>
                </a:tc>
                <a:tc>
                  <a:txBody>
                    <a:bodyPr/>
                    <a:lstStyle/>
                    <a:p>
                      <a:pPr algn="ctr"/>
                      <a:r>
                        <a:rPr lang="en-US" sz="2700" dirty="0"/>
                        <a:t>134</a:t>
                      </a:r>
                    </a:p>
                  </a:txBody>
                  <a:tcPr marL="121920" marR="121920" marT="34290" marB="34290" anchor="ctr">
                    <a:solidFill>
                      <a:schemeClr val="accent1">
                        <a:lumMod val="20000"/>
                        <a:lumOff val="80000"/>
                      </a:schemeClr>
                    </a:solidFill>
                  </a:tcPr>
                </a:tc>
                <a:tc>
                  <a:txBody>
                    <a:bodyPr/>
                    <a:lstStyle/>
                    <a:p>
                      <a:pPr algn="ctr"/>
                      <a:r>
                        <a:rPr lang="en-US" sz="2700" dirty="0"/>
                        <a:t>238</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3"/>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954</a:t>
                      </a:r>
                    </a:p>
                  </a:txBody>
                  <a:tcPr marL="121920" marR="121920" marT="34290" marB="34290" anchor="ctr">
                    <a:solidFill>
                      <a:schemeClr val="accent1">
                        <a:lumMod val="20000"/>
                        <a:lumOff val="80000"/>
                      </a:schemeClr>
                    </a:solidFill>
                  </a:tcPr>
                </a:tc>
                <a:tc>
                  <a:txBody>
                    <a:bodyPr/>
                    <a:lstStyle/>
                    <a:p>
                      <a:pPr algn="ctr"/>
                      <a:r>
                        <a:rPr lang="en-US" sz="2700" dirty="0"/>
                        <a:t>875</a:t>
                      </a:r>
                    </a:p>
                  </a:txBody>
                  <a:tcPr marL="121920" marR="121920" marT="34290" marB="34290" anchor="ctr">
                    <a:solidFill>
                      <a:schemeClr val="accent1">
                        <a:lumMod val="20000"/>
                        <a:lumOff val="80000"/>
                      </a:schemeClr>
                    </a:solidFill>
                  </a:tcPr>
                </a:tc>
                <a:tc>
                  <a:txBody>
                    <a:bodyPr/>
                    <a:lstStyle/>
                    <a:p>
                      <a:pPr algn="ctr"/>
                      <a:r>
                        <a:rPr lang="en-US" sz="2700" dirty="0"/>
                        <a:t>976</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4"/>
                  </a:ext>
                </a:extLst>
              </a:tr>
              <a:tr h="777125">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324</a:t>
                      </a:r>
                    </a:p>
                  </a:txBody>
                  <a:tcPr marL="121920" marR="121920" marT="34290" marB="34290" anchor="ctr">
                    <a:solidFill>
                      <a:schemeClr val="accent1">
                        <a:lumMod val="20000"/>
                        <a:lumOff val="80000"/>
                      </a:schemeClr>
                    </a:solidFill>
                  </a:tcPr>
                </a:tc>
                <a:tc>
                  <a:txBody>
                    <a:bodyPr/>
                    <a:lstStyle/>
                    <a:p>
                      <a:pPr algn="ctr"/>
                      <a:r>
                        <a:rPr lang="en-US" sz="2700" dirty="0"/>
                        <a:t>325</a:t>
                      </a:r>
                    </a:p>
                  </a:txBody>
                  <a:tcPr marL="121920" marR="121920" marT="34290" marB="34290" anchor="ctr">
                    <a:solidFill>
                      <a:schemeClr val="accent1">
                        <a:lumMod val="20000"/>
                        <a:lumOff val="80000"/>
                      </a:schemeClr>
                    </a:solidFill>
                  </a:tcPr>
                </a:tc>
                <a:tc>
                  <a:txBody>
                    <a:bodyPr/>
                    <a:lstStyle/>
                    <a:p>
                      <a:pPr algn="ctr"/>
                      <a:r>
                        <a:rPr lang="en-US" sz="2700" dirty="0"/>
                        <a:t>301</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5"/>
                  </a:ext>
                </a:extLst>
              </a:tr>
              <a:tr h="777125">
                <a:tc>
                  <a:txBody>
                    <a:bodyPr/>
                    <a:lstStyle/>
                    <a:p>
                      <a:r>
                        <a:rPr lang="en-US" sz="2700" b="1" dirty="0"/>
                        <a:t>Total</a:t>
                      </a:r>
                    </a:p>
                  </a:txBody>
                  <a:tcPr marL="121920" marR="121920" marT="34290" marB="34290" anchor="ctr">
                    <a:solidFill>
                      <a:schemeClr val="accent1">
                        <a:lumMod val="20000"/>
                        <a:lumOff val="80000"/>
                      </a:schemeClr>
                    </a:solidFill>
                  </a:tcPr>
                </a:tc>
                <a:tc>
                  <a:txBody>
                    <a:bodyPr/>
                    <a:lstStyle/>
                    <a:p>
                      <a:pPr algn="ctr"/>
                      <a:r>
                        <a:rPr lang="en-US" sz="2700" b="1" dirty="0"/>
                        <a:t>199</a:t>
                      </a:r>
                    </a:p>
                  </a:txBody>
                  <a:tcPr marL="121920" marR="121920" marT="34290" marB="34290" anchor="ctr">
                    <a:solidFill>
                      <a:schemeClr val="accent1">
                        <a:lumMod val="20000"/>
                        <a:lumOff val="80000"/>
                      </a:schemeClr>
                    </a:solidFill>
                  </a:tcPr>
                </a:tc>
                <a:tc>
                  <a:txBody>
                    <a:bodyPr/>
                    <a:lstStyle/>
                    <a:p>
                      <a:pPr algn="ctr"/>
                      <a:r>
                        <a:rPr lang="en-US" sz="2700" b="1" dirty="0"/>
                        <a:t>137</a:t>
                      </a:r>
                    </a:p>
                  </a:txBody>
                  <a:tcPr marL="121920" marR="121920" marT="34290" marB="34290" anchor="ctr">
                    <a:solidFill>
                      <a:schemeClr val="accent1">
                        <a:lumMod val="20000"/>
                        <a:lumOff val="80000"/>
                      </a:schemeClr>
                    </a:solidFill>
                  </a:tcPr>
                </a:tc>
                <a:tc>
                  <a:txBody>
                    <a:bodyPr/>
                    <a:lstStyle/>
                    <a:p>
                      <a:pPr algn="ctr"/>
                      <a:r>
                        <a:rPr lang="en-US" sz="2700" b="1" dirty="0"/>
                        <a:t>186</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463040" y="13075920"/>
                <a:ext cx="13167360" cy="1114415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36” high by 48” wide but prints can be scaled up or down in size to any dimension with a 3:4 aspect ratio. For example, if you order a 30” x 40” poster using this template, we will print the file at 83.3% 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𝒕𝒆𝒎𝒑𝒍𝒂𝒕𝒆</m:t>
                              </m:r>
                              <m:r>
                                <a:rPr lang="en-US" sz="3200" b="1" i="1">
                                  <a:latin typeface="Cambria Math"/>
                                </a:rPr>
                                <m:t> </m:t>
                              </m:r>
                              <m:r>
                                <a:rPr lang="en-US" sz="3200" b="1" i="1">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463040" y="13075920"/>
                <a:ext cx="13167360" cy="11144158"/>
              </a:xfrm>
              <a:prstGeom prst="rect">
                <a:avLst/>
              </a:prstGeom>
              <a:blipFill>
                <a:blip r:embed="rId2"/>
                <a:stretch>
                  <a:fillRect l="-786" r="-1434"/>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536192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95600" y="24852874"/>
            <a:ext cx="4114800"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67800" y="24852936"/>
            <a:ext cx="4114800"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852063" y="2790783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9024261" y="2790783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5361920" y="22067536"/>
            <a:ext cx="3736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sp>
        <p:nvSpPr>
          <p:cNvPr id="30" name="Rectangle 265"/>
          <p:cNvSpPr>
            <a:spLocks noChangeAspect="1" noChangeArrowheads="1"/>
          </p:cNvSpPr>
          <p:nvPr/>
        </p:nvSpPr>
        <p:spPr bwMode="auto">
          <a:xfrm>
            <a:off x="100584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3995928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graphicFrame>
        <p:nvGraphicFramePr>
          <p:cNvPr id="7" name="Chart 6">
            <a:extLst>
              <a:ext uri="{FF2B5EF4-FFF2-40B4-BE49-F238E27FC236}">
                <a16:creationId xmlns:a16="http://schemas.microsoft.com/office/drawing/2014/main" id="{24AC25FB-400E-4CEF-951E-E7350303D7BE}"/>
              </a:ext>
            </a:extLst>
          </p:cNvPr>
          <p:cNvGraphicFramePr/>
          <p:nvPr>
            <p:extLst>
              <p:ext uri="{D42A27DB-BD31-4B8C-83A1-F6EECF244321}">
                <p14:modId xmlns:p14="http://schemas.microsoft.com/office/powerpoint/2010/main" val="112416728"/>
              </p:ext>
            </p:extLst>
          </p:nvPr>
        </p:nvGraphicFramePr>
        <p:xfrm>
          <a:off x="29260800" y="4800600"/>
          <a:ext cx="13167360" cy="687206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2951</TotalTime>
  <Words>1097</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faizan mohsin</cp:lastModifiedBy>
  <cp:revision>101</cp:revision>
  <cp:lastPrinted>2017-11-03T00:56:36Z</cp:lastPrinted>
  <dcterms:created xsi:type="dcterms:W3CDTF">2013-02-10T21:14:48Z</dcterms:created>
  <dcterms:modified xsi:type="dcterms:W3CDTF">2020-12-09T19:41:59Z</dcterms:modified>
</cp:coreProperties>
</file>