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1" r:id="rId4"/>
    <p:sldId id="288" r:id="rId5"/>
    <p:sldId id="259" r:id="rId6"/>
    <p:sldId id="272" r:id="rId7"/>
    <p:sldId id="273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63" autoAdjust="0"/>
  </p:normalViewPr>
  <p:slideViewPr>
    <p:cSldViewPr>
      <p:cViewPr varScale="1">
        <p:scale>
          <a:sx n="68" d="100"/>
          <a:sy n="68" d="100"/>
        </p:scale>
        <p:origin x="139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7DE7-A6B3-47ED-9809-80CA72D8140C}" type="datetimeFigureOut">
              <a:rPr lang="en-CA" smtClean="0"/>
              <a:t>14/02/2019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4F4F9-75B8-45BD-996C-3FFEFA155C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6403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ED9D-9390-4C8E-843F-4C12EC4E5026}" type="datetimeFigureOut">
              <a:rPr lang="en-CA" smtClean="0"/>
              <a:t>14/02/2019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5EA5B-8DFC-4C6F-ABC3-EC638B5EE9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11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EA5B-8DFC-4C6F-ABC3-EC638B5EE91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48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Extremely useful for clinical cancer research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EA5B-8DFC-4C6F-ABC3-EC638B5EE91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6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EA5B-8DFC-4C6F-ABC3-EC638B5EE91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67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EA5B-8DFC-4C6F-ABC3-EC638B5EE91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17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EA5B-8DFC-4C6F-ABC3-EC638B5EE91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5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EA5B-8DFC-4C6F-ABC3-EC638B5EE91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EA5B-8DFC-4C6F-ABC3-EC638B5EE91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27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 would like to</a:t>
            </a:r>
            <a:r>
              <a:rPr lang="en-CA" baseline="0" dirty="0" smtClean="0"/>
              <a:t> give credit to Ryan Del Bel and Wei Xu who designed and created this package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5EA5B-8DFC-4C6F-ABC3-EC638B5EE91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43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8AE9-63A4-48DA-ABBD-F9DFE8DB6DA2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3EF5-33C9-439D-87AA-839BE1A7AAE7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46932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3EF5-33C9-439D-87AA-839BE1A7AAE7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12273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3EF5-33C9-439D-87AA-839BE1A7AAE7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49462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3EF5-33C9-439D-87AA-839BE1A7AAE7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10216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3EF5-33C9-439D-87AA-839BE1A7AAE7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38116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3D58-53D4-4FE9-9E34-99293E1CCAF7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14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F507-3BED-4795-88F0-9AA746B81949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39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3481-463F-462B-8A14-D70C6C36B291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7002-A6F7-4019-A7A6-20B1510AC116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8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3EF5-33C9-439D-87AA-839BE1A7AAE7}" type="datetime1">
              <a:rPr lang="en-CA" smtClean="0"/>
              <a:t>14/02/2019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1443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D74A-F58D-43C2-ACF6-5125CB6F1634}" type="datetime1">
              <a:rPr lang="en-CA" smtClean="0"/>
              <a:t>14/02/2019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85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FD12-78AD-46E6-85E1-C85F076FB7A4}" type="datetime1">
              <a:rPr lang="en-CA" smtClean="0"/>
              <a:t>14/02/2019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1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2A9E-AD27-442C-A2CE-D97D06F564D5}" type="datetime1">
              <a:rPr lang="en-CA" smtClean="0"/>
              <a:t>14/02/2019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98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5F0B-6756-434A-A0A9-BD5C096B590E}" type="datetime1">
              <a:rPr lang="en-CA" smtClean="0"/>
              <a:t>14/02/2019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44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3EF5-33C9-439D-87AA-839BE1A7AAE7}" type="datetime1">
              <a:rPr lang="en-CA" smtClean="0"/>
              <a:t>14/02/2019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48270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3EF5-33C9-439D-87AA-839BE1A7AAE7}" type="datetime1">
              <a:rPr lang="en-CA" smtClean="0"/>
              <a:t>14/02/2019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8A3B1F-86EC-44CF-A9C4-48B396AA80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35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</a:t>
            </a:r>
            <a:r>
              <a:rPr lang="en-CA" dirty="0" err="1" smtClean="0"/>
              <a:t>ReportRx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Lin Lu and Dr. Wei Xu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14 Feb, 2018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  <p:sp>
        <p:nvSpPr>
          <p:cNvPr id="4" name="AutoShape 2" descr="University Health Network"/>
          <p:cNvSpPr>
            <a:spLocks noChangeAspect="1" noChangeArrowheads="1"/>
          </p:cNvSpPr>
          <p:nvPr/>
        </p:nvSpPr>
        <p:spPr bwMode="auto">
          <a:xfrm>
            <a:off x="155575" y="-204788"/>
            <a:ext cx="238125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University Health Network"/>
          <p:cNvSpPr>
            <a:spLocks noChangeAspect="1" noChangeArrowheads="1"/>
          </p:cNvSpPr>
          <p:nvPr/>
        </p:nvSpPr>
        <p:spPr bwMode="auto">
          <a:xfrm>
            <a:off x="307975" y="-52388"/>
            <a:ext cx="238125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9" name="Picture 5" descr="C:\Users\linlu\Desktop\pmh_g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95" y="-439250"/>
            <a:ext cx="5120640" cy="284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</a:t>
            </a:r>
            <a:r>
              <a:rPr lang="en-CA" dirty="0" smtClean="0"/>
              <a:t>s </a:t>
            </a:r>
            <a:r>
              <a:rPr lang="en-CA" dirty="0" err="1" smtClean="0"/>
              <a:t>ReportRx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set of tools that integrate with </a:t>
            </a:r>
            <a:r>
              <a:rPr lang="en-CA" dirty="0" err="1" smtClean="0"/>
              <a:t>LaTeX</a:t>
            </a:r>
            <a:r>
              <a:rPr lang="en-CA" dirty="0" smtClean="0"/>
              <a:t> and </a:t>
            </a:r>
            <a:r>
              <a:rPr lang="en-CA" dirty="0" err="1" smtClean="0"/>
              <a:t>knitr</a:t>
            </a:r>
            <a:r>
              <a:rPr lang="en-CA" dirty="0" smtClean="0"/>
              <a:t> to generate statistical analysis reports in R</a:t>
            </a:r>
          </a:p>
          <a:p>
            <a:r>
              <a:rPr lang="en-CA" dirty="0" smtClean="0"/>
              <a:t>Specifically </a:t>
            </a:r>
            <a:r>
              <a:rPr lang="en-CA" dirty="0"/>
              <a:t>developed for </a:t>
            </a:r>
            <a:r>
              <a:rPr lang="en-CA" dirty="0" smtClean="0"/>
              <a:t>making clinical reports</a:t>
            </a:r>
          </a:p>
          <a:p>
            <a:r>
              <a:rPr lang="en-CA" dirty="0" smtClean="0"/>
              <a:t>Export R results to PDF and Word formats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Biostatistics Department, PMH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3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</a:t>
            </a:r>
            <a:r>
              <a:rPr lang="en-CA" dirty="0" err="1" smtClean="0"/>
              <a:t>ReportRx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help clinicians and non-statisticians to understand statistical analysis results</a:t>
            </a:r>
          </a:p>
          <a:p>
            <a:r>
              <a:rPr lang="en-CA" dirty="0" smtClean="0"/>
              <a:t>To standardize report formats for consistency and avoid potential misunderstanding</a:t>
            </a:r>
          </a:p>
          <a:p>
            <a:r>
              <a:rPr lang="en-CA" dirty="0" smtClean="0"/>
              <a:t>To increase efficiency and reduce repetitive/time-consuming work</a:t>
            </a:r>
          </a:p>
          <a:p>
            <a:r>
              <a:rPr lang="en-CA" dirty="0" smtClean="0"/>
              <a:t>To eliminate unnecessary typos/errors from reports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9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Primary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 lvl="1"/>
            <a:r>
              <a:rPr lang="en-CA" dirty="0" smtClean="0"/>
              <a:t>Table </a:t>
            </a:r>
            <a:r>
              <a:rPr lang="en-CA" dirty="0"/>
              <a:t>One/outcome summaries</a:t>
            </a:r>
          </a:p>
          <a:p>
            <a:pPr lvl="1"/>
            <a:r>
              <a:rPr lang="en-CA" dirty="0"/>
              <a:t>KM plots</a:t>
            </a:r>
          </a:p>
          <a:p>
            <a:pPr lvl="1"/>
            <a:r>
              <a:rPr lang="en-CA" dirty="0" err="1"/>
              <a:t>Univariable</a:t>
            </a:r>
            <a:r>
              <a:rPr lang="en-CA" dirty="0"/>
              <a:t> </a:t>
            </a:r>
            <a:r>
              <a:rPr lang="en-CA" dirty="0" smtClean="0"/>
              <a:t>analysis table</a:t>
            </a:r>
            <a:endParaRPr lang="en-CA" dirty="0"/>
          </a:p>
          <a:p>
            <a:pPr lvl="1"/>
            <a:r>
              <a:rPr lang="en-CA" dirty="0"/>
              <a:t>Multivariable </a:t>
            </a:r>
            <a:r>
              <a:rPr lang="en-CA" dirty="0" smtClean="0"/>
              <a:t>analysis table</a:t>
            </a:r>
            <a:endParaRPr lang="en-CA" dirty="0"/>
          </a:p>
          <a:p>
            <a:pPr lvl="1"/>
            <a:r>
              <a:rPr lang="en-CA" dirty="0" smtClean="0"/>
              <a:t>Exportable PDF and Word formats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2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https://github.com/rdelbel/</a:t>
            </a:r>
            <a:r>
              <a:rPr lang="en-CA" b="1" dirty="0">
                <a:solidFill>
                  <a:schemeClr val="tx1"/>
                </a:solidFill>
              </a:rPr>
              <a:t>reportRx</a:t>
            </a:r>
          </a:p>
          <a:p>
            <a:r>
              <a:rPr lang="en-US" dirty="0" smtClean="0"/>
              <a:t>Packages required in R</a:t>
            </a:r>
          </a:p>
          <a:p>
            <a:pPr lvl="1"/>
            <a:r>
              <a:rPr lang="en-US" dirty="0" err="1" smtClean="0"/>
              <a:t>Knitr</a:t>
            </a:r>
            <a:r>
              <a:rPr lang="en-US" dirty="0" smtClean="0"/>
              <a:t>, </a:t>
            </a:r>
            <a:r>
              <a:rPr lang="en-US" dirty="0" err="1" smtClean="0"/>
              <a:t>devtools</a:t>
            </a:r>
            <a:endParaRPr lang="en-US" dirty="0"/>
          </a:p>
          <a:p>
            <a:pPr lvl="1"/>
            <a:r>
              <a:rPr lang="en-CA" dirty="0" err="1"/>
              <a:t>devtools</a:t>
            </a:r>
            <a:r>
              <a:rPr lang="en-CA" dirty="0"/>
              <a:t>::</a:t>
            </a:r>
            <a:r>
              <a:rPr lang="en-CA" dirty="0" err="1"/>
              <a:t>install_github</a:t>
            </a:r>
            <a:r>
              <a:rPr lang="en-CA" dirty="0" smtClean="0"/>
              <a:t>(</a:t>
            </a:r>
            <a:r>
              <a:rPr lang="en-CA" dirty="0"/>
              <a:t>'</a:t>
            </a:r>
            <a:r>
              <a:rPr lang="en-CA" dirty="0" err="1"/>
              <a:t>rdelbel</a:t>
            </a:r>
            <a:r>
              <a:rPr lang="en-CA" dirty="0"/>
              <a:t>/</a:t>
            </a:r>
            <a:r>
              <a:rPr lang="en-CA" dirty="0" err="1"/>
              <a:t>reportRx</a:t>
            </a:r>
            <a:r>
              <a:rPr lang="en-CA" dirty="0"/>
              <a:t>'</a:t>
            </a:r>
            <a:r>
              <a:rPr lang="en-CA" dirty="0" smtClean="0"/>
              <a:t>)</a:t>
            </a:r>
            <a:endParaRPr lang="en-US" dirty="0"/>
          </a:p>
          <a:p>
            <a:r>
              <a:rPr lang="en-US" dirty="0" smtClean="0"/>
              <a:t>Additional software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andoc</a:t>
            </a:r>
            <a:r>
              <a:rPr lang="en-US" dirty="0" smtClean="0"/>
              <a:t> (version specific)</a:t>
            </a:r>
          </a:p>
          <a:p>
            <a:pPr lvl="1"/>
            <a:r>
              <a:rPr lang="en-US" dirty="0" err="1"/>
              <a:t>imagemagick</a:t>
            </a:r>
            <a:endParaRPr lang="en-US" dirty="0" smtClean="0"/>
          </a:p>
          <a:p>
            <a:pPr lvl="1"/>
            <a:r>
              <a:rPr lang="en-US" dirty="0" err="1" smtClean="0"/>
              <a:t>ghostscript</a:t>
            </a:r>
            <a:endParaRPr lang="en-US" dirty="0" smtClean="0"/>
          </a:p>
          <a:p>
            <a:r>
              <a:rPr lang="en-CA" dirty="0" smtClean="0"/>
              <a:t>Optimal with R 3.1.3 and older</a:t>
            </a:r>
          </a:p>
          <a:p>
            <a:r>
              <a:rPr lang="en-CA" dirty="0"/>
              <a:t>F</a:t>
            </a:r>
            <a:r>
              <a:rPr lang="en-CA" dirty="0" smtClean="0"/>
              <a:t>or </a:t>
            </a:r>
            <a:r>
              <a:rPr lang="en-CA" dirty="0"/>
              <a:t>Windows </a:t>
            </a:r>
            <a:r>
              <a:rPr lang="en-CA" dirty="0" smtClean="0"/>
              <a:t>system only (Mac not supported)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6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Report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Table of </a:t>
            </a:r>
            <a:r>
              <a:rPr lang="en-CA" dirty="0"/>
              <a:t>summary </a:t>
            </a:r>
            <a:r>
              <a:rPr lang="en-CA" dirty="0" smtClean="0"/>
              <a:t>statistics/baseline characteristics</a:t>
            </a:r>
          </a:p>
          <a:p>
            <a:r>
              <a:rPr lang="en-CA" dirty="0" smtClean="0"/>
              <a:t>Figures to summarize main outcomes such as histograms, scatter plots and KM curves</a:t>
            </a:r>
          </a:p>
          <a:p>
            <a:r>
              <a:rPr lang="en-CA" dirty="0" err="1" smtClean="0"/>
              <a:t>Univariable</a:t>
            </a:r>
            <a:r>
              <a:rPr lang="en-CA" dirty="0" smtClean="0"/>
              <a:t> analysis</a:t>
            </a:r>
          </a:p>
          <a:p>
            <a:r>
              <a:rPr lang="en-CA" dirty="0" smtClean="0"/>
              <a:t>Model selection and multivariable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Report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Lung data in R “survival” package </a:t>
            </a:r>
          </a:p>
          <a:p>
            <a:r>
              <a:rPr lang="en-CA" dirty="0"/>
              <a:t>Reference https://github.com/rdelbel/reportRx/blob/master/ClinicalReportVignette.Rnw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0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Installation</a:t>
            </a:r>
          </a:p>
          <a:p>
            <a:pPr lvl="1"/>
            <a:r>
              <a:rPr lang="en-US" dirty="0" smtClean="0"/>
              <a:t>No spaces in the folder </a:t>
            </a:r>
            <a:r>
              <a:rPr lang="en-US" dirty="0"/>
              <a:t>names of </a:t>
            </a:r>
            <a:r>
              <a:rPr lang="en-US" dirty="0" err="1"/>
              <a:t>pandoc</a:t>
            </a:r>
            <a:r>
              <a:rPr lang="en-US" dirty="0"/>
              <a:t> and </a:t>
            </a:r>
            <a:r>
              <a:rPr lang="en-US" dirty="0" err="1"/>
              <a:t>imagemagick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Macro of formatting reports in Word </a:t>
            </a:r>
            <a:r>
              <a:rPr lang="en-US" dirty="0" smtClean="0"/>
              <a:t>Doc</a:t>
            </a:r>
            <a:endParaRPr lang="en-CA" dirty="0"/>
          </a:p>
          <a:p>
            <a:r>
              <a:rPr lang="en-US" dirty="0" smtClean="0"/>
              <a:t>My email address</a:t>
            </a:r>
          </a:p>
          <a:p>
            <a:pPr lvl="1"/>
            <a:r>
              <a:rPr lang="en-US" dirty="0" smtClean="0"/>
              <a:t>Lin.lu@uhnresearch.ca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Biostatistics Department, PMH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210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11074</TotalTime>
  <Words>274</Words>
  <Application>Microsoft Office PowerPoint</Application>
  <PresentationFormat>On-screen Show (4:3)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Introduction to ReportRx</vt:lpstr>
      <vt:lpstr>What is ReportRx?</vt:lpstr>
      <vt:lpstr>Why ReportRx?</vt:lpstr>
      <vt:lpstr>Primary Features</vt:lpstr>
      <vt:lpstr>Installation</vt:lpstr>
      <vt:lpstr>Report Contents</vt:lpstr>
      <vt:lpstr>Sample Report</vt:lpstr>
      <vt:lpstr>Tips</vt:lpstr>
    </vt:vector>
  </TitlesOfParts>
  <Company>UHN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reporting system</dc:title>
  <dc:creator>Lin Lu</dc:creator>
  <cp:lastModifiedBy>Lin Lu</cp:lastModifiedBy>
  <cp:revision>87</cp:revision>
  <dcterms:created xsi:type="dcterms:W3CDTF">2017-06-06T19:10:38Z</dcterms:created>
  <dcterms:modified xsi:type="dcterms:W3CDTF">2019-02-14T16:24:31Z</dcterms:modified>
</cp:coreProperties>
</file>