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99" r:id="rId7"/>
    <p:sldId id="261" r:id="rId8"/>
    <p:sldId id="268" r:id="rId9"/>
    <p:sldId id="269" r:id="rId10"/>
    <p:sldId id="262" r:id="rId11"/>
    <p:sldId id="263" r:id="rId12"/>
    <p:sldId id="295" r:id="rId13"/>
    <p:sldId id="286" r:id="rId14"/>
    <p:sldId id="287" r:id="rId15"/>
    <p:sldId id="288" r:id="rId16"/>
    <p:sldId id="289" r:id="rId17"/>
    <p:sldId id="264" r:id="rId18"/>
    <p:sldId id="270" r:id="rId19"/>
    <p:sldId id="271" r:id="rId20"/>
    <p:sldId id="272" r:id="rId21"/>
    <p:sldId id="273" r:id="rId22"/>
    <p:sldId id="274" r:id="rId23"/>
    <p:sldId id="275" r:id="rId24"/>
    <p:sldId id="290" r:id="rId25"/>
    <p:sldId id="291" r:id="rId26"/>
    <p:sldId id="292" r:id="rId27"/>
    <p:sldId id="293" r:id="rId28"/>
    <p:sldId id="276" r:id="rId29"/>
    <p:sldId id="277" r:id="rId30"/>
    <p:sldId id="278" r:id="rId31"/>
    <p:sldId id="279" r:id="rId32"/>
    <p:sldId id="280" r:id="rId33"/>
    <p:sldId id="297"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10" autoAdjust="0"/>
  </p:normalViewPr>
  <p:slideViewPr>
    <p:cSldViewPr snapToGrid="0">
      <p:cViewPr varScale="1">
        <p:scale>
          <a:sx n="72" d="100"/>
          <a:sy n="72"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03T16:46:2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994 700,'-2'3,"2"0,0 0,0 0,2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0-03T16:46:27"/>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993 729,'2'3,"1"-2,0-2,-6-1,0 3,3-4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46347-8092-4760-A4F4-EFB749771E7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14FE3-16F6-490E-A2FA-9206E1D856B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dirty="0" smtClean="0">
                <a:solidFill>
                  <a:schemeClr val="tx1"/>
                </a:solidFill>
                <a:effectLst/>
                <a:latin typeface="+mn-lt"/>
                <a:ea typeface="+mn-ea"/>
                <a:cs typeface="+mn-cs"/>
              </a:rPr>
              <a:t>(NLP) is a branch of AI that aims at building computer systems that can understand natural language and respond in a natural language.</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1" i="0" kern="1200" dirty="0" smtClean="0">
                <a:solidFill>
                  <a:schemeClr val="tx1"/>
                </a:solidFill>
                <a:effectLst/>
                <a:latin typeface="+mn-lt"/>
                <a:ea typeface="+mn-ea"/>
                <a:cs typeface="+mn-cs"/>
              </a:rPr>
              <a:t>Human language is filled with ambiguities</a:t>
            </a:r>
            <a:r>
              <a:rPr lang="en-US" sz="1200" b="0" i="0" kern="1200" dirty="0" smtClean="0">
                <a:solidFill>
                  <a:schemeClr val="tx1"/>
                </a:solidFill>
                <a:effectLst/>
                <a:latin typeface="+mn-lt"/>
                <a:ea typeface="+mn-ea"/>
                <a:cs typeface="+mn-cs"/>
              </a:rPr>
              <a:t> To "understand" written or spoken text in a natural language means to recognize the meaning, the intent and the sentiment of it.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mn-ea"/>
                <a:cs typeface="+mn-cs"/>
              </a:rPr>
              <a:t>These ambiguities in natural language make task of understanding natural language very hard. A number of NLP tasks are required to convert the text data into a meaningful form.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sz="1200" b="1"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smtClean="0">
                <a:effectLst/>
                <a:sym typeface="+mn-ea"/>
              </a:rPr>
              <a:t>Reduce the variability in the text data and improve the accuracy of downstream tasks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Lemmatization and Stemming are the foundation of derived (inflected) words and hence the only difference between lemma and stem is that lemma is an actual word whereas, the stem may not be an actual language word.</a:t>
            </a:r>
            <a:endParaRPr lang="en-US"/>
          </a:p>
          <a:p>
            <a:r>
              <a:rPr lang="en-US"/>
              <a:t>Q. Which is better lemmatization or stemming?</a:t>
            </a:r>
            <a:endParaRPr lang="en-US"/>
          </a:p>
          <a:p>
            <a:r>
              <a:rPr lang="en-US"/>
              <a:t>A. The choice depends on the specific use case. Lemmatization produces a linguistically valid word while stemming is faster but may generate non-words.</a:t>
            </a:r>
            <a:endParaRPr lang="en-US"/>
          </a:p>
          <a:p>
            <a:r>
              <a:rPr lang="en-US"/>
              <a:t>Q. Why is stemming faster than lemmatization?</a:t>
            </a:r>
            <a:endParaRPr lang="en-US"/>
          </a:p>
          <a:p>
            <a:r>
              <a:rPr lang="en-US"/>
              <a:t>A. Stemming chops off word endings without considering linguistic context, making it computationally faster. Lemmatization analyzes word forms to determine the base or dictionary form, which takes more processing time.</a:t>
            </a:r>
            <a:endParaRPr lang="en-US"/>
          </a:p>
          <a:p>
            <a:r>
              <a:rPr lang="en-US"/>
              <a:t>Q. What is the application of stemming and lemmatization?</a:t>
            </a:r>
            <a:endParaRPr lang="en-US"/>
          </a:p>
          <a:p>
            <a:r>
              <a:rPr lang="en-US"/>
              <a:t>A. Stemming and lemmatization are used in natural language processing tasks such as information retrieval, text mining, sentiment analysis, and search engines to reduce words to their base or root forms for better analysis and understanding.</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reviews (no.</a:t>
            </a:r>
            <a:r>
              <a:rPr lang="en-US" baseline="0" dirty="0" smtClean="0"/>
              <a:t> of +</a:t>
            </a:r>
            <a:r>
              <a:rPr lang="en-US" baseline="0" dirty="0" err="1" smtClean="0"/>
              <a:t>ive</a:t>
            </a:r>
            <a:r>
              <a:rPr lang="en-US" baseline="0" dirty="0" smtClean="0"/>
              <a:t> words, -</a:t>
            </a:r>
            <a:r>
              <a:rPr lang="en-US" baseline="0" dirty="0" err="1" smtClean="0"/>
              <a:t>ive</a:t>
            </a:r>
            <a:r>
              <a:rPr lang="en-US" baseline="0" dirty="0" smtClean="0"/>
              <a:t> words, neutral words)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Related words should appear closer in </a:t>
            </a:r>
            <a:r>
              <a:rPr lang="en-US" sz="1200" b="0" i="0" kern="1200" dirty="0" err="1" smtClean="0">
                <a:solidFill>
                  <a:schemeClr val="tx1"/>
                </a:solidFill>
                <a:effectLst/>
                <a:latin typeface="+mn-lt"/>
                <a:ea typeface="+mn-ea"/>
                <a:cs typeface="+mn-cs"/>
              </a:rPr>
              <a:t>Eudlidean</a:t>
            </a:r>
            <a:r>
              <a:rPr lang="en-US" sz="1200" b="0" i="0" kern="1200" dirty="0" smtClean="0">
                <a:solidFill>
                  <a:schemeClr val="tx1"/>
                </a:solidFill>
                <a:effectLst/>
                <a:latin typeface="+mn-lt"/>
                <a:ea typeface="+mn-ea"/>
                <a:cs typeface="+mn-cs"/>
              </a:rPr>
              <a:t> space than the unrelated words.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Morphological analysis (Part of Speech tagging).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task of morphological analysis is to automatically determine which category each word in the text belongs to</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semantic analysis is the process of drawing meaning from text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vector is created in the size of the total number of unique words.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generally used in situations where there is not much verbal data diversity and there is no need to represent the semantic and statistical relationships between the data.</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bag of words model is a technique used in natural language processing (NLP) to represent text data as a set of numerical features.</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 This step revolves around constructing a document corpus which consists of all the unique words in the whole of the text present in the data provided. </a:t>
            </a:r>
            <a:endParaRPr lang="en-US" sz="1200" b="0" i="0" kern="1200" dirty="0" smtClean="0">
              <a:solidFill>
                <a:schemeClr val="tx1"/>
              </a:solidFill>
              <a:effectLst/>
              <a:latin typeface="+mn-lt"/>
              <a:ea typeface="+mn-ea"/>
              <a:cs typeface="+mn-cs"/>
            </a:endParaRPr>
          </a:p>
          <a:p>
            <a:endParaRPr lang="en-US" dirty="0"/>
          </a:p>
          <a:p>
            <a:r>
              <a:rPr lang="en-US" dirty="0"/>
              <a:t>he CountVectorize Sparse Matrix</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results in a vector with lots of zero scores called a sparse vector or sparse representation.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Sparse vectors require more memory and computational resources when modeling and the vast number of positions or dimensions can make the modeling process very challenging for traditional algorithms.</a:t>
            </a:r>
            <a:endParaRPr lang="en-US" sz="1200" b="0" i="0" kern="1200" dirty="0" smtClean="0">
              <a:solidFill>
                <a:schemeClr val="tx1"/>
              </a:solidFill>
              <a:effectLst/>
              <a:latin typeface="+mn-lt"/>
              <a:ea typeface="+mn-ea"/>
              <a:cs typeface="+mn-cs"/>
            </a:endParaRPr>
          </a:p>
          <a:p>
            <a:endParaRPr lang="en-US" dirty="0"/>
          </a:p>
          <a:p>
            <a:r>
              <a:rPr lang="en-US" dirty="0"/>
              <a:t> “not pay the bill” vs “pay the bill”, where the order makes a big difference</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https://studymachinelearning.com/cosine-similarity-text-similarity-metric/</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frequency indicates the significance of a particular term within the overall document.</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https://datasciencedojo.com/blog/natural-language-processing-applications/#</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words that occur rarely in the corpus have a high IDF score.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(obtained by dividing the total number of documents by the number of documents containing the term, and then taking the logarithm of that quotient):</a:t>
            </a:r>
            <a:endParaRPr lang="en-US" sz="1200" b="0" i="0" kern="1200" dirty="0" smtClean="0">
              <a:solidFill>
                <a:schemeClr val="tx1"/>
              </a:solidFill>
              <a:effectLst/>
              <a:latin typeface="+mn-lt"/>
              <a:ea typeface="+mn-ea"/>
              <a:cs typeface="+mn-cs"/>
            </a:endParaRPr>
          </a:p>
          <a:p>
            <a:br>
              <a:rPr lang="en-US" dirty="0" smtClean="0">
                <a:effectLst/>
              </a:rPr>
            </a:br>
            <a:r>
              <a:rPr lang="en-US" dirty="0" smtClean="0">
                <a:effectLst/>
              </a:rPr>
              <a:t>N = total documents</a:t>
            </a:r>
            <a:r>
              <a:rPr lang="en-US" baseline="0" dirty="0" smtClean="0">
                <a:effectLst/>
              </a:rPr>
              <a:t> / no of documents where t appears  (normally +1 is added to avoid dividing by zero)</a:t>
            </a:r>
            <a:endParaRPr lang="en-US" dirty="0" smtClean="0">
              <a:effectLst/>
            </a:endParaRPr>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err="1" smtClean="0">
                <a:solidFill>
                  <a:schemeClr val="tx1"/>
                </a:solidFill>
                <a:effectLst/>
                <a:latin typeface="+mn-lt"/>
                <a:ea typeface="+mn-ea"/>
                <a:cs typeface="+mn-cs"/>
              </a:rPr>
              <a:t>BoW</a:t>
            </a:r>
            <a:r>
              <a:rPr lang="en-US" sz="1200" b="0" i="0" kern="1200" dirty="0" smtClean="0">
                <a:solidFill>
                  <a:schemeClr val="tx1"/>
                </a:solidFill>
                <a:effectLst/>
                <a:latin typeface="+mn-lt"/>
                <a:ea typeface="+mn-ea"/>
                <a:cs typeface="+mn-cs"/>
              </a:rPr>
              <a:t> simply counts the occurrences of words in a document, whereas TF-IDF assigns a weight to each word based on its importance in the document and the entire corpus. TF-IDF overcomes the limitation of </a:t>
            </a:r>
            <a:r>
              <a:rPr lang="en-US" sz="1200" b="0" i="0" kern="1200" dirty="0" err="1" smtClean="0">
                <a:solidFill>
                  <a:schemeClr val="tx1"/>
                </a:solidFill>
                <a:effectLst/>
                <a:latin typeface="+mn-lt"/>
                <a:ea typeface="+mn-ea"/>
                <a:cs typeface="+mn-cs"/>
              </a:rPr>
              <a:t>BoW</a:t>
            </a:r>
            <a:r>
              <a:rPr lang="en-US" sz="1200" b="0" i="0" kern="1200" dirty="0" smtClean="0">
                <a:solidFill>
                  <a:schemeClr val="tx1"/>
                </a:solidFill>
                <a:effectLst/>
                <a:latin typeface="+mn-lt"/>
                <a:ea typeface="+mn-ea"/>
                <a:cs typeface="+mn-cs"/>
              </a:rPr>
              <a:t>, which is assigning equal importance to all words. By giving higher weight to rare words, TF-IDF can better capture the meaning of a document. However, both methods ignore word order and context, resulting in a loss of semantic information.</a:t>
            </a:r>
            <a:endParaRPr lang="en-US" dirty="0" smtClean="0"/>
          </a:p>
          <a:p>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Higher the TFIDF score, the rarer the term is and vice-versa.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whole idea is </a:t>
            </a:r>
            <a:r>
              <a:rPr lang="en-US" sz="1200" b="0" i="0" kern="1200" dirty="0" smtClean="0">
                <a:solidFill>
                  <a:schemeClr val="tx1"/>
                </a:solidFill>
                <a:effectLst/>
                <a:latin typeface="+mn-lt"/>
                <a:ea typeface="+mn-ea"/>
                <a:cs typeface="+mn-cs"/>
              </a:rPr>
              <a:t>to </a:t>
            </a:r>
            <a:r>
              <a:rPr lang="en-US" sz="1200" b="0" i="0" kern="1200" dirty="0" smtClean="0">
                <a:solidFill>
                  <a:schemeClr val="tx1"/>
                </a:solidFill>
                <a:effectLst/>
                <a:latin typeface="+mn-lt"/>
                <a:ea typeface="+mn-ea"/>
                <a:cs typeface="+mn-cs"/>
              </a:rPr>
              <a:t>weigh down the frequent terms while scaling up the rare ones.</a:t>
            </a:r>
            <a:endParaRPr lang="en-US" sz="1200" b="0" i="0" kern="1200" dirty="0" smtClean="0">
              <a:solidFill>
                <a:schemeClr val="tx1"/>
              </a:solidFill>
              <a:effectLst/>
              <a:latin typeface="+mn-lt"/>
              <a:ea typeface="+mn-ea"/>
              <a:cs typeface="+mn-cs"/>
            </a:endParaRPr>
          </a:p>
          <a:p>
            <a:endParaRPr lang="en-US" dirty="0"/>
          </a:p>
          <a:p>
            <a:r>
              <a:rPr lang="en-US" dirty="0"/>
              <a:t>We have IDF to help remove common words like “the” or “is” that would, otherwise, have a high term frequency but are not that important</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https://dataaspirant.com/tf-idf-term-frequency-inverse-document-frequency/</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Heuristics, or "rules of thumb," are problem-solving methods that are based on practical experience and knowledge. </a:t>
            </a:r>
            <a:r>
              <a:rPr lang="en-US" sz="1200" b="1" i="0" kern="1200" dirty="0" smtClean="0">
                <a:solidFill>
                  <a:schemeClr val="tx1"/>
                </a:solidFill>
                <a:effectLst/>
                <a:latin typeface="+mn-lt"/>
                <a:ea typeface="+mn-ea"/>
                <a:cs typeface="+mn-cs"/>
              </a:rPr>
              <a:t>trial and error, guesswork, the process of elimination, historical data analysis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Text </a:t>
            </a:r>
            <a:r>
              <a:rPr lang="en-US" sz="1200" b="0" i="0" kern="1200" dirty="0" smtClean="0">
                <a:solidFill>
                  <a:schemeClr val="tx1"/>
                </a:solidFill>
                <a:effectLst/>
                <a:latin typeface="+mn-lt"/>
                <a:ea typeface="+mn-ea"/>
                <a:cs typeface="+mn-cs"/>
              </a:rPr>
              <a:t>tokenization, part of speech tagging, stemming, lemmatization</a:t>
            </a:r>
            <a:r>
              <a:rPr lang="en-US" sz="1200" b="0" i="0" kern="1200" dirty="0" smtClean="0">
                <a:solidFill>
                  <a:schemeClr val="tx1"/>
                </a:solidFill>
                <a:effectLst/>
                <a:latin typeface="+mn-lt"/>
                <a:ea typeface="+mn-ea"/>
                <a:cs typeface="+mn-cs"/>
              </a:rPr>
              <a:t>, named </a:t>
            </a:r>
            <a:r>
              <a:rPr lang="en-US" sz="1200" b="0" i="0" kern="1200" dirty="0" smtClean="0">
                <a:solidFill>
                  <a:schemeClr val="tx1"/>
                </a:solidFill>
                <a:effectLst/>
                <a:latin typeface="+mn-lt"/>
                <a:ea typeface="+mn-ea"/>
                <a:cs typeface="+mn-cs"/>
              </a:rPr>
              <a:t>entity extraction, segmentation, classification, semantic reasoning.</a:t>
            </a:r>
            <a:endParaRPr lang="en-US" sz="1200" b="0" i="0" kern="1200" dirty="0" smtClean="0">
              <a:solidFill>
                <a:schemeClr val="tx1"/>
              </a:solidFill>
              <a:effectLst/>
              <a:latin typeface="+mn-lt"/>
              <a:ea typeface="+mn-ea"/>
              <a:cs typeface="+mn-cs"/>
            </a:endParaRPr>
          </a:p>
          <a:p>
            <a:endParaRPr lang="en-US" dirty="0"/>
          </a:p>
          <a:p>
            <a:r>
              <a:rPr lang="en-US" dirty="0"/>
              <a:t>Gensim is an open-source library for unsupervised topic modeling, document indexing, retrieval by similarity, and other natural language processing functionalities</a:t>
            </a:r>
            <a:endParaRPr lang="en-US" dirty="0"/>
          </a:p>
          <a:p>
            <a:endParaRPr lang="en-US" dirty="0"/>
          </a:p>
          <a:p>
            <a:r>
              <a:rPr lang="en-US" dirty="0" err="1" smtClean="0">
                <a:sym typeface="+mn-ea"/>
              </a:rPr>
              <a:t>PolyGlot: </a:t>
            </a:r>
            <a:r>
              <a:rPr lang="en-US" dirty="0" smtClean="0">
                <a:sym typeface="+mn-ea"/>
              </a:rPr>
              <a:t> text analysis, text mining, sentiment analysis, polarity analysis, etc.</a:t>
            </a:r>
            <a:endParaRPr lang="en-US" dirty="0" smtClean="0"/>
          </a:p>
          <a:p>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smtClean="0"/>
              <a:t>E.g., word2vec or </a:t>
            </a:r>
            <a:r>
              <a:rPr lang="en-US" sz="1200" dirty="0" err="1" smtClean="0"/>
              <a:t>GLoVE</a:t>
            </a:r>
            <a:r>
              <a:rPr lang="en-US" sz="1200" dirty="0" smtClean="0"/>
              <a:t> are unsupervised methods based on corpus statistics. Frameworks like </a:t>
            </a:r>
            <a:r>
              <a:rPr lang="en-US" sz="1200" dirty="0" err="1" smtClean="0"/>
              <a:t>tensorflow</a:t>
            </a:r>
            <a:r>
              <a:rPr lang="en-US" sz="1200" dirty="0" smtClean="0"/>
              <a:t> and </a:t>
            </a:r>
            <a:r>
              <a:rPr lang="en-US" sz="1200" dirty="0" err="1" smtClean="0"/>
              <a:t>keras</a:t>
            </a:r>
            <a:r>
              <a:rPr lang="en-US" sz="1200" dirty="0" smtClean="0"/>
              <a:t> support “Embedding layers”.</a:t>
            </a:r>
            <a:endParaRPr lang="en-US" sz="1200" dirty="0" smtClean="0"/>
          </a:p>
          <a:p>
            <a:endParaRPr lang="en-US" dirty="0"/>
          </a:p>
          <a:p>
            <a:r>
              <a:rPr lang="en-US" dirty="0"/>
              <a:t>Text corpora is the plural form of text corpus . Text corpora are large and structured </a:t>
            </a:r>
            <a:endParaRPr lang="en-US" dirty="0"/>
          </a:p>
          <a:p>
            <a:r>
              <a:rPr lang="en-US" dirty="0"/>
              <a:t> collection of texts or textual data, usually consisting of bodies of written or spoken text, </a:t>
            </a:r>
            <a:endParaRPr lang="en-US" dirty="0"/>
          </a:p>
          <a:p>
            <a:r>
              <a:rPr lang="en-US" dirty="0"/>
              <a:t>often stored in electronic form</a:t>
            </a:r>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TextBlog</a:t>
            </a:r>
            <a:r>
              <a:rPr lang="en-US" dirty="0" smtClean="0"/>
              <a:t> library</a:t>
            </a:r>
            <a:r>
              <a:rPr lang="en-US" baseline="0" dirty="0" smtClean="0"/>
              <a:t> to correct spellings</a:t>
            </a:r>
            <a:endParaRPr lang="en-US" baseline="0" dirty="0" smtClean="0"/>
          </a:p>
          <a:p>
            <a:r>
              <a:rPr lang="en-US" sz="1200" b="0" i="0" kern="1200" dirty="0" smtClean="0">
                <a:solidFill>
                  <a:schemeClr val="tx1"/>
                </a:solidFill>
                <a:effectLst/>
                <a:latin typeface="+mn-lt"/>
                <a:ea typeface="+mn-ea"/>
                <a:cs typeface="+mn-cs"/>
              </a:rPr>
              <a:t>Stemming involves removing the suffixes from words to create a stem,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lemmatization involves mapping words to their root form based on their part of speech. The goal of stemming or lemmatization is to reduce the variability in the text data and improve the accuracy of downstream tasks.</a:t>
            </a:r>
            <a:endParaRPr lang="en-US" sz="1200" b="0" i="0" kern="1200" dirty="0" smtClean="0">
              <a:solidFill>
                <a:schemeClr val="tx1"/>
              </a:solidFill>
              <a:effectLst/>
              <a:latin typeface="+mn-lt"/>
              <a:ea typeface="+mn-ea"/>
              <a:cs typeface="+mn-cs"/>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2214FE3-16F6-490E-A2FA-9206E1D856B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Goals</a:t>
            </a:r>
            <a:endParaRPr lang="en-US"/>
          </a:p>
          <a:p>
            <a:r>
              <a:rPr lang="en-US">
                <a:sym typeface="+mn-ea"/>
              </a:rPr>
              <a:t>Text Normalization</a:t>
            </a:r>
            <a:endParaRPr lang="en-US"/>
          </a:p>
          <a:p>
            <a:r>
              <a:rPr lang="en-US">
                <a:sym typeface="+mn-ea"/>
              </a:rPr>
              <a:t>Text Tokenization</a:t>
            </a:r>
            <a:endParaRPr lang="en-US"/>
          </a:p>
          <a:p>
            <a:r>
              <a:rPr lang="en-US">
                <a:sym typeface="+mn-ea"/>
              </a:rPr>
              <a:t>Text Enrichment/Annotation</a:t>
            </a:r>
            <a:endParaRPr lang="en-US"/>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Stop word removal: Unlikely to improve machine learning prediction quality </a:t>
            </a:r>
            <a:endParaRPr lang="en-US"/>
          </a:p>
          <a:p>
            <a:r>
              <a:rPr lang="en-US"/>
              <a:t>Remove to reduce size of data</a:t>
            </a:r>
            <a:endParaRPr lang="en-US"/>
          </a:p>
          <a:p>
            <a:endParaRPr lang="en-US"/>
          </a:p>
          <a:p>
            <a:r>
              <a:rPr lang="en-US"/>
              <a:t>Punctuation also causes problems – basic approach is to remove everything that isn’t a,b,…,z</a:t>
            </a:r>
            <a:endParaRPr lang="en-US"/>
          </a:p>
          <a:p>
            <a:r>
              <a:rPr lang="en-US"/>
              <a:t>Sometimes punctuation is meaningful</a:t>
            </a:r>
            <a:endParaRPr lang="en-US"/>
          </a:p>
          <a:p>
            <a:r>
              <a:rPr lang="en-US"/>
              <a:t>• Twitter: @apple is a message to Apple, #apple is about Apple</a:t>
            </a:r>
            <a:endParaRPr lang="en-US"/>
          </a:p>
          <a:p>
            <a:r>
              <a:rPr lang="en-US"/>
              <a:t>• Web addresses: www.website.com/somepage.html</a:t>
            </a:r>
            <a:endParaRPr lang="en-US"/>
          </a:p>
          <a:p>
            <a:r>
              <a:rPr lang="en-US"/>
              <a:t>• Should tailor approach to the specific problem</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D5CA79B-98C7-44B4-8F38-8DBE7FC5FAE9}" type="datetimeFigureOut">
              <a:rPr lang="en-US" smtClean="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481D915-15B4-41B6-99A5-ECF5A3C5AE6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D5CA79B-98C7-44B4-8F38-8DBE7FC5FA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1D915-15B4-41B6-99A5-ECF5A3C5AE6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D5CA79B-98C7-44B4-8F38-8DBE7FC5FAE9}" type="datetimeFigureOut">
              <a:rPr lang="en-US" smtClean="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481D915-15B4-41B6-99A5-ECF5A3C5AE6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FD5CA79B-98C7-44B4-8F38-8DBE7FC5FAE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481D915-15B4-41B6-99A5-ECF5A3C5AE6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D5CA79B-98C7-44B4-8F38-8DBE7FC5FAE9}"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481D915-15B4-41B6-99A5-ECF5A3C5AE6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D5CA79B-98C7-44B4-8F38-8DBE7FC5FA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1D915-15B4-41B6-99A5-ECF5A3C5AE6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D5CA79B-98C7-44B4-8F38-8DBE7FC5FAE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1D915-15B4-41B6-99A5-ECF5A3C5AE6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5CA79B-98C7-44B4-8F38-8DBE7FC5FAE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1D915-15B4-41B6-99A5-ECF5A3C5AE6D}" type="slidenum">
              <a:rPr lang="en-US" smtClean="0"/>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CA79B-98C7-44B4-8F38-8DBE7FC5FAE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81D915-15B4-41B6-99A5-ECF5A3C5AE6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D5CA79B-98C7-44B4-8F38-8DBE7FC5FAE9}"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481D915-15B4-41B6-99A5-ECF5A3C5AE6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D5CA79B-98C7-44B4-8F38-8DBE7FC5FAE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1D915-15B4-41B6-99A5-ECF5A3C5AE6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D5CA79B-98C7-44B4-8F38-8DBE7FC5FAE9}" type="datetimeFigureOut">
              <a:rPr lang="en-US" smtClean="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481D915-15B4-41B6-99A5-ECF5A3C5AE6D}" type="slidenum">
              <a:rPr lang="en-US" smtClean="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5.vml"/><Relationship Id="rId5" Type="http://schemas.openxmlformats.org/officeDocument/2006/relationships/slideLayout" Target="../slideLayouts/slideLayout4.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2.xml"/><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vmlDrawing" Target="../drawings/vmlDrawing7.vml"/><Relationship Id="rId5" Type="http://schemas.openxmlformats.org/officeDocument/2006/relationships/slideLayout" Target="../slideLayouts/slideLayout4.xml"/><Relationship Id="rId4" Type="http://schemas.openxmlformats.org/officeDocument/2006/relationships/image" Target="../media/image22.wmf"/><Relationship Id="rId3" Type="http://schemas.openxmlformats.org/officeDocument/2006/relationships/oleObject" Target="../embeddings/oleObject11.bin"/><Relationship Id="rId2" Type="http://schemas.openxmlformats.org/officeDocument/2006/relationships/image" Target="../media/image21.wmf"/><Relationship Id="rId1"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 and visualization</a:t>
            </a:r>
            <a:endParaRPr lang="en-US" dirty="0"/>
          </a:p>
        </p:txBody>
      </p:sp>
      <p:sp>
        <p:nvSpPr>
          <p:cNvPr id="3" name="Subtitle 2"/>
          <p:cNvSpPr>
            <a:spLocks noGrp="1"/>
          </p:cNvSpPr>
          <p:nvPr>
            <p:ph type="subTitle" idx="1"/>
          </p:nvPr>
        </p:nvSpPr>
        <p:spPr/>
        <p:txBody>
          <a:bodyPr/>
          <a:lstStyle/>
          <a:p>
            <a:r>
              <a:rPr lang="en-US" dirty="0" smtClean="0"/>
              <a:t>Instructor: Umme Ammarah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Important Reminders for Preprocessing</a:t>
            </a:r>
            <a:endParaRPr lang="en-US"/>
          </a:p>
        </p:txBody>
      </p:sp>
      <p:sp>
        <p:nvSpPr>
          <p:cNvPr id="3" name="Content Placeholder 2"/>
          <p:cNvSpPr>
            <a:spLocks noGrp="1"/>
          </p:cNvSpPr>
          <p:nvPr>
            <p:ph idx="1"/>
          </p:nvPr>
        </p:nvSpPr>
        <p:spPr/>
        <p:txBody>
          <a:bodyPr>
            <a:normAutofit/>
          </a:bodyPr>
          <a:p>
            <a:r>
              <a:rPr lang="en-US"/>
              <a:t>Not all steps are necessary</a:t>
            </a:r>
            <a:endParaRPr lang="en-US"/>
          </a:p>
          <a:p>
            <a:r>
              <a:rPr lang="en-US"/>
              <a:t>These steps are NOT sequential</a:t>
            </a:r>
            <a:endParaRPr lang="en-US"/>
          </a:p>
          <a:p>
            <a:r>
              <a:rPr lang="en-US"/>
              <a:t>These steps are task-dependent</a:t>
            </a:r>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Basic Preprocessing</a:t>
            </a:r>
            <a:endParaRPr lang="en-US"/>
          </a:p>
        </p:txBody>
      </p:sp>
      <p:sp>
        <p:nvSpPr>
          <p:cNvPr id="3" name="Content Placeholder 2"/>
          <p:cNvSpPr>
            <a:spLocks noGrp="1"/>
          </p:cNvSpPr>
          <p:nvPr>
            <p:ph sz="half" idx="1"/>
          </p:nvPr>
        </p:nvSpPr>
        <p:spPr/>
        <p:txBody>
          <a:bodyPr/>
          <a:p>
            <a:pPr marL="0" lvl="1"/>
            <a:r>
              <a:rPr lang="en-US" sz="2000" dirty="0" smtClean="0">
                <a:sym typeface="+mn-ea"/>
              </a:rPr>
              <a:t>Tokenization (sentence or word): Split the text into individual words or tokens.</a:t>
            </a:r>
            <a:endParaRPr lang="en-US" sz="2000" baseline="0" dirty="0" smtClean="0"/>
          </a:p>
          <a:p>
            <a:r>
              <a:rPr lang="en-US" sz="2000" dirty="0" smtClean="0">
                <a:sym typeface="+mn-ea"/>
              </a:rPr>
              <a:t>Stop word removal:Remove common and uninformative words (e.g., "the," "and") that typically do not carry much meaning.</a:t>
            </a:r>
            <a:endParaRPr lang="en-US" sz="2000" dirty="0" smtClean="0">
              <a:sym typeface="+mn-ea"/>
            </a:endParaRPr>
          </a:p>
          <a:p>
            <a:pPr marL="0" lvl="1"/>
            <a:r>
              <a:rPr lang="en-US" sz="2000" dirty="0" smtClean="0">
                <a:sym typeface="+mn-ea"/>
              </a:rPr>
              <a:t>Normalization: Convert text to lowercase to ensure consistency in word representation.</a:t>
            </a:r>
            <a:endParaRPr lang="en-US" sz="2000" dirty="0" smtClean="0">
              <a:sym typeface="+mn-ea"/>
            </a:endParaRPr>
          </a:p>
          <a:p>
            <a:pPr marL="0" lvl="1"/>
            <a:endParaRPr lang="en-US" sz="2000" dirty="0" smtClean="0">
              <a:sym typeface="+mn-ea"/>
            </a:endParaRPr>
          </a:p>
        </p:txBody>
      </p:sp>
      <p:graphicFrame>
        <p:nvGraphicFramePr>
          <p:cNvPr id="4" name="Content Placeholder 3"/>
          <p:cNvGraphicFramePr/>
          <p:nvPr>
            <p:ph sz="half" idx="2"/>
          </p:nvPr>
        </p:nvGraphicFramePr>
        <p:xfrm>
          <a:off x="6188417" y="4860905"/>
          <a:ext cx="5422392" cy="718013"/>
        </p:xfrm>
        <a:graphic>
          <a:graphicData uri="http://schemas.openxmlformats.org/presentationml/2006/ole">
            <mc:AlternateContent xmlns:mc="http://schemas.openxmlformats.org/markup-compatibility/2006">
              <mc:Choice xmlns:v="urn:schemas-microsoft-com:vml" Requires="v">
                <p:oleObj spid="_x0000_s5" name="" r:id="rId1" imgW="6042660" imgH="800100" progId="Paint.Picture">
                  <p:embed/>
                </p:oleObj>
              </mc:Choice>
              <mc:Fallback>
                <p:oleObj name="" r:id="rId1" imgW="6042660" imgH="800100" progId="Paint.Picture">
                  <p:embed/>
                  <p:pic>
                    <p:nvPicPr>
                      <p:cNvPr id="0" name="Picture 4"/>
                      <p:cNvPicPr/>
                      <p:nvPr/>
                    </p:nvPicPr>
                    <p:blipFill>
                      <a:blip r:embed="rId2"/>
                      <a:stretch>
                        <a:fillRect/>
                      </a:stretch>
                    </p:blipFill>
                    <p:spPr>
                      <a:xfrm>
                        <a:off x="6188417" y="4860905"/>
                        <a:ext cx="5422392" cy="718013"/>
                      </a:xfrm>
                      <a:prstGeom prst="rect">
                        <a:avLst/>
                      </a:prstGeom>
                    </p:spPr>
                  </p:pic>
                </p:oleObj>
              </mc:Fallback>
            </mc:AlternateContent>
          </a:graphicData>
        </a:graphic>
      </p:graphicFrame>
      <p:graphicFrame>
        <p:nvGraphicFramePr>
          <p:cNvPr id="6" name="Object 5"/>
          <p:cNvGraphicFramePr/>
          <p:nvPr/>
        </p:nvGraphicFramePr>
        <p:xfrm>
          <a:off x="6152515" y="5861050"/>
          <a:ext cx="5600065" cy="780415"/>
        </p:xfrm>
        <a:graphic>
          <a:graphicData uri="http://schemas.openxmlformats.org/presentationml/2006/ole">
            <mc:AlternateContent xmlns:mc="http://schemas.openxmlformats.org/markup-compatibility/2006">
              <mc:Choice xmlns:v="urn:schemas-microsoft-com:vml" Requires="v">
                <p:oleObj spid="_x0000_s7" name="" r:id="rId3" imgW="6035040" imgH="815340" progId="Paint.Picture">
                  <p:embed/>
                </p:oleObj>
              </mc:Choice>
              <mc:Fallback>
                <p:oleObj name="" r:id="rId3" imgW="6035040" imgH="815340" progId="Paint.Picture">
                  <p:embed/>
                  <p:pic>
                    <p:nvPicPr>
                      <p:cNvPr id="0" name="Picture 6"/>
                      <p:cNvPicPr/>
                      <p:nvPr/>
                    </p:nvPicPr>
                    <p:blipFill>
                      <a:blip r:embed="rId4"/>
                      <a:stretch>
                        <a:fillRect/>
                      </a:stretch>
                    </p:blipFill>
                    <p:spPr>
                      <a:xfrm>
                        <a:off x="6152515" y="5861050"/>
                        <a:ext cx="5600065" cy="78041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Basic Preprocessing</a:t>
            </a:r>
            <a:endParaRPr lang="en-US"/>
          </a:p>
        </p:txBody>
      </p:sp>
      <p:sp>
        <p:nvSpPr>
          <p:cNvPr id="3" name="Content Placeholder 2"/>
          <p:cNvSpPr>
            <a:spLocks noGrp="1"/>
          </p:cNvSpPr>
          <p:nvPr>
            <p:ph idx="1"/>
          </p:nvPr>
        </p:nvSpPr>
        <p:spPr>
          <a:xfrm>
            <a:off x="581660" y="1817370"/>
            <a:ext cx="11029315" cy="2799080"/>
          </a:xfrm>
        </p:spPr>
        <p:txBody>
          <a:bodyPr>
            <a:normAutofit/>
          </a:bodyPr>
          <a:p>
            <a:pPr marL="0" lvl="1"/>
            <a:r>
              <a:rPr lang="en-US" sz="1800" dirty="0">
                <a:sym typeface="+mn-ea"/>
              </a:rPr>
              <a:t>S</a:t>
            </a:r>
            <a:r>
              <a:rPr lang="en-US" sz="1800" dirty="0" smtClean="0">
                <a:sym typeface="+mn-ea"/>
              </a:rPr>
              <a:t>temming/Lemmatization: Reduce words to their base or root form to reduce vocabulary size</a:t>
            </a:r>
            <a:endParaRPr lang="en-US" sz="1800" dirty="0" smtClean="0">
              <a:sym typeface="+mn-ea"/>
            </a:endParaRPr>
          </a:p>
          <a:p>
            <a:pPr marL="0" lvl="1"/>
            <a:r>
              <a:rPr lang="en-US" sz="1800" dirty="0" smtClean="0">
                <a:sym typeface="+mn-ea"/>
              </a:rPr>
              <a:t>Do we need to draw a distinction between the following words? </a:t>
            </a:r>
            <a:endParaRPr lang="en-US" sz="1800" dirty="0" smtClean="0">
              <a:sym typeface="+mn-ea"/>
            </a:endParaRPr>
          </a:p>
          <a:p>
            <a:pPr marL="914400" lvl="3" indent="457200">
              <a:buNone/>
            </a:pPr>
            <a:r>
              <a:rPr lang="en-US" sz="1800" dirty="0" smtClean="0">
                <a:sym typeface="+mn-ea"/>
              </a:rPr>
              <a:t>programming, programmer,  programs, programed </a:t>
            </a:r>
            <a:endParaRPr lang="en-US" sz="1800" dirty="0" smtClean="0">
              <a:sym typeface="+mn-ea"/>
            </a:endParaRPr>
          </a:p>
          <a:p>
            <a:pPr marL="0" lvl="1"/>
            <a:r>
              <a:rPr lang="en-US" sz="1800" dirty="0" smtClean="0">
                <a:sym typeface="+mn-ea"/>
              </a:rPr>
              <a:t>Could all be represented by a common stem, program </a:t>
            </a:r>
            <a:endParaRPr lang="en-US" sz="1800" dirty="0" smtClean="0">
              <a:sym typeface="+mn-ea"/>
            </a:endParaRPr>
          </a:p>
          <a:p>
            <a:pPr marL="0" lvl="1"/>
            <a:r>
              <a:rPr lang="en-US" sz="1800" dirty="0" smtClean="0">
                <a:sym typeface="+mn-ea"/>
              </a:rPr>
              <a:t>Algorithmic process of performing this reduction is called stemming </a:t>
            </a:r>
            <a:endParaRPr lang="en-US" sz="1800" dirty="0" smtClean="0">
              <a:sym typeface="+mn-ea"/>
            </a:endParaRPr>
          </a:p>
          <a:p>
            <a:pPr marL="0" lvl="1"/>
            <a:endParaRPr lang="en-US"/>
          </a:p>
        </p:txBody>
      </p:sp>
      <p:graphicFrame>
        <p:nvGraphicFramePr>
          <p:cNvPr id="4" name="Table 3"/>
          <p:cNvGraphicFramePr/>
          <p:nvPr/>
        </p:nvGraphicFramePr>
        <p:xfrm>
          <a:off x="354965" y="3783965"/>
          <a:ext cx="11598275" cy="2377440"/>
        </p:xfrm>
        <a:graphic>
          <a:graphicData uri="http://schemas.openxmlformats.org/drawingml/2006/table">
            <a:tbl>
              <a:tblPr firstRow="1" bandRow="1">
                <a:tableStyleId>{5C22544A-7EE6-4342-B048-85BDC9FD1C3A}</a:tableStyleId>
              </a:tblPr>
              <a:tblGrid>
                <a:gridCol w="3336290"/>
                <a:gridCol w="5695315"/>
                <a:gridCol w="2566670"/>
              </a:tblGrid>
              <a:tr h="381000">
                <a:tc>
                  <a:txBody>
                    <a:bodyPr/>
                    <a:p>
                      <a:pPr>
                        <a:buNone/>
                      </a:pPr>
                      <a:r>
                        <a:rPr lang="en-US"/>
                        <a:t>Build a database of words</a:t>
                      </a:r>
                      <a:endParaRPr lang="en-US"/>
                    </a:p>
                  </a:txBody>
                  <a:tcPr/>
                </a:tc>
                <a:tc>
                  <a:txBody>
                    <a:bodyPr/>
                    <a:p>
                      <a:pPr>
                        <a:buNone/>
                      </a:pPr>
                      <a:r>
                        <a:rPr lang="en-US"/>
                        <a:t>Rule-based algorithm</a:t>
                      </a:r>
                      <a:endParaRPr lang="en-US"/>
                    </a:p>
                    <a:p>
                      <a:pPr>
                        <a:buNone/>
                      </a:pPr>
                      <a:r>
                        <a:rPr lang="en-US"/>
                        <a:t>“Porter Stemmer”</a:t>
                      </a:r>
                      <a:endParaRPr lang="en-US"/>
                    </a:p>
                  </a:txBody>
                  <a:tcPr/>
                </a:tc>
                <a:tc>
                  <a:txBody>
                    <a:bodyPr/>
                    <a:p>
                      <a:pPr>
                        <a:buNone/>
                      </a:pPr>
                      <a:r>
                        <a:rPr lang="en-US"/>
                        <a:t>Machine learning  </a:t>
                      </a:r>
                      <a:endParaRPr lang="en-US"/>
                    </a:p>
                  </a:txBody>
                  <a:tcPr/>
                </a:tc>
              </a:tr>
              <a:tr h="381000">
                <a:tc>
                  <a:txBody>
                    <a:bodyPr/>
                    <a:p>
                      <a:pPr marL="0" lvl="1">
                        <a:buNone/>
                      </a:pPr>
                      <a:r>
                        <a:rPr lang="en-US" sz="1800" dirty="0" smtClean="0">
                          <a:sym typeface="+mn-ea"/>
                        </a:rPr>
                        <a:t>build a database of words and their stems </a:t>
                      </a:r>
                      <a:endParaRPr lang="en-US" sz="1800" dirty="0" smtClean="0">
                        <a:sym typeface="+mn-ea"/>
                      </a:endParaRPr>
                    </a:p>
                    <a:p>
                      <a:pPr marL="285750" lvl="1" indent="-285750">
                        <a:buFont typeface="Arial" panose="020B0604020202020204" pitchFamily="34" charset="0"/>
                        <a:buChar char="•"/>
                      </a:pPr>
                      <a:r>
                        <a:rPr lang="en-US" sz="1800" dirty="0" smtClean="0">
                          <a:sym typeface="+mn-ea"/>
                        </a:rPr>
                        <a:t>Pro: handles exceptions </a:t>
                      </a:r>
                      <a:endParaRPr lang="en-US" sz="1800" dirty="0" smtClean="0">
                        <a:sym typeface="+mn-ea"/>
                      </a:endParaRPr>
                    </a:p>
                    <a:p>
                      <a:pPr marL="285750" lvl="1" indent="-285750">
                        <a:buFont typeface="Arial" panose="020B0604020202020204" pitchFamily="34" charset="0"/>
                        <a:buChar char="•"/>
                      </a:pPr>
                      <a:r>
                        <a:rPr lang="en-US" sz="1800" dirty="0" smtClean="0">
                          <a:sym typeface="+mn-ea"/>
                        </a:rPr>
                        <a:t>Con: won’t handle new words, bad for the Internet!</a:t>
                      </a:r>
                      <a:endParaRPr lang="en-US" sz="1800" dirty="0" smtClean="0">
                        <a:sym typeface="+mn-ea"/>
                      </a:endParaRPr>
                    </a:p>
                    <a:p>
                      <a:pPr>
                        <a:buNone/>
                      </a:pPr>
                      <a:endParaRPr lang="en-US"/>
                    </a:p>
                  </a:txBody>
                  <a:tcPr/>
                </a:tc>
                <a:tc>
                  <a:txBody>
                    <a:bodyPr/>
                    <a:p>
                      <a:pPr>
                        <a:buNone/>
                      </a:pPr>
                      <a:r>
                        <a:rPr lang="en-US" sz="1800">
                          <a:sym typeface="+mn-ea"/>
                        </a:rPr>
                        <a:t>removing the suffixes from words to reduce them to their base form,</a:t>
                      </a:r>
                      <a:r>
                        <a:rPr lang="en-US"/>
                        <a:t>e.g.  if word ends in “ed”, “ing”, or “ly”, remove it </a:t>
                      </a:r>
                      <a:endParaRPr lang="en-US"/>
                    </a:p>
                    <a:p>
                      <a:pPr>
                        <a:buNone/>
                      </a:pPr>
                      <a:r>
                        <a:rPr lang="en-US"/>
                        <a:t>• Pro: handles new/unknown words well </a:t>
                      </a:r>
                      <a:endParaRPr lang="en-US"/>
                    </a:p>
                    <a:p>
                      <a:pPr>
                        <a:buNone/>
                      </a:pPr>
                      <a:r>
                        <a:rPr lang="en-US"/>
                        <a:t>• Con: many exceptions, misses words like child and </a:t>
                      </a:r>
                      <a:endParaRPr lang="en-US"/>
                    </a:p>
                    <a:p>
                      <a:pPr>
                        <a:buNone/>
                      </a:pPr>
                      <a:r>
                        <a:rPr lang="en-US"/>
                        <a:t>children (but would get other plurals: dog and dogs)</a:t>
                      </a:r>
                      <a:endParaRPr lang="en-US"/>
                    </a:p>
                    <a:p>
                      <a:pPr>
                        <a:buNone/>
                      </a:pPr>
                      <a:endParaRPr lang="en-US"/>
                    </a:p>
                  </a:txBody>
                  <a:tcPr/>
                </a:tc>
                <a:tc>
                  <a:txBody>
                    <a:bodyPr/>
                    <a:p>
                      <a:pPr>
                        <a:buNone/>
                      </a:pPr>
                      <a:r>
                        <a:rPr lang="en-US"/>
                        <a:t>train algorithms to recognize the roots of words </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ym typeface="+mn-ea"/>
              </a:rPr>
              <a:t>Basic Preprocessing</a:t>
            </a:r>
            <a:endParaRPr lang="en-US"/>
          </a:p>
        </p:txBody>
      </p:sp>
      <p:sp>
        <p:nvSpPr>
          <p:cNvPr id="3" name="Content Placeholder 2"/>
          <p:cNvSpPr>
            <a:spLocks noGrp="1"/>
          </p:cNvSpPr>
          <p:nvPr>
            <p:ph idx="1"/>
          </p:nvPr>
        </p:nvSpPr>
        <p:spPr>
          <a:xfrm>
            <a:off x="581025" y="1929765"/>
            <a:ext cx="11029315" cy="683260"/>
          </a:xfrm>
        </p:spPr>
        <p:txBody>
          <a:bodyPr>
            <a:noAutofit/>
          </a:bodyPr>
          <a:p>
            <a:endParaRPr lang="en-US"/>
          </a:p>
          <a:p>
            <a:r>
              <a:rPr lang="en-US"/>
              <a:t>Stemming vs Lemmatization</a:t>
            </a:r>
            <a:endParaRPr lang="en-US"/>
          </a:p>
        </p:txBody>
      </p:sp>
      <p:graphicFrame>
        <p:nvGraphicFramePr>
          <p:cNvPr id="4" name="Table 3"/>
          <p:cNvGraphicFramePr/>
          <p:nvPr/>
        </p:nvGraphicFramePr>
        <p:xfrm>
          <a:off x="1828800" y="3012440"/>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US"/>
                        <a:t>Stemming</a:t>
                      </a:r>
                      <a:endParaRPr lang="en-US"/>
                    </a:p>
                  </a:txBody>
                  <a:tcPr/>
                </a:tc>
                <a:tc>
                  <a:txBody>
                    <a:bodyPr/>
                    <a:p>
                      <a:pPr>
                        <a:buNone/>
                      </a:pPr>
                      <a:r>
                        <a:rPr lang="en-US"/>
                        <a:t>Lemmatization</a:t>
                      </a:r>
                      <a:endParaRPr lang="en-US"/>
                    </a:p>
                  </a:txBody>
                  <a:tcPr/>
                </a:tc>
              </a:tr>
              <a:tr h="381000">
                <a:tc>
                  <a:txBody>
                    <a:bodyPr/>
                    <a:p>
                      <a:pPr>
                        <a:buNone/>
                      </a:pPr>
                      <a:r>
                        <a:rPr lang="en-US"/>
                        <a:t>Stemming involves removing the suffixes from words to reduce them to their base form, often leading to incorrect meanings and spelling.</a:t>
                      </a:r>
                      <a:endParaRPr lang="en-US"/>
                    </a:p>
                  </a:txBody>
                  <a:tcPr/>
                </a:tc>
                <a:tc>
                  <a:txBody>
                    <a:bodyPr/>
                    <a:p>
                      <a:pPr>
                        <a:buNone/>
                      </a:pPr>
                      <a:r>
                        <a:rPr lang="en-US"/>
                        <a:t>Lemmatization considers the context and converts the word to its meaningful base form, which is called Lemma.</a:t>
                      </a:r>
                      <a:endParaRPr lang="en-US"/>
                    </a:p>
                  </a:txBody>
                  <a:tcPr/>
                </a:tc>
              </a:tr>
              <a:tr h="381000">
                <a:tc>
                  <a:txBody>
                    <a:bodyPr/>
                    <a:p>
                      <a:pPr marL="285750" indent="-285750">
                        <a:buFont typeface="Arial" panose="020B0604020202020204" pitchFamily="34" charset="0"/>
                        <a:buChar char="•"/>
                      </a:pPr>
                      <a:r>
                        <a:rPr lang="en-US"/>
                        <a:t>"jumping" would be stemmed to "jump"</a:t>
                      </a:r>
                      <a:endParaRPr lang="en-US"/>
                    </a:p>
                    <a:p>
                      <a:pPr marL="285750" indent="-285750">
                        <a:buFont typeface="Arial" panose="020B0604020202020204" pitchFamily="34" charset="0"/>
                        <a:buChar char="•"/>
                      </a:pPr>
                      <a:r>
                        <a:rPr lang="en-US"/>
                        <a:t>stemming the word ‘Caring‘ would return ‘Car‘.</a:t>
                      </a:r>
                      <a:endParaRPr lang="en-US"/>
                    </a:p>
                  </a:txBody>
                  <a:tcPr/>
                </a:tc>
                <a:tc>
                  <a:txBody>
                    <a:bodyPr/>
                    <a:p>
                      <a:pPr>
                        <a:buNone/>
                      </a:pPr>
                      <a:r>
                        <a:rPr lang="en-US"/>
                        <a:t>Lemmatizing the word ‘Caring‘ would return ‘Care‘.</a:t>
                      </a:r>
                      <a:endParaRPr lang="en-US"/>
                    </a:p>
                  </a:txBody>
                  <a:tcPr/>
                </a:tc>
              </a:tr>
              <a:tr h="381000">
                <a:tc>
                  <a:txBody>
                    <a:bodyPr/>
                    <a:p>
                      <a:pPr>
                        <a:buNone/>
                      </a:pPr>
                      <a:r>
                        <a:rPr lang="en-US"/>
                        <a:t>Stemming is used in case of large dataset where performance is an issue.</a:t>
                      </a:r>
                      <a:endParaRPr lang="en-US"/>
                    </a:p>
                  </a:txBody>
                  <a:tcPr/>
                </a:tc>
                <a:tc>
                  <a:txBody>
                    <a:bodyPr/>
                    <a:p>
                      <a:pPr>
                        <a:buNone/>
                      </a:pPr>
                      <a:r>
                        <a:rPr lang="en-US"/>
                        <a:t>Lemmatization is computationally expensive since it involves look-up tables</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Advance preprocessing</a:t>
            </a:r>
            <a:endParaRPr lang="en-US"/>
          </a:p>
        </p:txBody>
      </p:sp>
      <p:sp>
        <p:nvSpPr>
          <p:cNvPr id="3" name="Content Placeholder 2"/>
          <p:cNvSpPr>
            <a:spLocks noGrp="1"/>
          </p:cNvSpPr>
          <p:nvPr>
            <p:ph idx="1"/>
          </p:nvPr>
        </p:nvSpPr>
        <p:spPr/>
        <p:txBody>
          <a:bodyPr/>
          <a:p>
            <a:r>
              <a:rPr lang="en-US"/>
              <a:t>Part of speech (POS) recognition</a:t>
            </a:r>
            <a:endParaRPr lang="en-US"/>
          </a:p>
          <a:p>
            <a:pPr lvl="1"/>
            <a:r>
              <a:rPr lang="en-US"/>
              <a:t>“Today is a beautiful day.”</a:t>
            </a:r>
            <a:endParaRPr lang="en-US"/>
          </a:p>
          <a:p>
            <a:pPr marL="323850" lvl="1" indent="0">
              <a:buNone/>
            </a:pPr>
            <a:endParaRPr lang="en-US"/>
          </a:p>
          <a:p>
            <a:pPr lvl="1"/>
            <a:endParaRPr lang="en-US"/>
          </a:p>
        </p:txBody>
      </p:sp>
      <p:graphicFrame>
        <p:nvGraphicFramePr>
          <p:cNvPr id="4" name="Table 3"/>
          <p:cNvGraphicFramePr/>
          <p:nvPr/>
        </p:nvGraphicFramePr>
        <p:xfrm>
          <a:off x="1496060" y="4164965"/>
          <a:ext cx="8533765" cy="762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r>
                        <a:rPr lang="en-US"/>
                        <a:t>Today</a:t>
                      </a:r>
                      <a:endParaRPr lang="en-US"/>
                    </a:p>
                  </a:txBody>
                  <a:tcPr/>
                </a:tc>
                <a:tc>
                  <a:txBody>
                    <a:bodyPr/>
                    <a:p>
                      <a:pPr>
                        <a:buNone/>
                      </a:pPr>
                      <a:r>
                        <a:rPr lang="en-US"/>
                        <a:t>is</a:t>
                      </a:r>
                      <a:endParaRPr lang="en-US"/>
                    </a:p>
                  </a:txBody>
                  <a:tcPr/>
                </a:tc>
                <a:tc>
                  <a:txBody>
                    <a:bodyPr/>
                    <a:p>
                      <a:pPr>
                        <a:buNone/>
                      </a:pPr>
                      <a:r>
                        <a:rPr lang="en-US"/>
                        <a:t>a</a:t>
                      </a:r>
                      <a:endParaRPr lang="en-US"/>
                    </a:p>
                  </a:txBody>
                  <a:tcPr/>
                </a:tc>
                <a:tc>
                  <a:txBody>
                    <a:bodyPr/>
                    <a:p>
                      <a:pPr>
                        <a:buNone/>
                      </a:pPr>
                      <a:r>
                        <a:rPr lang="en-US"/>
                        <a:t>beautiful</a:t>
                      </a:r>
                      <a:endParaRPr lang="en-US"/>
                    </a:p>
                  </a:txBody>
                  <a:tcPr/>
                </a:tc>
                <a:tc>
                  <a:txBody>
                    <a:bodyPr/>
                    <a:p>
                      <a:pPr>
                        <a:buNone/>
                      </a:pPr>
                      <a:r>
                        <a:rPr lang="en-US"/>
                        <a:t>day</a:t>
                      </a:r>
                      <a:endParaRPr lang="en-US"/>
                    </a:p>
                  </a:txBody>
                  <a:tcPr/>
                </a:tc>
              </a:tr>
              <a:tr h="381000">
                <a:tc>
                  <a:txBody>
                    <a:bodyPr/>
                    <a:p>
                      <a:pPr>
                        <a:buNone/>
                      </a:pPr>
                      <a:r>
                        <a:rPr lang="en-US"/>
                        <a:t>Noun</a:t>
                      </a:r>
                      <a:endParaRPr lang="en-US"/>
                    </a:p>
                  </a:txBody>
                  <a:tcPr/>
                </a:tc>
                <a:tc>
                  <a:txBody>
                    <a:bodyPr/>
                    <a:p>
                      <a:pPr>
                        <a:buNone/>
                      </a:pPr>
                      <a:r>
                        <a:rPr lang="en-US"/>
                        <a:t>Verb</a:t>
                      </a:r>
                      <a:endParaRPr lang="en-US"/>
                    </a:p>
                  </a:txBody>
                  <a:tcPr/>
                </a:tc>
                <a:tc>
                  <a:txBody>
                    <a:bodyPr/>
                    <a:p>
                      <a:pPr>
                        <a:buNone/>
                      </a:pPr>
                      <a:r>
                        <a:rPr lang="en-US"/>
                        <a:t>Article</a:t>
                      </a:r>
                      <a:endParaRPr lang="en-US"/>
                    </a:p>
                  </a:txBody>
                  <a:tcPr/>
                </a:tc>
                <a:tc>
                  <a:txBody>
                    <a:bodyPr/>
                    <a:p>
                      <a:pPr>
                        <a:buNone/>
                      </a:pPr>
                      <a:r>
                        <a:rPr lang="en-US"/>
                        <a:t>Adjective</a:t>
                      </a:r>
                      <a:endParaRPr lang="en-US"/>
                    </a:p>
                  </a:txBody>
                  <a:tcPr/>
                </a:tc>
                <a:tc>
                  <a:txBody>
                    <a:bodyPr/>
                    <a:p>
                      <a:pPr>
                        <a:buNone/>
                      </a:pPr>
                      <a:r>
                        <a:rPr lang="en-US"/>
                        <a:t>Noun</a:t>
                      </a:r>
                      <a:endParaRPr lang="en-US"/>
                    </a:p>
                  </a:txBody>
                  <a:tcPr/>
                </a:tc>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normAutofit/>
          </a:bodyPr>
          <a:lstStyle/>
          <a:p>
            <a:r>
              <a:rPr lang="en-US" sz="2400" dirty="0"/>
              <a:t>Converting words and sentences into numeric vectors for use with computational algorithms</a:t>
            </a:r>
            <a:r>
              <a:rPr lang="en-US" sz="2400" dirty="0" smtClean="0"/>
              <a:t>.</a:t>
            </a:r>
            <a:endParaRPr lang="en-US" sz="2400" dirty="0" smtClean="0"/>
          </a:p>
          <a:p>
            <a:r>
              <a:rPr lang="en-US" sz="2400" dirty="0">
                <a:solidFill>
                  <a:schemeClr val="tx1"/>
                </a:solidFill>
              </a:rPr>
              <a:t>The process of representing </a:t>
            </a:r>
            <a:r>
              <a:rPr lang="en-US" sz="2400" dirty="0" smtClean="0">
                <a:solidFill>
                  <a:schemeClr val="tx1"/>
                </a:solidFill>
              </a:rPr>
              <a:t>a token/a sentence </a:t>
            </a:r>
            <a:r>
              <a:rPr lang="en-US" sz="2400" dirty="0">
                <a:solidFill>
                  <a:schemeClr val="tx1"/>
                </a:solidFill>
              </a:rPr>
              <a:t>as a numerical vector is called ‘Embedding’,</a:t>
            </a:r>
            <a:endParaRPr lang="en-US" sz="2400" dirty="0"/>
          </a:p>
          <a:p>
            <a:pPr marL="0" indent="0">
              <a:buNone/>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for embedding</a:t>
            </a:r>
            <a:endParaRPr lang="en-US" dirty="0"/>
          </a:p>
        </p:txBody>
      </p:sp>
      <p:sp>
        <p:nvSpPr>
          <p:cNvPr id="3" name="Content Placeholder 2"/>
          <p:cNvSpPr>
            <a:spLocks noGrp="1"/>
          </p:cNvSpPr>
          <p:nvPr>
            <p:ph idx="1"/>
          </p:nvPr>
        </p:nvSpPr>
        <p:spPr>
          <a:xfrm>
            <a:off x="393406" y="2180496"/>
            <a:ext cx="11217402" cy="4432955"/>
          </a:xfrm>
        </p:spPr>
        <p:txBody>
          <a:bodyPr>
            <a:normAutofit/>
          </a:bodyPr>
          <a:lstStyle/>
          <a:p>
            <a:r>
              <a:rPr lang="en-US" sz="2400" dirty="0">
                <a:solidFill>
                  <a:schemeClr val="tx1"/>
                </a:solidFill>
              </a:rPr>
              <a:t>It should uniquely identify a </a:t>
            </a:r>
            <a:r>
              <a:rPr lang="en-US" sz="2400" dirty="0" smtClean="0">
                <a:solidFill>
                  <a:schemeClr val="tx1"/>
                </a:solidFill>
              </a:rPr>
              <a:t>word.</a:t>
            </a:r>
            <a:endParaRPr lang="en-US" sz="2400" dirty="0" smtClean="0">
              <a:solidFill>
                <a:schemeClr val="tx1"/>
              </a:solidFill>
            </a:endParaRPr>
          </a:p>
          <a:p>
            <a:r>
              <a:rPr lang="en-US" sz="2400" dirty="0">
                <a:solidFill>
                  <a:schemeClr val="tx1"/>
                </a:solidFill>
              </a:rPr>
              <a:t>Arithmetic operations should be possible on these </a:t>
            </a:r>
            <a:r>
              <a:rPr lang="en-US" sz="2400" dirty="0" smtClean="0">
                <a:solidFill>
                  <a:schemeClr val="tx1"/>
                </a:solidFill>
              </a:rPr>
              <a:t>representations.</a:t>
            </a:r>
            <a:endParaRPr lang="en-US" sz="2400" dirty="0" smtClean="0">
              <a:solidFill>
                <a:schemeClr val="tx1"/>
              </a:solidFill>
            </a:endParaRPr>
          </a:p>
          <a:p>
            <a:r>
              <a:rPr lang="en-US" sz="2400" dirty="0">
                <a:solidFill>
                  <a:schemeClr val="tx1"/>
                </a:solidFill>
              </a:rPr>
              <a:t>Tasks like computing word similarities and relationships should be </a:t>
            </a:r>
            <a:r>
              <a:rPr lang="en-US" sz="2400" dirty="0" smtClean="0">
                <a:solidFill>
                  <a:schemeClr val="tx1"/>
                </a:solidFill>
              </a:rPr>
              <a:t>easy. </a:t>
            </a:r>
            <a:endParaRPr lang="en-US" sz="2400" dirty="0" smtClean="0">
              <a:solidFill>
                <a:schemeClr val="tx1"/>
              </a:solidFill>
            </a:endParaRPr>
          </a:p>
          <a:p>
            <a:r>
              <a:rPr lang="en-US" sz="2400" dirty="0">
                <a:solidFill>
                  <a:schemeClr val="tx1"/>
                </a:solidFill>
              </a:rPr>
              <a:t>Should capture the morphological, syntactic and semantic similarity among words</a:t>
            </a:r>
            <a:r>
              <a:rPr lang="en-US" sz="2400" dirty="0" smtClean="0">
                <a:solidFill>
                  <a:schemeClr val="tx1"/>
                </a:solidFill>
              </a:rPr>
              <a:t>.</a:t>
            </a:r>
            <a:endParaRPr lang="en-US" sz="2400" dirty="0" smtClean="0">
              <a:solidFill>
                <a:schemeClr val="tx1"/>
              </a:solidFill>
            </a:endParaRPr>
          </a:p>
          <a:p>
            <a:r>
              <a:rPr lang="en-US" sz="2400" dirty="0">
                <a:solidFill>
                  <a:schemeClr val="tx1"/>
                </a:solidFill>
              </a:rPr>
              <a:t>It should be easy to map from word to its </a:t>
            </a:r>
            <a:r>
              <a:rPr lang="en-US" sz="2400" dirty="0" smtClean="0">
                <a:solidFill>
                  <a:schemeClr val="tx1"/>
                </a:solidFill>
              </a:rPr>
              <a:t>embedding </a:t>
            </a:r>
            <a:r>
              <a:rPr lang="en-US" sz="2400" dirty="0">
                <a:solidFill>
                  <a:schemeClr val="tx1"/>
                </a:solidFill>
              </a:rPr>
              <a:t>and vice versa</a:t>
            </a:r>
            <a:r>
              <a:rPr lang="en-US" sz="2400" dirty="0" smtClean="0">
                <a:solidFill>
                  <a:schemeClr val="tx1"/>
                </a:solidFill>
              </a:rPr>
              <a:t>.</a:t>
            </a:r>
            <a:endParaRPr lang="en-US" sz="2400" dirty="0" smtClean="0">
              <a:solidFill>
                <a:schemeClr val="tx1"/>
              </a:solidFill>
            </a:endParaRPr>
          </a:p>
          <a:p>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a:t>
            </a:r>
            <a:r>
              <a:rPr lang="en-US" b="1" dirty="0" smtClean="0"/>
              <a:t> </a:t>
            </a:r>
            <a:r>
              <a:rPr lang="en-US" dirty="0" smtClean="0"/>
              <a:t>Techniques of embedding</a:t>
            </a:r>
            <a:endParaRPr lang="en-US" dirty="0"/>
          </a:p>
        </p:txBody>
      </p:sp>
      <p:sp>
        <p:nvSpPr>
          <p:cNvPr id="3" name="Content Placeholder 2"/>
          <p:cNvSpPr>
            <a:spLocks noGrp="1"/>
          </p:cNvSpPr>
          <p:nvPr>
            <p:ph idx="1"/>
          </p:nvPr>
        </p:nvSpPr>
        <p:spPr>
          <a:xfrm>
            <a:off x="581192" y="2180496"/>
            <a:ext cx="11029615" cy="4220304"/>
          </a:xfrm>
        </p:spPr>
        <p:txBody>
          <a:bodyPr>
            <a:normAutofit/>
          </a:bodyPr>
          <a:lstStyle/>
          <a:p>
            <a:r>
              <a:rPr lang="en-US" sz="2400" dirty="0" smtClean="0"/>
              <a:t>One Hot Encoding</a:t>
            </a:r>
            <a:endParaRPr lang="en-US" sz="2400" dirty="0" smtClean="0"/>
          </a:p>
          <a:p>
            <a:r>
              <a:rPr lang="en-US" sz="2400" dirty="0" smtClean="0"/>
              <a:t>Bag of Words (</a:t>
            </a:r>
            <a:r>
              <a:rPr lang="en-US" sz="2400" dirty="0" err="1" smtClean="0"/>
              <a:t>BoW</a:t>
            </a:r>
            <a:r>
              <a:rPr lang="en-US" sz="2400" dirty="0" smtClean="0"/>
              <a:t>)</a:t>
            </a:r>
            <a:endParaRPr lang="en-US" sz="2400" dirty="0" smtClean="0"/>
          </a:p>
          <a:p>
            <a:r>
              <a:rPr lang="en-US" sz="2400" dirty="0" smtClean="0"/>
              <a:t>Term </a:t>
            </a:r>
            <a:r>
              <a:rPr lang="en-US" sz="2400" dirty="0"/>
              <a:t>Frequency-Inverse Document Frequency</a:t>
            </a:r>
            <a:r>
              <a:rPr lang="en-US" dirty="0"/>
              <a:t> </a:t>
            </a:r>
            <a:r>
              <a:rPr lang="en-US" sz="2400" dirty="0" smtClean="0"/>
              <a:t>(TF-IDF)</a:t>
            </a:r>
            <a:endParaRPr lang="en-US" sz="2400" dirty="0" smtClean="0"/>
          </a:p>
          <a:p>
            <a:r>
              <a:rPr lang="en-US" sz="2400" dirty="0" smtClean="0"/>
              <a:t>Word2Vec</a:t>
            </a:r>
            <a:endParaRPr lang="en-US" sz="2400" dirty="0" smtClean="0"/>
          </a:p>
          <a:p>
            <a:r>
              <a:rPr lang="en-US" sz="2400" dirty="0" err="1" smtClean="0"/>
              <a:t>GloVe</a:t>
            </a:r>
            <a:endParaRPr lang="en-US" sz="2400" dirty="0" smtClean="0"/>
          </a:p>
          <a:p>
            <a:r>
              <a:rPr lang="en-US" sz="2400" dirty="0" smtClean="0"/>
              <a:t>Fast Text</a:t>
            </a:r>
            <a:endParaRPr lang="en-US" sz="2400" dirty="0" smtClean="0"/>
          </a:p>
          <a:p>
            <a:r>
              <a:rPr lang="en-US" sz="2400" dirty="0" smtClean="0"/>
              <a:t>Transformers</a:t>
            </a: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a:t>
            </a:r>
            <a:endParaRPr lang="en-US" dirty="0"/>
          </a:p>
        </p:txBody>
      </p:sp>
      <p:sp>
        <p:nvSpPr>
          <p:cNvPr id="3" name="Content Placeholder 2"/>
          <p:cNvSpPr>
            <a:spLocks noGrp="1"/>
          </p:cNvSpPr>
          <p:nvPr>
            <p:ph idx="1"/>
          </p:nvPr>
        </p:nvSpPr>
        <p:spPr>
          <a:xfrm>
            <a:off x="581192" y="1799370"/>
            <a:ext cx="10770836" cy="2612851"/>
          </a:xfrm>
        </p:spPr>
        <p:txBody>
          <a:bodyPr>
            <a:normAutofit/>
          </a:bodyPr>
          <a:lstStyle/>
          <a:p>
            <a:r>
              <a:rPr lang="en-US" sz="2400" dirty="0"/>
              <a:t>Every word is represented as a unique ‘One-Hot’ binary vector of 0s and 1s. </a:t>
            </a:r>
            <a:endParaRPr lang="en-US" sz="2400" dirty="0" smtClean="0"/>
          </a:p>
          <a:p>
            <a:endParaRPr lang="en-US" sz="2400" dirty="0" smtClean="0"/>
          </a:p>
          <a:p>
            <a:r>
              <a:rPr lang="en-US" sz="2400" dirty="0" smtClean="0"/>
              <a:t>For </a:t>
            </a:r>
            <a:r>
              <a:rPr lang="en-US" sz="2400" dirty="0"/>
              <a:t>every unique word in the vocabulary, the vector contains a single 1 and rest all values are 0s, the position of 1 in the vector uniquely identifies a word.</a:t>
            </a:r>
            <a:endParaRPr lang="en-US" sz="2400" dirty="0"/>
          </a:p>
        </p:txBody>
      </p:sp>
      <p:pic>
        <p:nvPicPr>
          <p:cNvPr id="5" name="Picture 4"/>
          <p:cNvPicPr>
            <a:picLocks noChangeAspect="1"/>
          </p:cNvPicPr>
          <p:nvPr/>
        </p:nvPicPr>
        <p:blipFill>
          <a:blip r:embed="rId1"/>
          <a:stretch>
            <a:fillRect/>
          </a:stretch>
        </p:blipFill>
        <p:spPr>
          <a:xfrm>
            <a:off x="1831085" y="4123496"/>
            <a:ext cx="8389773" cy="24474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3" name="Content Placeholder 2"/>
          <p:cNvSpPr>
            <a:spLocks noGrp="1"/>
          </p:cNvSpPr>
          <p:nvPr>
            <p:ph idx="1"/>
          </p:nvPr>
        </p:nvSpPr>
        <p:spPr>
          <a:xfrm>
            <a:off x="350874" y="2180496"/>
            <a:ext cx="11259933" cy="4677504"/>
          </a:xfrm>
        </p:spPr>
        <p:txBody>
          <a:bodyPr>
            <a:normAutofit/>
          </a:bodyPr>
          <a:lstStyle/>
          <a:p>
            <a:r>
              <a:rPr lang="en-US" sz="2400" dirty="0" smtClean="0"/>
              <a:t>A </a:t>
            </a:r>
            <a:r>
              <a:rPr lang="en-US" sz="2400" dirty="0"/>
              <a:t>text (such as a sentence or a document) is represented as the bag (multiset) of its words, disregarding grammar and even word order but keeping multiplicity</a:t>
            </a:r>
            <a:r>
              <a:rPr lang="en-US" sz="2400" dirty="0" smtClean="0"/>
              <a:t>.</a:t>
            </a:r>
            <a:endParaRPr lang="en-US" sz="2400" dirty="0" smtClean="0"/>
          </a:p>
          <a:p>
            <a:endParaRPr lang="en-US" sz="2400" dirty="0" smtClean="0"/>
          </a:p>
          <a:p>
            <a:r>
              <a:rPr lang="en-US" sz="2400" dirty="0" smtClean="0"/>
              <a:t>It involves two things:</a:t>
            </a:r>
            <a:endParaRPr lang="en-US" sz="2400" dirty="0" smtClean="0"/>
          </a:p>
          <a:p>
            <a:pPr lvl="1"/>
            <a:r>
              <a:rPr lang="en-US" sz="2000" dirty="0"/>
              <a:t>V</a:t>
            </a:r>
            <a:r>
              <a:rPr lang="en-US" sz="2000" dirty="0" smtClean="0"/>
              <a:t>ocabulary </a:t>
            </a:r>
            <a:r>
              <a:rPr lang="en-US" sz="2000" dirty="0"/>
              <a:t>of known </a:t>
            </a:r>
            <a:r>
              <a:rPr lang="en-US" sz="2000" dirty="0" smtClean="0"/>
              <a:t>words</a:t>
            </a:r>
            <a:endParaRPr lang="en-US" sz="2000" dirty="0" smtClean="0"/>
          </a:p>
          <a:p>
            <a:pPr lvl="1"/>
            <a:r>
              <a:rPr lang="en-US" sz="2000" dirty="0"/>
              <a:t>M</a:t>
            </a:r>
            <a:r>
              <a:rPr lang="en-US" sz="2000" dirty="0" smtClean="0"/>
              <a:t>easure </a:t>
            </a:r>
            <a:r>
              <a:rPr lang="en-US" sz="2000" dirty="0"/>
              <a:t>of the presence of known words</a:t>
            </a:r>
            <a:endParaRPr lang="en-US" sz="2000" dirty="0"/>
          </a:p>
          <a:p>
            <a:pPr lvl="1"/>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Natural language processing (NLP)</a:t>
            </a:r>
            <a:endParaRPr lang="en-US" dirty="0"/>
          </a:p>
        </p:txBody>
      </p:sp>
      <p:sp>
        <p:nvSpPr>
          <p:cNvPr id="5" name="Text Placeholder 4"/>
          <p:cNvSpPr>
            <a:spLocks noGrp="1"/>
          </p:cNvSpPr>
          <p:nvPr>
            <p:ph type="body" idx="1"/>
          </p:nvPr>
        </p:nvSpPr>
        <p:spPr/>
        <p:txBody>
          <a:bodyPr/>
          <a:lstStyle/>
          <a:p>
            <a:r>
              <a:rPr lang="en-US" dirty="0" smtClean="0"/>
              <a:t>Introduction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81192" y="1705117"/>
            <a:ext cx="5819608" cy="4554756"/>
          </a:xfrm>
        </p:spPr>
        <p:txBody>
          <a:bodyPr>
            <a:normAutofit/>
          </a:bodyPr>
          <a:lstStyle/>
          <a:p>
            <a:r>
              <a:rPr lang="en-US" sz="2400" dirty="0"/>
              <a:t>I</a:t>
            </a:r>
            <a:r>
              <a:rPr lang="en-US" sz="2400" dirty="0" smtClean="0"/>
              <a:t>f </a:t>
            </a:r>
            <a:r>
              <a:rPr lang="en-US" sz="2400" dirty="0"/>
              <a:t>we count the number of unique words in all the four reviews we will be getting a total of 12 unique words. </a:t>
            </a:r>
            <a:endParaRPr lang="en-US" sz="2400" dirty="0" smtClean="0"/>
          </a:p>
          <a:p>
            <a:pPr>
              <a:lnSpc>
                <a:spcPct val="150000"/>
              </a:lnSpc>
            </a:pPr>
            <a:r>
              <a:rPr lang="en-US" sz="2400" b="1" dirty="0">
                <a:sym typeface="+mn-ea"/>
              </a:rPr>
              <a:t>Vocabulary: </a:t>
            </a:r>
            <a:endParaRPr lang="en-US" sz="2400" b="1" dirty="0">
              <a:sym typeface="+mn-ea"/>
            </a:endParaRPr>
          </a:p>
          <a:p>
            <a:pPr>
              <a:lnSpc>
                <a:spcPct val="150000"/>
              </a:lnSpc>
            </a:pPr>
            <a:r>
              <a:rPr lang="en-US" sz="2400" dirty="0"/>
              <a:t>‘This</a:t>
            </a:r>
            <a:r>
              <a:rPr lang="en-US" sz="2400" dirty="0" smtClean="0"/>
              <a:t>’ , ‘</a:t>
            </a:r>
            <a:r>
              <a:rPr lang="en-US" sz="2400" dirty="0"/>
              <a:t>pasta</a:t>
            </a:r>
            <a:r>
              <a:rPr lang="en-US" sz="2400" dirty="0" smtClean="0"/>
              <a:t>’, ‘</a:t>
            </a:r>
            <a:r>
              <a:rPr lang="en-US" sz="2400" dirty="0"/>
              <a:t>is</a:t>
            </a:r>
            <a:r>
              <a:rPr lang="en-US" sz="2400" dirty="0" smtClean="0"/>
              <a:t>’, ‘</a:t>
            </a:r>
            <a:r>
              <a:rPr lang="en-US" sz="2400" dirty="0"/>
              <a:t>very</a:t>
            </a:r>
            <a:r>
              <a:rPr lang="en-US" sz="2400" dirty="0" smtClean="0"/>
              <a:t>’, ‘</a:t>
            </a:r>
            <a:r>
              <a:rPr lang="en-US" sz="2400" dirty="0"/>
              <a:t>tasty</a:t>
            </a:r>
            <a:r>
              <a:rPr lang="en-US" sz="2400" dirty="0" smtClean="0"/>
              <a:t>’, ‘</a:t>
            </a:r>
            <a:r>
              <a:rPr lang="en-US" sz="2400" dirty="0"/>
              <a:t>and</a:t>
            </a:r>
            <a:r>
              <a:rPr lang="en-US" sz="2400" dirty="0" smtClean="0"/>
              <a:t>’, ‘</a:t>
            </a:r>
            <a:r>
              <a:rPr lang="en-US" sz="2400" dirty="0"/>
              <a:t>affordable</a:t>
            </a:r>
            <a:r>
              <a:rPr lang="en-US" sz="2400" dirty="0" smtClean="0"/>
              <a:t>’, ‘</a:t>
            </a:r>
            <a:r>
              <a:rPr lang="en-US" sz="2400" dirty="0"/>
              <a:t>not</a:t>
            </a:r>
            <a:r>
              <a:rPr lang="en-US" sz="2400" dirty="0" smtClean="0"/>
              <a:t>’, ‘</a:t>
            </a:r>
            <a:r>
              <a:rPr lang="en-US" sz="2400" dirty="0"/>
              <a:t>delicious</a:t>
            </a:r>
            <a:r>
              <a:rPr lang="en-US" sz="2400" dirty="0" smtClean="0"/>
              <a:t>’, ‘</a:t>
            </a:r>
            <a:r>
              <a:rPr lang="en-US" sz="2400" dirty="0"/>
              <a:t>cheap</a:t>
            </a:r>
            <a:r>
              <a:rPr lang="en-US" sz="2400" dirty="0" smtClean="0"/>
              <a:t>’, ‘</a:t>
            </a:r>
            <a:r>
              <a:rPr lang="en-US" sz="2400" dirty="0"/>
              <a:t>tastes</a:t>
            </a:r>
            <a:r>
              <a:rPr lang="en-US" sz="2400" dirty="0" smtClean="0"/>
              <a:t>’, ‘</a:t>
            </a:r>
            <a:r>
              <a:rPr lang="en-US" sz="2400" dirty="0"/>
              <a:t>good</a:t>
            </a:r>
            <a:r>
              <a:rPr lang="en-US" sz="2400" dirty="0" smtClean="0"/>
              <a:t>’</a:t>
            </a:r>
            <a:endParaRPr lang="en-US" sz="2400" dirty="0" smtClean="0"/>
          </a:p>
          <a:p>
            <a:r>
              <a:rPr lang="en-US" sz="2400" dirty="0" smtClean="0"/>
              <a:t>Review 4: </a:t>
            </a:r>
            <a:endParaRPr lang="en-US" sz="2400" dirty="0"/>
          </a:p>
          <a:p>
            <a:endParaRPr lang="en-US" sz="2400" dirty="0"/>
          </a:p>
        </p:txBody>
      </p:sp>
      <p:pic>
        <p:nvPicPr>
          <p:cNvPr id="4" name="Picture 3"/>
          <p:cNvPicPr>
            <a:picLocks noChangeAspect="1"/>
          </p:cNvPicPr>
          <p:nvPr/>
        </p:nvPicPr>
        <p:blipFill>
          <a:blip r:embed="rId1"/>
          <a:stretch>
            <a:fillRect/>
          </a:stretch>
        </p:blipFill>
        <p:spPr>
          <a:xfrm>
            <a:off x="6493527" y="1973635"/>
            <a:ext cx="5698473" cy="3491500"/>
          </a:xfrm>
          <a:prstGeom prst="rect">
            <a:avLst/>
          </a:prstGeom>
        </p:spPr>
      </p:pic>
      <p:pic>
        <p:nvPicPr>
          <p:cNvPr id="6" name="Picture 5"/>
          <p:cNvPicPr>
            <a:picLocks noChangeAspect="1"/>
          </p:cNvPicPr>
          <p:nvPr/>
        </p:nvPicPr>
        <p:blipFill>
          <a:blip r:embed="rId2"/>
          <a:stretch>
            <a:fillRect/>
          </a:stretch>
        </p:blipFill>
        <p:spPr>
          <a:xfrm>
            <a:off x="581192" y="5749289"/>
            <a:ext cx="9554102" cy="9066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BOW</a:t>
            </a:r>
            <a:endParaRPr lang="en-US" dirty="0"/>
          </a:p>
        </p:txBody>
      </p:sp>
      <p:sp>
        <p:nvSpPr>
          <p:cNvPr id="3" name="Content Placeholder 2"/>
          <p:cNvSpPr>
            <a:spLocks noGrp="1"/>
          </p:cNvSpPr>
          <p:nvPr>
            <p:ph idx="1"/>
          </p:nvPr>
        </p:nvSpPr>
        <p:spPr>
          <a:xfrm>
            <a:off x="425302" y="2180496"/>
            <a:ext cx="11185505" cy="4677504"/>
          </a:xfrm>
        </p:spPr>
        <p:txBody>
          <a:bodyPr>
            <a:normAutofit/>
          </a:bodyPr>
          <a:lstStyle/>
          <a:p>
            <a:r>
              <a:rPr lang="en-US" sz="2400" dirty="0"/>
              <a:t>After converting the </a:t>
            </a:r>
            <a:r>
              <a:rPr lang="en-US" sz="2400" dirty="0" smtClean="0"/>
              <a:t>documents </a:t>
            </a:r>
            <a:r>
              <a:rPr lang="en-US" sz="2400" dirty="0"/>
              <a:t>into such vectors we can compare different sentences and calculate the Euclidean distance between them so as to check if two sentences are similar or not. If there would be no common words distance would be much larger and vice-versa</a:t>
            </a:r>
            <a:r>
              <a:rPr lang="en-US" sz="2400" dirty="0" smtClean="0"/>
              <a:t>. </a:t>
            </a:r>
            <a:endParaRPr lang="en-US" sz="2400" dirty="0" smtClean="0"/>
          </a:p>
          <a:p>
            <a:endParaRPr lang="en-US" sz="2400" dirty="0"/>
          </a:p>
          <a:p>
            <a:r>
              <a:rPr lang="en-US" sz="2400" dirty="0"/>
              <a:t>BOW doesn’t work very well when there are small changes in the terminology we are using as here we have sentences with similar meaning but with just different words.</a:t>
            </a:r>
            <a:endParaRPr lang="en-US" sz="2400" dirty="0"/>
          </a:p>
          <a:p>
            <a:r>
              <a:rPr lang="en-US" sz="2400" dirty="0" smtClean="0"/>
              <a:t>BOW ignores word order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text similarity metric in nlp</a:t>
            </a:r>
            <a:endParaRPr lang="en-US"/>
          </a:p>
        </p:txBody>
      </p:sp>
      <p:sp>
        <p:nvSpPr>
          <p:cNvPr id="3" name="Content Placeholder 2"/>
          <p:cNvSpPr>
            <a:spLocks noGrp="1"/>
          </p:cNvSpPr>
          <p:nvPr>
            <p:ph idx="1"/>
          </p:nvPr>
        </p:nvSpPr>
        <p:spPr/>
        <p:txBody>
          <a:bodyPr/>
          <a:p>
            <a:r>
              <a:rPr lang="en-US"/>
              <a:t>How the two text documents close to each other in terms of their context or meaning</a:t>
            </a:r>
            <a:endParaRPr lang="en-US"/>
          </a:p>
          <a:p>
            <a:r>
              <a:rPr lang="en-US"/>
              <a:t>Various text similarity metric</a:t>
            </a:r>
            <a:endParaRPr lang="en-US"/>
          </a:p>
          <a:p>
            <a:pPr lvl="1"/>
            <a:r>
              <a:rPr lang="en-US"/>
              <a:t>cosine similarity</a:t>
            </a:r>
            <a:endParaRPr lang="en-US"/>
          </a:p>
          <a:p>
            <a:pPr lvl="1"/>
            <a:r>
              <a:rPr lang="en-US"/>
              <a:t>Euclidean distance </a:t>
            </a:r>
            <a:endParaRPr lang="en-US"/>
          </a:p>
          <a:p>
            <a:pPr lvl="1"/>
            <a:r>
              <a:rPr lang="en-US"/>
              <a:t>Jaccard similarity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cosine similarity</a:t>
            </a:r>
            <a:endParaRPr lang="en-US"/>
          </a:p>
        </p:txBody>
      </p:sp>
      <p:sp>
        <p:nvSpPr>
          <p:cNvPr id="3" name="Content Placeholder 2"/>
          <p:cNvSpPr>
            <a:spLocks noGrp="1"/>
          </p:cNvSpPr>
          <p:nvPr>
            <p:ph sz="half" idx="1"/>
          </p:nvPr>
        </p:nvSpPr>
        <p:spPr>
          <a:xfrm>
            <a:off x="581025" y="2228215"/>
            <a:ext cx="11163300" cy="3632835"/>
          </a:xfrm>
        </p:spPr>
        <p:txBody>
          <a:bodyPr/>
          <a:p>
            <a:r>
              <a:rPr lang="en-US"/>
              <a:t>Cosine similarity is one of the metric to measure the text-similarity between two documents irrespective of their size in Natural language Processing.</a:t>
            </a:r>
            <a:endParaRPr lang="en-US"/>
          </a:p>
          <a:p>
            <a:r>
              <a:rPr lang="en-US"/>
              <a:t>The Cosine similarity of two documents range from 0 to 1</a:t>
            </a:r>
            <a:endParaRPr lang="en-US"/>
          </a:p>
          <a:p>
            <a:r>
              <a:rPr lang="en-US"/>
              <a:t>Two vectors have the same orientation if </a:t>
            </a:r>
            <a:r>
              <a:rPr lang="en-US">
                <a:sym typeface="+mn-ea"/>
              </a:rPr>
              <a:t>Cosine similarity score is 1</a:t>
            </a:r>
            <a:r>
              <a:rPr lang="en-US"/>
              <a:t>. </a:t>
            </a:r>
            <a:endParaRPr lang="en-US"/>
          </a:p>
          <a:p>
            <a:r>
              <a:rPr lang="en-US"/>
              <a:t>The value closer to 0 indicates that the two documents have less similarity.</a:t>
            </a:r>
            <a:endParaRPr lang="en-US"/>
          </a:p>
          <a:p>
            <a:endParaRPr lang="en-US"/>
          </a:p>
        </p:txBody>
      </p:sp>
      <p:graphicFrame>
        <p:nvGraphicFramePr>
          <p:cNvPr id="4" name="Content Placeholder 3"/>
          <p:cNvGraphicFramePr/>
          <p:nvPr>
            <p:ph sz="half" idx="2"/>
          </p:nvPr>
        </p:nvGraphicFramePr>
        <p:xfrm>
          <a:off x="3544658" y="4921462"/>
          <a:ext cx="4743450" cy="1479550"/>
        </p:xfrm>
        <a:graphic>
          <a:graphicData uri="http://schemas.openxmlformats.org/presentationml/2006/ole">
            <mc:AlternateContent xmlns:mc="http://schemas.openxmlformats.org/markup-compatibility/2006">
              <mc:Choice xmlns:v="urn:schemas-microsoft-com:vml" Requires="v">
                <p:oleObj spid="_x0000_s5" name="" r:id="rId1" imgW="4739640" imgH="1478280" progId="Paint.Picture">
                  <p:embed/>
                </p:oleObj>
              </mc:Choice>
              <mc:Fallback>
                <p:oleObj name="" r:id="rId1" imgW="4739640" imgH="1478280" progId="Paint.Picture">
                  <p:embed/>
                  <p:pic>
                    <p:nvPicPr>
                      <p:cNvPr id="0" name="Picture 4"/>
                      <p:cNvPicPr/>
                      <p:nvPr/>
                    </p:nvPicPr>
                    <p:blipFill>
                      <a:blip r:embed="rId2"/>
                      <a:stretch>
                        <a:fillRect/>
                      </a:stretch>
                    </p:blipFill>
                    <p:spPr>
                      <a:xfrm>
                        <a:off x="3544658" y="4921462"/>
                        <a:ext cx="4743450" cy="1479550"/>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graphicFrame>
        <p:nvGraphicFramePr>
          <p:cNvPr id="5" name="Content Placeholder 4"/>
          <p:cNvGraphicFramePr>
            <a:graphicFrameLocks noChangeAspect="1"/>
          </p:cNvGraphicFramePr>
          <p:nvPr>
            <p:ph sz="half" idx="1"/>
          </p:nvPr>
        </p:nvGraphicFramePr>
        <p:xfrm>
          <a:off x="754380" y="2520315"/>
          <a:ext cx="5074920" cy="2941320"/>
        </p:xfrm>
        <a:graphic>
          <a:graphicData uri="http://schemas.openxmlformats.org/presentationml/2006/ole">
            <mc:AlternateContent xmlns:mc="http://schemas.openxmlformats.org/markup-compatibility/2006">
              <mc:Choice xmlns:v="urn:schemas-microsoft-com:vml" Requires="v">
                <p:oleObj spid="_x0000_s6" name="" r:id="rId1" imgW="5074920" imgH="2941320" progId="Paint.Picture">
                  <p:embed/>
                </p:oleObj>
              </mc:Choice>
              <mc:Fallback>
                <p:oleObj name="" r:id="rId1" imgW="5074920" imgH="2941320" progId="Paint.Picture">
                  <p:embed/>
                  <p:pic>
                    <p:nvPicPr>
                      <p:cNvPr id="0" name="Picture 5"/>
                      <p:cNvPicPr/>
                      <p:nvPr/>
                    </p:nvPicPr>
                    <p:blipFill>
                      <a:blip r:embed="rId2"/>
                      <a:stretch>
                        <a:fillRect/>
                      </a:stretch>
                    </p:blipFill>
                    <p:spPr>
                      <a:xfrm>
                        <a:off x="754380" y="2520315"/>
                        <a:ext cx="5074920" cy="2941320"/>
                      </a:xfrm>
                      <a:prstGeom prst="rect">
                        <a:avLst/>
                      </a:prstGeom>
                    </p:spPr>
                  </p:pic>
                </p:oleObj>
              </mc:Fallback>
            </mc:AlternateContent>
          </a:graphicData>
        </a:graphic>
      </p:graphicFrame>
      <p:graphicFrame>
        <p:nvGraphicFramePr>
          <p:cNvPr id="7" name="Content Placeholder 6"/>
          <p:cNvGraphicFramePr>
            <a:graphicFrameLocks noChangeAspect="1"/>
          </p:cNvGraphicFramePr>
          <p:nvPr>
            <p:ph sz="half" idx="2"/>
          </p:nvPr>
        </p:nvGraphicFramePr>
        <p:xfrm>
          <a:off x="6043930" y="2375535"/>
          <a:ext cx="5422265" cy="3336925"/>
        </p:xfrm>
        <a:graphic>
          <a:graphicData uri="http://schemas.openxmlformats.org/presentationml/2006/ole">
            <mc:AlternateContent xmlns:mc="http://schemas.openxmlformats.org/markup-compatibility/2006">
              <mc:Choice xmlns:v="urn:schemas-microsoft-com:vml" Requires="v">
                <p:oleObj spid="_x0000_s8" name="" r:id="rId3" imgW="7391400" imgH="4549140" progId="Paint.Picture">
                  <p:embed/>
                </p:oleObj>
              </mc:Choice>
              <mc:Fallback>
                <p:oleObj name="" r:id="rId3" imgW="7391400" imgH="4549140" progId="Paint.Picture">
                  <p:embed/>
                  <p:pic>
                    <p:nvPicPr>
                      <p:cNvPr id="0" name="Picture 7"/>
                      <p:cNvPicPr/>
                      <p:nvPr/>
                    </p:nvPicPr>
                    <p:blipFill>
                      <a:blip r:embed="rId4"/>
                      <a:stretch>
                        <a:fillRect/>
                      </a:stretch>
                    </p:blipFill>
                    <p:spPr>
                      <a:xfrm>
                        <a:off x="6043930" y="2375535"/>
                        <a:ext cx="5422265" cy="3336925"/>
                      </a:xfrm>
                      <a:prstGeom prst="rect">
                        <a:avLst/>
                      </a:prstGeom>
                    </p:spPr>
                  </p:pic>
                </p:oleObj>
              </mc:Fallback>
            </mc:AlternateContent>
          </a:graphicData>
        </a:graphic>
      </p:graphicFrame>
      <p:sp>
        <p:nvSpPr>
          <p:cNvPr id="9" name="Text Box 8"/>
          <p:cNvSpPr txBox="1"/>
          <p:nvPr/>
        </p:nvSpPr>
        <p:spPr>
          <a:xfrm>
            <a:off x="1046480" y="6028690"/>
            <a:ext cx="6096000" cy="368300"/>
          </a:xfrm>
          <a:prstGeom prst="rect">
            <a:avLst/>
          </a:prstGeom>
          <a:noFill/>
        </p:spPr>
        <p:txBody>
          <a:bodyPr wrap="square" rtlCol="0" anchor="t">
            <a:spAutoFit/>
          </a:bodyPr>
          <a:p>
            <a:r>
              <a:rPr lang="en-US"/>
              <a:t>Cosine Similarity between doc_1 and doc_2 is 0.47</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Jaccard Similarity</a:t>
            </a:r>
            <a:endParaRPr lang="en-US"/>
          </a:p>
        </p:txBody>
      </p:sp>
      <p:sp>
        <p:nvSpPr>
          <p:cNvPr id="3" name="Content Placeholder 2"/>
          <p:cNvSpPr>
            <a:spLocks noGrp="1"/>
          </p:cNvSpPr>
          <p:nvPr>
            <p:ph sz="half" idx="1"/>
          </p:nvPr>
        </p:nvSpPr>
        <p:spPr/>
        <p:txBody>
          <a:bodyPr/>
          <a:p>
            <a:r>
              <a:rPr lang="en-US"/>
              <a:t>Jaccard Similarity defined as an intersection of two documents divided by the union of that two documents that refer to the number of common words over a total number of words\</a:t>
            </a:r>
            <a:endParaRPr lang="en-US"/>
          </a:p>
          <a:p>
            <a:r>
              <a:rPr lang="en-US"/>
              <a:t>The Jaccard Similarity score is in a range of 0 to 1. If the two documents are identical, Jaccard Similarity is 1. The Jaccard similarity score is 0 if there are no common words between two documents.</a:t>
            </a:r>
            <a:endParaRPr lang="en-US"/>
          </a:p>
          <a:p>
            <a:endParaRPr lang="en-US"/>
          </a:p>
        </p:txBody>
      </p:sp>
      <p:graphicFrame>
        <p:nvGraphicFramePr>
          <p:cNvPr id="5" name="Content Placeholder 4"/>
          <p:cNvGraphicFramePr>
            <a:graphicFrameLocks noChangeAspect="1"/>
          </p:cNvGraphicFramePr>
          <p:nvPr>
            <p:ph sz="half" idx="2"/>
          </p:nvPr>
        </p:nvGraphicFramePr>
        <p:xfrm>
          <a:off x="1252855" y="5191760"/>
          <a:ext cx="2004060" cy="739140"/>
        </p:xfrm>
        <a:graphic>
          <a:graphicData uri="http://schemas.openxmlformats.org/presentationml/2006/ole">
            <mc:AlternateContent xmlns:mc="http://schemas.openxmlformats.org/markup-compatibility/2006">
              <mc:Choice xmlns:v="urn:schemas-microsoft-com:vml" Requires="v">
                <p:oleObj spid="_x0000_s6" name="" r:id="rId1" imgW="2004060" imgH="739140" progId="Paint.Picture">
                  <p:embed/>
                </p:oleObj>
              </mc:Choice>
              <mc:Fallback>
                <p:oleObj name="" r:id="rId1" imgW="2004060" imgH="739140" progId="Paint.Picture">
                  <p:embed/>
                  <p:pic>
                    <p:nvPicPr>
                      <p:cNvPr id="0" name="Picture 5"/>
                      <p:cNvPicPr/>
                      <p:nvPr/>
                    </p:nvPicPr>
                    <p:blipFill>
                      <a:blip r:embed="rId2"/>
                      <a:stretch>
                        <a:fillRect/>
                      </a:stretch>
                    </p:blipFill>
                    <p:spPr>
                      <a:xfrm>
                        <a:off x="1252855" y="5191760"/>
                        <a:ext cx="2004060" cy="739140"/>
                      </a:xfrm>
                      <a:prstGeom prst="rect">
                        <a:avLst/>
                      </a:prstGeom>
                    </p:spPr>
                  </p:pic>
                </p:oleObj>
              </mc:Fallback>
            </mc:AlternateContent>
          </a:graphicData>
        </a:graphic>
      </p:graphicFrame>
      <p:graphicFrame>
        <p:nvGraphicFramePr>
          <p:cNvPr id="7" name="Object 6"/>
          <p:cNvGraphicFramePr/>
          <p:nvPr/>
        </p:nvGraphicFramePr>
        <p:xfrm>
          <a:off x="6388100" y="2636520"/>
          <a:ext cx="5222875" cy="3545205"/>
        </p:xfrm>
        <a:graphic>
          <a:graphicData uri="http://schemas.openxmlformats.org/presentationml/2006/ole">
            <mc:AlternateContent xmlns:mc="http://schemas.openxmlformats.org/markup-compatibility/2006">
              <mc:Choice xmlns:v="urn:schemas-microsoft-com:vml" Requires="v">
                <p:oleObj spid="_x0000_s8" name="" r:id="rId3" imgW="7025640" imgH="5044440" progId="Paint.Picture">
                  <p:embed/>
                </p:oleObj>
              </mc:Choice>
              <mc:Fallback>
                <p:oleObj name="" r:id="rId3" imgW="7025640" imgH="5044440" progId="Paint.Picture">
                  <p:embed/>
                  <p:pic>
                    <p:nvPicPr>
                      <p:cNvPr id="0" name="Picture 7"/>
                      <p:cNvPicPr/>
                      <p:nvPr/>
                    </p:nvPicPr>
                    <p:blipFill>
                      <a:blip r:embed="rId4"/>
                      <a:stretch>
                        <a:fillRect/>
                      </a:stretch>
                    </p:blipFill>
                    <p:spPr>
                      <a:xfrm>
                        <a:off x="6388100" y="2636520"/>
                        <a:ext cx="5222875" cy="354520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Frequency-Inverse Document Frequency (TF-IDF)</a:t>
            </a:r>
            <a:endParaRPr lang="en-US" dirty="0"/>
          </a:p>
        </p:txBody>
      </p:sp>
      <p:sp>
        <p:nvSpPr>
          <p:cNvPr id="3" name="Content Placeholder 2"/>
          <p:cNvSpPr>
            <a:spLocks noGrp="1"/>
          </p:cNvSpPr>
          <p:nvPr>
            <p:ph idx="1"/>
          </p:nvPr>
        </p:nvSpPr>
        <p:spPr>
          <a:xfrm>
            <a:off x="414670" y="2180496"/>
            <a:ext cx="11196137" cy="4411690"/>
          </a:xfrm>
        </p:spPr>
        <p:txBody>
          <a:bodyPr>
            <a:normAutofit/>
          </a:bodyPr>
          <a:lstStyle/>
          <a:p>
            <a:r>
              <a:rPr lang="en-US" sz="2400" dirty="0" smtClean="0"/>
              <a:t>TF-IDF is </a:t>
            </a:r>
            <a:r>
              <a:rPr lang="en-US" sz="2400" dirty="0"/>
              <a:t>a numerical statistic that is intended to reflect how important a word is to a document in a collection or corpus</a:t>
            </a:r>
            <a:r>
              <a:rPr lang="en-US" sz="2400" dirty="0" smtClean="0"/>
              <a:t>.</a:t>
            </a:r>
            <a:endParaRPr lang="en-US" sz="2400" dirty="0" smtClean="0"/>
          </a:p>
          <a:p>
            <a:r>
              <a:rPr lang="en-US" sz="2400" dirty="0" smtClean="0"/>
              <a:t>The </a:t>
            </a:r>
            <a:r>
              <a:rPr lang="en-US" sz="2400" dirty="0" err="1"/>
              <a:t>tf</a:t>
            </a:r>
            <a:r>
              <a:rPr lang="en-US" sz="2400" dirty="0"/>
              <a:t>–</a:t>
            </a:r>
            <a:r>
              <a:rPr lang="en-US" sz="2400" dirty="0" err="1"/>
              <a:t>idf</a:t>
            </a:r>
            <a:r>
              <a:rPr lang="en-US" sz="2400" dirty="0"/>
              <a:t> value increases proportionally to the number of times a word appears in the </a:t>
            </a:r>
            <a:r>
              <a:rPr lang="en-US" sz="2400" dirty="0" smtClean="0"/>
              <a:t>document and </a:t>
            </a:r>
            <a:r>
              <a:rPr lang="en-US" sz="2400" dirty="0"/>
              <a:t>is offset by the number of documents in the corpus that contain the </a:t>
            </a:r>
            <a:r>
              <a:rPr lang="en-US" sz="2400" dirty="0" smtClean="0"/>
              <a:t>word. </a:t>
            </a:r>
            <a:endParaRPr lang="en-US" sz="2400" dirty="0" smtClean="0"/>
          </a:p>
          <a:p>
            <a:endParaRPr lang="en-US" sz="2400" dirty="0" smtClean="0"/>
          </a:p>
          <a:p>
            <a:r>
              <a:rPr lang="en-US" sz="2400" dirty="0"/>
              <a:t>This concept </a:t>
            </a:r>
            <a:r>
              <a:rPr lang="en-US" sz="2400" dirty="0" smtClean="0"/>
              <a:t>includes:</a:t>
            </a:r>
            <a:endParaRPr lang="en-US" sz="2400" dirty="0" smtClean="0"/>
          </a:p>
          <a:p>
            <a:pPr lvl="1"/>
            <a:r>
              <a:rPr lang="en-US" sz="2000" dirty="0" smtClean="0"/>
              <a:t>Count </a:t>
            </a:r>
            <a:r>
              <a:rPr lang="en-US" sz="2000" dirty="0"/>
              <a:t>the number of times each word appears in a </a:t>
            </a:r>
            <a:r>
              <a:rPr lang="en-US" sz="2000" dirty="0" smtClean="0"/>
              <a:t>document.</a:t>
            </a:r>
            <a:endParaRPr lang="en-US" sz="2000" dirty="0" smtClean="0"/>
          </a:p>
          <a:p>
            <a:pPr lvl="1"/>
            <a:r>
              <a:rPr lang="en-US" sz="2000" dirty="0" smtClean="0"/>
              <a:t>Calculate </a:t>
            </a:r>
            <a:r>
              <a:rPr lang="en-US" sz="2000" dirty="0"/>
              <a:t>the frequency that each word appears in a document out of all the words in the document.</a:t>
            </a:r>
            <a:endParaRPr lang="en-US" sz="2000" dirty="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a:t>
            </a:r>
            <a:endParaRPr lang="en-US" dirty="0"/>
          </a:p>
        </p:txBody>
      </p:sp>
      <p:sp>
        <p:nvSpPr>
          <p:cNvPr id="3" name="Content Placeholder 2"/>
          <p:cNvSpPr>
            <a:spLocks noGrp="1"/>
          </p:cNvSpPr>
          <p:nvPr>
            <p:ph idx="1"/>
          </p:nvPr>
        </p:nvSpPr>
        <p:spPr>
          <a:xfrm>
            <a:off x="308610" y="1871345"/>
            <a:ext cx="11302365" cy="3928745"/>
          </a:xfrm>
        </p:spPr>
        <p:txBody>
          <a:bodyPr>
            <a:normAutofit lnSpcReduction="20000"/>
          </a:bodyPr>
          <a:lstStyle/>
          <a:p>
            <a:r>
              <a:rPr lang="en-US" sz="2400" dirty="0"/>
              <a:t>Term frequency (TF) </a:t>
            </a:r>
            <a:r>
              <a:rPr lang="en-US" sz="2400" dirty="0" smtClean="0"/>
              <a:t>shows </a:t>
            </a:r>
            <a:r>
              <a:rPr lang="en-US" sz="2400" dirty="0"/>
              <a:t>how frequently an expression (term, word) occurs in a document. </a:t>
            </a:r>
            <a:endParaRPr lang="en-US" sz="2400" dirty="0" smtClean="0"/>
          </a:p>
          <a:p>
            <a:endParaRPr lang="en-US" sz="2400" dirty="0" smtClean="0"/>
          </a:p>
          <a:p>
            <a:r>
              <a:rPr lang="en-US" sz="2400" dirty="0"/>
              <a:t>P</a:t>
            </a:r>
            <a:r>
              <a:rPr lang="en-US" sz="2400" dirty="0" smtClean="0"/>
              <a:t>robability </a:t>
            </a:r>
            <a:r>
              <a:rPr lang="en-US" sz="2400" dirty="0"/>
              <a:t>of finding a word in a </a:t>
            </a:r>
            <a:r>
              <a:rPr lang="en-US" sz="2400" dirty="0" smtClean="0"/>
              <a:t>document. </a:t>
            </a:r>
            <a:endParaRPr lang="en-US" sz="2400" dirty="0" smtClean="0"/>
          </a:p>
          <a:p>
            <a:endParaRPr lang="en-US" sz="2400" dirty="0" smtClean="0"/>
          </a:p>
          <a:p>
            <a:endParaRPr lang="en-US" sz="2400" dirty="0" smtClean="0"/>
          </a:p>
          <a:p>
            <a:endParaRPr lang="en-US" sz="2400" dirty="0"/>
          </a:p>
          <a:p>
            <a:r>
              <a:rPr lang="en-US" sz="2400" dirty="0"/>
              <a:t>TF = (Number of repetitions of word in a document) / (# of words in a document)</a:t>
            </a:r>
            <a:endParaRPr lang="en-US" sz="2400" dirty="0"/>
          </a:p>
        </p:txBody>
      </p:sp>
      <p:pic>
        <p:nvPicPr>
          <p:cNvPr id="4" name="Picture 3"/>
          <p:cNvPicPr>
            <a:picLocks noChangeAspect="1"/>
          </p:cNvPicPr>
          <p:nvPr/>
        </p:nvPicPr>
        <p:blipFill>
          <a:blip r:embed="rId1"/>
          <a:stretch>
            <a:fillRect/>
          </a:stretch>
        </p:blipFill>
        <p:spPr>
          <a:xfrm>
            <a:off x="2469268" y="3755284"/>
            <a:ext cx="6137104" cy="124130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document </a:t>
            </a:r>
            <a:r>
              <a:rPr lang="en-US" dirty="0" smtClean="0"/>
              <a:t>frequency (IDF)</a:t>
            </a:r>
            <a:endParaRPr lang="en-US" dirty="0"/>
          </a:p>
        </p:txBody>
      </p:sp>
      <p:sp>
        <p:nvSpPr>
          <p:cNvPr id="3" name="Content Placeholder 2"/>
          <p:cNvSpPr>
            <a:spLocks noGrp="1"/>
          </p:cNvSpPr>
          <p:nvPr>
            <p:ph idx="1"/>
          </p:nvPr>
        </p:nvSpPr>
        <p:spPr>
          <a:xfrm>
            <a:off x="446405" y="2040890"/>
            <a:ext cx="11163935" cy="4017010"/>
          </a:xfrm>
        </p:spPr>
        <p:txBody>
          <a:bodyPr>
            <a:normAutofit fontScale="90000"/>
          </a:bodyPr>
          <a:lstStyle/>
          <a:p>
            <a:r>
              <a:rPr lang="en-US" sz="2200" dirty="0" smtClean="0"/>
              <a:t>IDF </a:t>
            </a:r>
            <a:r>
              <a:rPr lang="en-US" sz="2200" dirty="0"/>
              <a:t>is a measure of how much information the word provides, i.e., if it’s common or rare across all documents. </a:t>
            </a:r>
            <a:endParaRPr lang="en-US" sz="2200" dirty="0" smtClean="0"/>
          </a:p>
          <a:p>
            <a:r>
              <a:rPr lang="en-US" sz="2200" dirty="0" smtClean="0"/>
              <a:t>It </a:t>
            </a:r>
            <a:r>
              <a:rPr lang="en-US" sz="2200" dirty="0"/>
              <a:t>is used to calculate the weight of rare words across all documents in the corpus</a:t>
            </a:r>
            <a:r>
              <a:rPr lang="en-US" sz="2200" dirty="0" smtClean="0"/>
              <a:t>.</a:t>
            </a:r>
            <a:endParaRPr lang="en-US" sz="2200" dirty="0" smtClean="0"/>
          </a:p>
          <a:p>
            <a:r>
              <a:rPr lang="en-US" sz="2200" dirty="0">
                <a:solidFill>
                  <a:schemeClr val="tx1"/>
                </a:solidFill>
              </a:rPr>
              <a:t>It is the logarithmically scaled inverse fraction of the documents that contain the </a:t>
            </a:r>
            <a:r>
              <a:rPr lang="en-US" sz="2200" dirty="0" smtClean="0">
                <a:solidFill>
                  <a:schemeClr val="tx1"/>
                </a:solidFill>
              </a:rPr>
              <a:t>word. </a:t>
            </a:r>
            <a:endParaRPr lang="en-US" sz="2200" dirty="0" smtClean="0">
              <a:solidFill>
                <a:schemeClr val="tx1"/>
              </a:solidFill>
            </a:endParaRPr>
          </a:p>
          <a:p>
            <a:endParaRPr lang="en-US" sz="2200" dirty="0"/>
          </a:p>
          <a:p>
            <a:endParaRPr lang="en-US" sz="2200" dirty="0"/>
          </a:p>
          <a:p>
            <a:endParaRPr lang="en-US" sz="2200" dirty="0"/>
          </a:p>
          <a:p>
            <a:endParaRPr lang="en-US" sz="2200" dirty="0"/>
          </a:p>
          <a:p>
            <a:r>
              <a:rPr lang="en-US" sz="2200" dirty="0"/>
              <a:t>IDF =Log[(# Number of documents) / (Number of documents containing the word)]</a:t>
            </a:r>
            <a:endParaRPr lang="en-US" sz="2200" dirty="0"/>
          </a:p>
        </p:txBody>
      </p:sp>
      <p:pic>
        <p:nvPicPr>
          <p:cNvPr id="4" name="Picture 3"/>
          <p:cNvPicPr>
            <a:picLocks noChangeAspect="1"/>
          </p:cNvPicPr>
          <p:nvPr/>
        </p:nvPicPr>
        <p:blipFill rotWithShape="1">
          <a:blip r:embed="rId1"/>
          <a:srcRect l="23157" r="26250" b="49004"/>
          <a:stretch>
            <a:fillRect/>
          </a:stretch>
        </p:blipFill>
        <p:spPr>
          <a:xfrm>
            <a:off x="2827511" y="4051938"/>
            <a:ext cx="5434769" cy="14434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TF-IDF</a:t>
            </a:r>
            <a:endParaRPr lang="en-US" dirty="0"/>
          </a:p>
        </p:txBody>
      </p:sp>
      <p:sp>
        <p:nvSpPr>
          <p:cNvPr id="3" name="Content Placeholder 2"/>
          <p:cNvSpPr>
            <a:spLocks noGrp="1"/>
          </p:cNvSpPr>
          <p:nvPr>
            <p:ph idx="1"/>
          </p:nvPr>
        </p:nvSpPr>
        <p:spPr>
          <a:xfrm>
            <a:off x="581192" y="2744022"/>
            <a:ext cx="11029615" cy="3678303"/>
          </a:xfrm>
        </p:spPr>
        <p:txBody>
          <a:bodyPr>
            <a:normAutofit/>
          </a:bodyPr>
          <a:lstStyle/>
          <a:p>
            <a:r>
              <a:rPr lang="en-US" sz="2200" dirty="0"/>
              <a:t>TF-IDF gives larger values for less frequent words in the document corpus. TF-IDF value is high when both IDF and TF values are high </a:t>
            </a:r>
            <a:r>
              <a:rPr lang="en-US" sz="2200" dirty="0" err="1"/>
              <a:t>i.e</a:t>
            </a:r>
            <a:r>
              <a:rPr lang="en-US" sz="2200" dirty="0"/>
              <a:t> the word is rare in the whole </a:t>
            </a:r>
            <a:r>
              <a:rPr lang="en-US" sz="2200" dirty="0" smtClean="0"/>
              <a:t>documents </a:t>
            </a:r>
            <a:r>
              <a:rPr lang="en-US" sz="2200" dirty="0"/>
              <a:t>but frequent in a document.</a:t>
            </a:r>
            <a:endParaRPr lang="en-US" sz="2200" dirty="0"/>
          </a:p>
        </p:txBody>
      </p:sp>
      <p:pic>
        <p:nvPicPr>
          <p:cNvPr id="4" name="Picture 3"/>
          <p:cNvPicPr>
            <a:picLocks noChangeAspect="1"/>
          </p:cNvPicPr>
          <p:nvPr/>
        </p:nvPicPr>
        <p:blipFill>
          <a:blip r:embed="rId1"/>
          <a:stretch>
            <a:fillRect/>
          </a:stretch>
        </p:blipFill>
        <p:spPr>
          <a:xfrm>
            <a:off x="2985312" y="1891231"/>
            <a:ext cx="5942158" cy="10433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a:xfrm>
            <a:off x="482322" y="1828800"/>
            <a:ext cx="6767566" cy="4803112"/>
          </a:xfrm>
        </p:spPr>
        <p:txBody>
          <a:bodyPr>
            <a:normAutofit/>
          </a:bodyPr>
          <a:lstStyle/>
          <a:p>
            <a:r>
              <a:rPr lang="en-US" sz="2400" dirty="0" smtClean="0"/>
              <a:t>How to program computers to process and analyze large amounts of natural language data. </a:t>
            </a:r>
            <a:endParaRPr lang="en-US" sz="2400" dirty="0" smtClean="0"/>
          </a:p>
          <a:p>
            <a:endParaRPr lang="en-US" sz="2400" dirty="0" smtClean="0"/>
          </a:p>
          <a:p>
            <a:r>
              <a:rPr lang="en-US" sz="2400" dirty="0" smtClean="0"/>
              <a:t>NLP gives machine the ability to understand human language better and to assist in language related tasks.</a:t>
            </a:r>
            <a:endParaRPr lang="en-US" sz="2400" dirty="0" smtClean="0"/>
          </a:p>
          <a:p>
            <a:endParaRPr lang="en-US" sz="2400" dirty="0"/>
          </a:p>
          <a:p>
            <a:r>
              <a:rPr lang="en-US" sz="2400" dirty="0">
                <a:solidFill>
                  <a:schemeClr val="tx1"/>
                </a:solidFill>
              </a:rPr>
              <a:t>NLP uses statistical models, machine learning, deep learning to understand text</a:t>
            </a:r>
            <a:r>
              <a:rPr lang="en-US" sz="2400" dirty="0" smtClean="0">
                <a:solidFill>
                  <a:schemeClr val="tx1"/>
                </a:solidFill>
              </a:rPr>
              <a:t>.</a:t>
            </a:r>
            <a:endParaRPr lang="en-US" sz="2400" dirty="0">
              <a:solidFill>
                <a:schemeClr val="tx1"/>
              </a:solidFill>
            </a:endParaRPr>
          </a:p>
        </p:txBody>
      </p:sp>
      <p:pic>
        <p:nvPicPr>
          <p:cNvPr id="1030" name="Picture 6" descr="What is Natural Language Processing: The Definitive Guide - Speak 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418" y="2180496"/>
            <a:ext cx="4468398" cy="3959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581192" y="2180496"/>
            <a:ext cx="4809515" cy="4273467"/>
          </a:xfrm>
        </p:spPr>
        <p:txBody>
          <a:bodyPr/>
          <a:lstStyle/>
          <a:p>
            <a:r>
              <a:rPr lang="en-US" dirty="0"/>
              <a:t>Sentence 1: The car is driven on the road.</a:t>
            </a:r>
            <a:endParaRPr lang="en-US" dirty="0"/>
          </a:p>
          <a:p>
            <a:r>
              <a:rPr lang="en-US" dirty="0"/>
              <a:t>Sentence 2: The truck is driven on the highway.</a:t>
            </a:r>
            <a:endParaRPr lang="en-US" dirty="0"/>
          </a:p>
          <a:p>
            <a:endParaRPr lang="en-US" dirty="0"/>
          </a:p>
        </p:txBody>
      </p:sp>
      <p:pic>
        <p:nvPicPr>
          <p:cNvPr id="4" name="Picture 3"/>
          <p:cNvPicPr>
            <a:picLocks noChangeAspect="1"/>
          </p:cNvPicPr>
          <p:nvPr/>
        </p:nvPicPr>
        <p:blipFill>
          <a:blip r:embed="rId1"/>
          <a:stretch>
            <a:fillRect/>
          </a:stretch>
        </p:blipFill>
        <p:spPr>
          <a:xfrm>
            <a:off x="5568522" y="2104309"/>
            <a:ext cx="6477561" cy="3223539"/>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6299200" y="4445000"/>
              <a:ext cx="12700" cy="95250"/>
            </p14:xfrm>
          </p:contentPart>
        </mc:Choice>
        <mc:Fallback xmlns="">
          <p:pic>
            <p:nvPicPr>
              <p:cNvPr id="5" name="Ink 4"/>
            </p:nvPicPr>
            <p:blipFill>
              <a:blip r:embed="rId3"/>
            </p:blipFill>
            <p:spPr>
              <a:xfrm>
                <a:off x="6299200" y="4445000"/>
                <a:ext cx="12700" cy="952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6305550" y="4622800"/>
              <a:ext cx="50800" cy="31750"/>
            </p14:xfrm>
          </p:contentPart>
        </mc:Choice>
        <mc:Fallback xmlns="">
          <p:pic>
            <p:nvPicPr>
              <p:cNvPr id="6" name="Ink 5"/>
            </p:nvPicPr>
            <p:blipFill>
              <a:blip r:embed="rId5"/>
            </p:blipFill>
            <p:spPr>
              <a:xfrm>
                <a:off x="6305550" y="4622800"/>
                <a:ext cx="50800" cy="31750"/>
              </a:xfrm>
              <a:prstGeom prst="rect"/>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graphicFrame>
        <p:nvGraphicFramePr>
          <p:cNvPr id="4" name="Content Placeholder 3"/>
          <p:cNvGraphicFramePr>
            <a:graphicFrameLocks noChangeAspect="1"/>
          </p:cNvGraphicFramePr>
          <p:nvPr>
            <p:ph sz="half" idx="1"/>
          </p:nvPr>
        </p:nvGraphicFramePr>
        <p:xfrm>
          <a:off x="469265" y="2181860"/>
          <a:ext cx="8527415" cy="1875790"/>
        </p:xfrm>
        <a:graphic>
          <a:graphicData uri="http://schemas.openxmlformats.org/presentationml/2006/ole">
            <mc:AlternateContent xmlns:mc="http://schemas.openxmlformats.org/markup-compatibility/2006">
              <mc:Choice xmlns:v="urn:schemas-microsoft-com:vml" Requires="v">
                <p:oleObj spid="_x0000_s5" name="" r:id="rId1" imgW="6065520" imgH="1600200" progId="Paint.Picture">
                  <p:embed/>
                </p:oleObj>
              </mc:Choice>
              <mc:Fallback>
                <p:oleObj name="" r:id="rId1" imgW="6065520" imgH="1600200" progId="Paint.Picture">
                  <p:embed/>
                  <p:pic>
                    <p:nvPicPr>
                      <p:cNvPr id="0" name="Picture 4"/>
                      <p:cNvPicPr/>
                      <p:nvPr/>
                    </p:nvPicPr>
                    <p:blipFill>
                      <a:blip r:embed="rId2"/>
                      <a:stretch>
                        <a:fillRect/>
                      </a:stretch>
                    </p:blipFill>
                    <p:spPr>
                      <a:xfrm>
                        <a:off x="469265" y="2181860"/>
                        <a:ext cx="8527415" cy="1875790"/>
                      </a:xfrm>
                      <a:prstGeom prst="rect">
                        <a:avLst/>
                      </a:prstGeom>
                    </p:spPr>
                  </p:pic>
                </p:oleObj>
              </mc:Fallback>
            </mc:AlternateContent>
          </a:graphicData>
        </a:graphic>
      </p:graphicFrame>
      <p:graphicFrame>
        <p:nvGraphicFramePr>
          <p:cNvPr id="6" name="Content Placeholder 5"/>
          <p:cNvGraphicFramePr/>
          <p:nvPr>
            <p:ph sz="half" idx="2"/>
          </p:nvPr>
        </p:nvGraphicFramePr>
        <p:xfrm>
          <a:off x="914400" y="4207510"/>
          <a:ext cx="8712200" cy="2329180"/>
        </p:xfrm>
        <a:graphic>
          <a:graphicData uri="http://schemas.openxmlformats.org/presentationml/2006/ole">
            <mc:AlternateContent xmlns:mc="http://schemas.openxmlformats.org/markup-compatibility/2006">
              <mc:Choice xmlns:v="urn:schemas-microsoft-com:vml" Requires="v">
                <p:oleObj spid="_x0000_s7" name="" r:id="rId3" imgW="8039100" imgH="2103120" progId="Paint.Picture">
                  <p:embed/>
                </p:oleObj>
              </mc:Choice>
              <mc:Fallback>
                <p:oleObj name="" r:id="rId3" imgW="8039100" imgH="2103120" progId="Paint.Picture">
                  <p:embed/>
                  <p:pic>
                    <p:nvPicPr>
                      <p:cNvPr id="0" name="Picture 6"/>
                      <p:cNvPicPr/>
                      <p:nvPr/>
                    </p:nvPicPr>
                    <p:blipFill>
                      <a:blip r:embed="rId4"/>
                      <a:stretch>
                        <a:fillRect/>
                      </a:stretch>
                    </p:blipFill>
                    <p:spPr>
                      <a:xfrm>
                        <a:off x="914400" y="4207510"/>
                        <a:ext cx="8712200" cy="232918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cosine similarity</a:t>
            </a:r>
            <a:endParaRPr lang="en-US"/>
          </a:p>
        </p:txBody>
      </p:sp>
      <p:sp>
        <p:nvSpPr>
          <p:cNvPr id="3" name="Content Placeholder 2"/>
          <p:cNvSpPr>
            <a:spLocks noGrp="1"/>
          </p:cNvSpPr>
          <p:nvPr>
            <p:ph sz="half" idx="1"/>
          </p:nvPr>
        </p:nvSpPr>
        <p:spPr>
          <a:xfrm>
            <a:off x="581025" y="2228215"/>
            <a:ext cx="9426575" cy="3632835"/>
          </a:xfrm>
        </p:spPr>
        <p:txBody>
          <a:bodyPr/>
          <a:p>
            <a:r>
              <a:rPr lang="en-US"/>
              <a:t>Tf-idf : cosine similarity between doc_1 and doc_2 is 0.32.</a:t>
            </a:r>
            <a:endParaRPr lang="en-US"/>
          </a:p>
        </p:txBody>
      </p:sp>
      <p:graphicFrame>
        <p:nvGraphicFramePr>
          <p:cNvPr id="9" name="Object 8"/>
          <p:cNvGraphicFramePr/>
          <p:nvPr/>
        </p:nvGraphicFramePr>
        <p:xfrm>
          <a:off x="1247775" y="2683510"/>
          <a:ext cx="5063490" cy="625475"/>
        </p:xfrm>
        <a:graphic>
          <a:graphicData uri="http://schemas.openxmlformats.org/presentationml/2006/ole">
            <mc:AlternateContent xmlns:mc="http://schemas.openxmlformats.org/markup-compatibility/2006">
              <mc:Choice xmlns:v="urn:schemas-microsoft-com:vml" Requires="v">
                <p:oleObj spid="_x0000_s10" name="" r:id="rId1" imgW="5059680" imgH="624840" progId="Paint.Picture">
                  <p:embed/>
                </p:oleObj>
              </mc:Choice>
              <mc:Fallback>
                <p:oleObj name="" r:id="rId1" imgW="5059680" imgH="624840" progId="Paint.Picture">
                  <p:embed/>
                  <p:pic>
                    <p:nvPicPr>
                      <p:cNvPr id="0" name="Picture 9"/>
                      <p:cNvPicPr/>
                      <p:nvPr/>
                    </p:nvPicPr>
                    <p:blipFill>
                      <a:blip r:embed="rId2"/>
                      <a:stretch>
                        <a:fillRect/>
                      </a:stretch>
                    </p:blipFill>
                    <p:spPr>
                      <a:xfrm>
                        <a:off x="1247775" y="2683510"/>
                        <a:ext cx="5063490" cy="62547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a:t>
            </a:r>
            <a:endParaRPr lang="en-US"/>
          </a:p>
        </p:txBody>
      </p:sp>
      <p:graphicFrame>
        <p:nvGraphicFramePr>
          <p:cNvPr id="4" name="Content Placeholder 3"/>
          <p:cNvGraphicFramePr>
            <a:graphicFrameLocks noChangeAspect="1"/>
          </p:cNvGraphicFramePr>
          <p:nvPr>
            <p:ph idx="1"/>
          </p:nvPr>
        </p:nvGraphicFramePr>
        <p:xfrm>
          <a:off x="3704590" y="933450"/>
          <a:ext cx="5866130" cy="5511800"/>
        </p:xfrm>
        <a:graphic>
          <a:graphicData uri="http://schemas.openxmlformats.org/presentationml/2006/ole">
            <mc:AlternateContent xmlns:mc="http://schemas.openxmlformats.org/markup-compatibility/2006">
              <mc:Choice xmlns:v="urn:schemas-microsoft-com:vml" Requires="v">
                <p:oleObj spid="_x0000_s5" name="" r:id="rId1" imgW="5295900" imgH="4975860" progId="Paint.Picture">
                  <p:embed/>
                </p:oleObj>
              </mc:Choice>
              <mc:Fallback>
                <p:oleObj name="" r:id="rId1" imgW="5295900" imgH="4975860" progId="Paint.Picture">
                  <p:embed/>
                  <p:pic>
                    <p:nvPicPr>
                      <p:cNvPr id="0" name="Picture 4"/>
                      <p:cNvPicPr/>
                      <p:nvPr/>
                    </p:nvPicPr>
                    <p:blipFill>
                      <a:blip r:embed="rId2"/>
                      <a:stretch>
                        <a:fillRect/>
                      </a:stretch>
                    </p:blipFill>
                    <p:spPr>
                      <a:xfrm>
                        <a:off x="3704590" y="933450"/>
                        <a:ext cx="5866130" cy="55118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t>
            </a:r>
            <a:r>
              <a:rPr lang="en-US" dirty="0" err="1" smtClean="0"/>
              <a:t>nlp</a:t>
            </a:r>
            <a:endParaRPr lang="en-US" dirty="0"/>
          </a:p>
        </p:txBody>
      </p:sp>
      <p:pic>
        <p:nvPicPr>
          <p:cNvPr id="4" name="Content Placeholder 3"/>
          <p:cNvPicPr>
            <a:picLocks noGrp="1" noChangeAspect="1"/>
          </p:cNvPicPr>
          <p:nvPr>
            <p:ph idx="1"/>
          </p:nvPr>
        </p:nvPicPr>
        <p:blipFill rotWithShape="1">
          <a:blip r:embed="rId1"/>
          <a:srcRect t="6664"/>
          <a:stretch>
            <a:fillRect/>
          </a:stretch>
        </p:blipFill>
        <p:spPr>
          <a:xfrm>
            <a:off x="304095" y="2465614"/>
            <a:ext cx="11583809" cy="3445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python libraries for NLP</a:t>
            </a:r>
            <a:endParaRPr lang="en-US" dirty="0"/>
          </a:p>
        </p:txBody>
      </p:sp>
      <p:sp>
        <p:nvSpPr>
          <p:cNvPr id="3" name="Content Placeholder 2"/>
          <p:cNvSpPr>
            <a:spLocks noGrp="1"/>
          </p:cNvSpPr>
          <p:nvPr>
            <p:ph idx="1"/>
          </p:nvPr>
        </p:nvSpPr>
        <p:spPr>
          <a:xfrm>
            <a:off x="457200" y="2180496"/>
            <a:ext cx="11153607" cy="4454766"/>
          </a:xfrm>
        </p:spPr>
        <p:txBody>
          <a:bodyPr>
            <a:normAutofit/>
          </a:bodyPr>
          <a:lstStyle/>
          <a:p>
            <a:r>
              <a:rPr lang="en-US" sz="2400" dirty="0" smtClean="0"/>
              <a:t>NLTK</a:t>
            </a:r>
            <a:endParaRPr lang="en-US" sz="2400" dirty="0" smtClean="0"/>
          </a:p>
          <a:p>
            <a:r>
              <a:rPr lang="en-US" sz="2400" dirty="0" err="1" smtClean="0"/>
              <a:t>SpaCy</a:t>
            </a:r>
            <a:endParaRPr lang="en-US" sz="2400" dirty="0" smtClean="0"/>
          </a:p>
          <a:p>
            <a:r>
              <a:rPr lang="en-US" sz="2400" dirty="0" err="1" smtClean="0"/>
              <a:t>TextBlob</a:t>
            </a:r>
            <a:endParaRPr lang="en-US" sz="2400" dirty="0" smtClean="0"/>
          </a:p>
          <a:p>
            <a:r>
              <a:rPr lang="en-US" sz="2400" dirty="0" err="1" smtClean="0"/>
              <a:t>Gensim</a:t>
            </a:r>
            <a:endParaRPr lang="en-US" sz="2400" dirty="0" smtClean="0"/>
          </a:p>
          <a:p>
            <a:r>
              <a:rPr lang="en-US" sz="2400" dirty="0" err="1" smtClean="0"/>
              <a:t>PolyGlot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a:t>
            </a:r>
            <a:endParaRPr lang="en-US" dirty="0"/>
          </a:p>
        </p:txBody>
      </p:sp>
      <p:sp>
        <p:nvSpPr>
          <p:cNvPr id="3" name="Content Placeholder 2"/>
          <p:cNvSpPr>
            <a:spLocks noGrp="1"/>
          </p:cNvSpPr>
          <p:nvPr>
            <p:ph idx="1"/>
          </p:nvPr>
        </p:nvSpPr>
        <p:spPr>
          <a:xfrm>
            <a:off x="287079" y="1715956"/>
            <a:ext cx="11663916" cy="5061097"/>
          </a:xfrm>
        </p:spPr>
        <p:txBody>
          <a:bodyPr>
            <a:normAutofit/>
          </a:bodyPr>
          <a:lstStyle/>
          <a:p>
            <a:r>
              <a:rPr lang="en-US" sz="2400" b="1" dirty="0"/>
              <a:t>Document</a:t>
            </a:r>
            <a:r>
              <a:rPr lang="en-US" sz="2400" dirty="0"/>
              <a:t>: </a:t>
            </a:r>
            <a:r>
              <a:rPr lang="en-US" sz="2400" dirty="0" smtClean="0"/>
              <a:t>collection </a:t>
            </a:r>
            <a:r>
              <a:rPr lang="en-US" sz="2400" dirty="0"/>
              <a:t>of many words.</a:t>
            </a:r>
            <a:endParaRPr lang="en-US" sz="2400" dirty="0"/>
          </a:p>
          <a:p>
            <a:r>
              <a:rPr lang="en-US" sz="2400" b="1" dirty="0"/>
              <a:t>Vocabulary</a:t>
            </a:r>
            <a:r>
              <a:rPr lang="en-US" sz="2400" dirty="0"/>
              <a:t>: </a:t>
            </a:r>
            <a:r>
              <a:rPr lang="en-US" sz="2400" dirty="0" smtClean="0"/>
              <a:t>set </a:t>
            </a:r>
            <a:r>
              <a:rPr lang="en-US" sz="2400" dirty="0"/>
              <a:t>of unique words in a document.</a:t>
            </a:r>
            <a:endParaRPr lang="en-US" sz="2400" dirty="0"/>
          </a:p>
          <a:p>
            <a:r>
              <a:rPr lang="en-US" sz="2400" b="1" dirty="0"/>
              <a:t>Token: </a:t>
            </a:r>
            <a:r>
              <a:rPr lang="en-US" sz="2400" dirty="0" smtClean="0"/>
              <a:t>basic </a:t>
            </a:r>
            <a:r>
              <a:rPr lang="en-US" sz="2400" dirty="0"/>
              <a:t>unit of discrete data. It often refers to a single word or a punctuation mark.</a:t>
            </a:r>
            <a:endParaRPr lang="en-US" sz="2400" dirty="0"/>
          </a:p>
          <a:p>
            <a:r>
              <a:rPr lang="en-US" sz="2400" b="1" dirty="0"/>
              <a:t>Corpus:</a:t>
            </a:r>
            <a:r>
              <a:rPr lang="en-US" sz="2400" dirty="0"/>
              <a:t> </a:t>
            </a:r>
            <a:r>
              <a:rPr lang="en-US" sz="2400" dirty="0" smtClean="0"/>
              <a:t>collection </a:t>
            </a:r>
            <a:r>
              <a:rPr lang="en-US" sz="2400" dirty="0"/>
              <a:t>of documents.</a:t>
            </a:r>
            <a:endParaRPr lang="en-US" sz="2400" dirty="0"/>
          </a:p>
          <a:p>
            <a:r>
              <a:rPr lang="en-US" sz="2400" b="1" dirty="0" smtClean="0"/>
              <a:t>Context </a:t>
            </a:r>
            <a:r>
              <a:rPr lang="en-US" sz="2400" dirty="0" smtClean="0"/>
              <a:t>: Context of a word/token is the words/tokens that surround it on left and right in the document.</a:t>
            </a:r>
            <a:endParaRPr lang="en-US" sz="2400" dirty="0" smtClean="0"/>
          </a:p>
          <a:p>
            <a:r>
              <a:rPr lang="en-US" sz="2400" b="1" dirty="0" smtClean="0"/>
              <a:t>Vector </a:t>
            </a:r>
            <a:r>
              <a:rPr lang="en-US" sz="2400" b="1" dirty="0"/>
              <a:t>Embedding</a:t>
            </a:r>
            <a:r>
              <a:rPr lang="en-US" sz="2400" dirty="0"/>
              <a:t>: </a:t>
            </a:r>
            <a:r>
              <a:rPr lang="en-US" sz="2400" dirty="0" smtClean="0"/>
              <a:t> Vector </a:t>
            </a:r>
            <a:r>
              <a:rPr lang="en-US" sz="2400" dirty="0"/>
              <a:t>based numerical representations of </a:t>
            </a:r>
            <a:r>
              <a:rPr lang="en-US" sz="2400" dirty="0" smtClean="0"/>
              <a:t>text. </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pipeline</a:t>
            </a:r>
            <a:endParaRPr lang="en-US" dirty="0"/>
          </a:p>
        </p:txBody>
      </p:sp>
      <p:sp>
        <p:nvSpPr>
          <p:cNvPr id="3" name="Content Placeholder 2"/>
          <p:cNvSpPr>
            <a:spLocks noGrp="1"/>
          </p:cNvSpPr>
          <p:nvPr>
            <p:ph sz="half" idx="1"/>
          </p:nvPr>
        </p:nvSpPr>
        <p:spPr/>
        <p:txBody>
          <a:bodyPr>
            <a:normAutofit/>
          </a:bodyPr>
          <a:lstStyle/>
          <a:p>
            <a:r>
              <a:rPr lang="en-US" sz="2800" dirty="0" smtClean="0"/>
              <a:t>Data Acquisition</a:t>
            </a:r>
            <a:endParaRPr lang="en-US" sz="2800" dirty="0" smtClean="0"/>
          </a:p>
          <a:p>
            <a:r>
              <a:rPr lang="en-US" sz="2800" dirty="0" smtClean="0"/>
              <a:t>Text Preparation/Preprocessing</a:t>
            </a:r>
            <a:endParaRPr lang="en-US" sz="2800" dirty="0" smtClean="0"/>
          </a:p>
          <a:p>
            <a:r>
              <a:rPr lang="en-US" sz="2800" dirty="0" smtClean="0"/>
              <a:t>Feature Engineering</a:t>
            </a:r>
            <a:endParaRPr lang="en-US" sz="2800" dirty="0" smtClean="0"/>
          </a:p>
          <a:p>
            <a:r>
              <a:rPr lang="en-US" sz="2800" dirty="0" smtClean="0"/>
              <a:t>Modelling</a:t>
            </a:r>
            <a:endParaRPr lang="en-US" sz="2800" dirty="0"/>
          </a:p>
        </p:txBody>
      </p:sp>
      <p:graphicFrame>
        <p:nvGraphicFramePr>
          <p:cNvPr id="4" name="Content Placeholder 3"/>
          <p:cNvGraphicFramePr/>
          <p:nvPr>
            <p:ph sz="half" idx="2"/>
          </p:nvPr>
        </p:nvGraphicFramePr>
        <p:xfrm>
          <a:off x="6002655" y="3074670"/>
          <a:ext cx="5513070" cy="2566035"/>
        </p:xfrm>
        <a:graphic>
          <a:graphicData uri="http://schemas.openxmlformats.org/presentationml/2006/ole">
            <mc:AlternateContent xmlns:mc="http://schemas.openxmlformats.org/markup-compatibility/2006">
              <mc:Choice xmlns:v="urn:schemas-microsoft-com:vml" Requires="v">
                <p:oleObj spid="_x0000_s5" name="" r:id="rId1" imgW="5623560" imgH="2011680" progId="Paint.Picture">
                  <p:embed/>
                </p:oleObj>
              </mc:Choice>
              <mc:Fallback>
                <p:oleObj name="" r:id="rId1" imgW="5623560" imgH="2011680" progId="Paint.Picture">
                  <p:embed/>
                  <p:pic>
                    <p:nvPicPr>
                      <p:cNvPr id="0" name="Picture 4"/>
                      <p:cNvPicPr/>
                      <p:nvPr/>
                    </p:nvPicPr>
                    <p:blipFill>
                      <a:blip r:embed="rId2"/>
                      <a:stretch>
                        <a:fillRect/>
                      </a:stretch>
                    </p:blipFill>
                    <p:spPr>
                      <a:xfrm>
                        <a:off x="6002655" y="3074670"/>
                        <a:ext cx="5513070" cy="256603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preparation</a:t>
            </a:r>
            <a:endParaRPr lang="en-US" dirty="0"/>
          </a:p>
        </p:txBody>
      </p:sp>
      <p:sp>
        <p:nvSpPr>
          <p:cNvPr id="3" name="Content Placeholder 2"/>
          <p:cNvSpPr>
            <a:spLocks noGrp="1"/>
          </p:cNvSpPr>
          <p:nvPr>
            <p:ph idx="1"/>
          </p:nvPr>
        </p:nvSpPr>
        <p:spPr>
          <a:xfrm>
            <a:off x="359229" y="1929310"/>
            <a:ext cx="11251578" cy="4702629"/>
          </a:xfrm>
        </p:spPr>
        <p:txBody>
          <a:bodyPr>
            <a:noAutofit/>
          </a:bodyPr>
          <a:lstStyle/>
          <a:p>
            <a:r>
              <a:rPr lang="en-US" sz="1400" dirty="0" smtClean="0"/>
              <a:t>Cleaning</a:t>
            </a:r>
            <a:endParaRPr lang="en-US" sz="1400" dirty="0" smtClean="0"/>
          </a:p>
          <a:p>
            <a:pPr lvl="1"/>
            <a:r>
              <a:rPr lang="en-US" sz="1400" dirty="0" smtClean="0"/>
              <a:t>Html tags cleaning</a:t>
            </a:r>
            <a:endParaRPr lang="en-US" sz="1400" dirty="0" smtClean="0"/>
          </a:p>
          <a:p>
            <a:pPr lvl="1"/>
            <a:r>
              <a:rPr lang="en-US" sz="1400" dirty="0" smtClean="0"/>
              <a:t>Removing </a:t>
            </a:r>
            <a:r>
              <a:rPr lang="en-US" sz="1400" dirty="0" err="1" smtClean="0"/>
              <a:t>emojis</a:t>
            </a:r>
            <a:endParaRPr lang="en-US" sz="1400" dirty="0" err="1" smtClean="0"/>
          </a:p>
          <a:p>
            <a:pPr lvl="1"/>
            <a:r>
              <a:rPr lang="en-US" sz="1400" dirty="0" smtClean="0"/>
              <a:t>Removing Special Characters</a:t>
            </a:r>
            <a:endParaRPr lang="en-US" sz="1400" dirty="0" smtClean="0"/>
          </a:p>
          <a:p>
            <a:pPr lvl="1"/>
            <a:r>
              <a:rPr lang="en-US" sz="1400" dirty="0" smtClean="0"/>
              <a:t>Spelling checker</a:t>
            </a:r>
            <a:endParaRPr lang="en-US" sz="1400" dirty="0" smtClean="0"/>
          </a:p>
          <a:p>
            <a:r>
              <a:rPr lang="en-US" sz="1400" dirty="0" smtClean="0"/>
              <a:t>Basic Preprocessing</a:t>
            </a:r>
            <a:endParaRPr lang="en-US" sz="1400" dirty="0" smtClean="0"/>
          </a:p>
          <a:p>
            <a:pPr lvl="1"/>
            <a:r>
              <a:rPr lang="en-US" sz="1400" dirty="0" smtClean="0"/>
              <a:t>Tokenization (sentence or word)</a:t>
            </a:r>
            <a:endParaRPr lang="en-US" sz="1400" dirty="0" smtClean="0"/>
          </a:p>
          <a:p>
            <a:pPr lvl="1"/>
            <a:r>
              <a:rPr lang="en-US" sz="1400" dirty="0" smtClean="0"/>
              <a:t>Stop word cleaning</a:t>
            </a:r>
            <a:endParaRPr lang="en-US" sz="1400" dirty="0" smtClean="0"/>
          </a:p>
          <a:p>
            <a:pPr lvl="1"/>
            <a:r>
              <a:rPr lang="en-US" sz="1400" dirty="0"/>
              <a:t> S</a:t>
            </a:r>
            <a:r>
              <a:rPr lang="en-US" sz="1400" dirty="0" smtClean="0"/>
              <a:t>temming/Lemmatization</a:t>
            </a:r>
            <a:endParaRPr lang="en-US" sz="1400" dirty="0" smtClean="0"/>
          </a:p>
          <a:p>
            <a:pPr lvl="1"/>
            <a:r>
              <a:rPr lang="en-US" sz="1400" dirty="0" smtClean="0"/>
              <a:t>Lower case conversion </a:t>
            </a:r>
            <a:endParaRPr lang="en-US" sz="1400" dirty="0" smtClean="0"/>
          </a:p>
          <a:p>
            <a:pPr lvl="1"/>
            <a:r>
              <a:rPr lang="en-US" sz="1400" dirty="0" smtClean="0"/>
              <a:t>Language detection</a:t>
            </a:r>
            <a:endParaRPr lang="en-US" sz="1400" dirty="0" smtClean="0"/>
          </a:p>
          <a:p>
            <a:r>
              <a:rPr lang="en-US" sz="1400" dirty="0" smtClean="0"/>
              <a:t>Advance Preprocessing</a:t>
            </a:r>
            <a:endParaRPr lang="en-US" sz="1400" dirty="0" smtClean="0"/>
          </a:p>
          <a:p>
            <a:pPr lvl="1"/>
            <a:r>
              <a:rPr lang="en-US" sz="1400" dirty="0" smtClean="0"/>
              <a:t>POS tagging</a:t>
            </a:r>
            <a:endParaRPr lang="en-US" sz="1400" dirty="0" smtClean="0"/>
          </a:p>
          <a:p>
            <a:pPr lvl="1"/>
            <a:r>
              <a:rPr lang="en-US" sz="1400" dirty="0" smtClean="0"/>
              <a:t>Parsing</a:t>
            </a:r>
            <a:endParaRPr lang="en-US" sz="1400" dirty="0" smtClean="0"/>
          </a:p>
          <a:p>
            <a:pPr lvl="1"/>
            <a:r>
              <a:rPr lang="en-US" sz="1400" dirty="0" err="1" smtClean="0"/>
              <a:t>coreference</a:t>
            </a:r>
            <a:r>
              <a:rPr lang="en-US" sz="1400" dirty="0" smtClean="0"/>
              <a:t> resolution</a:t>
            </a:r>
            <a:endParaRPr 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7698</Words>
  <Application>WPS Presentation</Application>
  <PresentationFormat>Widescreen</PresentationFormat>
  <Paragraphs>285</Paragraphs>
  <Slides>32</Slides>
  <Notes>19</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12</vt:i4>
      </vt:variant>
      <vt:variant>
        <vt:lpstr>幻灯片标题</vt:lpstr>
      </vt:variant>
      <vt:variant>
        <vt:i4>32</vt:i4>
      </vt:variant>
    </vt:vector>
  </HeadingPairs>
  <TitlesOfParts>
    <vt:vector size="53" baseType="lpstr">
      <vt:lpstr>Arial</vt:lpstr>
      <vt:lpstr>SimSun</vt:lpstr>
      <vt:lpstr>Wingdings</vt:lpstr>
      <vt:lpstr>Wingdings 2</vt:lpstr>
      <vt:lpstr>Gill Sans MT</vt:lpstr>
      <vt:lpstr>Microsoft YaHei</vt:lpstr>
      <vt:lpstr>Arial Unicode MS</vt:lpstr>
      <vt:lpstr>Calibri</vt:lpstr>
      <vt:lpstr>Dividend</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Data analysis and visualization</vt:lpstr>
      <vt:lpstr>Natural language processing (NLP)</vt:lpstr>
      <vt:lpstr>introduction</vt:lpstr>
      <vt:lpstr>Applications</vt:lpstr>
      <vt:lpstr>Approaches to nlp</vt:lpstr>
      <vt:lpstr>Useful python libraries for NLP</vt:lpstr>
      <vt:lpstr>Terminologies </vt:lpstr>
      <vt:lpstr>NLP pipeline</vt:lpstr>
      <vt:lpstr>Text preparation</vt:lpstr>
      <vt:lpstr>Important Reminders for Preprocessing</vt:lpstr>
      <vt:lpstr>Basic Preprocessing</vt:lpstr>
      <vt:lpstr>Basic Preprocessing</vt:lpstr>
      <vt:lpstr>Basic Preprocessing</vt:lpstr>
      <vt:lpstr>Advance preprocessing</vt:lpstr>
      <vt:lpstr>Feature engineering</vt:lpstr>
      <vt:lpstr>Properties for embedding</vt:lpstr>
      <vt:lpstr>Prominent Techniques of embedding</vt:lpstr>
      <vt:lpstr>One hot encoding</vt:lpstr>
      <vt:lpstr>Bag of words (BoW)</vt:lpstr>
      <vt:lpstr>Example</vt:lpstr>
      <vt:lpstr>BOW</vt:lpstr>
      <vt:lpstr>text similarity metric in nlp</vt:lpstr>
      <vt:lpstr>cosine similarity</vt:lpstr>
      <vt:lpstr>Example</vt:lpstr>
      <vt:lpstr>Jaccard Similarity</vt:lpstr>
      <vt:lpstr>Term Frequency-Inverse Document Frequency (TF-IDF)</vt:lpstr>
      <vt:lpstr>Term frequency</vt:lpstr>
      <vt:lpstr>Inverse document frequency (IDF)</vt:lpstr>
      <vt:lpstr>TF-IDF</vt:lpstr>
      <vt:lpstr>example</vt:lpstr>
      <vt:lpstr>Example:</vt:lpstr>
      <vt:lpstr>cosine similarity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visualization</dc:title>
  <dc:creator>Umme Ammarah</dc:creator>
  <cp:lastModifiedBy>92321</cp:lastModifiedBy>
  <cp:revision>82</cp:revision>
  <dcterms:created xsi:type="dcterms:W3CDTF">2023-09-21T04:12:00Z</dcterms:created>
  <dcterms:modified xsi:type="dcterms:W3CDTF">2023-10-03T11:48:13Z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60C39101930D46C49076A2FFD2DBE54D_13</vt:lpwstr>
  </property>
  <property fmtid="{D5CDD505-2E9C-101B-9397-08002B2CF9AE}" pid="3" name="KSOProductBuildVer">
    <vt:lpwstr>1033-12.2.0.13215</vt:lpwstr>
  </property>
</Properties>
</file>