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359" r:id="rId2"/>
    <p:sldId id="351" r:id="rId3"/>
    <p:sldId id="353" r:id="rId4"/>
    <p:sldId id="350" r:id="rId5"/>
    <p:sldId id="352" r:id="rId6"/>
    <p:sldId id="354" r:id="rId7"/>
    <p:sldId id="355" r:id="rId8"/>
    <p:sldId id="356" r:id="rId9"/>
    <p:sldId id="357" r:id="rId10"/>
    <p:sldId id="358" r:id="rId11"/>
  </p:sldIdLst>
  <p:sldSz cx="9144000" cy="6858000" type="screen4x3"/>
  <p:notesSz cx="7004050" cy="92233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92F"/>
    <a:srgbClr val="000000"/>
    <a:srgbClr val="990000"/>
    <a:srgbClr val="0066FF"/>
    <a:srgbClr val="CCFFFF"/>
    <a:srgbClr val="FF0000"/>
    <a:srgbClr val="000099"/>
    <a:srgbClr val="660066"/>
    <a:srgbClr val="CC00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0" autoAdjust="0"/>
    <p:restoredTop sz="90929"/>
  </p:normalViewPr>
  <p:slideViewPr>
    <p:cSldViewPr>
      <p:cViewPr varScale="1">
        <p:scale>
          <a:sx n="68" d="100"/>
          <a:sy n="68" d="100"/>
        </p:scale>
        <p:origin x="18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notesViewPr>
    <p:cSldViewPr>
      <p:cViewPr>
        <p:scale>
          <a:sx n="66" d="100"/>
          <a:sy n="66" d="100"/>
        </p:scale>
        <p:origin x="-906" y="6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spAutoFit/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spAutoFit/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8738"/>
            <a:ext cx="303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  <a:spAutoFit/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948738"/>
            <a:ext cx="303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  <a:spAutoFit/>
          </a:bodyPr>
          <a:lstStyle>
            <a:lvl1pPr algn="r" defTabSz="927100">
              <a:defRPr sz="1200"/>
            </a:lvl1pPr>
          </a:lstStyle>
          <a:p>
            <a:fld id="{4F4DF506-0BA5-43C4-8F49-E946E0CBF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8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spAutoFit/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spAutoFit/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8738"/>
            <a:ext cx="303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  <a:spAutoFit/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948738"/>
            <a:ext cx="303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  <a:spAutoFit/>
          </a:bodyPr>
          <a:lstStyle>
            <a:lvl1pPr algn="r" defTabSz="927100">
              <a:defRPr sz="1200"/>
            </a:lvl1pPr>
          </a:lstStyle>
          <a:p>
            <a:fld id="{DE175199-CA98-4CF7-B931-D1FFE6F49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49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3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5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4000">
              <a:srgbClr val="000000">
                <a:alpha val="31000"/>
              </a:srgbClr>
            </a:gs>
            <a:gs pos="63000">
              <a:srgbClr val="FF0000">
                <a:alpha val="46000"/>
              </a:srgbClr>
            </a:gs>
            <a:gs pos="93000">
              <a:srgbClr val="1DD92F">
                <a:alpha val="6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4953000" cy="1313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8393" y="2438400"/>
            <a:ext cx="51748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Designing Phase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Student Registration System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348" y="4008060"/>
            <a:ext cx="74689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CS_IS_A01</a:t>
            </a:r>
          </a:p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Presenters: Noor Ahmad &amp; Muhibullah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0246" y="5208389"/>
            <a:ext cx="28921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Date: 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1396-01-31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4000">
              <a:srgbClr val="000000">
                <a:alpha val="68000"/>
              </a:srgbClr>
            </a:gs>
            <a:gs pos="61000">
              <a:srgbClr val="FF0000">
                <a:alpha val="50000"/>
              </a:srgbClr>
            </a:gs>
            <a:gs pos="93000">
              <a:srgbClr val="1DD92F">
                <a:alpha val="5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447800"/>
            <a:ext cx="424346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Any Question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Suggestion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???????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8077200" y="6172200"/>
            <a:ext cx="914400" cy="6858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52400"/>
            <a:ext cx="67165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Scenarios for Use Case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21614"/>
              </p:ext>
            </p:extLst>
          </p:nvPr>
        </p:nvGraphicFramePr>
        <p:xfrm>
          <a:off x="990600" y="798729"/>
          <a:ext cx="7391400" cy="5525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354">
                  <a:extLst>
                    <a:ext uri="{9D8B030D-6E8A-4147-A177-3AD203B41FA5}">
                      <a16:colId xmlns:a16="http://schemas.microsoft.com/office/drawing/2014/main" val="1972434280"/>
                    </a:ext>
                  </a:extLst>
                </a:gridCol>
                <a:gridCol w="5359046">
                  <a:extLst>
                    <a:ext uri="{9D8B030D-6E8A-4147-A177-3AD203B41FA5}">
                      <a16:colId xmlns:a16="http://schemas.microsoft.com/office/drawing/2014/main" val="3394268136"/>
                    </a:ext>
                  </a:extLst>
                </a:gridCol>
              </a:tblGrid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Use Case Name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 Log in 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402991358"/>
                  </a:ext>
                </a:extLst>
              </a:tr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Author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KhayalBacha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570686368"/>
                  </a:ext>
                </a:extLst>
              </a:tr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Last Revision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April 2017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087100597"/>
                  </a:ext>
                </a:extLst>
              </a:tr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Actors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User and Administrator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1836926362"/>
                  </a:ext>
                </a:extLst>
              </a:tr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Uses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Login Info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418812060"/>
                  </a:ext>
                </a:extLst>
              </a:tr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Extends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UserInfo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24976447"/>
                  </a:ext>
                </a:extLst>
              </a:tr>
              <a:tr h="179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Pre-Conditions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All users information will available in system.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3257640581"/>
                  </a:ext>
                </a:extLst>
              </a:tr>
              <a:tr h="3193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Basics Course / Main Scenarios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1. User Enter Username and password and gets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enter to the system.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1.2 Users will have their own username and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password and Administrator will have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his own username and password.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2.1. System checks, is the user registered or   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not?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2.2. System also checks username and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Password.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3.    When user logged into the system, system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will open the main page.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4.1. User will select new student, if student is a   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new student.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4.2. User will select edit student, if student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want to edit his record.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5.    New user will add through Admin.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3913949685"/>
                  </a:ext>
                </a:extLst>
              </a:tr>
              <a:tr h="358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Other Scenarios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2.1. If the user isn’t registered, then the system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   will alert a message to register the user.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3222345946"/>
                  </a:ext>
                </a:extLst>
              </a:tr>
              <a:tr h="358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Post-Conditions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When Username and Password entered, then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Login will successful.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132952016"/>
                  </a:ext>
                </a:extLst>
              </a:tr>
              <a:tr h="358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Error-Conditions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2.2. If the username or password isn’t correct,  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then system will generate an error.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780277334"/>
                  </a:ext>
                </a:extLst>
              </a:tr>
            </a:tbl>
          </a:graphicData>
        </a:graphic>
      </p:graphicFrame>
      <p:sp>
        <p:nvSpPr>
          <p:cNvPr id="6" name="Explosion 1 5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790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000000">
                <a:alpha val="60000"/>
              </a:srgbClr>
            </a:gs>
            <a:gs pos="83000">
              <a:srgbClr val="FF0000">
                <a:alpha val="62000"/>
              </a:srgbClr>
            </a:gs>
            <a:gs pos="100000">
              <a:srgbClr val="1DD92F">
                <a:alpha val="6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6590" y="86380"/>
            <a:ext cx="51908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Case Diagram Login System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229"/>
            <a:ext cx="8763000" cy="6188075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77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152400"/>
            <a:ext cx="67165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Scenarios for Use Case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83924"/>
              </p:ext>
            </p:extLst>
          </p:nvPr>
        </p:nvGraphicFramePr>
        <p:xfrm>
          <a:off x="990601" y="798733"/>
          <a:ext cx="7315200" cy="5381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400">
                  <a:extLst>
                    <a:ext uri="{9D8B030D-6E8A-4147-A177-3AD203B41FA5}">
                      <a16:colId xmlns:a16="http://schemas.microsoft.com/office/drawing/2014/main" val="1803096161"/>
                    </a:ext>
                  </a:extLst>
                </a:gridCol>
                <a:gridCol w="5303800">
                  <a:extLst>
                    <a:ext uri="{9D8B030D-6E8A-4147-A177-3AD203B41FA5}">
                      <a16:colId xmlns:a16="http://schemas.microsoft.com/office/drawing/2014/main" val="3693057850"/>
                    </a:ext>
                  </a:extLst>
                </a:gridCol>
              </a:tblGrid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Use Case Name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 Student Registration 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393781096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Author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KhayalBacha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1330219187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Last Revision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April 2017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1452343327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Actors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User, Administrator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3784187651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Uses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Login Account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198985768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Extends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Nil.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74389015"/>
                  </a:ext>
                </a:extLst>
              </a:tr>
              <a:tr h="358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Pre-Conditions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Student Registration form and records of all registered students will available in System.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3384572360"/>
                  </a:ext>
                </a:extLst>
              </a:tr>
              <a:tr h="30449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Basics Course / Main Scenarios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1. System prompts the user to add new student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or edit registered student record.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2. User selects one of them.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2.1. If user select new student, then system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      will open the new registration form to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      user.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2.2. If user want to edit the record of a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      student, then system will ask for Student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      ID Number to find out the student.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3. When user fill out the new registration form,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system will display the complete record to  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user.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4. System will provide service of report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generation for users.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5. System will contain record searching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    method.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6. User make the backup of the system.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85502154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Other Scenarios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2.1. User will fill all fields of form.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2673441173"/>
                  </a:ext>
                </a:extLst>
              </a:tr>
              <a:tr h="1791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Post-Conditions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Form is composed and ready for registration.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1118844638"/>
                  </a:ext>
                </a:extLst>
              </a:tr>
              <a:tr h="53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Error-Conditions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2.2. Is a student not available, then the system 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      will alert to the user.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85" marR="35185" marT="0" marB="0"/>
                </a:tc>
                <a:extLst>
                  <a:ext uri="{0D108BD9-81ED-4DB2-BD59-A6C34878D82A}">
                    <a16:rowId xmlns:a16="http://schemas.microsoft.com/office/drawing/2014/main" val="4169232614"/>
                  </a:ext>
                </a:extLst>
              </a:tr>
            </a:tbl>
          </a:graphicData>
        </a:graphic>
      </p:graphicFrame>
      <p:sp>
        <p:nvSpPr>
          <p:cNvPr id="10" name="Explosion 1 9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410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000000">
                <a:alpha val="67000"/>
              </a:srgbClr>
            </a:gs>
            <a:gs pos="83000">
              <a:srgbClr val="FF0000">
                <a:alpha val="68000"/>
              </a:srgbClr>
            </a:gs>
            <a:gs pos="100000">
              <a:srgbClr val="1DD92F">
                <a:alpha val="6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280" y="86380"/>
            <a:ext cx="81194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Case Diagram For Student Registration Syste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1980"/>
            <a:ext cx="8839200" cy="6103620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4363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76200"/>
            <a:ext cx="5626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Scenario for Class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86457"/>
            <a:ext cx="8229600" cy="277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system (Student Registration System) will contain the following Classes.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(The system contain an interface, which name in StdFunction.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interface will have two methods: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StdSet (); (This method will set values to all attributes)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StdDisp (); (This method will display us all we need)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75438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System Classes and their related attributes are as follows: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6201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7998"/>
              </p:ext>
            </p:extLst>
          </p:nvPr>
        </p:nvGraphicFramePr>
        <p:xfrm>
          <a:off x="685800" y="381000"/>
          <a:ext cx="7924800" cy="617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901">
                  <a:extLst>
                    <a:ext uri="{9D8B030D-6E8A-4147-A177-3AD203B41FA5}">
                      <a16:colId xmlns:a16="http://schemas.microsoft.com/office/drawing/2014/main" val="615200553"/>
                    </a:ext>
                  </a:extLst>
                </a:gridCol>
                <a:gridCol w="2534099">
                  <a:extLst>
                    <a:ext uri="{9D8B030D-6E8A-4147-A177-3AD203B41FA5}">
                      <a16:colId xmlns:a16="http://schemas.microsoft.com/office/drawing/2014/main" val="13041393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789815986"/>
                    </a:ext>
                  </a:extLst>
                </a:gridCol>
              </a:tblGrid>
              <a:tr h="34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</a:rPr>
                        <a:t>Class Name</a:t>
                      </a:r>
                      <a:endParaRPr lang="en-US" sz="9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</a:rPr>
                        <a:t>Attributes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3267364833"/>
                  </a:ext>
                </a:extLst>
              </a:tr>
              <a:tr h="2024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StdInfo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ID: long{Unique}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Name: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FName: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GFName: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Age: int 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SSN: long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Nationality: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FJob: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NLang: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Year: Date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Image: Blob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2242632868"/>
                  </a:ext>
                </a:extLst>
              </a:tr>
              <a:tr h="181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StdDetails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>
                          <a:effectLst/>
                        </a:rPr>
                        <a:t>Gender: String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2658446277"/>
                  </a:ext>
                </a:extLst>
              </a:tr>
              <a:tr h="546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3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StdAddress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Province: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District: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Village: String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3439599072"/>
                  </a:ext>
                </a:extLst>
              </a:tr>
              <a:tr h="915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StdRelative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Brother: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Uncle: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MUncle</a:t>
                      </a:r>
                      <a:r>
                        <a:rPr lang="en-US" sz="1100">
                          <a:effectLst/>
                        </a:rPr>
                        <a:t>: String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UncleSon</a:t>
                      </a:r>
                      <a:r>
                        <a:rPr lang="en-US" sz="1100" dirty="0">
                          <a:effectLst/>
                        </a:rPr>
                        <a:t>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MUncleSon</a:t>
                      </a:r>
                      <a:r>
                        <a:rPr lang="en-US" sz="1100" dirty="0">
                          <a:effectLst/>
                        </a:rPr>
                        <a:t>: String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1580622247"/>
                  </a:ext>
                </a:extLst>
              </a:tr>
              <a:tr h="522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5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StdSchoolProfile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SchoolName: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Class: int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4029480922"/>
                  </a:ext>
                </a:extLst>
              </a:tr>
              <a:tr h="543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6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StdLetter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LetterNo: String{Unique}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DOA: Date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2505264166"/>
                  </a:ext>
                </a:extLst>
              </a:tr>
              <a:tr h="730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(For System authentication)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ID: int {Unique}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Name: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Password: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Post: String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820708577"/>
                  </a:ext>
                </a:extLst>
              </a:tr>
              <a:tr h="362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8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Login (authenticate users)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Name: String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Password: String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2986" marR="32986" marT="0" marB="0"/>
                </a:tc>
                <a:extLst>
                  <a:ext uri="{0D108BD9-81ED-4DB2-BD59-A6C34878D82A}">
                    <a16:rowId xmlns:a16="http://schemas.microsoft.com/office/drawing/2014/main" val="35285418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Cont.…. 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90998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rgbClr val="000000">
                <a:alpha val="76000"/>
              </a:srgbClr>
            </a:gs>
            <a:gs pos="83000">
              <a:srgbClr val="FF0000">
                <a:alpha val="64000"/>
              </a:srgbClr>
            </a:gs>
            <a:gs pos="100000">
              <a:srgbClr val="1DD92F">
                <a:alpha val="6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        Class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Diagram for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Student Registration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System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8520" b="18099"/>
          <a:stretch/>
        </p:blipFill>
        <p:spPr bwMode="auto">
          <a:xfrm>
            <a:off x="152400" y="599419"/>
            <a:ext cx="8839199" cy="6106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xplosion 1 6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344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8000">
              <a:srgbClr val="000000">
                <a:alpha val="74000"/>
              </a:srgbClr>
            </a:gs>
            <a:gs pos="83000">
              <a:srgbClr val="FF0000">
                <a:alpha val="57000"/>
              </a:srgbClr>
            </a:gs>
            <a:gs pos="100000">
              <a:srgbClr val="1DD92F">
                <a:alpha val="5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1025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Student Registration System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3" t="239" r="13438"/>
          <a:stretch/>
        </p:blipFill>
        <p:spPr bwMode="auto">
          <a:xfrm>
            <a:off x="152400" y="685800"/>
            <a:ext cx="8839200" cy="601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xplosion 1 7"/>
          <p:cNvSpPr/>
          <p:nvPr/>
        </p:nvSpPr>
        <p:spPr>
          <a:xfrm>
            <a:off x="8305800" y="6172200"/>
            <a:ext cx="685800" cy="6096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016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702</Words>
  <Application>Microsoft Office PowerPoint</Application>
  <PresentationFormat>On-screen Show (4:3)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Hashmat</dc:creator>
  <cp:lastModifiedBy>Khayal Bacha</cp:lastModifiedBy>
  <cp:revision>47</cp:revision>
  <cp:lastPrinted>2000-12-16T21:03:57Z</cp:lastPrinted>
  <dcterms:created xsi:type="dcterms:W3CDTF">2013-02-17T15:38:16Z</dcterms:created>
  <dcterms:modified xsi:type="dcterms:W3CDTF">2017-04-20T04:36:32Z</dcterms:modified>
</cp:coreProperties>
</file>