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308" r:id="rId3"/>
    <p:sldId id="285" r:id="rId4"/>
    <p:sldId id="319" r:id="rId5"/>
    <p:sldId id="320" r:id="rId6"/>
    <p:sldId id="321" r:id="rId7"/>
    <p:sldId id="322" r:id="rId8"/>
    <p:sldId id="323" r:id="rId9"/>
    <p:sldId id="324" r:id="rId10"/>
    <p:sldId id="332" r:id="rId11"/>
    <p:sldId id="341" r:id="rId12"/>
    <p:sldId id="342" r:id="rId13"/>
    <p:sldId id="334" r:id="rId14"/>
    <p:sldId id="338" r:id="rId15"/>
    <p:sldId id="339" r:id="rId16"/>
    <p:sldId id="340" r:id="rId17"/>
    <p:sldId id="336" r:id="rId18"/>
    <p:sldId id="333" r:id="rId19"/>
    <p:sldId id="337" r:id="rId20"/>
    <p:sldId id="346" r:id="rId21"/>
    <p:sldId id="347" r:id="rId22"/>
    <p:sldId id="349" r:id="rId23"/>
    <p:sldId id="350" r:id="rId24"/>
    <p:sldId id="358" r:id="rId25"/>
    <p:sldId id="351" r:id="rId26"/>
    <p:sldId id="348" r:id="rId27"/>
    <p:sldId id="359" r:id="rId28"/>
    <p:sldId id="360" r:id="rId29"/>
    <p:sldId id="361" r:id="rId30"/>
    <p:sldId id="356" r:id="rId31"/>
    <p:sldId id="357" r:id="rId32"/>
    <p:sldId id="325" r:id="rId33"/>
    <p:sldId id="326"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30" autoAdjust="0"/>
  </p:normalViewPr>
  <p:slideViewPr>
    <p:cSldViewPr>
      <p:cViewPr varScale="1">
        <p:scale>
          <a:sx n="101" d="100"/>
          <a:sy n="101" d="100"/>
        </p:scale>
        <p:origin x="684"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distribution among</a:t>
            </a:r>
            <a:r>
              <a:rPr lang="en-US" baseline="0" dirty="0"/>
              <a:t> students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32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33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34</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ho.i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who.int/news-room/feature-stories/detail/who-health-alert-brings-covid-19-facts-to-billions-via-whatsap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Sheharyar Kalim</a:t>
            </a:r>
          </a:p>
          <a:p>
            <a:pPr algn="l"/>
            <a:r>
              <a:rPr lang="en-US" sz="2400" dirty="0">
                <a:solidFill>
                  <a:schemeClr val="tx1"/>
                </a:solidFill>
              </a:rPr>
              <a:t>2. Natalia Nisar</a:t>
            </a:r>
          </a:p>
          <a:p>
            <a:pPr algn="l"/>
            <a:r>
              <a:rPr lang="en-US" sz="2400" dirty="0">
                <a:solidFill>
                  <a:schemeClr val="tx1"/>
                </a:solidFill>
              </a:rPr>
              <a:t>3. Faizan Khan</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17-Arid-1574</a:t>
            </a:r>
          </a:p>
          <a:p>
            <a:pPr algn="l"/>
            <a:r>
              <a:rPr lang="en-US" sz="2400" dirty="0">
                <a:solidFill>
                  <a:schemeClr val="tx1"/>
                </a:solidFill>
              </a:rPr>
              <a:t>17-Arid-1557</a:t>
            </a:r>
          </a:p>
          <a:p>
            <a:pPr algn="l"/>
            <a:r>
              <a:rPr lang="en-US" sz="2400" dirty="0">
                <a:solidFill>
                  <a:schemeClr val="tx1"/>
                </a:solidFill>
              </a:rPr>
              <a:t>17-Arid-1466</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Mr./Ms./Dr. Zeeshan Javaid</a:t>
            </a: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a:t>DEEP LEARNING BASED CHATBOT</a:t>
            </a:r>
            <a:endParaRPr lang="en-US" sz="3200" dirty="0"/>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4" name="Picture 3"/>
          <p:cNvPicPr/>
          <p:nvPr/>
        </p:nvPicPr>
        <p:blipFill>
          <a:blip r:embed="rId3"/>
          <a:stretch>
            <a:fillRect/>
          </a:stretch>
        </p:blipFill>
        <p:spPr>
          <a:xfrm>
            <a:off x="609600" y="1349692"/>
            <a:ext cx="6797040" cy="4158615"/>
          </a:xfrm>
          <a:prstGeom prst="rect">
            <a:avLst/>
          </a:prstGeom>
        </p:spPr>
      </p:pic>
    </p:spTree>
    <p:extLst>
      <p:ext uri="{BB962C8B-B14F-4D97-AF65-F5344CB8AC3E}">
        <p14:creationId xmlns:p14="http://schemas.microsoft.com/office/powerpoint/2010/main" val="64207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11</a:t>
            </a:fld>
            <a:endParaRPr lang="en-US"/>
          </a:p>
        </p:txBody>
      </p:sp>
      <p:sp>
        <p:nvSpPr>
          <p:cNvPr id="4" name="Title 3"/>
          <p:cNvSpPr>
            <a:spLocks noGrp="1"/>
          </p:cNvSpPr>
          <p:nvPr>
            <p:ph type="title"/>
          </p:nvPr>
        </p:nvSpPr>
        <p:spPr/>
        <p:txBody>
          <a:bodyPr/>
          <a:lstStyle/>
          <a:p>
            <a:r>
              <a:rPr lang="en-US" dirty="0"/>
              <a:t>Resolve Query</a:t>
            </a:r>
          </a:p>
        </p:txBody>
      </p:sp>
      <p:pic>
        <p:nvPicPr>
          <p:cNvPr id="5" name="Content Placeholder 4"/>
          <p:cNvPicPr>
            <a:picLocks noGrp="1"/>
          </p:cNvPicPr>
          <p:nvPr>
            <p:ph idx="1"/>
          </p:nvPr>
        </p:nvPicPr>
        <p:blipFill>
          <a:blip r:embed="rId2"/>
          <a:stretch>
            <a:fillRect/>
          </a:stretch>
        </p:blipFill>
        <p:spPr>
          <a:xfrm>
            <a:off x="1506385" y="1481138"/>
            <a:ext cx="6131229" cy="4525962"/>
          </a:xfrm>
          <a:prstGeom prst="rect">
            <a:avLst/>
          </a:prstGeom>
        </p:spPr>
      </p:pic>
    </p:spTree>
    <p:extLst>
      <p:ext uri="{BB962C8B-B14F-4D97-AF65-F5344CB8AC3E}">
        <p14:creationId xmlns:p14="http://schemas.microsoft.com/office/powerpoint/2010/main" val="429081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12</a:t>
            </a:fld>
            <a:endParaRPr lang="en-US"/>
          </a:p>
        </p:txBody>
      </p:sp>
      <p:sp>
        <p:nvSpPr>
          <p:cNvPr id="4" name="Title 3"/>
          <p:cNvSpPr>
            <a:spLocks noGrp="1"/>
          </p:cNvSpPr>
          <p:nvPr>
            <p:ph type="title"/>
          </p:nvPr>
        </p:nvSpPr>
        <p:spPr/>
        <p:txBody>
          <a:bodyPr/>
          <a:lstStyle/>
          <a:p>
            <a:r>
              <a:rPr lang="en-US" dirty="0"/>
              <a:t>Add Dataset</a:t>
            </a:r>
          </a:p>
        </p:txBody>
      </p:sp>
      <p:pic>
        <p:nvPicPr>
          <p:cNvPr id="5" name="Content Placeholder 4"/>
          <p:cNvPicPr>
            <a:picLocks noGrp="1"/>
          </p:cNvPicPr>
          <p:nvPr>
            <p:ph idx="1"/>
          </p:nvPr>
        </p:nvPicPr>
        <p:blipFill>
          <a:blip r:embed="rId2"/>
          <a:stretch>
            <a:fillRect/>
          </a:stretch>
        </p:blipFill>
        <p:spPr>
          <a:xfrm>
            <a:off x="1481008" y="1481138"/>
            <a:ext cx="6181984" cy="4525962"/>
          </a:xfrm>
          <a:prstGeom prst="rect">
            <a:avLst/>
          </a:prstGeom>
        </p:spPr>
      </p:pic>
    </p:spTree>
    <p:extLst>
      <p:ext uri="{BB962C8B-B14F-4D97-AF65-F5344CB8AC3E}">
        <p14:creationId xmlns:p14="http://schemas.microsoft.com/office/powerpoint/2010/main" val="353738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a:t>Query</a:t>
            </a:r>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pic>
        <p:nvPicPr>
          <p:cNvPr id="4" name="Picture 3"/>
          <p:cNvPicPr/>
          <p:nvPr/>
        </p:nvPicPr>
        <p:blipFill>
          <a:blip r:embed="rId3"/>
          <a:stretch>
            <a:fillRect/>
          </a:stretch>
        </p:blipFill>
        <p:spPr>
          <a:xfrm>
            <a:off x="2819400" y="1649761"/>
            <a:ext cx="5669280" cy="4189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5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14</a:t>
            </a:fld>
            <a:endParaRPr lang="en-US"/>
          </a:p>
        </p:txBody>
      </p:sp>
      <p:sp>
        <p:nvSpPr>
          <p:cNvPr id="4" name="Title 3"/>
          <p:cNvSpPr>
            <a:spLocks noGrp="1"/>
          </p:cNvSpPr>
          <p:nvPr>
            <p:ph type="title"/>
          </p:nvPr>
        </p:nvSpPr>
        <p:spPr/>
        <p:txBody>
          <a:bodyPr/>
          <a:lstStyle/>
          <a:p>
            <a:r>
              <a:rPr lang="en-US" dirty="0"/>
              <a:t>Resolve Query</a:t>
            </a:r>
          </a:p>
        </p:txBody>
      </p:sp>
      <p:pic>
        <p:nvPicPr>
          <p:cNvPr id="5" name="Content Placeholder 4" descr="C:\Users\HP\Downloads\Activity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516" y="1481138"/>
            <a:ext cx="6638967" cy="4525962"/>
          </a:xfrm>
          <a:prstGeom prst="rect">
            <a:avLst/>
          </a:prstGeom>
          <a:noFill/>
          <a:ln>
            <a:noFill/>
          </a:ln>
        </p:spPr>
      </p:pic>
    </p:spTree>
    <p:extLst>
      <p:ext uri="{BB962C8B-B14F-4D97-AF65-F5344CB8AC3E}">
        <p14:creationId xmlns:p14="http://schemas.microsoft.com/office/powerpoint/2010/main" val="240443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15</a:t>
            </a:fld>
            <a:endParaRPr lang="en-US"/>
          </a:p>
        </p:txBody>
      </p:sp>
      <p:sp>
        <p:nvSpPr>
          <p:cNvPr id="4" name="Title 3"/>
          <p:cNvSpPr>
            <a:spLocks noGrp="1"/>
          </p:cNvSpPr>
          <p:nvPr>
            <p:ph type="title"/>
          </p:nvPr>
        </p:nvSpPr>
        <p:spPr/>
        <p:txBody>
          <a:bodyPr/>
          <a:lstStyle/>
          <a:p>
            <a:r>
              <a:rPr lang="en-US" dirty="0"/>
              <a:t>Delete Dataset</a:t>
            </a:r>
          </a:p>
        </p:txBody>
      </p:sp>
      <p:pic>
        <p:nvPicPr>
          <p:cNvPr id="5" name="Content Placeholder 4"/>
          <p:cNvPicPr>
            <a:picLocks noGrp="1"/>
          </p:cNvPicPr>
          <p:nvPr>
            <p:ph idx="1"/>
          </p:nvPr>
        </p:nvPicPr>
        <p:blipFill>
          <a:blip r:embed="rId2"/>
          <a:stretch>
            <a:fillRect/>
          </a:stretch>
        </p:blipFill>
        <p:spPr>
          <a:xfrm>
            <a:off x="1672087" y="1481138"/>
            <a:ext cx="5799825"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316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16</a:t>
            </a:fld>
            <a:endParaRPr lang="en-US"/>
          </a:p>
        </p:txBody>
      </p:sp>
      <p:sp>
        <p:nvSpPr>
          <p:cNvPr id="4" name="Title 3"/>
          <p:cNvSpPr>
            <a:spLocks noGrp="1"/>
          </p:cNvSpPr>
          <p:nvPr>
            <p:ph type="title"/>
          </p:nvPr>
        </p:nvSpPr>
        <p:spPr/>
        <p:txBody>
          <a:bodyPr/>
          <a:lstStyle/>
          <a:p>
            <a:r>
              <a:rPr lang="en-US" dirty="0"/>
              <a:t>ADD Dataset</a:t>
            </a:r>
          </a:p>
        </p:txBody>
      </p:sp>
      <p:pic>
        <p:nvPicPr>
          <p:cNvPr id="5" name="Content Placeholder 4"/>
          <p:cNvPicPr>
            <a:picLocks noGrp="1"/>
          </p:cNvPicPr>
          <p:nvPr>
            <p:ph idx="1"/>
          </p:nvPr>
        </p:nvPicPr>
        <p:blipFill>
          <a:blip r:embed="rId2"/>
          <a:stretch>
            <a:fillRect/>
          </a:stretch>
        </p:blipFill>
        <p:spPr>
          <a:xfrm>
            <a:off x="1735780" y="1481138"/>
            <a:ext cx="5672439"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005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pic>
        <p:nvPicPr>
          <p:cNvPr id="4" name="Picture 3">
            <a:extLst>
              <a:ext uri="{FF2B5EF4-FFF2-40B4-BE49-F238E27FC236}">
                <a16:creationId xmlns:a16="http://schemas.microsoft.com/office/drawing/2014/main" id="{B26FC807-79FB-47A0-9A29-40B79287AAEC}"/>
              </a:ext>
            </a:extLst>
          </p:cNvPr>
          <p:cNvPicPr>
            <a:picLocks noChangeAspect="1"/>
          </p:cNvPicPr>
          <p:nvPr/>
        </p:nvPicPr>
        <p:blipFill rotWithShape="1">
          <a:blip r:embed="rId3">
            <a:extLst>
              <a:ext uri="{28A0092B-C50C-407E-A947-70E740481C1C}">
                <a14:useLocalDpi xmlns:a14="http://schemas.microsoft.com/office/drawing/2010/main" val="0"/>
              </a:ext>
            </a:extLst>
          </a:blip>
          <a:srcRect t="6811" b="12505"/>
          <a:stretch/>
        </p:blipFill>
        <p:spPr>
          <a:xfrm>
            <a:off x="14515" y="1219201"/>
            <a:ext cx="9129486" cy="4419600"/>
          </a:xfrm>
          <a:prstGeom prst="rect">
            <a:avLst/>
          </a:prstGeom>
        </p:spPr>
      </p:pic>
    </p:spTree>
    <p:extLst>
      <p:ext uri="{BB962C8B-B14F-4D97-AF65-F5344CB8AC3E}">
        <p14:creationId xmlns:p14="http://schemas.microsoft.com/office/powerpoint/2010/main" val="1211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(ERD)</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pic>
        <p:nvPicPr>
          <p:cNvPr id="4" name="Picture 3">
            <a:extLst>
              <a:ext uri="{FF2B5EF4-FFF2-40B4-BE49-F238E27FC236}">
                <a16:creationId xmlns:a16="http://schemas.microsoft.com/office/drawing/2014/main" id="{25163634-E1E4-43B1-816D-04B288FB7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383405"/>
            <a:ext cx="7286148" cy="4091189"/>
          </a:xfrm>
          <a:prstGeom prst="rect">
            <a:avLst/>
          </a:prstGeom>
        </p:spPr>
      </p:pic>
    </p:spTree>
    <p:extLst>
      <p:ext uri="{BB962C8B-B14F-4D97-AF65-F5344CB8AC3E}">
        <p14:creationId xmlns:p14="http://schemas.microsoft.com/office/powerpoint/2010/main" val="336397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pic>
        <p:nvPicPr>
          <p:cNvPr id="5" name="Picture 4"/>
          <p:cNvPicPr/>
          <p:nvPr/>
        </p:nvPicPr>
        <p:blipFill>
          <a:blip r:embed="rId3"/>
          <a:stretch>
            <a:fillRect/>
          </a:stretch>
        </p:blipFill>
        <p:spPr>
          <a:xfrm>
            <a:off x="914400" y="1676400"/>
            <a:ext cx="6187440" cy="4191000"/>
          </a:xfrm>
          <a:prstGeom prst="rect">
            <a:avLst/>
          </a:prstGeom>
        </p:spPr>
      </p:pic>
    </p:spTree>
    <p:extLst>
      <p:ext uri="{BB962C8B-B14F-4D97-AF65-F5344CB8AC3E}">
        <p14:creationId xmlns:p14="http://schemas.microsoft.com/office/powerpoint/2010/main" val="82685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62500" lnSpcReduction="2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lvl="2">
              <a:buFont typeface="Wingdings" pitchFamily="2" charset="2"/>
              <a:buChar char="v"/>
            </a:pPr>
            <a:r>
              <a:rPr lang="en-US" dirty="0">
                <a:solidFill>
                  <a:srgbClr val="0000FF"/>
                </a:solidFill>
              </a:rPr>
              <a:t>Use case</a:t>
            </a:r>
          </a:p>
          <a:p>
            <a:pPr lvl="2">
              <a:buFont typeface="Wingdings" pitchFamily="2" charset="2"/>
              <a:buChar char="v"/>
            </a:pPr>
            <a:r>
              <a:rPr lang="en-US" dirty="0">
                <a:solidFill>
                  <a:srgbClr val="0000FF"/>
                </a:solidFill>
              </a:rPr>
              <a:t>Sequence</a:t>
            </a:r>
          </a:p>
          <a:p>
            <a:pPr lvl="2">
              <a:buFont typeface="Wingdings" pitchFamily="2" charset="2"/>
              <a:buChar char="v"/>
            </a:pPr>
            <a:r>
              <a:rPr lang="en-US" dirty="0">
                <a:solidFill>
                  <a:srgbClr val="0000FF"/>
                </a:solidFill>
              </a:rPr>
              <a:t>Activity</a:t>
            </a:r>
          </a:p>
          <a:p>
            <a:pPr lvl="2">
              <a:buFont typeface="Wingdings" pitchFamily="2" charset="2"/>
              <a:buChar char="v"/>
            </a:pPr>
            <a:r>
              <a:rPr lang="en-US" dirty="0">
                <a:solidFill>
                  <a:srgbClr val="0000FF"/>
                </a:solidFill>
              </a:rPr>
              <a:t>Class Diagram</a:t>
            </a:r>
          </a:p>
          <a:p>
            <a:pPr lvl="2">
              <a:buFont typeface="Wingdings" pitchFamily="2" charset="2"/>
              <a:buChar char="v"/>
            </a:pPr>
            <a:r>
              <a:rPr lang="en-US" dirty="0">
                <a:solidFill>
                  <a:srgbClr val="0000FF"/>
                </a:solidFill>
              </a:rPr>
              <a:t>ERD</a:t>
            </a:r>
          </a:p>
          <a:p>
            <a:pPr lvl="2">
              <a:buFont typeface="Wingdings" pitchFamily="2" charset="2"/>
              <a:buChar char="v"/>
            </a:pPr>
            <a:r>
              <a:rPr lang="en-US" dirty="0">
                <a:solidFill>
                  <a:srgbClr val="0000FF"/>
                </a:solidFill>
              </a:rPr>
              <a:t>Deployment</a:t>
            </a:r>
          </a:p>
          <a:p>
            <a:pPr lvl="2">
              <a:buFont typeface="Wingdings" pitchFamily="2" charset="2"/>
              <a:buChar char="v"/>
            </a:pPr>
            <a:r>
              <a:rPr lang="en-US" dirty="0">
                <a:solidFill>
                  <a:srgbClr val="0000FF"/>
                </a:solidFill>
              </a:rPr>
              <a:t>Component</a:t>
            </a:r>
          </a:p>
          <a:p>
            <a:pPr lvl="2">
              <a:buFont typeface="Wingdings" pitchFamily="2" charset="2"/>
              <a:buChar char="v"/>
            </a:pPr>
            <a:r>
              <a:rPr lang="en-US" dirty="0">
                <a:solidFill>
                  <a:srgbClr val="0000FF"/>
                </a:solidFill>
              </a:rPr>
              <a:t>Package</a:t>
            </a:r>
          </a:p>
          <a:p>
            <a:pPr>
              <a:buFont typeface="Wingdings" pitchFamily="2" charset="2"/>
              <a:buChar char="v"/>
            </a:pPr>
            <a:r>
              <a:rPr lang="en-US" dirty="0">
                <a:solidFill>
                  <a:srgbClr val="0000FF"/>
                </a:solidFill>
              </a:rPr>
              <a:t>Tasks Distribution</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20</a:t>
            </a:fld>
            <a:endParaRPr lang="en-US"/>
          </a:p>
        </p:txBody>
      </p:sp>
      <p:sp>
        <p:nvSpPr>
          <p:cNvPr id="4" name="Title 3"/>
          <p:cNvSpPr>
            <a:spLocks noGrp="1"/>
          </p:cNvSpPr>
          <p:nvPr>
            <p:ph type="title"/>
          </p:nvPr>
        </p:nvSpPr>
        <p:spPr/>
        <p:txBody>
          <a:bodyPr/>
          <a:lstStyle/>
          <a:p>
            <a:r>
              <a:rPr lang="en-US" dirty="0"/>
              <a:t>Diagrams…(Component)</a:t>
            </a:r>
          </a:p>
        </p:txBody>
      </p:sp>
      <p:pic>
        <p:nvPicPr>
          <p:cNvPr id="5" name="Content Placeholder 4"/>
          <p:cNvPicPr>
            <a:picLocks noGrp="1"/>
          </p:cNvPicPr>
          <p:nvPr>
            <p:ph idx="1"/>
          </p:nvPr>
        </p:nvPicPr>
        <p:blipFill>
          <a:blip r:embed="rId2"/>
          <a:stretch>
            <a:fillRect/>
          </a:stretch>
        </p:blipFill>
        <p:spPr>
          <a:xfrm>
            <a:off x="628080" y="1481138"/>
            <a:ext cx="7887839" cy="4525962"/>
          </a:xfrm>
          <a:prstGeom prst="rect">
            <a:avLst/>
          </a:prstGeom>
        </p:spPr>
      </p:pic>
    </p:spTree>
    <p:extLst>
      <p:ext uri="{BB962C8B-B14F-4D97-AF65-F5344CB8AC3E}">
        <p14:creationId xmlns:p14="http://schemas.microsoft.com/office/powerpoint/2010/main" val="234866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21</a:t>
            </a:fld>
            <a:endParaRPr lang="en-US"/>
          </a:p>
        </p:txBody>
      </p:sp>
      <p:sp>
        <p:nvSpPr>
          <p:cNvPr id="4" name="Title 3"/>
          <p:cNvSpPr>
            <a:spLocks noGrp="1"/>
          </p:cNvSpPr>
          <p:nvPr>
            <p:ph type="title"/>
          </p:nvPr>
        </p:nvSpPr>
        <p:spPr/>
        <p:txBody>
          <a:bodyPr/>
          <a:lstStyle/>
          <a:p>
            <a:r>
              <a:rPr lang="en-US" dirty="0"/>
              <a:t>Diagrams….(Package)</a:t>
            </a:r>
          </a:p>
        </p:txBody>
      </p:sp>
      <p:pic>
        <p:nvPicPr>
          <p:cNvPr id="5" name="Content Placeholder 4"/>
          <p:cNvPicPr>
            <a:picLocks noGrp="1"/>
          </p:cNvPicPr>
          <p:nvPr>
            <p:ph idx="1"/>
          </p:nvPr>
        </p:nvPicPr>
        <p:blipFill>
          <a:blip r:embed="rId2"/>
          <a:stretch>
            <a:fillRect/>
          </a:stretch>
        </p:blipFill>
        <p:spPr>
          <a:xfrm>
            <a:off x="457200" y="1791542"/>
            <a:ext cx="8001000" cy="4075858"/>
          </a:xfrm>
          <a:prstGeom prst="rect">
            <a:avLst/>
          </a:prstGeom>
        </p:spPr>
      </p:pic>
    </p:spTree>
    <p:extLst>
      <p:ext uri="{BB962C8B-B14F-4D97-AF65-F5344CB8AC3E}">
        <p14:creationId xmlns:p14="http://schemas.microsoft.com/office/powerpoint/2010/main" val="242612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22</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Admin Panel</a:t>
            </a:r>
          </a:p>
        </p:txBody>
      </p:sp>
      <p:pic>
        <p:nvPicPr>
          <p:cNvPr id="5" name="Picture 4" descr="Graphical user interface&#10;&#10;Description automatically generated">
            <a:extLst>
              <a:ext uri="{FF2B5EF4-FFF2-40B4-BE49-F238E27FC236}">
                <a16:creationId xmlns:a16="http://schemas.microsoft.com/office/drawing/2014/main" id="{4D94A564-63D2-47E5-8C9B-DF33FFD0A401}"/>
              </a:ext>
            </a:extLst>
          </p:cNvPr>
          <p:cNvPicPr/>
          <p:nvPr/>
        </p:nvPicPr>
        <p:blipFill>
          <a:blip r:embed="rId2"/>
          <a:stretch>
            <a:fillRect/>
          </a:stretch>
        </p:blipFill>
        <p:spPr>
          <a:xfrm>
            <a:off x="2349500" y="1219200"/>
            <a:ext cx="4051300" cy="5003800"/>
          </a:xfrm>
          <a:prstGeom prst="rect">
            <a:avLst/>
          </a:prstGeom>
        </p:spPr>
      </p:pic>
    </p:spTree>
    <p:extLst>
      <p:ext uri="{BB962C8B-B14F-4D97-AF65-F5344CB8AC3E}">
        <p14:creationId xmlns:p14="http://schemas.microsoft.com/office/powerpoint/2010/main" val="1046874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23</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Signup Panel</a:t>
            </a:r>
          </a:p>
        </p:txBody>
      </p:sp>
      <p:pic>
        <p:nvPicPr>
          <p:cNvPr id="5" name="Picture 4">
            <a:extLst>
              <a:ext uri="{FF2B5EF4-FFF2-40B4-BE49-F238E27FC236}">
                <a16:creationId xmlns:a16="http://schemas.microsoft.com/office/drawing/2014/main" id="{ADDB6996-5DEF-449D-AAB7-C7152665B226}"/>
              </a:ext>
            </a:extLst>
          </p:cNvPr>
          <p:cNvPicPr/>
          <p:nvPr/>
        </p:nvPicPr>
        <p:blipFill>
          <a:blip r:embed="rId2"/>
          <a:stretch>
            <a:fillRect/>
          </a:stretch>
        </p:blipFill>
        <p:spPr>
          <a:xfrm>
            <a:off x="2286000" y="1295399"/>
            <a:ext cx="4038600" cy="4994275"/>
          </a:xfrm>
          <a:prstGeom prst="rect">
            <a:avLst/>
          </a:prstGeom>
        </p:spPr>
      </p:pic>
    </p:spTree>
    <p:extLst>
      <p:ext uri="{BB962C8B-B14F-4D97-AF65-F5344CB8AC3E}">
        <p14:creationId xmlns:p14="http://schemas.microsoft.com/office/powerpoint/2010/main" val="413365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C850B-F20D-41E5-A8EA-0166DDA9B8A2}"/>
              </a:ext>
            </a:extLst>
          </p:cNvPr>
          <p:cNvSpPr>
            <a:spLocks noGrp="1"/>
          </p:cNvSpPr>
          <p:nvPr>
            <p:ph type="sldNum" sz="quarter" idx="12"/>
          </p:nvPr>
        </p:nvSpPr>
        <p:spPr/>
        <p:txBody>
          <a:bodyPr/>
          <a:lstStyle/>
          <a:p>
            <a:fld id="{EC4B35C1-CC1A-43F0-A02C-EF37128054BC}" type="slidenum">
              <a:rPr lang="en-US" smtClean="0"/>
              <a:t>24</a:t>
            </a:fld>
            <a:endParaRPr lang="en-US"/>
          </a:p>
        </p:txBody>
      </p:sp>
      <p:sp>
        <p:nvSpPr>
          <p:cNvPr id="4" name="Title 3">
            <a:extLst>
              <a:ext uri="{FF2B5EF4-FFF2-40B4-BE49-F238E27FC236}">
                <a16:creationId xmlns:a16="http://schemas.microsoft.com/office/drawing/2014/main" id="{7683D5FA-74B5-49A7-832F-17B53D898310}"/>
              </a:ext>
            </a:extLst>
          </p:cNvPr>
          <p:cNvSpPr>
            <a:spLocks noGrp="1"/>
          </p:cNvSpPr>
          <p:nvPr>
            <p:ph type="title"/>
          </p:nvPr>
        </p:nvSpPr>
        <p:spPr/>
        <p:txBody>
          <a:bodyPr/>
          <a:lstStyle/>
          <a:p>
            <a:r>
              <a:rPr lang="en-US" dirty="0"/>
              <a:t>Loading Chatbot</a:t>
            </a:r>
            <a:endParaRPr lang="en-PK" dirty="0"/>
          </a:p>
        </p:txBody>
      </p:sp>
      <p:pic>
        <p:nvPicPr>
          <p:cNvPr id="3" name="Picture 2" descr="A picture containing text, toiletry&#10;&#10;Description automatically generated">
            <a:extLst>
              <a:ext uri="{FF2B5EF4-FFF2-40B4-BE49-F238E27FC236}">
                <a16:creationId xmlns:a16="http://schemas.microsoft.com/office/drawing/2014/main" id="{8E753274-37E9-49B8-9F0D-705333187D47}"/>
              </a:ext>
            </a:extLst>
          </p:cNvPr>
          <p:cNvPicPr/>
          <p:nvPr/>
        </p:nvPicPr>
        <p:blipFill>
          <a:blip r:embed="rId2"/>
          <a:stretch>
            <a:fillRect/>
          </a:stretch>
        </p:blipFill>
        <p:spPr>
          <a:xfrm>
            <a:off x="2578100" y="1606550"/>
            <a:ext cx="3987800" cy="3644900"/>
          </a:xfrm>
          <a:prstGeom prst="rect">
            <a:avLst/>
          </a:prstGeom>
        </p:spPr>
      </p:pic>
    </p:spTree>
    <p:extLst>
      <p:ext uri="{BB962C8B-B14F-4D97-AF65-F5344CB8AC3E}">
        <p14:creationId xmlns:p14="http://schemas.microsoft.com/office/powerpoint/2010/main" val="1357727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25</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Login Panel</a:t>
            </a:r>
          </a:p>
        </p:txBody>
      </p:sp>
      <p:pic>
        <p:nvPicPr>
          <p:cNvPr id="5" name="Picture 4" descr="Graphical user interface, application&#10;&#10;Description automatically generated">
            <a:extLst>
              <a:ext uri="{FF2B5EF4-FFF2-40B4-BE49-F238E27FC236}">
                <a16:creationId xmlns:a16="http://schemas.microsoft.com/office/drawing/2014/main" id="{BA2BC100-0DC5-414F-A3E0-C0BCFCD3BEB8}"/>
              </a:ext>
            </a:extLst>
          </p:cNvPr>
          <p:cNvPicPr/>
          <p:nvPr/>
        </p:nvPicPr>
        <p:blipFill>
          <a:blip r:embed="rId2"/>
          <a:stretch>
            <a:fillRect/>
          </a:stretch>
        </p:blipFill>
        <p:spPr>
          <a:xfrm>
            <a:off x="2314575" y="1417638"/>
            <a:ext cx="4010025" cy="4945062"/>
          </a:xfrm>
          <a:prstGeom prst="rect">
            <a:avLst/>
          </a:prstGeom>
        </p:spPr>
      </p:pic>
    </p:spTree>
    <p:extLst>
      <p:ext uri="{BB962C8B-B14F-4D97-AF65-F5344CB8AC3E}">
        <p14:creationId xmlns:p14="http://schemas.microsoft.com/office/powerpoint/2010/main" val="58206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26</a:t>
            </a:fld>
            <a:endParaRPr lang="en-US"/>
          </a:p>
        </p:txBody>
      </p:sp>
      <p:sp>
        <p:nvSpPr>
          <p:cNvPr id="4" name="Title 3"/>
          <p:cNvSpPr>
            <a:spLocks noGrp="1"/>
          </p:cNvSpPr>
          <p:nvPr>
            <p:ph type="title" idx="4294967295"/>
          </p:nvPr>
        </p:nvSpPr>
        <p:spPr>
          <a:xfrm>
            <a:off x="0" y="274638"/>
            <a:ext cx="8229600" cy="1143000"/>
          </a:xfrm>
        </p:spPr>
        <p:txBody>
          <a:bodyPr/>
          <a:lstStyle/>
          <a:p>
            <a:r>
              <a:rPr lang="en-US" dirty="0"/>
              <a:t>User Interface </a:t>
            </a:r>
          </a:p>
        </p:txBody>
      </p:sp>
      <p:pic>
        <p:nvPicPr>
          <p:cNvPr id="6" name="Picture 5" descr="A screenshot of a computer&#10;&#10;Description automatically generated">
            <a:extLst>
              <a:ext uri="{FF2B5EF4-FFF2-40B4-BE49-F238E27FC236}">
                <a16:creationId xmlns:a16="http://schemas.microsoft.com/office/drawing/2014/main" id="{2B9EB370-9F8E-4BE4-B08D-45D6C6176BF0}"/>
              </a:ext>
            </a:extLst>
          </p:cNvPr>
          <p:cNvPicPr/>
          <p:nvPr/>
        </p:nvPicPr>
        <p:blipFill>
          <a:blip r:embed="rId2"/>
          <a:stretch>
            <a:fillRect/>
          </a:stretch>
        </p:blipFill>
        <p:spPr>
          <a:xfrm>
            <a:off x="1600200" y="1371600"/>
            <a:ext cx="5714999" cy="3886199"/>
          </a:xfrm>
          <a:prstGeom prst="rect">
            <a:avLst/>
          </a:prstGeom>
        </p:spPr>
      </p:pic>
    </p:spTree>
    <p:extLst>
      <p:ext uri="{BB962C8B-B14F-4D97-AF65-F5344CB8AC3E}">
        <p14:creationId xmlns:p14="http://schemas.microsoft.com/office/powerpoint/2010/main" val="91901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5963E1-822E-4E84-8557-FA6677124F97}"/>
              </a:ext>
            </a:extLst>
          </p:cNvPr>
          <p:cNvSpPr>
            <a:spLocks noGrp="1"/>
          </p:cNvSpPr>
          <p:nvPr>
            <p:ph type="sldNum" sz="quarter" idx="12"/>
          </p:nvPr>
        </p:nvSpPr>
        <p:spPr/>
        <p:txBody>
          <a:bodyPr/>
          <a:lstStyle/>
          <a:p>
            <a:fld id="{EC4B35C1-CC1A-43F0-A02C-EF37128054BC}" type="slidenum">
              <a:rPr lang="en-US" smtClean="0"/>
              <a:t>27</a:t>
            </a:fld>
            <a:endParaRPr lang="en-US"/>
          </a:p>
        </p:txBody>
      </p:sp>
      <p:pic>
        <p:nvPicPr>
          <p:cNvPr id="3" name="Picture 2" descr="A screenshot of a computer&#10;&#10;Description automatically generated">
            <a:extLst>
              <a:ext uri="{FF2B5EF4-FFF2-40B4-BE49-F238E27FC236}">
                <a16:creationId xmlns:a16="http://schemas.microsoft.com/office/drawing/2014/main" id="{1513271E-EE53-452A-B773-78040E08ED8E}"/>
              </a:ext>
            </a:extLst>
          </p:cNvPr>
          <p:cNvPicPr/>
          <p:nvPr/>
        </p:nvPicPr>
        <p:blipFill>
          <a:blip r:embed="rId2"/>
          <a:stretch>
            <a:fillRect/>
          </a:stretch>
        </p:blipFill>
        <p:spPr>
          <a:xfrm>
            <a:off x="1600200" y="1295400"/>
            <a:ext cx="5518150" cy="3689350"/>
          </a:xfrm>
          <a:prstGeom prst="rect">
            <a:avLst/>
          </a:prstGeom>
        </p:spPr>
      </p:pic>
    </p:spTree>
    <p:extLst>
      <p:ext uri="{BB962C8B-B14F-4D97-AF65-F5344CB8AC3E}">
        <p14:creationId xmlns:p14="http://schemas.microsoft.com/office/powerpoint/2010/main" val="578577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3A0F0A-3239-4D33-B675-EBFB9B973EB4}"/>
              </a:ext>
            </a:extLst>
          </p:cNvPr>
          <p:cNvSpPr>
            <a:spLocks noGrp="1"/>
          </p:cNvSpPr>
          <p:nvPr>
            <p:ph type="sldNum" sz="quarter" idx="12"/>
          </p:nvPr>
        </p:nvSpPr>
        <p:spPr/>
        <p:txBody>
          <a:bodyPr/>
          <a:lstStyle/>
          <a:p>
            <a:fld id="{EC4B35C1-CC1A-43F0-A02C-EF37128054BC}" type="slidenum">
              <a:rPr lang="en-US" smtClean="0"/>
              <a:t>28</a:t>
            </a:fld>
            <a:endParaRPr lang="en-US"/>
          </a:p>
        </p:txBody>
      </p:sp>
      <p:pic>
        <p:nvPicPr>
          <p:cNvPr id="3" name="Picture 2" descr="Text&#10;&#10;Description automatically generated with low confidence">
            <a:extLst>
              <a:ext uri="{FF2B5EF4-FFF2-40B4-BE49-F238E27FC236}">
                <a16:creationId xmlns:a16="http://schemas.microsoft.com/office/drawing/2014/main" id="{510914D1-888C-4843-8D11-E33F1572BFD2}"/>
              </a:ext>
            </a:extLst>
          </p:cNvPr>
          <p:cNvPicPr/>
          <p:nvPr/>
        </p:nvPicPr>
        <p:blipFill>
          <a:blip r:embed="rId2"/>
          <a:stretch>
            <a:fillRect/>
          </a:stretch>
        </p:blipFill>
        <p:spPr>
          <a:xfrm>
            <a:off x="1524000" y="1219200"/>
            <a:ext cx="5603875" cy="3765550"/>
          </a:xfrm>
          <a:prstGeom prst="rect">
            <a:avLst/>
          </a:prstGeom>
        </p:spPr>
      </p:pic>
    </p:spTree>
    <p:extLst>
      <p:ext uri="{BB962C8B-B14F-4D97-AF65-F5344CB8AC3E}">
        <p14:creationId xmlns:p14="http://schemas.microsoft.com/office/powerpoint/2010/main" val="108950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790B3D-7402-4695-B5AA-3BB45A2D5AC4}"/>
              </a:ext>
            </a:extLst>
          </p:cNvPr>
          <p:cNvSpPr>
            <a:spLocks noGrp="1"/>
          </p:cNvSpPr>
          <p:nvPr>
            <p:ph type="sldNum" sz="quarter" idx="12"/>
          </p:nvPr>
        </p:nvSpPr>
        <p:spPr/>
        <p:txBody>
          <a:bodyPr/>
          <a:lstStyle/>
          <a:p>
            <a:fld id="{EC4B35C1-CC1A-43F0-A02C-EF37128054BC}" type="slidenum">
              <a:rPr lang="en-US" smtClean="0"/>
              <a:t>29</a:t>
            </a:fld>
            <a:endParaRPr lang="en-US"/>
          </a:p>
        </p:txBody>
      </p:sp>
      <p:pic>
        <p:nvPicPr>
          <p:cNvPr id="3" name="Picture 2" descr="Shape, rectangle&#10;&#10;Description automatically generated">
            <a:extLst>
              <a:ext uri="{FF2B5EF4-FFF2-40B4-BE49-F238E27FC236}">
                <a16:creationId xmlns:a16="http://schemas.microsoft.com/office/drawing/2014/main" id="{5C20746E-88CC-4250-B262-622117DF9E81}"/>
              </a:ext>
            </a:extLst>
          </p:cNvPr>
          <p:cNvPicPr/>
          <p:nvPr/>
        </p:nvPicPr>
        <p:blipFill>
          <a:blip r:embed="rId2"/>
          <a:stretch>
            <a:fillRect/>
          </a:stretch>
        </p:blipFill>
        <p:spPr>
          <a:xfrm>
            <a:off x="1524000" y="1143000"/>
            <a:ext cx="5581650" cy="3803650"/>
          </a:xfrm>
          <a:prstGeom prst="rect">
            <a:avLst/>
          </a:prstGeom>
        </p:spPr>
      </p:pic>
    </p:spTree>
    <p:extLst>
      <p:ext uri="{BB962C8B-B14F-4D97-AF65-F5344CB8AC3E}">
        <p14:creationId xmlns:p14="http://schemas.microsoft.com/office/powerpoint/2010/main" val="242457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4672"/>
          </a:xfrm>
        </p:spPr>
        <p:txBody>
          <a:bodyPr>
            <a:noAutofit/>
          </a:bodyPr>
          <a:lstStyle/>
          <a:p>
            <a:pPr algn="just"/>
            <a:r>
              <a:rPr lang="en-US" sz="1700" dirty="0"/>
              <a:t>Chatbots are intelligent agents which have ability to understand the spoken language and use speech communication as user interface</a:t>
            </a:r>
          </a:p>
          <a:p>
            <a:pPr algn="just"/>
            <a:r>
              <a:rPr lang="en-US" sz="1700" dirty="0"/>
              <a:t>Chatbots can answer the queries of customers but this couldn’t be achieved just by the employees, a system has to be built in order to cater these specific needs</a:t>
            </a:r>
          </a:p>
          <a:p>
            <a:pPr algn="just"/>
            <a:r>
              <a:rPr lang="en-US" sz="1700" dirty="0"/>
              <a:t>Chatbots streamline interaction between people and services and enhances customer experience</a:t>
            </a:r>
          </a:p>
          <a:p>
            <a:pPr algn="just"/>
            <a:r>
              <a:rPr lang="en-US" sz="1700" dirty="0"/>
              <a:t>It provides an opportunity to improve customer engagement. Companies can get real insight into what they’re costumers prefer, and therefore provide improved offers and answers to their users</a:t>
            </a:r>
          </a:p>
          <a:p>
            <a:pPr algn="just"/>
            <a:r>
              <a:rPr lang="en-US" sz="1700" dirty="0"/>
              <a:t>There’s lots to be learned from most searched and used words in regards to what interests the users most. In a world where mobile and digital are first and musts it makes little sense for companies looking to succeed to no harness the benefits of deploying chatbots as a key tool to strengthen their relationships with their clients both internally and externally.</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9344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sz="2000" dirty="0"/>
              <a:t>Our FYP project is about developing a SMART Chatbot, which would allow the user to interact and ask queries.</a:t>
            </a:r>
          </a:p>
          <a:p>
            <a:r>
              <a:rPr lang="en-US" sz="2000" dirty="0"/>
              <a:t>Our main focus was to create a chatbot based on deep learning, which would automatically store the data of the datasets and the queries asked by user. Till now we are able to create a manually trained chatbot, which can work through audio and text input. The user can give audio input as well as text input, to which the chatbot would response effectively. Till now the chatbot is working efficiently. Datasets are being uploaded through which the chatbot would be further trained for further functionality.</a:t>
            </a:r>
          </a:p>
        </p:txBody>
      </p:sp>
      <p:sp>
        <p:nvSpPr>
          <p:cNvPr id="2" name="Slide Number Placeholder 1"/>
          <p:cNvSpPr>
            <a:spLocks noGrp="1"/>
          </p:cNvSpPr>
          <p:nvPr>
            <p:ph type="sldNum" sz="quarter" idx="12"/>
          </p:nvPr>
        </p:nvSpPr>
        <p:spPr/>
        <p:txBody>
          <a:bodyPr/>
          <a:lstStyle/>
          <a:p>
            <a:fld id="{EC4B35C1-CC1A-43F0-A02C-EF37128054BC}" type="slidenum">
              <a:rPr lang="en-US" smtClean="0"/>
              <a:t>30</a:t>
            </a:fld>
            <a:endParaRPr lang="en-US"/>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8549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 future work is that we would focus on uploading large datasets, and make the chatbot work efficiently.</a:t>
            </a:r>
          </a:p>
        </p:txBody>
      </p:sp>
      <p:sp>
        <p:nvSpPr>
          <p:cNvPr id="2" name="Slide Number Placeholder 1"/>
          <p:cNvSpPr>
            <a:spLocks noGrp="1"/>
          </p:cNvSpPr>
          <p:nvPr>
            <p:ph type="sldNum" sz="quarter" idx="12"/>
          </p:nvPr>
        </p:nvSpPr>
        <p:spPr/>
        <p:txBody>
          <a:bodyPr/>
          <a:lstStyle/>
          <a:p>
            <a:fld id="{EC4B35C1-CC1A-43F0-A02C-EF37128054BC}" type="slidenum">
              <a:rPr lang="en-US" smtClean="0"/>
              <a:t>31</a:t>
            </a:fld>
            <a:endParaRPr lang="en-US"/>
          </a:p>
        </p:txBody>
      </p:sp>
      <p:sp>
        <p:nvSpPr>
          <p:cNvPr id="3" name="Title 2"/>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68074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Wingdings" panose="05000000000000000000" pitchFamily="2" charset="2"/>
              <a:buChar char="Ø"/>
            </a:pPr>
            <a:r>
              <a:rPr lang="en-US" sz="2400" dirty="0">
                <a:cs typeface="Calibri" panose="020F0502020204030204" pitchFamily="34" charset="0"/>
              </a:rPr>
              <a:t>The tasks assigned to the group members were: </a:t>
            </a:r>
            <a:r>
              <a:rPr lang="en-US" sz="2400" dirty="0" err="1">
                <a:cs typeface="Calibri" panose="020F0502020204030204" pitchFamily="34" charset="0"/>
              </a:rPr>
              <a:t>Sheharyar</a:t>
            </a:r>
            <a:r>
              <a:rPr lang="en-US" sz="2400" dirty="0">
                <a:cs typeface="Calibri" panose="020F0502020204030204" pitchFamily="34" charset="0"/>
              </a:rPr>
              <a:t> </a:t>
            </a:r>
            <a:r>
              <a:rPr lang="en-US" sz="2400" dirty="0" err="1">
                <a:cs typeface="Calibri" panose="020F0502020204030204" pitchFamily="34" charset="0"/>
              </a:rPr>
              <a:t>Kalim</a:t>
            </a:r>
            <a:r>
              <a:rPr lang="en-US" sz="2400" dirty="0">
                <a:cs typeface="Calibri" panose="020F0502020204030204" pitchFamily="34" charset="0"/>
              </a:rPr>
              <a:t> will be handling the backend development, </a:t>
            </a:r>
            <a:r>
              <a:rPr lang="en-US" sz="2400" dirty="0" err="1">
                <a:cs typeface="Calibri" panose="020F0502020204030204" pitchFamily="34" charset="0"/>
              </a:rPr>
              <a:t>Faizan</a:t>
            </a:r>
            <a:r>
              <a:rPr lang="en-US" sz="2400" dirty="0">
                <a:cs typeface="Calibri" panose="020F0502020204030204" pitchFamily="34" charset="0"/>
              </a:rPr>
              <a:t> Khan will be developing the frontend that is the Graphical user-interface and Natalia </a:t>
            </a:r>
            <a:r>
              <a:rPr lang="en-US" sz="2400" dirty="0" err="1">
                <a:cs typeface="Calibri" panose="020F0502020204030204" pitchFamily="34" charset="0"/>
              </a:rPr>
              <a:t>Nisar</a:t>
            </a:r>
            <a:r>
              <a:rPr lang="en-US" sz="2400" dirty="0">
                <a:cs typeface="Calibri" panose="020F0502020204030204" pitchFamily="34" charset="0"/>
              </a:rPr>
              <a:t> will be handling the frontend and research-based work.</a:t>
            </a:r>
          </a:p>
        </p:txBody>
      </p:sp>
      <p:sp>
        <p:nvSpPr>
          <p:cNvPr id="6" name="Slide Number Placeholder 5"/>
          <p:cNvSpPr>
            <a:spLocks noGrp="1"/>
          </p:cNvSpPr>
          <p:nvPr>
            <p:ph type="sldNum" sz="quarter" idx="12"/>
          </p:nvPr>
        </p:nvSpPr>
        <p:spPr/>
        <p:txBody>
          <a:bodyPr/>
          <a:lstStyle/>
          <a:p>
            <a:fld id="{EC4B35C1-CC1A-43F0-A02C-EF37128054BC}" type="slidenum">
              <a:rPr lang="en-US" smtClean="0"/>
              <a:t>32</a:t>
            </a:fld>
            <a:endParaRPr lang="en-US"/>
          </a:p>
        </p:txBody>
      </p:sp>
      <p:sp>
        <p:nvSpPr>
          <p:cNvPr id="3" name="Title 2"/>
          <p:cNvSpPr>
            <a:spLocks noGrp="1"/>
          </p:cNvSpPr>
          <p:nvPr>
            <p:ph type="title"/>
          </p:nvPr>
        </p:nvSpPr>
        <p:spPr/>
        <p:txBody>
          <a:bodyPr/>
          <a:lstStyle/>
          <a:p>
            <a:r>
              <a:rPr lang="en-US" dirty="0"/>
              <a:t>Task Distribution</a:t>
            </a:r>
          </a:p>
        </p:txBody>
      </p:sp>
    </p:spTree>
    <p:extLst>
      <p:ext uri="{BB962C8B-B14F-4D97-AF65-F5344CB8AC3E}">
        <p14:creationId xmlns:p14="http://schemas.microsoft.com/office/powerpoint/2010/main" val="741276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anose="05000000000000000000" pitchFamily="2" charset="2"/>
              <a:buChar char="Ø"/>
            </a:pPr>
            <a:r>
              <a:rPr lang="en-US" sz="1700" b="1" u="sng" dirty="0">
                <a:latin typeface="+mj-lt"/>
              </a:rPr>
              <a:t>TOOLS</a:t>
            </a:r>
          </a:p>
          <a:p>
            <a:pPr>
              <a:buFont typeface="Wingdings" panose="05000000000000000000" pitchFamily="2" charset="2"/>
              <a:buChar char="v"/>
            </a:pPr>
            <a:r>
              <a:rPr lang="en-US" sz="1700" dirty="0">
                <a:latin typeface="+mj-lt"/>
              </a:rPr>
              <a:t>PyCharm</a:t>
            </a:r>
          </a:p>
          <a:p>
            <a:pPr>
              <a:buFont typeface="Wingdings" panose="05000000000000000000" pitchFamily="2" charset="2"/>
              <a:buChar char="v"/>
            </a:pPr>
            <a:r>
              <a:rPr lang="en-US" sz="1700" dirty="0">
                <a:latin typeface="+mj-lt"/>
              </a:rPr>
              <a:t>MySQL </a:t>
            </a:r>
          </a:p>
          <a:p>
            <a:pPr>
              <a:buFont typeface="Wingdings" panose="05000000000000000000" pitchFamily="2" charset="2"/>
              <a:buChar char="v"/>
            </a:pPr>
            <a:r>
              <a:rPr lang="en-US" sz="1700" dirty="0">
                <a:latin typeface="+mj-lt"/>
              </a:rPr>
              <a:t>PyQT5 Designer</a:t>
            </a:r>
          </a:p>
          <a:p>
            <a:pPr>
              <a:buFont typeface="Wingdings" panose="05000000000000000000" pitchFamily="2" charset="2"/>
              <a:buChar char="v"/>
            </a:pPr>
            <a:r>
              <a:rPr lang="en-US" sz="1700" dirty="0">
                <a:latin typeface="+mj-lt"/>
              </a:rPr>
              <a:t>XAMMP</a:t>
            </a:r>
          </a:p>
          <a:p>
            <a:pPr>
              <a:buFont typeface="Wingdings" panose="05000000000000000000" pitchFamily="2" charset="2"/>
              <a:buChar char="v"/>
            </a:pPr>
            <a:r>
              <a:rPr lang="en-US" sz="1700" dirty="0">
                <a:latin typeface="+mj-lt"/>
              </a:rPr>
              <a:t>MS Word</a:t>
            </a:r>
          </a:p>
          <a:p>
            <a:pPr marL="109728" indent="0">
              <a:buNone/>
            </a:pPr>
            <a:endParaRPr lang="en-US" sz="1700" dirty="0">
              <a:latin typeface="+mj-lt"/>
            </a:endParaRPr>
          </a:p>
          <a:p>
            <a:pPr>
              <a:buFont typeface="Wingdings" panose="05000000000000000000" pitchFamily="2" charset="2"/>
              <a:buChar char="Ø"/>
            </a:pPr>
            <a:r>
              <a:rPr lang="en-US" sz="1700" b="1" u="sng" dirty="0">
                <a:latin typeface="+mj-lt"/>
              </a:rPr>
              <a:t>Technology</a:t>
            </a:r>
          </a:p>
          <a:p>
            <a:pPr>
              <a:buFont typeface="Wingdings" panose="05000000000000000000" pitchFamily="2" charset="2"/>
              <a:buChar char="v"/>
            </a:pPr>
            <a:r>
              <a:rPr lang="en-US" sz="1700" dirty="0">
                <a:latin typeface="+mj-lt"/>
              </a:rPr>
              <a:t>MYSQL</a:t>
            </a:r>
          </a:p>
          <a:p>
            <a:pPr>
              <a:buFont typeface="Wingdings" panose="05000000000000000000" pitchFamily="2" charset="2"/>
              <a:buChar char="v"/>
            </a:pPr>
            <a:r>
              <a:rPr lang="en-US" sz="1700" dirty="0">
                <a:latin typeface="+mj-lt"/>
              </a:rPr>
              <a:t>Python</a:t>
            </a:r>
          </a:p>
          <a:p>
            <a:pPr>
              <a:buFont typeface="Wingdings" panose="05000000000000000000" pitchFamily="2" charset="2"/>
              <a:buChar char="v"/>
            </a:pPr>
            <a:r>
              <a:rPr lang="en-US" sz="1700" dirty="0">
                <a:latin typeface="+mj-lt"/>
              </a:rPr>
              <a:t>PyQT5</a:t>
            </a:r>
          </a:p>
          <a:p>
            <a:pPr>
              <a:buFont typeface="Wingdings" panose="05000000000000000000" pitchFamily="2" charset="2"/>
              <a:buChar char="v"/>
            </a:pPr>
            <a:r>
              <a:rPr lang="en-US" sz="1700" dirty="0">
                <a:latin typeface="+mj-lt"/>
              </a:rPr>
              <a:t>Chatterbot</a:t>
            </a:r>
          </a:p>
          <a:p>
            <a:pPr>
              <a:buFont typeface="Wingdings" panose="05000000000000000000" pitchFamily="2" charset="2"/>
              <a:buChar char="v"/>
            </a:pPr>
            <a:r>
              <a:rPr lang="en-US" sz="1700" dirty="0">
                <a:latin typeface="+mj-lt"/>
              </a:rPr>
              <a:t>Tkinter</a:t>
            </a:r>
          </a:p>
          <a:p>
            <a:pPr>
              <a:buFont typeface="Wingdings" panose="05000000000000000000" pitchFamily="2" charset="2"/>
              <a:buChar char="v"/>
            </a:pPr>
            <a:r>
              <a:rPr lang="en-US" sz="1700" dirty="0">
                <a:latin typeface="+mj-lt"/>
              </a:rPr>
              <a:t>Speech Recognition</a:t>
            </a:r>
          </a:p>
          <a:p>
            <a:pPr>
              <a:buFont typeface="Wingdings" panose="05000000000000000000" pitchFamily="2" charset="2"/>
              <a:buChar char="v"/>
            </a:pPr>
            <a:r>
              <a:rPr lang="en-US" sz="1700" dirty="0">
                <a:latin typeface="+mj-lt"/>
              </a:rPr>
              <a:t>Threading</a:t>
            </a:r>
          </a:p>
          <a:p>
            <a:pPr marL="109728" indent="0">
              <a:buNone/>
            </a:pPr>
            <a:endParaRPr lang="en-US" sz="1700" dirty="0">
              <a:latin typeface="+mj-lt"/>
            </a:endParaRPr>
          </a:p>
        </p:txBody>
      </p:sp>
      <p:sp>
        <p:nvSpPr>
          <p:cNvPr id="6" name="Slide Number Placeholder 5"/>
          <p:cNvSpPr>
            <a:spLocks noGrp="1"/>
          </p:cNvSpPr>
          <p:nvPr>
            <p:ph type="sldNum" sz="quarter" idx="12"/>
          </p:nvPr>
        </p:nvSpPr>
        <p:spPr/>
        <p:txBody>
          <a:bodyPr/>
          <a:lstStyle/>
          <a:p>
            <a:fld id="{EC4B35C1-CC1A-43F0-A02C-EF37128054BC}" type="slidenum">
              <a:rPr lang="en-US" smtClean="0"/>
              <a:t>33</a:t>
            </a:fld>
            <a:endParaRPr lang="en-US"/>
          </a:p>
        </p:txBody>
      </p:sp>
      <p:sp>
        <p:nvSpPr>
          <p:cNvPr id="3" name="Title 2"/>
          <p:cNvSpPr>
            <a:spLocks noGrp="1"/>
          </p:cNvSpPr>
          <p:nvPr>
            <p:ph type="title"/>
          </p:nvPr>
        </p:nvSpPr>
        <p:spPr/>
        <p:txBody>
          <a:bodyPr/>
          <a:lstStyle/>
          <a:p>
            <a:r>
              <a:rPr lang="en-US" dirty="0"/>
              <a:t>Tools and Technologies</a:t>
            </a:r>
          </a:p>
        </p:txBody>
      </p:sp>
    </p:spTree>
    <p:extLst>
      <p:ext uri="{BB962C8B-B14F-4D97-AF65-F5344CB8AC3E}">
        <p14:creationId xmlns:p14="http://schemas.microsoft.com/office/powerpoint/2010/main" val="74127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34</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WHO</a:t>
            </a:r>
            <a:r>
              <a:rPr lang="en-US" sz="1700" dirty="0">
                <a:latin typeface="Calibri" panose="020F0502020204030204" pitchFamily="34" charset="0"/>
                <a:cs typeface="Calibri" panose="020F0502020204030204" pitchFamily="34" charset="0"/>
              </a:rPr>
              <a:t>: </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First in our list of chatbots is The </a:t>
            </a:r>
            <a:r>
              <a:rPr lang="en-US" sz="17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3"/>
              </a:rPr>
              <a:t>World Health Organization (WHO)</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WHO built </a:t>
            </a:r>
            <a:r>
              <a:rPr lang="en-US" sz="17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4"/>
              </a:rPr>
              <a:t>a bot on WhatsApp</a:t>
            </a:r>
            <a:r>
              <a:rPr lang="en-US" sz="17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called the WHO Health Alert to share information related to the pandemic</a:t>
            </a:r>
            <a:endParaRPr lang="en-US" sz="17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1700" b="1" dirty="0" err="1">
                <a:latin typeface="Calibri" panose="020F0502020204030204" pitchFamily="34" charset="0"/>
                <a:ea typeface="Times New Roman" panose="02020603050405020304" pitchFamily="18" charset="0"/>
                <a:cs typeface="Calibri" panose="020F0502020204030204" pitchFamily="34" charset="0"/>
              </a:rPr>
              <a:t>Insomnobo</a:t>
            </a:r>
            <a:r>
              <a:rPr lang="en-US" sz="1700" dirty="0" err="1">
                <a:latin typeface="Calibri" panose="020F0502020204030204" pitchFamily="34" charset="0"/>
                <a:ea typeface="Times New Roman" panose="02020603050405020304" pitchFamily="18" charset="0"/>
                <a:cs typeface="Calibri" panose="020F0502020204030204" pitchFamily="34" charset="0"/>
              </a:rPr>
              <a:t>t</a:t>
            </a:r>
            <a:r>
              <a:rPr lang="en-US" sz="1700" dirty="0">
                <a:latin typeface="Calibri" panose="020F0502020204030204" pitchFamily="34" charset="0"/>
                <a:ea typeface="Times New Roman" panose="02020603050405020304" pitchFamily="18" charset="0"/>
                <a:cs typeface="Calibri" panose="020F0502020204030204" pitchFamily="34" charset="0"/>
              </a:rPr>
              <a:t>: a conversational agent that aims to give insomniacs someone to talk to while the rest of the world rests easy.</a:t>
            </a:r>
          </a:p>
          <a:p>
            <a:pPr marL="342900" indent="-342900" algn="just">
              <a:buFont typeface="Wingdings" panose="05000000000000000000" pitchFamily="2" charset="2"/>
              <a:buChar char="Ø"/>
            </a:pPr>
            <a:r>
              <a:rPr lang="en-US" sz="1700" b="1" spc="-25" dirty="0" err="1">
                <a:latin typeface="Calibri" panose="020F0502020204030204" pitchFamily="34" charset="0"/>
                <a:ea typeface="Times New Roman" panose="02020603050405020304" pitchFamily="18" charset="0"/>
                <a:cs typeface="Calibri" panose="020F0502020204030204" pitchFamily="34" charset="0"/>
              </a:rPr>
              <a:t>MedWhat</a:t>
            </a:r>
            <a:r>
              <a:rPr lang="en-US" sz="1700" b="1" spc="-25" dirty="0">
                <a:latin typeface="Calibri" panose="020F0502020204030204" pitchFamily="34" charset="0"/>
                <a:ea typeface="Times New Roman" panose="02020603050405020304" pitchFamily="18" charset="0"/>
                <a:cs typeface="Calibri" panose="020F0502020204030204" pitchFamily="34" charset="0"/>
              </a:rPr>
              <a:t>: </a:t>
            </a:r>
            <a:r>
              <a:rPr lang="en-US" sz="1700" dirty="0">
                <a:latin typeface="Times New Roman" panose="02020603050405020304" pitchFamily="18" charset="0"/>
                <a:ea typeface="Times New Roman" panose="02020603050405020304" pitchFamily="18" charset="0"/>
              </a:rPr>
              <a:t>This chatbot aims to make medical diagnoses faster, easier, and more transparent for both patients and physicians – think of it like an intelligent version of WebMD that you can talk to</a:t>
            </a:r>
            <a:endParaRPr lang="en-US" sz="1700" dirty="0">
              <a:latin typeface="Calibri" panose="020F0502020204030204" pitchFamily="34" charset="0"/>
              <a:ea typeface="Times New Roman" panose="02020603050405020304" pitchFamily="18"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3" name="Title 2"/>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r>
              <a:rPr lang="en-US" sz="1700" dirty="0"/>
              <a:t>Companies have to hire more staff in order to resolve customer complaints</a:t>
            </a:r>
          </a:p>
          <a:p>
            <a:pPr algn="just">
              <a:buFont typeface="Wingdings" panose="05000000000000000000" pitchFamily="2" charset="2"/>
              <a:buChar char="Ø"/>
            </a:pPr>
            <a:r>
              <a:rPr lang="en-US" sz="1700" dirty="0"/>
              <a:t>Communication issues between user and Chatbot.</a:t>
            </a:r>
          </a:p>
          <a:p>
            <a:pPr algn="just">
              <a:buFont typeface="Wingdings" panose="05000000000000000000" pitchFamily="2" charset="2"/>
              <a:buChar char="Ø"/>
            </a:pPr>
            <a:r>
              <a:rPr lang="en-US" sz="1700" dirty="0"/>
              <a:t>Accuracy level is not fulfilling the requirements.  communication barriers.</a:t>
            </a:r>
          </a:p>
          <a:p>
            <a:pPr algn="just">
              <a:buFont typeface="Wingdings" panose="05000000000000000000" pitchFamily="2" charset="2"/>
              <a:buChar char="Ø"/>
            </a:pPr>
            <a:r>
              <a:rPr lang="en-US" sz="1700" dirty="0"/>
              <a:t>Some Chatbots only understand formal language which causes misunderstanding.</a:t>
            </a:r>
          </a:p>
          <a:p>
            <a:pPr algn="just">
              <a:buFont typeface="Wingdings" panose="05000000000000000000" pitchFamily="2" charset="2"/>
              <a:buChar char="Ø"/>
            </a:pPr>
            <a:r>
              <a:rPr lang="en-US" sz="1800" dirty="0"/>
              <a:t>Chatbots are provided with input through texts which is then analyzed with NLP tools and thus provides the desired response. </a:t>
            </a:r>
            <a:endParaRPr lang="en-US" sz="1700" dirty="0"/>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3" name="Title 2"/>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74127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229600" cy="4614672"/>
          </a:xfrm>
        </p:spPr>
        <p:txBody>
          <a:bodyPr>
            <a:normAutofit/>
          </a:bodyPr>
          <a:lstStyle/>
          <a:p>
            <a:pPr algn="just"/>
            <a:r>
              <a:rPr lang="en-US" sz="1700" dirty="0"/>
              <a:t>Proposing a solution which will resolve the traditional problems facing by the companies or business enterprises is to develop a system named Smart Chatbot</a:t>
            </a:r>
          </a:p>
          <a:p>
            <a:pPr algn="just"/>
            <a:r>
              <a:rPr lang="en-US" sz="1700" dirty="0"/>
              <a:t>It will use NLP for language processing we will train our system with data set to use it with NLP</a:t>
            </a:r>
          </a:p>
          <a:p>
            <a:pPr algn="just"/>
            <a:r>
              <a:rPr lang="en-US" sz="1700" dirty="0"/>
              <a:t>Smart Chatbot will take input from the user in form of text or speech then process the input using NLP with the trained data set</a:t>
            </a:r>
          </a:p>
          <a:p>
            <a:pPr algn="just"/>
            <a:r>
              <a:rPr lang="en-US" sz="1700" dirty="0"/>
              <a:t>Our system will process both text and speech given by the user. To make the system user friendly we will use Tkinter for User Interface.</a:t>
            </a:r>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sp>
        <p:nvSpPr>
          <p:cNvPr id="3" name="Title 2"/>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74127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700" dirty="0"/>
              <a:t>Our smart chat bot will communicate with people by typing or by speech. As there are many chat bots working but they can’t response to the commands which contain errors</a:t>
            </a:r>
          </a:p>
          <a:p>
            <a:pPr algn="just"/>
            <a:r>
              <a:rPr lang="en-US" sz="1700" dirty="0"/>
              <a:t>Our Smart chat bot will try to understand the command even if it contains some grammatical or typing errors; this will make it even more easier for a people and much more time saving</a:t>
            </a:r>
          </a:p>
          <a:p>
            <a:pPr algn="just"/>
            <a:r>
              <a:rPr lang="en-US" sz="1700" dirty="0"/>
              <a:t>It will contain two types of input speech and text</a:t>
            </a:r>
          </a:p>
          <a:p>
            <a:pPr algn="just"/>
            <a:r>
              <a:rPr lang="en-US" sz="1700" dirty="0"/>
              <a:t>Our Smart Chatbot will be designed in an intelligent and superefficient manner that it will be compatible with different applications and websites.</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3" name="Title 2"/>
          <p:cNvSpPr>
            <a:spLocks noGrp="1"/>
          </p:cNvSpPr>
          <p:nvPr>
            <p:ph type="title"/>
          </p:nvPr>
        </p:nvSpPr>
        <p:spPr/>
        <p:txBody>
          <a:bodyPr/>
          <a:lstStyle/>
          <a:p>
            <a:r>
              <a:rPr lang="en-US" dirty="0"/>
              <a:t>Project Scope</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r>
              <a:rPr lang="en-US" sz="1700" dirty="0"/>
              <a:t>Our project aims to provide a deep and detailed learning of chatbots that exist in this environment. Simultaneously, we will be providing the specifications of the existing chatbots and how they are being evolved as per the requirement of time and different companies</a:t>
            </a:r>
          </a:p>
          <a:p>
            <a:pPr algn="just"/>
            <a:r>
              <a:rPr lang="en-US" sz="1700" dirty="0"/>
              <a:t>Our smart chat bot will communicate with people by typing or by speech. As there are many chatbots working but they can’t response to the commands which contain errors</a:t>
            </a:r>
          </a:p>
          <a:p>
            <a:pPr algn="just"/>
            <a:r>
              <a:rPr lang="en-US" sz="1700" dirty="0"/>
              <a:t>Our smart chat bot will understand the command even if it is not totally correct. Our smart chatbot will take command from user in the form of speech or text, process the data using trained data set and communicate with the user</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3" name="Title 2"/>
          <p:cNvSpPr>
            <a:spLocks noGrp="1"/>
          </p:cNvSpPr>
          <p:nvPr>
            <p:ph type="title"/>
          </p:nvPr>
        </p:nvSpPr>
        <p:spPr/>
        <p:txBody>
          <a:bodyPr/>
          <a:lstStyle/>
          <a:p>
            <a:r>
              <a:rPr lang="en-US" dirty="0"/>
              <a:t>Project Objectives</a:t>
            </a: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5" name="Picture 4">
            <a:extLst>
              <a:ext uri="{FF2B5EF4-FFF2-40B4-BE49-F238E27FC236}">
                <a16:creationId xmlns:a16="http://schemas.microsoft.com/office/drawing/2014/main" id="{65F125A7-2AB7-49A8-B180-81821AE6589E}"/>
              </a:ext>
            </a:extLst>
          </p:cNvPr>
          <p:cNvPicPr>
            <a:picLocks noChangeAspect="1"/>
          </p:cNvPicPr>
          <p:nvPr/>
        </p:nvPicPr>
        <p:blipFill>
          <a:blip r:embed="rId3"/>
          <a:stretch>
            <a:fillRect/>
          </a:stretch>
        </p:blipFill>
        <p:spPr>
          <a:xfrm>
            <a:off x="1514318" y="1516087"/>
            <a:ext cx="4962682" cy="4983296"/>
          </a:xfrm>
          <a:prstGeom prst="rect">
            <a:avLst/>
          </a:prstGeom>
        </p:spPr>
      </p:pic>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2859</TotalTime>
  <Words>1074</Words>
  <Application>Microsoft Office PowerPoint</Application>
  <PresentationFormat>On-screen Show (4:3)</PresentationFormat>
  <Paragraphs>159</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Project Objectives</vt:lpstr>
      <vt:lpstr>Diagrams…(Use Cases)</vt:lpstr>
      <vt:lpstr>Diagrams…(Sequence)</vt:lpstr>
      <vt:lpstr>Resolve Query</vt:lpstr>
      <vt:lpstr>Add Dataset</vt:lpstr>
      <vt:lpstr>Diagrams…(Activity)</vt:lpstr>
      <vt:lpstr>Resolve Query</vt:lpstr>
      <vt:lpstr>Delete Dataset</vt:lpstr>
      <vt:lpstr>ADD Dataset</vt:lpstr>
      <vt:lpstr>Diagrams…(Class)</vt:lpstr>
      <vt:lpstr>Diagrams…(ERD)</vt:lpstr>
      <vt:lpstr>Diagrams…(Deployment)</vt:lpstr>
      <vt:lpstr>Diagrams…(Component)</vt:lpstr>
      <vt:lpstr>Diagrams….(Package)</vt:lpstr>
      <vt:lpstr>Admin Panel</vt:lpstr>
      <vt:lpstr>Signup Panel</vt:lpstr>
      <vt:lpstr>Loading Chatbot</vt:lpstr>
      <vt:lpstr>Login Panel</vt:lpstr>
      <vt:lpstr>User Interface </vt:lpstr>
      <vt:lpstr>PowerPoint Presentation</vt:lpstr>
      <vt:lpstr>PowerPoint Presentation</vt:lpstr>
      <vt:lpstr>PowerPoint Presentation</vt:lpstr>
      <vt:lpstr>Conclusion</vt:lpstr>
      <vt:lpstr>Future Work</vt:lpstr>
      <vt:lpstr>Task Distribution</vt:lpstr>
      <vt:lpstr>Tools and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salma rashid</cp:lastModifiedBy>
  <cp:revision>456</cp:revision>
  <dcterms:created xsi:type="dcterms:W3CDTF">2015-08-28T04:17:17Z</dcterms:created>
  <dcterms:modified xsi:type="dcterms:W3CDTF">2021-07-14T04:30:29Z</dcterms:modified>
</cp:coreProperties>
</file>