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ee03ef4d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ee03ef4d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ee03ef4dd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ee03ef4dd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ee03ef4d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ee03ef4d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ee03ef4d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ee03ef4d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ee03ef4d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ee03ef4d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ee03ef4d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ee03ef4d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ee03ef4d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ee03ef4d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f88ee489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f88ee489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f9244896e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f9244896e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f0196051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f0196051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f9244896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f9244896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f9d10922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f9d10922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f88ee489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f88ee489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ee03ef4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ee03ef4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ee03ef4d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ee03ef4d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f9d10922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f9d10922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f9e4e2b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f9e4e2b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ee03ef4d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ee03ef4d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ee03ef4d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ee03ef4d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f864be7b7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f864be7b7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thenewsminute.com/article/there-are-less-4000-psychiatrists-india-medical-education-blame-78952" TargetMode="External"/><Relationship Id="rId4" Type="http://schemas.openxmlformats.org/officeDocument/2006/relationships/hyperlink" Target="http://www.consortium.ri.cmu.edu/index.php" TargetMode="External"/><Relationship Id="rId5" Type="http://schemas.openxmlformats.org/officeDocument/2006/relationships/hyperlink" Target="http://www.consortium.ri.cmu.edu/index.php" TargetMode="External"/><Relationship Id="rId6" Type="http://schemas.openxmlformats.org/officeDocument/2006/relationships/hyperlink" Target="http://www.kasrl.org/jaffedbase.zip" TargetMode="External"/><Relationship Id="rId7" Type="http://schemas.openxmlformats.org/officeDocument/2006/relationships/hyperlink" Target="https://codeload.github.com/muxspace/facial_expressions/zip/maste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www.wilmabrainbridg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25" y="1088675"/>
            <a:ext cx="9144000" cy="119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latin typeface="Times New Roman"/>
                <a:ea typeface="Times New Roman"/>
                <a:cs typeface="Times New Roman"/>
                <a:sym typeface="Times New Roman"/>
              </a:rPr>
              <a:t>MindCanvas</a:t>
            </a:r>
            <a:endParaRPr sz="6000">
              <a:latin typeface="Times New Roman"/>
              <a:ea typeface="Times New Roman"/>
              <a:cs typeface="Times New Roman"/>
              <a:sym typeface="Times New Roman"/>
            </a:endParaRPr>
          </a:p>
        </p:txBody>
      </p:sp>
      <p:pic>
        <p:nvPicPr>
          <p:cNvPr id="55" name="Google Shape;55;p13"/>
          <p:cNvPicPr preferRelativeResize="0"/>
          <p:nvPr/>
        </p:nvPicPr>
        <p:blipFill>
          <a:blip r:embed="rId3">
            <a:alphaModFix/>
          </a:blip>
          <a:stretch>
            <a:fillRect/>
          </a:stretch>
        </p:blipFill>
        <p:spPr>
          <a:xfrm>
            <a:off x="7664875" y="153900"/>
            <a:ext cx="1658225" cy="1462925"/>
          </a:xfrm>
          <a:prstGeom prst="rect">
            <a:avLst/>
          </a:prstGeom>
          <a:noFill/>
          <a:ln>
            <a:noFill/>
          </a:ln>
        </p:spPr>
      </p:pic>
      <p:sp>
        <p:nvSpPr>
          <p:cNvPr id="56" name="Google Shape;56;p13"/>
          <p:cNvSpPr txBox="1"/>
          <p:nvPr/>
        </p:nvSpPr>
        <p:spPr>
          <a:xfrm>
            <a:off x="0" y="291600"/>
            <a:ext cx="9144000" cy="63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Times New Roman"/>
                <a:ea typeface="Times New Roman"/>
                <a:cs typeface="Times New Roman"/>
                <a:sym typeface="Times New Roman"/>
              </a:rPr>
              <a:t>Vivekanand Education Society Institute of Technology</a:t>
            </a:r>
            <a:endParaRPr b="1"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57" name="Google Shape;57;p13"/>
          <p:cNvSpPr txBox="1"/>
          <p:nvPr/>
        </p:nvSpPr>
        <p:spPr>
          <a:xfrm>
            <a:off x="2839125" y="2433425"/>
            <a:ext cx="4261500" cy="19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Mentor:     Mrs. Indu Dokare</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800">
                <a:latin typeface="Times New Roman"/>
                <a:ea typeface="Times New Roman"/>
                <a:cs typeface="Times New Roman"/>
                <a:sym typeface="Times New Roman"/>
              </a:rPr>
              <a:t>Members:  Ketaki Buwa           	(D12A)</a:t>
            </a:r>
            <a:endParaRPr b="1" sz="1800">
              <a:latin typeface="Times New Roman"/>
              <a:ea typeface="Times New Roman"/>
              <a:cs typeface="Times New Roman"/>
              <a:sym typeface="Times New Roman"/>
            </a:endParaRPr>
          </a:p>
          <a:p>
            <a:pPr indent="457200" lvl="0" marL="457200" rtl="0" algn="l">
              <a:spcBef>
                <a:spcPts val="0"/>
              </a:spcBef>
              <a:spcAft>
                <a:spcPts val="0"/>
              </a:spcAft>
              <a:buNone/>
            </a:pPr>
            <a:r>
              <a:rPr b="1" lang="en" sz="1800">
                <a:latin typeface="Times New Roman"/>
                <a:ea typeface="Times New Roman"/>
                <a:cs typeface="Times New Roman"/>
                <a:sym typeface="Times New Roman"/>
              </a:rPr>
              <a:t>    Chinmay Joshi       	(D12A)</a:t>
            </a:r>
            <a:endParaRPr b="1" sz="1800">
              <a:latin typeface="Times New Roman"/>
              <a:ea typeface="Times New Roman"/>
              <a:cs typeface="Times New Roman"/>
              <a:sym typeface="Times New Roman"/>
            </a:endParaRPr>
          </a:p>
          <a:p>
            <a:pPr indent="457200" lvl="0" marL="457200" rtl="0" algn="l">
              <a:spcBef>
                <a:spcPts val="0"/>
              </a:spcBef>
              <a:spcAft>
                <a:spcPts val="0"/>
              </a:spcAft>
              <a:buNone/>
            </a:pPr>
            <a:r>
              <a:rPr b="1" lang="en" sz="1800">
                <a:latin typeface="Times New Roman"/>
                <a:ea typeface="Times New Roman"/>
                <a:cs typeface="Times New Roman"/>
                <a:sym typeface="Times New Roman"/>
              </a:rPr>
              <a:t>    Rahul Gurnani       	(D12C)</a:t>
            </a:r>
            <a:endParaRPr b="1" sz="1800">
              <a:latin typeface="Times New Roman"/>
              <a:ea typeface="Times New Roman"/>
              <a:cs typeface="Times New Roman"/>
              <a:sym typeface="Times New Roman"/>
            </a:endParaRPr>
          </a:p>
          <a:p>
            <a:pPr indent="457200" lvl="0" marL="457200" rtl="0" algn="l">
              <a:spcBef>
                <a:spcPts val="0"/>
              </a:spcBef>
              <a:spcAft>
                <a:spcPts val="0"/>
              </a:spcAft>
              <a:buNone/>
            </a:pPr>
            <a:r>
              <a:rPr b="1" lang="en" sz="1800">
                <a:latin typeface="Times New Roman"/>
                <a:ea typeface="Times New Roman"/>
                <a:cs typeface="Times New Roman"/>
                <a:sym typeface="Times New Roman"/>
              </a:rPr>
              <a:t>    Faizanshah Ansari 	(D12C)</a:t>
            </a:r>
            <a:endParaRPr b="1" sz="18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496275" y="530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Functional Requirements</a:t>
            </a:r>
            <a:endParaRPr>
              <a:latin typeface="Times New Roman"/>
              <a:ea typeface="Times New Roman"/>
              <a:cs typeface="Times New Roman"/>
              <a:sym typeface="Times New Roman"/>
            </a:endParaRPr>
          </a:p>
        </p:txBody>
      </p:sp>
      <p:sp>
        <p:nvSpPr>
          <p:cNvPr id="141" name="Google Shape;141;p22"/>
          <p:cNvSpPr txBox="1"/>
          <p:nvPr>
            <p:ph idx="1" type="body"/>
          </p:nvPr>
        </p:nvSpPr>
        <p:spPr>
          <a:xfrm>
            <a:off x="311700" y="1282200"/>
            <a:ext cx="8520600" cy="3416400"/>
          </a:xfrm>
          <a:prstGeom prst="rect">
            <a:avLst/>
          </a:prstGeom>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A game module based on ANAGRAMS.</a:t>
            </a:r>
            <a:endParaRPr sz="1700">
              <a:solidFill>
                <a:schemeClr val="accent2"/>
              </a:solidFill>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Using this game module to initiate and abstract the whole analysis process.</a:t>
            </a:r>
            <a:endParaRPr sz="1700">
              <a:solidFill>
                <a:schemeClr val="accent2"/>
              </a:solidFill>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Assuring that subject feels he is playing a game is not being analysed for his/her mental efficiency in any manner.</a:t>
            </a:r>
            <a:endParaRPr sz="1700">
              <a:solidFill>
                <a:schemeClr val="accent2"/>
              </a:solidFill>
              <a:latin typeface="Times New Roman"/>
              <a:ea typeface="Times New Roman"/>
              <a:cs typeface="Times New Roman"/>
              <a:sym typeface="Times New Roman"/>
            </a:endParaRPr>
          </a:p>
          <a:p>
            <a:pPr indent="-336550" lvl="0" marL="457200" rtl="0" algn="just">
              <a:lnSpc>
                <a:spcPct val="200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Two “Trained Machine Models” to analyse patterns in expressions and mouse movements.</a:t>
            </a:r>
            <a:endParaRPr sz="1700">
              <a:solidFill>
                <a:schemeClr val="accent2"/>
              </a:solidFill>
              <a:latin typeface="Times New Roman"/>
              <a:ea typeface="Times New Roman"/>
              <a:cs typeface="Times New Roman"/>
              <a:sym typeface="Times New Roman"/>
            </a:endParaRPr>
          </a:p>
          <a:p>
            <a:pPr indent="-336550" lvl="0" marL="457200" rtl="0" algn="just">
              <a:lnSpc>
                <a:spcPct val="200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Capability of model to self-analyze its mistakes and learning from them.</a:t>
            </a:r>
            <a:endParaRPr sz="1700">
              <a:solidFill>
                <a:schemeClr val="accent2"/>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700">
              <a:solidFill>
                <a:schemeClr val="accent2"/>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idx="1" type="body"/>
          </p:nvPr>
        </p:nvSpPr>
        <p:spPr>
          <a:xfrm>
            <a:off x="311700" y="670350"/>
            <a:ext cx="8520600" cy="28884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t/>
            </a:r>
            <a:endParaRPr sz="1700">
              <a:solidFill>
                <a:schemeClr val="accent2"/>
              </a:solidFill>
              <a:latin typeface="Times New Roman"/>
              <a:ea typeface="Times New Roman"/>
              <a:cs typeface="Times New Roman"/>
              <a:sym typeface="Times New Roman"/>
            </a:endParaRPr>
          </a:p>
          <a:p>
            <a:pPr indent="-336550" lvl="0" marL="457200" rtl="0" algn="just">
              <a:lnSpc>
                <a:spcPct val="200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Providing the subject with appropriate tasks (sub-goals inside the game module) to exercise the full capacity of its brain. </a:t>
            </a:r>
            <a:endParaRPr sz="1700">
              <a:solidFill>
                <a:schemeClr val="accent2"/>
              </a:solidFill>
              <a:latin typeface="Times New Roman"/>
              <a:ea typeface="Times New Roman"/>
              <a:cs typeface="Times New Roman"/>
              <a:sym typeface="Times New Roman"/>
            </a:endParaRPr>
          </a:p>
          <a:p>
            <a:pPr indent="-336550" lvl="0" marL="457200" rtl="0" algn="just">
              <a:lnSpc>
                <a:spcPct val="200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Generation of a well-formed report (chart) to showcase the result of subject’s analyses.</a:t>
            </a:r>
            <a:endParaRPr sz="1700">
              <a:solidFill>
                <a:schemeClr val="accent2"/>
              </a:solidFill>
              <a:latin typeface="Times New Roman"/>
              <a:ea typeface="Times New Roman"/>
              <a:cs typeface="Times New Roman"/>
              <a:sym typeface="Times New Roman"/>
            </a:endParaRPr>
          </a:p>
          <a:p>
            <a:pPr indent="0" lvl="0" marL="0" rtl="0" algn="just">
              <a:lnSpc>
                <a:spcPct val="200000"/>
              </a:lnSpc>
              <a:spcBef>
                <a:spcPts val="0"/>
              </a:spcBef>
              <a:spcAft>
                <a:spcPts val="1600"/>
              </a:spcAft>
              <a:buNone/>
            </a:pPr>
            <a:r>
              <a:t/>
            </a:r>
            <a:endParaRPr>
              <a:solidFill>
                <a:schemeClr val="accent2"/>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Non-Functional Requirements</a:t>
            </a:r>
            <a:endParaRPr>
              <a:latin typeface="Times New Roman"/>
              <a:ea typeface="Times New Roman"/>
              <a:cs typeface="Times New Roman"/>
              <a:sym typeface="Times New Roman"/>
            </a:endParaRPr>
          </a:p>
        </p:txBody>
      </p:sp>
      <p:sp>
        <p:nvSpPr>
          <p:cNvPr id="152" name="Google Shape;15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marR="0" rtl="0" algn="just">
              <a:lnSpc>
                <a:spcPct val="200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Proper lighting and noise free environment.</a:t>
            </a:r>
            <a:endParaRPr sz="1700">
              <a:solidFill>
                <a:schemeClr val="accent2"/>
              </a:solidFill>
              <a:latin typeface="Times New Roman"/>
              <a:ea typeface="Times New Roman"/>
              <a:cs typeface="Times New Roman"/>
              <a:sym typeface="Times New Roman"/>
            </a:endParaRPr>
          </a:p>
          <a:p>
            <a:pPr indent="-336550" lvl="0" marL="457200" marR="0" rtl="0" algn="just">
              <a:lnSpc>
                <a:spcPct val="200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The subject should </a:t>
            </a:r>
            <a:r>
              <a:rPr lang="en" sz="1700">
                <a:solidFill>
                  <a:schemeClr val="accent2"/>
                </a:solidFill>
                <a:latin typeface="Times New Roman"/>
                <a:ea typeface="Times New Roman"/>
                <a:cs typeface="Times New Roman"/>
                <a:sym typeface="Times New Roman"/>
              </a:rPr>
              <a:t>preferably be</a:t>
            </a:r>
            <a:r>
              <a:rPr lang="en" sz="1700">
                <a:solidFill>
                  <a:schemeClr val="accent2"/>
                </a:solidFill>
                <a:latin typeface="Times New Roman"/>
                <a:ea typeface="Times New Roman"/>
                <a:cs typeface="Times New Roman"/>
                <a:sym typeface="Times New Roman"/>
              </a:rPr>
              <a:t> in isolation while playing the game.</a:t>
            </a:r>
            <a:endParaRPr sz="1700">
              <a:solidFill>
                <a:schemeClr val="accent2"/>
              </a:solidFill>
              <a:latin typeface="Times New Roman"/>
              <a:ea typeface="Times New Roman"/>
              <a:cs typeface="Times New Roman"/>
              <a:sym typeface="Times New Roman"/>
            </a:endParaRPr>
          </a:p>
          <a:p>
            <a:pPr indent="-336550" lvl="0" marL="457200" marR="0" rtl="0" algn="just">
              <a:lnSpc>
                <a:spcPct val="200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Availability of a large number of test subjects for training and testing the application.</a:t>
            </a:r>
            <a:endParaRPr sz="1700">
              <a:solidFill>
                <a:schemeClr val="accent2"/>
              </a:solidFill>
              <a:latin typeface="Times New Roman"/>
              <a:ea typeface="Times New Roman"/>
              <a:cs typeface="Times New Roman"/>
              <a:sym typeface="Times New Roman"/>
            </a:endParaRPr>
          </a:p>
          <a:p>
            <a:pPr indent="-336550" lvl="0" marL="457200" marR="0" rtl="0" algn="just">
              <a:lnSpc>
                <a:spcPct val="200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Machine model should be able to adapt to people of different personalities.</a:t>
            </a:r>
            <a:endParaRPr sz="1700">
              <a:solidFill>
                <a:schemeClr val="accent2"/>
              </a:solidFill>
              <a:latin typeface="Times New Roman"/>
              <a:ea typeface="Times New Roman"/>
              <a:cs typeface="Times New Roman"/>
              <a:sym typeface="Times New Roman"/>
            </a:endParaRPr>
          </a:p>
          <a:p>
            <a:pPr indent="-336550" lvl="0" marL="457200" marR="0" rtl="0" algn="just">
              <a:lnSpc>
                <a:spcPct val="200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Machine model should have fidelity even when subjects expression is ambiguous.</a:t>
            </a:r>
            <a:endParaRPr sz="1700">
              <a:solidFill>
                <a:schemeClr val="accent2"/>
              </a:solidFill>
              <a:latin typeface="Times New Roman"/>
              <a:ea typeface="Times New Roman"/>
              <a:cs typeface="Times New Roman"/>
              <a:sym typeface="Times New Roman"/>
            </a:endParaRPr>
          </a:p>
          <a:p>
            <a:pPr indent="0" lvl="0" marL="0" rtl="0" algn="just">
              <a:lnSpc>
                <a:spcPct val="200000"/>
              </a:lnSpc>
              <a:spcBef>
                <a:spcPts val="1000"/>
              </a:spcBef>
              <a:spcAft>
                <a:spcPts val="1600"/>
              </a:spcAft>
              <a:buNone/>
            </a:pPr>
            <a:r>
              <a:t/>
            </a:r>
            <a:endParaRPr sz="1700">
              <a:solidFill>
                <a:schemeClr val="accent2"/>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5915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Constraints</a:t>
            </a:r>
            <a:endParaRPr>
              <a:latin typeface="Times New Roman"/>
              <a:ea typeface="Times New Roman"/>
              <a:cs typeface="Times New Roman"/>
              <a:sym typeface="Times New Roman"/>
            </a:endParaRPr>
          </a:p>
        </p:txBody>
      </p:sp>
      <p:sp>
        <p:nvSpPr>
          <p:cNvPr id="158" name="Google Shape;158;p25"/>
          <p:cNvSpPr txBox="1"/>
          <p:nvPr>
            <p:ph idx="1" type="body"/>
          </p:nvPr>
        </p:nvSpPr>
        <p:spPr>
          <a:xfrm>
            <a:off x="311700" y="1541750"/>
            <a:ext cx="8520600" cy="3070200"/>
          </a:xfrm>
          <a:prstGeom prst="rect">
            <a:avLst/>
          </a:prstGeom>
          <a:noFill/>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chemeClr val="accent2"/>
              </a:buClr>
              <a:buSzPts val="1800"/>
              <a:buFont typeface="Times New Roman"/>
              <a:buChar char="●"/>
            </a:pPr>
            <a:r>
              <a:rPr lang="en" sz="1800">
                <a:solidFill>
                  <a:schemeClr val="accent2"/>
                </a:solidFill>
                <a:latin typeface="Times New Roman"/>
                <a:ea typeface="Times New Roman"/>
                <a:cs typeface="Times New Roman"/>
                <a:sym typeface="Times New Roman"/>
              </a:rPr>
              <a:t>Machine Model has accuracy which is limited to people without spectacles.</a:t>
            </a:r>
            <a:endParaRPr sz="1800">
              <a:solidFill>
                <a:schemeClr val="accent2"/>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chemeClr val="accent2"/>
              </a:buClr>
              <a:buSzPts val="1800"/>
              <a:buFont typeface="Times New Roman"/>
              <a:buChar char="●"/>
            </a:pPr>
            <a:r>
              <a:rPr lang="en">
                <a:solidFill>
                  <a:schemeClr val="accent2"/>
                </a:solidFill>
                <a:latin typeface="Times New Roman"/>
                <a:ea typeface="Times New Roman"/>
                <a:cs typeface="Times New Roman"/>
                <a:sym typeface="Times New Roman"/>
              </a:rPr>
              <a:t>Limited availability of databases corresponding to Indian Faces.</a:t>
            </a:r>
            <a:endParaRPr>
              <a:solidFill>
                <a:schemeClr val="accent2"/>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chemeClr val="accent2"/>
              </a:buClr>
              <a:buSzPts val="1800"/>
              <a:buFont typeface="Times New Roman"/>
              <a:buChar char="●"/>
            </a:pPr>
            <a:r>
              <a:rPr lang="en" sz="1800">
                <a:solidFill>
                  <a:schemeClr val="accent2"/>
                </a:solidFill>
                <a:latin typeface="Times New Roman"/>
                <a:ea typeface="Times New Roman"/>
                <a:cs typeface="Times New Roman"/>
                <a:sym typeface="Times New Roman"/>
              </a:rPr>
              <a:t>The image dataset should be sufficient to detect the minute changes in expressions.</a:t>
            </a:r>
            <a:endParaRPr sz="1800">
              <a:solidFill>
                <a:schemeClr val="accent2"/>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chemeClr val="accent2"/>
              </a:buClr>
              <a:buSzPts val="1800"/>
              <a:buFont typeface="Times New Roman"/>
              <a:buChar char="●"/>
            </a:pPr>
            <a:r>
              <a:rPr lang="en" sz="1800">
                <a:solidFill>
                  <a:schemeClr val="accent2"/>
                </a:solidFill>
                <a:latin typeface="Times New Roman"/>
                <a:ea typeface="Times New Roman"/>
                <a:cs typeface="Times New Roman"/>
                <a:sym typeface="Times New Roman"/>
              </a:rPr>
              <a:t>A periodic update will be required to keep a check on the performance</a:t>
            </a:r>
            <a:r>
              <a:rPr lang="en">
                <a:solidFill>
                  <a:schemeClr val="accent2"/>
                </a:solidFill>
                <a:latin typeface="Times New Roman"/>
                <a:ea typeface="Times New Roman"/>
                <a:cs typeface="Times New Roman"/>
                <a:sym typeface="Times New Roman"/>
              </a:rPr>
              <a:t>.</a:t>
            </a:r>
            <a:endParaRPr>
              <a:solidFill>
                <a:schemeClr val="accent2"/>
              </a:solidFill>
              <a:latin typeface="Times New Roman"/>
              <a:ea typeface="Times New Roman"/>
              <a:cs typeface="Times New Roman"/>
              <a:sym typeface="Times New Roman"/>
            </a:endParaRPr>
          </a:p>
          <a:p>
            <a:pPr indent="0" lvl="0" marL="914400" rtl="0" algn="l">
              <a:lnSpc>
                <a:spcPct val="200000"/>
              </a:lnSpc>
              <a:spcBef>
                <a:spcPts val="1600"/>
              </a:spcBef>
              <a:spcAft>
                <a:spcPts val="0"/>
              </a:spcAft>
              <a:buNone/>
            </a:pPr>
            <a:r>
              <a:t/>
            </a:r>
            <a:endParaRPr>
              <a:solidFill>
                <a:schemeClr val="accent2"/>
              </a:solidFill>
              <a:latin typeface="Times New Roman"/>
              <a:ea typeface="Times New Roman"/>
              <a:cs typeface="Times New Roman"/>
              <a:sym typeface="Times New Roman"/>
            </a:endParaRPr>
          </a:p>
          <a:p>
            <a:pPr indent="0" lvl="0" marL="914400" rtl="0" algn="l">
              <a:lnSpc>
                <a:spcPct val="200000"/>
              </a:lnSpc>
              <a:spcBef>
                <a:spcPts val="1600"/>
              </a:spcBef>
              <a:spcAft>
                <a:spcPts val="1600"/>
              </a:spcAft>
              <a:buNone/>
            </a:pPr>
            <a:r>
              <a:rPr lang="en" sz="1800">
                <a:solidFill>
                  <a:schemeClr val="accent2"/>
                </a:solidFill>
                <a:latin typeface="Times New Roman"/>
                <a:ea typeface="Times New Roman"/>
                <a:cs typeface="Times New Roman"/>
                <a:sym typeface="Times New Roman"/>
              </a:rPr>
              <a:t> </a:t>
            </a:r>
            <a:endParaRPr sz="1800">
              <a:solidFill>
                <a:schemeClr val="accent2"/>
              </a:solidFill>
              <a:latin typeface="Times New Roman"/>
              <a:ea typeface="Times New Roman"/>
              <a:cs typeface="Times New Roman"/>
              <a:sym typeface="Times New Roman"/>
            </a:endParaRPr>
          </a:p>
        </p:txBody>
      </p:sp>
      <p:sp>
        <p:nvSpPr>
          <p:cNvPr id="159" name="Google Shape;159;p25"/>
          <p:cNvSpPr txBox="1"/>
          <p:nvPr/>
        </p:nvSpPr>
        <p:spPr>
          <a:xfrm>
            <a:off x="311700" y="4648083"/>
            <a:ext cx="7315200" cy="8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Knowledge of english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Hardware and Software Requirements</a:t>
            </a:r>
            <a:endParaRPr>
              <a:latin typeface="Times New Roman"/>
              <a:ea typeface="Times New Roman"/>
              <a:cs typeface="Times New Roman"/>
              <a:sym typeface="Times New Roman"/>
            </a:endParaRPr>
          </a:p>
        </p:txBody>
      </p:sp>
      <p:sp>
        <p:nvSpPr>
          <p:cNvPr id="165" name="Google Shape;165;p26"/>
          <p:cNvSpPr txBox="1"/>
          <p:nvPr>
            <p:ph idx="1" type="body"/>
          </p:nvPr>
        </p:nvSpPr>
        <p:spPr>
          <a:xfrm>
            <a:off x="400800" y="1152475"/>
            <a:ext cx="8520600" cy="3894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accent2"/>
              </a:buClr>
              <a:buSzPts val="1800"/>
              <a:buFont typeface="Times New Roman"/>
              <a:buChar char="●"/>
            </a:pPr>
            <a:r>
              <a:rPr lang="en" sz="1800">
                <a:solidFill>
                  <a:schemeClr val="accent2"/>
                </a:solidFill>
                <a:latin typeface="Times New Roman"/>
                <a:ea typeface="Times New Roman"/>
                <a:cs typeface="Times New Roman"/>
                <a:sym typeface="Times New Roman"/>
              </a:rPr>
              <a:t>A good quality headphone for judicious analysis based on subjects attentiveness.</a:t>
            </a:r>
            <a:endParaRPr sz="1800">
              <a:solidFill>
                <a:schemeClr val="accent2"/>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accent2"/>
              </a:buClr>
              <a:buSzPts val="1800"/>
              <a:buFont typeface="Times New Roman"/>
              <a:buChar char="●"/>
            </a:pPr>
            <a:r>
              <a:rPr lang="en" sz="1800">
                <a:solidFill>
                  <a:schemeClr val="accent2"/>
                </a:solidFill>
                <a:latin typeface="Times New Roman"/>
                <a:ea typeface="Times New Roman"/>
                <a:cs typeface="Times New Roman"/>
                <a:sym typeface="Times New Roman"/>
              </a:rPr>
              <a:t>A webcam to capture subject’s expressions and a module to monitor webcam’s functioning.</a:t>
            </a:r>
            <a:endParaRPr sz="1800">
              <a:solidFill>
                <a:schemeClr val="accent2"/>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accent2"/>
              </a:buClr>
              <a:buSzPts val="1800"/>
              <a:buFont typeface="Times New Roman"/>
              <a:buChar char="●"/>
            </a:pPr>
            <a:r>
              <a:rPr lang="en" sz="1800">
                <a:solidFill>
                  <a:schemeClr val="accent2"/>
                </a:solidFill>
                <a:latin typeface="Times New Roman"/>
                <a:ea typeface="Times New Roman"/>
                <a:cs typeface="Times New Roman"/>
                <a:sym typeface="Times New Roman"/>
              </a:rPr>
              <a:t>A mouse set at a fixed Dots Per Inch (DPI) and a module to capture mouse actions.</a:t>
            </a:r>
            <a:endParaRPr sz="1800">
              <a:solidFill>
                <a:schemeClr val="accent2"/>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accent2"/>
              </a:buClr>
              <a:buSzPts val="1800"/>
              <a:buFont typeface="Times New Roman"/>
              <a:buChar char="●"/>
            </a:pPr>
            <a:r>
              <a:rPr lang="en">
                <a:solidFill>
                  <a:schemeClr val="accent2"/>
                </a:solidFill>
                <a:latin typeface="Times New Roman"/>
                <a:ea typeface="Times New Roman"/>
                <a:cs typeface="Times New Roman"/>
                <a:sym typeface="Times New Roman"/>
              </a:rPr>
              <a:t>A computer with Gpu for training models.</a:t>
            </a:r>
            <a:endParaRPr>
              <a:solidFill>
                <a:schemeClr val="accent2"/>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accent2"/>
              </a:buClr>
              <a:buSzPts val="1800"/>
              <a:buFont typeface="Times New Roman"/>
              <a:buChar char="●"/>
            </a:pPr>
            <a:r>
              <a:rPr lang="en">
                <a:solidFill>
                  <a:schemeClr val="accent2"/>
                </a:solidFill>
                <a:latin typeface="Times New Roman"/>
                <a:ea typeface="Times New Roman"/>
                <a:cs typeface="Times New Roman"/>
                <a:sym typeface="Times New Roman"/>
              </a:rPr>
              <a:t>Google’s TensorFlow Environment and Deep Learning Tools.</a:t>
            </a:r>
            <a:endParaRPr sz="1800">
              <a:solidFill>
                <a:schemeClr val="accent2"/>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accent2"/>
              </a:buClr>
              <a:buSzPts val="1800"/>
              <a:buFont typeface="Times New Roman"/>
              <a:buChar char="●"/>
            </a:pPr>
            <a:r>
              <a:rPr lang="en">
                <a:solidFill>
                  <a:schemeClr val="accent2"/>
                </a:solidFill>
                <a:latin typeface="Times New Roman"/>
                <a:ea typeface="Times New Roman"/>
                <a:cs typeface="Times New Roman"/>
                <a:sym typeface="Times New Roman"/>
              </a:rPr>
              <a:t>Image processing library - OpenCV</a:t>
            </a:r>
            <a:endParaRPr>
              <a:solidFill>
                <a:schemeClr val="accent2"/>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accent2"/>
              </a:buClr>
              <a:buSzPts val="1800"/>
              <a:buFont typeface="Times New Roman"/>
              <a:buChar char="●"/>
            </a:pPr>
            <a:r>
              <a:rPr lang="en">
                <a:solidFill>
                  <a:schemeClr val="accent2"/>
                </a:solidFill>
                <a:latin typeface="Times New Roman"/>
                <a:ea typeface="Times New Roman"/>
                <a:cs typeface="Times New Roman"/>
                <a:sym typeface="Times New Roman"/>
              </a:rPr>
              <a:t>GUI and Game Development - Pygame and Tkinter</a:t>
            </a:r>
            <a:endParaRPr>
              <a:solidFill>
                <a:schemeClr val="accent2"/>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a:solidFill>
                <a:schemeClr val="accent2"/>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solidFill>
                <a:schemeClr val="accent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a:solidFill>
                  <a:schemeClr val="accent2"/>
                </a:solidFill>
                <a:latin typeface="Times New Roman"/>
                <a:ea typeface="Times New Roman"/>
                <a:cs typeface="Times New Roman"/>
                <a:sym typeface="Times New Roman"/>
              </a:rPr>
              <a:t>  </a:t>
            </a:r>
            <a:endParaRPr sz="1800">
              <a:solidFill>
                <a:schemeClr val="accent2"/>
              </a:solidFill>
              <a:latin typeface="Times New Roman"/>
              <a:ea typeface="Times New Roman"/>
              <a:cs typeface="Times New Roman"/>
              <a:sym typeface="Times New Roman"/>
            </a:endParaRPr>
          </a:p>
          <a:p>
            <a:pPr indent="0" lvl="0" marL="0" rtl="0" algn="l">
              <a:spcBef>
                <a:spcPts val="1000"/>
              </a:spcBef>
              <a:spcAft>
                <a:spcPts val="1600"/>
              </a:spcAft>
              <a:buNone/>
            </a:pPr>
            <a:r>
              <a:t/>
            </a:r>
            <a:endParaRPr sz="1800">
              <a:solidFill>
                <a:schemeClr val="accent2"/>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90025" y="20463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Times New Roman"/>
                <a:ea typeface="Times New Roman"/>
                <a:cs typeface="Times New Roman"/>
                <a:sym typeface="Times New Roman"/>
              </a:rPr>
              <a:t>Flowchart</a:t>
            </a:r>
            <a:endParaRPr sz="3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28"/>
          <p:cNvPicPr preferRelativeResize="0"/>
          <p:nvPr/>
        </p:nvPicPr>
        <p:blipFill rotWithShape="1">
          <a:blip r:embed="rId3">
            <a:alphaModFix/>
          </a:blip>
          <a:srcRect b="2005" l="-35834" r="-77339" t="2501"/>
          <a:stretch/>
        </p:blipFill>
        <p:spPr>
          <a:xfrm>
            <a:off x="1836400" y="0"/>
            <a:ext cx="575045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16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81" name="Google Shape;181;p29"/>
          <p:cNvSpPr txBox="1"/>
          <p:nvPr>
            <p:ph idx="1" type="body"/>
          </p:nvPr>
        </p:nvSpPr>
        <p:spPr>
          <a:xfrm>
            <a:off x="209600" y="887725"/>
            <a:ext cx="8520600" cy="3990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Ma Xiaoxi, Lin Weisi ,Huang Dongyan, Dong Minghui, Haizhou Li . IEEE 2nd International Conference on Signal and Image Processing. .Facial Emotion Recognition. 2017</a:t>
            </a:r>
            <a:endParaRPr sz="1700">
              <a:latin typeface="Times New Roman"/>
              <a:ea typeface="Times New Roman"/>
              <a:cs typeface="Times New Roman"/>
              <a:sym typeface="Times New Roman"/>
            </a:endParaRPr>
          </a:p>
          <a:p>
            <a:pPr indent="-336550" lvl="0" marL="457200" rtl="0" algn="l">
              <a:spcBef>
                <a:spcPts val="1600"/>
              </a:spcBef>
              <a:spcAft>
                <a:spcPts val="0"/>
              </a:spcAft>
              <a:buSzPts val="1700"/>
              <a:buFont typeface="Times New Roman"/>
              <a:buAutoNum type="arabicPeriod"/>
            </a:pPr>
            <a:r>
              <a:rPr lang="en" sz="1700">
                <a:latin typeface="Times New Roman"/>
                <a:ea typeface="Times New Roman"/>
                <a:cs typeface="Times New Roman"/>
                <a:sym typeface="Times New Roman"/>
              </a:rPr>
              <a:t>Soumik Mondal and Patrick Bours.Continuous Authentication using Mouse Dynamic T.V. 2017</a:t>
            </a:r>
            <a:endParaRPr sz="1700">
              <a:latin typeface="Times New Roman"/>
              <a:ea typeface="Times New Roman"/>
              <a:cs typeface="Times New Roman"/>
              <a:sym typeface="Times New Roman"/>
            </a:endParaRPr>
          </a:p>
          <a:p>
            <a:pPr indent="-336550" lvl="0" marL="457200" rtl="0" algn="l">
              <a:spcBef>
                <a:spcPts val="1600"/>
              </a:spcBef>
              <a:spcAft>
                <a:spcPts val="0"/>
              </a:spcAft>
              <a:buSzPts val="1700"/>
              <a:buFont typeface="Times New Roman"/>
              <a:buAutoNum type="arabicPeriod"/>
            </a:pPr>
            <a:r>
              <a:rPr lang="en" sz="1700">
                <a:latin typeface="Times New Roman"/>
                <a:ea typeface="Times New Roman"/>
                <a:cs typeface="Times New Roman"/>
                <a:sym typeface="Times New Roman"/>
              </a:rPr>
              <a:t>Anand Rao and Neelima Pradhan.Perceived work deadlines.2014</a:t>
            </a:r>
            <a:endParaRPr sz="1700">
              <a:latin typeface="Times New Roman"/>
              <a:ea typeface="Times New Roman"/>
              <a:cs typeface="Times New Roman"/>
              <a:sym typeface="Times New Roman"/>
            </a:endParaRPr>
          </a:p>
          <a:p>
            <a:pPr indent="-336550" lvl="0" marL="457200" rtl="0" algn="l">
              <a:spcBef>
                <a:spcPts val="1600"/>
              </a:spcBef>
              <a:spcAft>
                <a:spcPts val="0"/>
              </a:spcAft>
              <a:buSzPts val="1700"/>
              <a:buFont typeface="Times New Roman"/>
              <a:buAutoNum type="arabicPeriod"/>
            </a:pPr>
            <a:r>
              <a:rPr lang="en" sz="1700">
                <a:latin typeface="Times New Roman"/>
                <a:ea typeface="Times New Roman"/>
                <a:cs typeface="Times New Roman"/>
                <a:sym typeface="Times New Roman"/>
              </a:rPr>
              <a:t> Fang Yuan Wan†, Yi Wen†, Yan Yang§, Zhiping.State-Trait Anxiety Inventory.Available:</a:t>
            </a:r>
            <a:endParaRPr sz="1700">
              <a:latin typeface="Times New Roman"/>
              <a:ea typeface="Times New Roman"/>
              <a:cs typeface="Times New Roman"/>
              <a:sym typeface="Times New Roman"/>
            </a:endParaRPr>
          </a:p>
          <a:p>
            <a:pPr indent="-336550" lvl="0" marL="457200" rtl="0" algn="l">
              <a:spcBef>
                <a:spcPts val="1600"/>
              </a:spcBef>
              <a:spcAft>
                <a:spcPts val="1600"/>
              </a:spcAft>
              <a:buSzPts val="1700"/>
              <a:buFont typeface="Times New Roman"/>
              <a:buAutoNum type="arabicPeriod"/>
            </a:pPr>
            <a:r>
              <a:rPr lang="en" sz="1700">
                <a:latin typeface="Times New Roman"/>
                <a:ea typeface="Times New Roman"/>
                <a:cs typeface="Times New Roman"/>
                <a:sym typeface="Times New Roman"/>
              </a:rPr>
              <a:t>Charles R. Harrell, Bruce Gladwin, Michael P. Hoag. Mitigating the “Hawthorne Effect” in simulation studies.1994</a:t>
            </a:r>
            <a:endParaRPr sz="17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0"/>
          <p:cNvSpPr txBox="1"/>
          <p:nvPr>
            <p:ph idx="1" type="body"/>
          </p:nvPr>
        </p:nvSpPr>
        <p:spPr>
          <a:xfrm>
            <a:off x="200200" y="19162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Times New Roman"/>
              <a:buAutoNum type="arabicPeriod" startAt="6"/>
            </a:pPr>
            <a:r>
              <a:rPr lang="en" sz="1700">
                <a:solidFill>
                  <a:schemeClr val="accent2"/>
                </a:solidFill>
                <a:latin typeface="Times New Roman"/>
                <a:ea typeface="Times New Roman"/>
                <a:cs typeface="Times New Roman"/>
                <a:sym typeface="Times New Roman"/>
              </a:rPr>
              <a:t>Nishitha Aysha Ashraf</a:t>
            </a:r>
            <a:r>
              <a:rPr lang="en" sz="1700">
                <a:solidFill>
                  <a:schemeClr val="dk1"/>
                </a:solidFill>
                <a:latin typeface="Times New Roman"/>
                <a:ea typeface="Times New Roman"/>
                <a:cs typeface="Times New Roman"/>
                <a:sym typeface="Times New Roman"/>
              </a:rPr>
              <a:t>, “There are less than 4000 psychiatrists in India: Is medical education to blame?,” April 3, 2018. [Online]. Available: </a:t>
            </a:r>
            <a:r>
              <a:rPr lang="en" sz="1700" u="sng">
                <a:solidFill>
                  <a:schemeClr val="accent5"/>
                </a:solidFill>
                <a:latin typeface="Times New Roman"/>
                <a:ea typeface="Times New Roman"/>
                <a:cs typeface="Times New Roman"/>
                <a:sym typeface="Times New Roman"/>
                <a:hlinkClick r:id="rId3"/>
              </a:rPr>
              <a:t>https://www.thenewsminute.com/article/there-are-less-4000-psychiatrists-india-medical-education-blame-78952</a:t>
            </a:r>
            <a:r>
              <a:rPr lang="en" sz="1700">
                <a:solidFill>
                  <a:schemeClr val="dk1"/>
                </a:solidFill>
                <a:latin typeface="Times New Roman"/>
                <a:ea typeface="Times New Roman"/>
                <a:cs typeface="Times New Roman"/>
                <a:sym typeface="Times New Roman"/>
              </a:rPr>
              <a:t>. [Accessed Feb. 14 2019].</a:t>
            </a:r>
            <a:endParaRPr sz="1700">
              <a:solidFill>
                <a:srgbClr val="000000"/>
              </a:solidFill>
              <a:latin typeface="Times New Roman"/>
              <a:ea typeface="Times New Roman"/>
              <a:cs typeface="Times New Roman"/>
              <a:sym typeface="Times New Roman"/>
            </a:endParaRPr>
          </a:p>
          <a:p>
            <a:pPr indent="-336550" lvl="0" marL="457200" rtl="0" algn="l">
              <a:spcBef>
                <a:spcPts val="1600"/>
              </a:spcBef>
              <a:spcAft>
                <a:spcPts val="0"/>
              </a:spcAft>
              <a:buClr>
                <a:srgbClr val="000000"/>
              </a:buClr>
              <a:buSzPts val="1700"/>
              <a:buFont typeface="Times New Roman"/>
              <a:buAutoNum type="arabicPeriod" startAt="6"/>
            </a:pPr>
            <a:r>
              <a:rPr lang="en" sz="1700">
                <a:solidFill>
                  <a:srgbClr val="000000"/>
                </a:solidFill>
                <a:latin typeface="Times New Roman"/>
                <a:ea typeface="Times New Roman"/>
                <a:cs typeface="Times New Roman"/>
                <a:sym typeface="Times New Roman"/>
              </a:rPr>
              <a:t>P. Lucey, J.F. Cohn, T. Kanade, J. Saragih, Z. Ambadar and I. Matthews, "The Extended Cohn-Kanade Dataset (CK+): A complete dataset for action unit and emotion-specified expression", in the Proceedings of IEEE workshop on CVPR for Human Communicative Behavior Analysis, San Francisco, USA, 2010.Available: </a:t>
            </a:r>
            <a:r>
              <a:rPr lang="en" sz="1700" u="sng">
                <a:solidFill>
                  <a:schemeClr val="accent5"/>
                </a:solidFill>
                <a:latin typeface="Times New Roman"/>
                <a:ea typeface="Times New Roman"/>
                <a:cs typeface="Times New Roman"/>
                <a:sym typeface="Times New Roman"/>
                <a:hlinkClick r:id="rId4"/>
              </a:rPr>
              <a:t>http://www.consortium.ri.cm</a:t>
            </a:r>
            <a:r>
              <a:rPr lang="en" sz="1700" u="sng">
                <a:solidFill>
                  <a:schemeClr val="accent5"/>
                </a:solidFill>
                <a:latin typeface="Times New Roman"/>
                <a:ea typeface="Times New Roman"/>
                <a:cs typeface="Times New Roman"/>
                <a:sym typeface="Times New Roman"/>
                <a:hlinkClick r:id="rId5"/>
              </a:rPr>
              <a:t>u.edu/index.php</a:t>
            </a:r>
            <a:endParaRPr sz="1700">
              <a:solidFill>
                <a:schemeClr val="accent5"/>
              </a:solidFill>
              <a:latin typeface="Times New Roman"/>
              <a:ea typeface="Times New Roman"/>
              <a:cs typeface="Times New Roman"/>
              <a:sym typeface="Times New Roman"/>
            </a:endParaRPr>
          </a:p>
          <a:p>
            <a:pPr indent="-336550" lvl="0" marL="457200" rtl="0" algn="just">
              <a:spcBef>
                <a:spcPts val="1600"/>
              </a:spcBef>
              <a:spcAft>
                <a:spcPts val="0"/>
              </a:spcAft>
              <a:buClr>
                <a:srgbClr val="000000"/>
              </a:buClr>
              <a:buSzPts val="1700"/>
              <a:buFont typeface="Times New Roman"/>
              <a:buAutoNum type="arabicPeriod" startAt="6"/>
            </a:pPr>
            <a:r>
              <a:rPr lang="en" sz="1700">
                <a:solidFill>
                  <a:srgbClr val="000000"/>
                </a:solidFill>
                <a:latin typeface="Times New Roman"/>
                <a:ea typeface="Times New Roman"/>
                <a:cs typeface="Times New Roman"/>
                <a:sym typeface="Times New Roman"/>
              </a:rPr>
              <a:t>Michael J. Lyons, Shigeru Akemastu, Miyuki Kamachi, Jiro Gyoba. Coding Facial Expressions with Gabor Wavelets, 3rd IEEE International Conference on Automatic Face and Gesture Recognition, pp. 200-205 (1998). .Available: </a:t>
            </a:r>
            <a:r>
              <a:rPr lang="en" sz="1700" u="sng">
                <a:solidFill>
                  <a:schemeClr val="accent5"/>
                </a:solidFill>
                <a:latin typeface="Times New Roman"/>
                <a:ea typeface="Times New Roman"/>
                <a:cs typeface="Times New Roman"/>
                <a:sym typeface="Times New Roman"/>
                <a:hlinkClick r:id="rId6"/>
              </a:rPr>
              <a:t>http://www.kasrl.org</a:t>
            </a:r>
            <a:endParaRPr sz="1700">
              <a:solidFill>
                <a:schemeClr val="accent5"/>
              </a:solidFill>
              <a:latin typeface="Times New Roman"/>
              <a:ea typeface="Times New Roman"/>
              <a:cs typeface="Times New Roman"/>
              <a:sym typeface="Times New Roman"/>
            </a:endParaRPr>
          </a:p>
          <a:p>
            <a:pPr indent="-336550" lvl="0" marL="457200" rtl="0" algn="l">
              <a:lnSpc>
                <a:spcPct val="100000"/>
              </a:lnSpc>
              <a:spcBef>
                <a:spcPts val="1600"/>
              </a:spcBef>
              <a:spcAft>
                <a:spcPts val="0"/>
              </a:spcAft>
              <a:buClr>
                <a:srgbClr val="000000"/>
              </a:buClr>
              <a:buSzPts val="1700"/>
              <a:buFont typeface="Times New Roman"/>
              <a:buAutoNum type="arabicPeriod" startAt="6"/>
            </a:pPr>
            <a:r>
              <a:rPr lang="en" sz="1700">
                <a:solidFill>
                  <a:srgbClr val="000000"/>
                </a:solidFill>
                <a:latin typeface="Times New Roman"/>
                <a:ea typeface="Times New Roman"/>
                <a:cs typeface="Times New Roman"/>
                <a:sym typeface="Times New Roman"/>
              </a:rPr>
              <a:t>Brian Lee Yung Rowe .Oct 18, 2016 .New York,</a:t>
            </a:r>
            <a:endParaRPr sz="1700">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 sz="1700">
                <a:solidFill>
                  <a:srgbClr val="000000"/>
                </a:solidFill>
                <a:latin typeface="Times New Roman"/>
                <a:ea typeface="Times New Roman"/>
                <a:cs typeface="Times New Roman"/>
                <a:sym typeface="Times New Roman"/>
              </a:rPr>
              <a:t>Available: </a:t>
            </a:r>
            <a:r>
              <a:rPr lang="en" sz="1700" u="sng">
                <a:solidFill>
                  <a:schemeClr val="accent5"/>
                </a:solidFill>
                <a:latin typeface="Times New Roman"/>
                <a:ea typeface="Times New Roman"/>
                <a:cs typeface="Times New Roman"/>
                <a:sym typeface="Times New Roman"/>
                <a:hlinkClick r:id="rId7"/>
              </a:rPr>
              <a:t>https://codeload.github.com/muxspace/facial_expressions</a:t>
            </a:r>
            <a:r>
              <a:rPr lang="en" sz="1700">
                <a:solidFill>
                  <a:srgbClr val="000000"/>
                </a:solidFill>
                <a:latin typeface="Times New Roman"/>
                <a:ea typeface="Times New Roman"/>
                <a:cs typeface="Times New Roman"/>
                <a:sym typeface="Times New Roman"/>
              </a:rPr>
              <a:t>.</a:t>
            </a:r>
            <a:endParaRPr sz="1700">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1371600" rtl="0" algn="l">
              <a:lnSpc>
                <a:spcPct val="115000"/>
              </a:lnSpc>
              <a:spcBef>
                <a:spcPts val="1600"/>
              </a:spcBef>
              <a:spcAft>
                <a:spcPts val="1600"/>
              </a:spcAft>
              <a:buNone/>
            </a:pPr>
            <a:r>
              <a:t/>
            </a:r>
            <a:endParaRPr sz="1700">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1"/>
          <p:cNvSpPr txBox="1"/>
          <p:nvPr>
            <p:ph idx="1" type="body"/>
          </p:nvPr>
        </p:nvSpPr>
        <p:spPr>
          <a:xfrm>
            <a:off x="311700" y="276225"/>
            <a:ext cx="8520600" cy="4292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Times New Roman"/>
              <a:buAutoNum type="arabicPeriod" startAt="9"/>
            </a:pPr>
            <a:r>
              <a:rPr lang="en" sz="1700">
                <a:solidFill>
                  <a:schemeClr val="dk1"/>
                </a:solidFill>
                <a:highlight>
                  <a:schemeClr val="lt1"/>
                </a:highlight>
                <a:latin typeface="Times New Roman"/>
                <a:ea typeface="Times New Roman"/>
                <a:cs typeface="Times New Roman"/>
                <a:sym typeface="Times New Roman"/>
              </a:rPr>
              <a:t>Bainbridge, W.A., Isola, P., &amp; Oliva, A. (2013). The intrinsic memorability of face images. Journal of Experimental Psychology: General. Journal of Experimental Psychology: General, 142(4), 1323-1334. Available: </a:t>
            </a:r>
            <a:r>
              <a:rPr lang="en" sz="1700" u="sng">
                <a:solidFill>
                  <a:schemeClr val="accent5"/>
                </a:solidFill>
                <a:latin typeface="Times New Roman"/>
                <a:ea typeface="Times New Roman"/>
                <a:cs typeface="Times New Roman"/>
                <a:sym typeface="Times New Roman"/>
                <a:hlinkClick r:id="rId3"/>
              </a:rPr>
              <a:t>http://www.wilmabrainbridge</a:t>
            </a:r>
            <a:endParaRPr sz="1700">
              <a:solidFill>
                <a:schemeClr val="accent5"/>
              </a:solidFill>
              <a:highlight>
                <a:schemeClr val="lt1"/>
              </a:highlight>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516225"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Index</a:t>
            </a:r>
            <a:endParaRPr/>
          </a:p>
        </p:txBody>
      </p:sp>
      <p:sp>
        <p:nvSpPr>
          <p:cNvPr id="63" name="Google Shape;63;p14"/>
          <p:cNvSpPr txBox="1"/>
          <p:nvPr>
            <p:ph idx="1" type="body"/>
          </p:nvPr>
        </p:nvSpPr>
        <p:spPr>
          <a:xfrm>
            <a:off x="623400" y="712925"/>
            <a:ext cx="8520600" cy="43038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rgbClr val="000000"/>
              </a:buClr>
              <a:buSzPts val="1400"/>
              <a:buChar char="●"/>
            </a:pPr>
            <a:r>
              <a:rPr lang="en" sz="1400">
                <a:solidFill>
                  <a:srgbClr val="000000"/>
                </a:solidFill>
              </a:rPr>
              <a:t>Problem Statement</a:t>
            </a:r>
            <a:endParaRPr sz="1400">
              <a:solidFill>
                <a:srgbClr val="000000"/>
              </a:solidFill>
            </a:endParaRPr>
          </a:p>
          <a:p>
            <a:pPr indent="-317500" lvl="0" marL="457200" rtl="0" algn="l">
              <a:lnSpc>
                <a:spcPct val="200000"/>
              </a:lnSpc>
              <a:spcBef>
                <a:spcPts val="0"/>
              </a:spcBef>
              <a:spcAft>
                <a:spcPts val="0"/>
              </a:spcAft>
              <a:buClr>
                <a:srgbClr val="000000"/>
              </a:buClr>
              <a:buSzPts val="1400"/>
              <a:buChar char="●"/>
            </a:pPr>
            <a:r>
              <a:rPr lang="en" sz="1400">
                <a:solidFill>
                  <a:srgbClr val="000000"/>
                </a:solidFill>
              </a:rPr>
              <a:t>Literature Survey</a:t>
            </a:r>
            <a:endParaRPr sz="1400">
              <a:solidFill>
                <a:srgbClr val="000000"/>
              </a:solidFill>
            </a:endParaRPr>
          </a:p>
          <a:p>
            <a:pPr indent="-317500" lvl="0" marL="457200" rtl="0" algn="l">
              <a:lnSpc>
                <a:spcPct val="200000"/>
              </a:lnSpc>
              <a:spcBef>
                <a:spcPts val="0"/>
              </a:spcBef>
              <a:spcAft>
                <a:spcPts val="0"/>
              </a:spcAft>
              <a:buClr>
                <a:srgbClr val="000000"/>
              </a:buClr>
              <a:buSzPts val="1400"/>
              <a:buChar char="●"/>
            </a:pPr>
            <a:r>
              <a:rPr lang="en" sz="1400">
                <a:solidFill>
                  <a:srgbClr val="000000"/>
                </a:solidFill>
              </a:rPr>
              <a:t>Block Diagram</a:t>
            </a:r>
            <a:endParaRPr sz="1400">
              <a:solidFill>
                <a:srgbClr val="000000"/>
              </a:solidFill>
            </a:endParaRPr>
          </a:p>
          <a:p>
            <a:pPr indent="-317500" lvl="0" marL="457200" rtl="0" algn="l">
              <a:lnSpc>
                <a:spcPct val="200000"/>
              </a:lnSpc>
              <a:spcBef>
                <a:spcPts val="0"/>
              </a:spcBef>
              <a:spcAft>
                <a:spcPts val="0"/>
              </a:spcAft>
              <a:buClr>
                <a:srgbClr val="000000"/>
              </a:buClr>
              <a:buSzPts val="1400"/>
              <a:buChar char="●"/>
            </a:pPr>
            <a:r>
              <a:rPr lang="en" sz="1400">
                <a:solidFill>
                  <a:srgbClr val="000000"/>
                </a:solidFill>
              </a:rPr>
              <a:t>Methodology</a:t>
            </a:r>
            <a:endParaRPr sz="1400">
              <a:solidFill>
                <a:srgbClr val="000000"/>
              </a:solidFill>
            </a:endParaRPr>
          </a:p>
          <a:p>
            <a:pPr indent="-317500" lvl="0" marL="457200" rtl="0" algn="l">
              <a:lnSpc>
                <a:spcPct val="200000"/>
              </a:lnSpc>
              <a:spcBef>
                <a:spcPts val="0"/>
              </a:spcBef>
              <a:spcAft>
                <a:spcPts val="0"/>
              </a:spcAft>
              <a:buClr>
                <a:srgbClr val="000000"/>
              </a:buClr>
              <a:buSzPts val="1400"/>
              <a:buChar char="●"/>
            </a:pPr>
            <a:r>
              <a:rPr lang="en" sz="1400">
                <a:solidFill>
                  <a:srgbClr val="000000"/>
                </a:solidFill>
              </a:rPr>
              <a:t>Functional requirements</a:t>
            </a:r>
            <a:endParaRPr sz="1400">
              <a:solidFill>
                <a:srgbClr val="000000"/>
              </a:solidFill>
            </a:endParaRPr>
          </a:p>
          <a:p>
            <a:pPr indent="-317500" lvl="0" marL="457200" rtl="0" algn="l">
              <a:lnSpc>
                <a:spcPct val="200000"/>
              </a:lnSpc>
              <a:spcBef>
                <a:spcPts val="0"/>
              </a:spcBef>
              <a:spcAft>
                <a:spcPts val="0"/>
              </a:spcAft>
              <a:buClr>
                <a:srgbClr val="000000"/>
              </a:buClr>
              <a:buSzPts val="1400"/>
              <a:buChar char="●"/>
            </a:pPr>
            <a:r>
              <a:rPr lang="en" sz="1400">
                <a:solidFill>
                  <a:srgbClr val="000000"/>
                </a:solidFill>
              </a:rPr>
              <a:t>Non Functional Requirements</a:t>
            </a:r>
            <a:endParaRPr sz="1400">
              <a:solidFill>
                <a:srgbClr val="000000"/>
              </a:solidFill>
            </a:endParaRPr>
          </a:p>
          <a:p>
            <a:pPr indent="-317500" lvl="0" marL="457200" rtl="0" algn="l">
              <a:lnSpc>
                <a:spcPct val="200000"/>
              </a:lnSpc>
              <a:spcBef>
                <a:spcPts val="0"/>
              </a:spcBef>
              <a:spcAft>
                <a:spcPts val="0"/>
              </a:spcAft>
              <a:buClr>
                <a:srgbClr val="000000"/>
              </a:buClr>
              <a:buSzPts val="1400"/>
              <a:buChar char="●"/>
            </a:pPr>
            <a:r>
              <a:rPr lang="en" sz="1400">
                <a:solidFill>
                  <a:srgbClr val="000000"/>
                </a:solidFill>
              </a:rPr>
              <a:t>Hardware requirements</a:t>
            </a:r>
            <a:endParaRPr sz="1400">
              <a:solidFill>
                <a:srgbClr val="000000"/>
              </a:solidFill>
            </a:endParaRPr>
          </a:p>
          <a:p>
            <a:pPr indent="-317500" lvl="0" marL="457200" rtl="0" algn="l">
              <a:lnSpc>
                <a:spcPct val="200000"/>
              </a:lnSpc>
              <a:spcBef>
                <a:spcPts val="0"/>
              </a:spcBef>
              <a:spcAft>
                <a:spcPts val="0"/>
              </a:spcAft>
              <a:buClr>
                <a:srgbClr val="000000"/>
              </a:buClr>
              <a:buSzPts val="1400"/>
              <a:buChar char="●"/>
            </a:pPr>
            <a:r>
              <a:rPr lang="en" sz="1400">
                <a:solidFill>
                  <a:srgbClr val="000000"/>
                </a:solidFill>
              </a:rPr>
              <a:t>Constraints</a:t>
            </a:r>
            <a:endParaRPr sz="1400">
              <a:solidFill>
                <a:srgbClr val="000000"/>
              </a:solidFill>
            </a:endParaRPr>
          </a:p>
          <a:p>
            <a:pPr indent="-317500" lvl="0" marL="457200" rtl="0" algn="l">
              <a:lnSpc>
                <a:spcPct val="200000"/>
              </a:lnSpc>
              <a:spcBef>
                <a:spcPts val="0"/>
              </a:spcBef>
              <a:spcAft>
                <a:spcPts val="0"/>
              </a:spcAft>
              <a:buClr>
                <a:srgbClr val="000000"/>
              </a:buClr>
              <a:buSzPts val="1400"/>
              <a:buChar char="●"/>
            </a:pPr>
            <a:r>
              <a:rPr lang="en" sz="1400">
                <a:solidFill>
                  <a:srgbClr val="000000"/>
                </a:solidFill>
              </a:rPr>
              <a:t>Flowchart</a:t>
            </a:r>
            <a:endParaRPr sz="1400">
              <a:solidFill>
                <a:srgbClr val="000000"/>
              </a:solidFill>
            </a:endParaRPr>
          </a:p>
          <a:p>
            <a:pPr indent="-317500" lvl="0" marL="457200" rtl="0" algn="l">
              <a:lnSpc>
                <a:spcPct val="200000"/>
              </a:lnSpc>
              <a:spcBef>
                <a:spcPts val="0"/>
              </a:spcBef>
              <a:spcAft>
                <a:spcPts val="0"/>
              </a:spcAft>
              <a:buClr>
                <a:srgbClr val="000000"/>
              </a:buClr>
              <a:buSzPts val="1400"/>
              <a:buChar char="●"/>
            </a:pPr>
            <a:r>
              <a:rPr lang="en" sz="1400">
                <a:solidFill>
                  <a:srgbClr val="000000"/>
                </a:solidFill>
              </a:rPr>
              <a:t>References</a:t>
            </a:r>
            <a:endParaRPr sz="1400">
              <a:solidFill>
                <a:srgbClr val="000000"/>
              </a:solidFill>
            </a:endParaRPr>
          </a:p>
          <a:p>
            <a:pPr indent="0" lvl="0" marL="457200" rtl="0" algn="l">
              <a:lnSpc>
                <a:spcPct val="200000"/>
              </a:lnSpc>
              <a:spcBef>
                <a:spcPts val="1600"/>
              </a:spcBef>
              <a:spcAft>
                <a:spcPts val="1600"/>
              </a:spcAft>
              <a:buNone/>
            </a:pPr>
            <a:r>
              <a:rPr lang="en" sz="1400">
                <a:solidFill>
                  <a:srgbClr val="000000"/>
                </a:solidFill>
              </a:rPr>
              <a:t>`</a:t>
            </a:r>
            <a:endParaRPr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7" name="Google Shape;197;p32"/>
          <p:cNvSpPr txBox="1"/>
          <p:nvPr>
            <p:ph idx="1" type="body"/>
          </p:nvPr>
        </p:nvSpPr>
        <p:spPr>
          <a:xfrm>
            <a:off x="311700" y="1190875"/>
            <a:ext cx="8520600" cy="2356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2400">
                <a:solidFill>
                  <a:srgbClr val="000000"/>
                </a:solidFill>
                <a:latin typeface="Times New Roman"/>
                <a:ea typeface="Times New Roman"/>
                <a:cs typeface="Times New Roman"/>
                <a:sym typeface="Times New Roman"/>
              </a:rPr>
              <a:t>The gestures and </a:t>
            </a:r>
            <a:r>
              <a:rPr lang="en" sz="2400">
                <a:solidFill>
                  <a:srgbClr val="000000"/>
                </a:solidFill>
                <a:latin typeface="Times New Roman"/>
                <a:ea typeface="Times New Roman"/>
                <a:cs typeface="Times New Roman"/>
                <a:sym typeface="Times New Roman"/>
              </a:rPr>
              <a:t>expressions</a:t>
            </a:r>
            <a:r>
              <a:rPr lang="en" sz="2400">
                <a:solidFill>
                  <a:srgbClr val="000000"/>
                </a:solidFill>
                <a:latin typeface="Times New Roman"/>
                <a:ea typeface="Times New Roman"/>
                <a:cs typeface="Times New Roman"/>
                <a:sym typeface="Times New Roman"/>
              </a:rPr>
              <a:t> thus act as a major measure for detecting the mental makeup of a person  and analysing his capability for a particular job. Also the application serves as a platform for self </a:t>
            </a:r>
            <a:r>
              <a:rPr lang="en" sz="2400">
                <a:solidFill>
                  <a:srgbClr val="000000"/>
                </a:solidFill>
                <a:latin typeface="Times New Roman"/>
                <a:ea typeface="Times New Roman"/>
                <a:cs typeface="Times New Roman"/>
                <a:sym typeface="Times New Roman"/>
              </a:rPr>
              <a:t>assessment</a:t>
            </a:r>
            <a:r>
              <a:rPr lang="en" sz="2400">
                <a:solidFill>
                  <a:srgbClr val="000000"/>
                </a:solidFill>
                <a:latin typeface="Times New Roman"/>
                <a:ea typeface="Times New Roman"/>
                <a:cs typeface="Times New Roman"/>
                <a:sym typeface="Times New Roman"/>
              </a:rPr>
              <a:t> and </a:t>
            </a:r>
            <a:r>
              <a:rPr lang="en" sz="2400">
                <a:solidFill>
                  <a:srgbClr val="000000"/>
                </a:solidFill>
                <a:latin typeface="Times New Roman"/>
                <a:ea typeface="Times New Roman"/>
                <a:cs typeface="Times New Roman"/>
                <a:sym typeface="Times New Roman"/>
              </a:rPr>
              <a:t>psychoanalysis</a:t>
            </a:r>
            <a:r>
              <a:rPr lang="en" sz="2400">
                <a:solidFill>
                  <a:srgbClr val="000000"/>
                </a:solidFill>
                <a:latin typeface="Times New Roman"/>
                <a:ea typeface="Times New Roman"/>
                <a:cs typeface="Times New Roman"/>
                <a:sym typeface="Times New Roman"/>
              </a:rPr>
              <a:t> in a interactive form. </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21008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Times New Roman"/>
                <a:ea typeface="Times New Roman"/>
                <a:cs typeface="Times New Roman"/>
                <a:sym typeface="Times New Roman"/>
              </a:rPr>
              <a:t>THANK YOU</a:t>
            </a:r>
            <a:endParaRPr sz="3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819150" y="3839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Problem Definition</a:t>
            </a:r>
            <a:endParaRPr>
              <a:latin typeface="Times New Roman"/>
              <a:ea typeface="Times New Roman"/>
              <a:cs typeface="Times New Roman"/>
              <a:sym typeface="Times New Roman"/>
            </a:endParaRPr>
          </a:p>
        </p:txBody>
      </p:sp>
      <p:sp>
        <p:nvSpPr>
          <p:cNvPr id="69" name="Google Shape;69;p15"/>
          <p:cNvSpPr txBox="1"/>
          <p:nvPr>
            <p:ph idx="1" type="body"/>
          </p:nvPr>
        </p:nvSpPr>
        <p:spPr>
          <a:xfrm>
            <a:off x="819150" y="1100375"/>
            <a:ext cx="7505700" cy="3765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700">
                <a:solidFill>
                  <a:srgbClr val="000000"/>
                </a:solidFill>
                <a:latin typeface="Times New Roman"/>
                <a:ea typeface="Times New Roman"/>
                <a:cs typeface="Times New Roman"/>
                <a:sym typeface="Times New Roman"/>
              </a:rPr>
              <a:t>India</a:t>
            </a:r>
            <a:r>
              <a:rPr lang="en" sz="1700">
                <a:solidFill>
                  <a:srgbClr val="000000"/>
                </a:solidFill>
                <a:latin typeface="Times New Roman"/>
                <a:ea typeface="Times New Roman"/>
                <a:cs typeface="Times New Roman"/>
                <a:sym typeface="Times New Roman"/>
              </a:rPr>
              <a:t> is a vast country with a population of </a:t>
            </a:r>
            <a:r>
              <a:rPr b="1" lang="en" sz="1700">
                <a:solidFill>
                  <a:srgbClr val="000000"/>
                </a:solidFill>
                <a:latin typeface="Times New Roman"/>
                <a:ea typeface="Times New Roman"/>
                <a:cs typeface="Times New Roman"/>
                <a:sym typeface="Times New Roman"/>
              </a:rPr>
              <a:t>1.2 billion people</a:t>
            </a:r>
            <a:r>
              <a:rPr lang="en" sz="1700">
                <a:solidFill>
                  <a:srgbClr val="000000"/>
                </a:solidFill>
                <a:latin typeface="Times New Roman"/>
                <a:ea typeface="Times New Roman"/>
                <a:cs typeface="Times New Roman"/>
                <a:sym typeface="Times New Roman"/>
              </a:rPr>
              <a:t> where </a:t>
            </a:r>
            <a:r>
              <a:rPr b="1" lang="en" sz="1700">
                <a:solidFill>
                  <a:srgbClr val="000000"/>
                </a:solidFill>
                <a:latin typeface="Times New Roman"/>
                <a:ea typeface="Times New Roman"/>
                <a:cs typeface="Times New Roman"/>
                <a:sym typeface="Times New Roman"/>
              </a:rPr>
              <a:t>at least</a:t>
            </a:r>
            <a:r>
              <a:rPr b="1" lang="en" sz="1700">
                <a:solidFill>
                  <a:srgbClr val="000000"/>
                </a:solidFill>
                <a:latin typeface="Times New Roman"/>
                <a:ea typeface="Times New Roman"/>
                <a:cs typeface="Times New Roman"/>
                <a:sym typeface="Times New Roman"/>
              </a:rPr>
              <a:t> five crore people</a:t>
            </a:r>
            <a:r>
              <a:rPr lang="en" sz="1700">
                <a:solidFill>
                  <a:srgbClr val="000000"/>
                </a:solidFill>
                <a:latin typeface="Times New Roman"/>
                <a:ea typeface="Times New Roman"/>
                <a:cs typeface="Times New Roman"/>
                <a:sym typeface="Times New Roman"/>
              </a:rPr>
              <a:t> live with a </a:t>
            </a:r>
            <a:r>
              <a:rPr b="1" lang="en" sz="1700">
                <a:solidFill>
                  <a:srgbClr val="000000"/>
                </a:solidFill>
                <a:latin typeface="Times New Roman"/>
                <a:ea typeface="Times New Roman"/>
                <a:cs typeface="Times New Roman"/>
                <a:sym typeface="Times New Roman"/>
              </a:rPr>
              <a:t>mental illness </a:t>
            </a:r>
            <a:r>
              <a:rPr lang="en" sz="1700">
                <a:solidFill>
                  <a:srgbClr val="000000"/>
                </a:solidFill>
                <a:latin typeface="Times New Roman"/>
                <a:ea typeface="Times New Roman"/>
                <a:cs typeface="Times New Roman"/>
                <a:sym typeface="Times New Roman"/>
              </a:rPr>
              <a:t>and most of them are even unaware of it, reason being currently there </a:t>
            </a:r>
            <a:r>
              <a:rPr lang="en" sz="1700">
                <a:solidFill>
                  <a:srgbClr val="000000"/>
                </a:solidFill>
                <a:latin typeface="Times New Roman"/>
                <a:ea typeface="Times New Roman"/>
                <a:cs typeface="Times New Roman"/>
                <a:sym typeface="Times New Roman"/>
              </a:rPr>
              <a:t>are </a:t>
            </a:r>
            <a:r>
              <a:rPr b="1" lang="en" sz="1700">
                <a:solidFill>
                  <a:srgbClr val="000000"/>
                </a:solidFill>
                <a:latin typeface="Times New Roman"/>
                <a:ea typeface="Times New Roman"/>
                <a:cs typeface="Times New Roman"/>
                <a:sym typeface="Times New Roman"/>
              </a:rPr>
              <a:t>less than 4000 psychiatrists</a:t>
            </a:r>
            <a:r>
              <a:rPr lang="en" sz="1700">
                <a:solidFill>
                  <a:srgbClr val="000000"/>
                </a:solidFill>
                <a:latin typeface="Times New Roman"/>
                <a:ea typeface="Times New Roman"/>
                <a:cs typeface="Times New Roman"/>
                <a:sym typeface="Times New Roman"/>
              </a:rPr>
              <a:t> in India and visiting a psychiatrist is believed to be a stigma. </a:t>
            </a:r>
            <a:r>
              <a:rPr lang="en" sz="1700">
                <a:solidFill>
                  <a:srgbClr val="000000"/>
                </a:solidFill>
                <a:latin typeface="Times New Roman"/>
                <a:ea typeface="Times New Roman"/>
                <a:cs typeface="Times New Roman"/>
                <a:sym typeface="Times New Roman"/>
              </a:rPr>
              <a:t>On the other hand, a search on a </a:t>
            </a:r>
            <a:r>
              <a:rPr b="1" lang="en" sz="1700">
                <a:solidFill>
                  <a:srgbClr val="000000"/>
                </a:solidFill>
                <a:latin typeface="Times New Roman"/>
                <a:ea typeface="Times New Roman"/>
                <a:cs typeface="Times New Roman"/>
                <a:sym typeface="Times New Roman"/>
              </a:rPr>
              <a:t>Global</a:t>
            </a:r>
            <a:r>
              <a:rPr lang="en" sz="1700">
                <a:solidFill>
                  <a:srgbClr val="000000"/>
                </a:solidFill>
                <a:latin typeface="Times New Roman"/>
                <a:ea typeface="Times New Roman"/>
                <a:cs typeface="Times New Roman"/>
                <a:sym typeface="Times New Roman"/>
              </a:rPr>
              <a:t> scale for </a:t>
            </a:r>
            <a:r>
              <a:rPr b="1" lang="en" sz="1700">
                <a:solidFill>
                  <a:srgbClr val="000000"/>
                </a:solidFill>
                <a:latin typeface="Times New Roman"/>
                <a:ea typeface="Times New Roman"/>
                <a:cs typeface="Times New Roman"/>
                <a:sym typeface="Times New Roman"/>
              </a:rPr>
              <a:t>“Human Resource Management”</a:t>
            </a:r>
            <a:r>
              <a:rPr lang="en" sz="1700">
                <a:solidFill>
                  <a:srgbClr val="000000"/>
                </a:solidFill>
                <a:latin typeface="Times New Roman"/>
                <a:ea typeface="Times New Roman"/>
                <a:cs typeface="Times New Roman"/>
                <a:sym typeface="Times New Roman"/>
              </a:rPr>
              <a:t> on LinkedIn shows around </a:t>
            </a:r>
            <a:r>
              <a:rPr b="1" lang="en" sz="1700">
                <a:solidFill>
                  <a:srgbClr val="000000"/>
                </a:solidFill>
                <a:latin typeface="Times New Roman"/>
                <a:ea typeface="Times New Roman"/>
                <a:cs typeface="Times New Roman"/>
                <a:sym typeface="Times New Roman"/>
              </a:rPr>
              <a:t>4 million</a:t>
            </a:r>
            <a:r>
              <a:rPr lang="en" sz="1700">
                <a:solidFill>
                  <a:srgbClr val="000000"/>
                </a:solidFill>
                <a:latin typeface="Times New Roman"/>
                <a:ea typeface="Times New Roman"/>
                <a:cs typeface="Times New Roman"/>
                <a:sym typeface="Times New Roman"/>
              </a:rPr>
              <a:t> results </a:t>
            </a:r>
            <a:r>
              <a:rPr b="1" lang="en" sz="1700">
                <a:solidFill>
                  <a:srgbClr val="000000"/>
                </a:solidFill>
                <a:latin typeface="Times New Roman"/>
                <a:ea typeface="Times New Roman"/>
                <a:cs typeface="Times New Roman"/>
                <a:sym typeface="Times New Roman"/>
              </a:rPr>
              <a:t>in</a:t>
            </a:r>
            <a:r>
              <a:rPr lang="en" sz="1700">
                <a:solidFill>
                  <a:srgbClr val="000000"/>
                </a:solidFill>
                <a:latin typeface="Times New Roman"/>
                <a:ea typeface="Times New Roman"/>
                <a:cs typeface="Times New Roman"/>
                <a:sym typeface="Times New Roman"/>
              </a:rPr>
              <a:t> an employed population of </a:t>
            </a:r>
            <a:r>
              <a:rPr b="1" lang="en" sz="1700">
                <a:solidFill>
                  <a:srgbClr val="000000"/>
                </a:solidFill>
                <a:latin typeface="Times New Roman"/>
                <a:ea typeface="Times New Roman"/>
                <a:cs typeface="Times New Roman"/>
                <a:sym typeface="Times New Roman"/>
              </a:rPr>
              <a:t>4 billion</a:t>
            </a:r>
            <a:r>
              <a:rPr lang="en" sz="1700">
                <a:solidFill>
                  <a:srgbClr val="000000"/>
                </a:solidFill>
                <a:latin typeface="Times New Roman"/>
                <a:ea typeface="Times New Roman"/>
                <a:cs typeface="Times New Roman"/>
                <a:sym typeface="Times New Roman"/>
              </a:rPr>
              <a:t> people, Even if we assume that the quantity is enough, “Quantity” can never assure us of “Quality”. In both the cases, the most important part of the Human Resource - </a:t>
            </a:r>
            <a:r>
              <a:rPr b="1" lang="en" sz="1700">
                <a:solidFill>
                  <a:srgbClr val="000000"/>
                </a:solidFill>
                <a:latin typeface="Times New Roman"/>
                <a:ea typeface="Times New Roman"/>
                <a:cs typeface="Times New Roman"/>
                <a:sym typeface="Times New Roman"/>
              </a:rPr>
              <a:t>“The Brain”</a:t>
            </a:r>
            <a:r>
              <a:rPr lang="en" sz="1700">
                <a:solidFill>
                  <a:srgbClr val="000000"/>
                </a:solidFill>
                <a:latin typeface="Times New Roman"/>
                <a:ea typeface="Times New Roman"/>
                <a:cs typeface="Times New Roman"/>
                <a:sym typeface="Times New Roman"/>
              </a:rPr>
              <a:t> could be </a:t>
            </a:r>
            <a:r>
              <a:rPr b="1" lang="en" sz="1700">
                <a:solidFill>
                  <a:srgbClr val="000000"/>
                </a:solidFill>
                <a:latin typeface="Times New Roman"/>
                <a:ea typeface="Times New Roman"/>
                <a:cs typeface="Times New Roman"/>
                <a:sym typeface="Times New Roman"/>
              </a:rPr>
              <a:t>misjudged</a:t>
            </a:r>
            <a:r>
              <a:rPr lang="en" sz="1700">
                <a:solidFill>
                  <a:srgbClr val="000000"/>
                </a:solidFill>
                <a:latin typeface="Times New Roman"/>
                <a:ea typeface="Times New Roman"/>
                <a:cs typeface="Times New Roman"/>
                <a:sym typeface="Times New Roman"/>
              </a:rPr>
              <a:t>. Thus, for having an unbiased judgment that is equally reachable to all we proposed a System which looks like a Game but does your </a:t>
            </a:r>
            <a:r>
              <a:rPr b="1" lang="en" sz="1700">
                <a:solidFill>
                  <a:srgbClr val="000000"/>
                </a:solidFill>
                <a:latin typeface="Times New Roman"/>
                <a:ea typeface="Times New Roman"/>
                <a:cs typeface="Times New Roman"/>
                <a:sym typeface="Times New Roman"/>
              </a:rPr>
              <a:t>“Psych-Analysis”</a:t>
            </a:r>
            <a:r>
              <a:rPr lang="en" sz="1700">
                <a:solidFill>
                  <a:srgbClr val="000000"/>
                </a:solidFill>
                <a:latin typeface="Times New Roman"/>
                <a:ea typeface="Times New Roman"/>
                <a:cs typeface="Times New Roman"/>
                <a:sym typeface="Times New Roman"/>
              </a:rPr>
              <a:t> behind the scenes using the powers given by Image processing and Machine Learning on behavioral analysis.</a:t>
            </a:r>
            <a:endParaRPr sz="17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1600"/>
              </a:spcAft>
              <a:buNone/>
            </a:pPr>
            <a:r>
              <a:t/>
            </a:r>
            <a:endParaRPr sz="17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484250" y="424850"/>
            <a:ext cx="35580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75" name="Google Shape;75;p16"/>
          <p:cNvSpPr txBox="1"/>
          <p:nvPr>
            <p:ph idx="1" type="body"/>
          </p:nvPr>
        </p:nvSpPr>
        <p:spPr>
          <a:xfrm>
            <a:off x="368775" y="1110350"/>
            <a:ext cx="7038900" cy="2911200"/>
          </a:xfrm>
          <a:prstGeom prst="rect">
            <a:avLst/>
          </a:prstGeom>
        </p:spPr>
        <p:txBody>
          <a:bodyPr anchorCtr="0" anchor="t" bIns="91425" lIns="91425" spcFirstLastPara="1" rIns="91425" wrap="square" tIns="91425">
            <a:noAutofit/>
          </a:bodyPr>
          <a:lstStyle/>
          <a:p>
            <a:pPr indent="-336550" lvl="0" marL="457200" rtl="0" algn="just">
              <a:lnSpc>
                <a:spcPct val="115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Ma Xiaoxi, Lin Weisi ,Huang Dongyan, Dong Minghui, Haizhou Li . IEEE 2nd International Conference on Signal and Image Processing. .Facial Emotion Recognition. 2017:</a:t>
            </a:r>
            <a:r>
              <a:rPr lang="en" sz="1700">
                <a:solidFill>
                  <a:schemeClr val="accent2"/>
                </a:solidFill>
                <a:latin typeface="Times New Roman"/>
                <a:ea typeface="Times New Roman"/>
                <a:cs typeface="Times New Roman"/>
                <a:sym typeface="Times New Roman"/>
              </a:rPr>
              <a:t>This paper mainly focuses on different learning methods, and has implemented several methods. Support Vector Machine (SVM) and Deep Boltzmann Machine (DBM) for facial emotion recognition. </a:t>
            </a:r>
            <a:endParaRPr sz="1700">
              <a:solidFill>
                <a:schemeClr val="accent2"/>
              </a:solidFill>
              <a:latin typeface="Times New Roman"/>
              <a:ea typeface="Times New Roman"/>
              <a:cs typeface="Times New Roman"/>
              <a:sym typeface="Times New Roman"/>
            </a:endParaRPr>
          </a:p>
          <a:p>
            <a:pPr indent="-336550" lvl="0" marL="457200" rtl="0" algn="l">
              <a:spcBef>
                <a:spcPts val="100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Anand Rao and Neelima Pradhan.Perceived work deadlines.2014: Work deadlines acts as one of the sources of stress that may lead to cause some dysfunctional consequences to the individual as well as to the organizations. The present study was undertaken to examine the influence of personality on perceived work deadlines among software professionals</a:t>
            </a:r>
            <a:endParaRPr sz="1700">
              <a:solidFill>
                <a:schemeClr val="accent2"/>
              </a:solidFill>
              <a:latin typeface="Times New Roman"/>
              <a:ea typeface="Times New Roman"/>
              <a:cs typeface="Times New Roman"/>
              <a:sym typeface="Times New Roman"/>
            </a:endParaRPr>
          </a:p>
          <a:p>
            <a:pPr indent="0" lvl="0" marL="457200" rtl="0" algn="just">
              <a:lnSpc>
                <a:spcPct val="115000"/>
              </a:lnSpc>
              <a:spcBef>
                <a:spcPts val="1000"/>
              </a:spcBef>
              <a:spcAft>
                <a:spcPts val="1000"/>
              </a:spcAft>
              <a:buNone/>
            </a:pPr>
            <a:r>
              <a:t/>
            </a:r>
            <a:endParaRPr sz="1700">
              <a:solidFill>
                <a:schemeClr val="accent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311700" y="482750"/>
            <a:ext cx="8520600" cy="4660800"/>
          </a:xfrm>
          <a:prstGeom prst="rect">
            <a:avLst/>
          </a:prstGeom>
        </p:spPr>
        <p:txBody>
          <a:bodyPr anchorCtr="0" anchor="t" bIns="91425" lIns="91425" spcFirstLastPara="1" rIns="91425" wrap="square" tIns="91425">
            <a:noAutofit/>
          </a:bodyPr>
          <a:lstStyle/>
          <a:p>
            <a:pPr indent="-336550" lvl="0" marL="457200" rtl="0" algn="just">
              <a:lnSpc>
                <a:spcPct val="115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State-Trait Anxiety Inventory: An emotional state exists at a given moment in time and at a particular level of intensity. Anxiety states are characterized by subjective feelings of tension, apprehension, nervousness, and worry, and by activation or arousal of the autonomic nervous system. </a:t>
            </a:r>
            <a:endParaRPr sz="1700">
              <a:solidFill>
                <a:schemeClr val="accent2"/>
              </a:solidFill>
              <a:latin typeface="Times New Roman"/>
              <a:ea typeface="Times New Roman"/>
              <a:cs typeface="Times New Roman"/>
              <a:sym typeface="Times New Roman"/>
            </a:endParaRPr>
          </a:p>
          <a:p>
            <a:pPr indent="-336550" lvl="0" marL="457200" rtl="0" algn="just">
              <a:lnSpc>
                <a:spcPct val="115000"/>
              </a:lnSpc>
              <a:spcBef>
                <a:spcPts val="100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Charles R. Harrell, Bruce Gladwin, Michael P. Hoag. Mitigating the “Hawthorne Effect” in simulation studies: This paper examines the potential impact of the Hawthorne effect on simulation studies and presents several case studies where it has occurred and been successfully managed. Techniques for detecting and dealing with this psychological phenomenon are presented. </a:t>
            </a:r>
            <a:endParaRPr sz="1700">
              <a:solidFill>
                <a:schemeClr val="accent2"/>
              </a:solidFill>
              <a:latin typeface="Times New Roman"/>
              <a:ea typeface="Times New Roman"/>
              <a:cs typeface="Times New Roman"/>
              <a:sym typeface="Times New Roman"/>
            </a:endParaRPr>
          </a:p>
          <a:p>
            <a:pPr indent="0" lvl="0" marL="457200" rtl="0" algn="just">
              <a:lnSpc>
                <a:spcPct val="115000"/>
              </a:lnSpc>
              <a:spcBef>
                <a:spcPts val="1000"/>
              </a:spcBef>
              <a:spcAft>
                <a:spcPts val="0"/>
              </a:spcAft>
              <a:buClr>
                <a:schemeClr val="dk1"/>
              </a:buClr>
              <a:buSzPts val="1100"/>
              <a:buFont typeface="Arial"/>
              <a:buNone/>
            </a:pPr>
            <a:r>
              <a:t/>
            </a:r>
            <a:endParaRPr sz="1700">
              <a:solidFill>
                <a:schemeClr val="accent2"/>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8"/>
          <p:cNvPicPr preferRelativeResize="0"/>
          <p:nvPr/>
        </p:nvPicPr>
        <p:blipFill>
          <a:blip r:embed="rId3">
            <a:alphaModFix/>
          </a:blip>
          <a:stretch>
            <a:fillRect/>
          </a:stretch>
        </p:blipFill>
        <p:spPr>
          <a:xfrm>
            <a:off x="906300" y="2330425"/>
            <a:ext cx="926400" cy="926400"/>
          </a:xfrm>
          <a:prstGeom prst="rect">
            <a:avLst/>
          </a:prstGeom>
          <a:noFill/>
          <a:ln>
            <a:noFill/>
          </a:ln>
        </p:spPr>
      </p:pic>
      <p:pic>
        <p:nvPicPr>
          <p:cNvPr id="86" name="Google Shape;86;p18"/>
          <p:cNvPicPr preferRelativeResize="0"/>
          <p:nvPr/>
        </p:nvPicPr>
        <p:blipFill>
          <a:blip r:embed="rId4">
            <a:alphaModFix/>
          </a:blip>
          <a:stretch>
            <a:fillRect/>
          </a:stretch>
        </p:blipFill>
        <p:spPr>
          <a:xfrm>
            <a:off x="77588" y="2406513"/>
            <a:ext cx="926400" cy="796245"/>
          </a:xfrm>
          <a:prstGeom prst="rect">
            <a:avLst/>
          </a:prstGeom>
          <a:noFill/>
          <a:ln>
            <a:noFill/>
          </a:ln>
        </p:spPr>
      </p:pic>
      <p:pic>
        <p:nvPicPr>
          <p:cNvPr id="87" name="Google Shape;87;p18"/>
          <p:cNvPicPr preferRelativeResize="0"/>
          <p:nvPr/>
        </p:nvPicPr>
        <p:blipFill>
          <a:blip r:embed="rId5">
            <a:alphaModFix/>
          </a:blip>
          <a:stretch>
            <a:fillRect/>
          </a:stretch>
        </p:blipFill>
        <p:spPr>
          <a:xfrm>
            <a:off x="1164500" y="3035971"/>
            <a:ext cx="436762" cy="572700"/>
          </a:xfrm>
          <a:prstGeom prst="rect">
            <a:avLst/>
          </a:prstGeom>
          <a:noFill/>
          <a:ln>
            <a:noFill/>
          </a:ln>
        </p:spPr>
      </p:pic>
      <p:cxnSp>
        <p:nvCxnSpPr>
          <p:cNvPr id="88" name="Google Shape;88;p18"/>
          <p:cNvCxnSpPr>
            <a:stCxn id="89" idx="3"/>
            <a:endCxn id="90" idx="1"/>
          </p:cNvCxnSpPr>
          <p:nvPr/>
        </p:nvCxnSpPr>
        <p:spPr>
          <a:xfrm>
            <a:off x="4111315" y="3574973"/>
            <a:ext cx="444300" cy="0"/>
          </a:xfrm>
          <a:prstGeom prst="straightConnector1">
            <a:avLst/>
          </a:prstGeom>
          <a:noFill/>
          <a:ln cap="flat" cmpd="sng" w="9525">
            <a:solidFill>
              <a:schemeClr val="dk2"/>
            </a:solidFill>
            <a:prstDash val="solid"/>
            <a:round/>
            <a:headEnd len="med" w="med" type="none"/>
            <a:tailEnd len="med" w="med" type="triangle"/>
          </a:ln>
        </p:spPr>
      </p:cxnSp>
      <p:cxnSp>
        <p:nvCxnSpPr>
          <p:cNvPr id="91" name="Google Shape;91;p18"/>
          <p:cNvCxnSpPr>
            <a:stCxn id="90" idx="3"/>
            <a:endCxn id="89" idx="1"/>
          </p:cNvCxnSpPr>
          <p:nvPr/>
        </p:nvCxnSpPr>
        <p:spPr>
          <a:xfrm flipH="1">
            <a:off x="2531105" y="3574973"/>
            <a:ext cx="3608700" cy="600"/>
          </a:xfrm>
          <a:prstGeom prst="bentConnector5">
            <a:avLst>
              <a:gd fmla="val -6599" name="adj1"/>
              <a:gd fmla="val 97012500" name="adj2"/>
              <a:gd fmla="val 106595" name="adj3"/>
            </a:avLst>
          </a:prstGeom>
          <a:noFill/>
          <a:ln cap="flat" cmpd="sng" w="9525">
            <a:solidFill>
              <a:schemeClr val="dk2"/>
            </a:solidFill>
            <a:prstDash val="solid"/>
            <a:round/>
            <a:headEnd len="med" w="med" type="none"/>
            <a:tailEnd len="med" w="med" type="triangle"/>
          </a:ln>
        </p:spPr>
      </p:cxnSp>
      <p:cxnSp>
        <p:nvCxnSpPr>
          <p:cNvPr id="92" name="Google Shape;92;p18"/>
          <p:cNvCxnSpPr>
            <a:stCxn id="90" idx="0"/>
            <a:endCxn id="93" idx="3"/>
          </p:cNvCxnSpPr>
          <p:nvPr/>
        </p:nvCxnSpPr>
        <p:spPr>
          <a:xfrm flipH="1" rot="5400000">
            <a:off x="3639285" y="1522523"/>
            <a:ext cx="2016000" cy="1401000"/>
          </a:xfrm>
          <a:prstGeom prst="bentConnector2">
            <a:avLst/>
          </a:prstGeom>
          <a:noFill/>
          <a:ln cap="flat" cmpd="sng" w="9525">
            <a:solidFill>
              <a:schemeClr val="dk2"/>
            </a:solidFill>
            <a:prstDash val="solid"/>
            <a:round/>
            <a:headEnd len="med" w="med" type="none"/>
            <a:tailEnd len="med" w="med" type="none"/>
          </a:ln>
        </p:spPr>
      </p:cxnSp>
      <p:cxnSp>
        <p:nvCxnSpPr>
          <p:cNvPr id="94" name="Google Shape;94;p18"/>
          <p:cNvCxnSpPr>
            <a:stCxn id="93" idx="1"/>
            <a:endCxn id="85" idx="0"/>
          </p:cNvCxnSpPr>
          <p:nvPr/>
        </p:nvCxnSpPr>
        <p:spPr>
          <a:xfrm flipH="1">
            <a:off x="1369575" y="1214925"/>
            <a:ext cx="1097400" cy="1115400"/>
          </a:xfrm>
          <a:prstGeom prst="bentConnector2">
            <a:avLst/>
          </a:prstGeom>
          <a:noFill/>
          <a:ln cap="flat" cmpd="sng" w="9525">
            <a:solidFill>
              <a:schemeClr val="dk2"/>
            </a:solidFill>
            <a:prstDash val="solid"/>
            <a:round/>
            <a:headEnd len="med" w="med" type="none"/>
            <a:tailEnd len="med" w="med" type="triangle"/>
          </a:ln>
        </p:spPr>
      </p:cxnSp>
      <p:cxnSp>
        <p:nvCxnSpPr>
          <p:cNvPr id="95" name="Google Shape;95;p18"/>
          <p:cNvCxnSpPr>
            <a:stCxn id="96" idx="2"/>
          </p:cNvCxnSpPr>
          <p:nvPr/>
        </p:nvCxnSpPr>
        <p:spPr>
          <a:xfrm>
            <a:off x="3197400" y="2297625"/>
            <a:ext cx="0" cy="516300"/>
          </a:xfrm>
          <a:prstGeom prst="straightConnector1">
            <a:avLst/>
          </a:prstGeom>
          <a:noFill/>
          <a:ln cap="flat" cmpd="sng" w="9525">
            <a:solidFill>
              <a:schemeClr val="dk2"/>
            </a:solidFill>
            <a:prstDash val="solid"/>
            <a:round/>
            <a:headEnd len="med" w="med" type="triangle"/>
            <a:tailEnd len="med" w="med" type="none"/>
          </a:ln>
        </p:spPr>
      </p:cxnSp>
      <p:sp>
        <p:nvSpPr>
          <p:cNvPr id="97" name="Google Shape;97;p18"/>
          <p:cNvSpPr txBox="1"/>
          <p:nvPr/>
        </p:nvSpPr>
        <p:spPr>
          <a:xfrm>
            <a:off x="187075" y="3779150"/>
            <a:ext cx="1623900" cy="9906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a:t>ACCURACY AND C</a:t>
            </a:r>
            <a:r>
              <a:rPr lang="en"/>
              <a:t>ONSISTENCY</a:t>
            </a:r>
            <a:endParaRPr/>
          </a:p>
          <a:p>
            <a:pPr indent="0" lvl="0" marL="0" rtl="0" algn="just">
              <a:spcBef>
                <a:spcPts val="0"/>
              </a:spcBef>
              <a:spcAft>
                <a:spcPts val="0"/>
              </a:spcAft>
              <a:buNone/>
            </a:pPr>
            <a:r>
              <a:rPr lang="en"/>
              <a:t>ANALYSIS</a:t>
            </a:r>
            <a:endParaRPr/>
          </a:p>
          <a:p>
            <a:pPr indent="0" lvl="0" marL="0" rtl="0" algn="just">
              <a:spcBef>
                <a:spcPts val="0"/>
              </a:spcBef>
              <a:spcAft>
                <a:spcPts val="0"/>
              </a:spcAft>
              <a:buNone/>
            </a:pPr>
            <a:r>
              <a:rPr lang="en"/>
              <a:t>MODEL</a:t>
            </a:r>
            <a:endParaRPr/>
          </a:p>
        </p:txBody>
      </p:sp>
      <p:grpSp>
        <p:nvGrpSpPr>
          <p:cNvPr id="98" name="Google Shape;98;p18"/>
          <p:cNvGrpSpPr/>
          <p:nvPr/>
        </p:nvGrpSpPr>
        <p:grpSpPr>
          <a:xfrm>
            <a:off x="2003275" y="2810075"/>
            <a:ext cx="4765184" cy="1949700"/>
            <a:chOff x="1840090" y="2657675"/>
            <a:chExt cx="5034000" cy="1949700"/>
          </a:xfrm>
        </p:grpSpPr>
        <p:sp>
          <p:nvSpPr>
            <p:cNvPr id="99" name="Google Shape;99;p18"/>
            <p:cNvSpPr txBox="1"/>
            <p:nvPr/>
          </p:nvSpPr>
          <p:spPr>
            <a:xfrm>
              <a:off x="1840090" y="2657675"/>
              <a:ext cx="5034000" cy="1949700"/>
            </a:xfrm>
            <a:prstGeom prst="rect">
              <a:avLst/>
            </a:prstGeom>
            <a:noFill/>
            <a:ln cap="flat" cmpd="sng" w="2857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a:t>ANAGRAM GAME MODULE</a:t>
              </a:r>
              <a:endParaRPr/>
            </a:p>
          </p:txBody>
        </p:sp>
        <p:sp>
          <p:nvSpPr>
            <p:cNvPr id="90" name="Google Shape;90;p18"/>
            <p:cNvSpPr txBox="1"/>
            <p:nvPr/>
          </p:nvSpPr>
          <p:spPr>
            <a:xfrm>
              <a:off x="4536572" y="3078623"/>
              <a:ext cx="1673400" cy="6879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SUB-TASK</a:t>
              </a:r>
              <a:endParaRPr/>
            </a:p>
            <a:p>
              <a:pPr indent="0" lvl="0" marL="0" rtl="0" algn="ctr">
                <a:spcBef>
                  <a:spcPts val="0"/>
                </a:spcBef>
                <a:spcAft>
                  <a:spcPts val="0"/>
                </a:spcAft>
                <a:buNone/>
              </a:pPr>
              <a:r>
                <a:rPr lang="en"/>
                <a:t>ASSIGNMENT</a:t>
              </a:r>
              <a:endParaRPr/>
            </a:p>
            <a:p>
              <a:pPr indent="0" lvl="0" marL="0" rtl="0" algn="ctr">
                <a:spcBef>
                  <a:spcPts val="0"/>
                </a:spcBef>
                <a:spcAft>
                  <a:spcPts val="0"/>
                </a:spcAft>
                <a:buNone/>
              </a:pPr>
              <a:r>
                <a:rPr lang="en"/>
                <a:t>MODULE</a:t>
              </a:r>
              <a:endParaRPr/>
            </a:p>
          </p:txBody>
        </p:sp>
        <p:sp>
          <p:nvSpPr>
            <p:cNvPr id="89" name="Google Shape;89;p18"/>
            <p:cNvSpPr txBox="1"/>
            <p:nvPr/>
          </p:nvSpPr>
          <p:spPr>
            <a:xfrm>
              <a:off x="2397850" y="3078623"/>
              <a:ext cx="1669200" cy="6879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LINKING</a:t>
              </a:r>
              <a:endParaRPr/>
            </a:p>
            <a:p>
              <a:pPr indent="0" lvl="0" marL="0" rtl="0" algn="ctr">
                <a:spcBef>
                  <a:spcPts val="0"/>
                </a:spcBef>
                <a:spcAft>
                  <a:spcPts val="0"/>
                </a:spcAft>
                <a:buNone/>
              </a:pPr>
              <a:r>
                <a:rPr lang="en"/>
                <a:t>ANAGRAMS</a:t>
              </a:r>
              <a:endParaRPr/>
            </a:p>
          </p:txBody>
        </p:sp>
      </p:grpSp>
      <p:sp>
        <p:nvSpPr>
          <p:cNvPr id="93" name="Google Shape;93;p18"/>
          <p:cNvSpPr txBox="1"/>
          <p:nvPr/>
        </p:nvSpPr>
        <p:spPr>
          <a:xfrm>
            <a:off x="2466975" y="923925"/>
            <a:ext cx="1479900" cy="5820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VOICE INSTRUCTION</a:t>
            </a:r>
            <a:endParaRPr/>
          </a:p>
        </p:txBody>
      </p:sp>
      <p:sp>
        <p:nvSpPr>
          <p:cNvPr id="100" name="Google Shape;100;p18"/>
          <p:cNvSpPr txBox="1"/>
          <p:nvPr/>
        </p:nvSpPr>
        <p:spPr>
          <a:xfrm>
            <a:off x="2457450" y="238125"/>
            <a:ext cx="1479900" cy="5820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MOUSE TRACKING</a:t>
            </a:r>
            <a:endParaRPr/>
          </a:p>
        </p:txBody>
      </p:sp>
      <p:sp>
        <p:nvSpPr>
          <p:cNvPr id="96" name="Google Shape;96;p18"/>
          <p:cNvSpPr txBox="1"/>
          <p:nvPr/>
        </p:nvSpPr>
        <p:spPr>
          <a:xfrm>
            <a:off x="2457450" y="1609725"/>
            <a:ext cx="1479900" cy="6879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ENGROSSING</a:t>
            </a:r>
            <a:endParaRPr>
              <a:solidFill>
                <a:schemeClr val="dk1"/>
              </a:solidFill>
            </a:endParaRPr>
          </a:p>
          <a:p>
            <a:pPr indent="0" lvl="0" marL="0" rtl="0" algn="ctr">
              <a:spcBef>
                <a:spcPts val="0"/>
              </a:spcBef>
              <a:spcAft>
                <a:spcPts val="0"/>
              </a:spcAft>
              <a:buNone/>
            </a:pPr>
            <a:r>
              <a:rPr lang="en">
                <a:solidFill>
                  <a:schemeClr val="dk1"/>
                </a:solidFill>
              </a:rPr>
              <a:t>BACKGROUND MUSIC</a:t>
            </a:r>
            <a:endParaRPr/>
          </a:p>
        </p:txBody>
      </p:sp>
      <p:sp>
        <p:nvSpPr>
          <p:cNvPr id="101" name="Google Shape;101;p18"/>
          <p:cNvSpPr/>
          <p:nvPr/>
        </p:nvSpPr>
        <p:spPr>
          <a:xfrm>
            <a:off x="7307075" y="2909050"/>
            <a:ext cx="1623900" cy="10230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COLLECTION AND</a:t>
            </a:r>
            <a:endParaRPr/>
          </a:p>
          <a:p>
            <a:pPr indent="0" lvl="0" marL="0" rtl="0" algn="ctr">
              <a:spcBef>
                <a:spcPts val="0"/>
              </a:spcBef>
              <a:spcAft>
                <a:spcPts val="0"/>
              </a:spcAft>
              <a:buNone/>
            </a:pPr>
            <a:r>
              <a:rPr lang="en"/>
              <a:t>ANALYSIS</a:t>
            </a:r>
            <a:endParaRPr/>
          </a:p>
        </p:txBody>
      </p:sp>
      <p:sp>
        <p:nvSpPr>
          <p:cNvPr id="102" name="Google Shape;102;p18"/>
          <p:cNvSpPr/>
          <p:nvPr/>
        </p:nvSpPr>
        <p:spPr>
          <a:xfrm>
            <a:off x="7307075" y="4071325"/>
            <a:ext cx="1627500" cy="5727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RESULT DISPLAY (GUI)</a:t>
            </a:r>
            <a:endParaRPr/>
          </a:p>
        </p:txBody>
      </p:sp>
      <p:sp>
        <p:nvSpPr>
          <p:cNvPr id="103" name="Google Shape;103;p18"/>
          <p:cNvSpPr txBox="1"/>
          <p:nvPr/>
        </p:nvSpPr>
        <p:spPr>
          <a:xfrm>
            <a:off x="6640650" y="418125"/>
            <a:ext cx="2837400" cy="11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Times New Roman"/>
                <a:ea typeface="Times New Roman"/>
                <a:cs typeface="Times New Roman"/>
                <a:sym typeface="Times New Roman"/>
              </a:rPr>
              <a:t>BLOCK DIAGRAM</a:t>
            </a:r>
            <a:endParaRPr sz="2800">
              <a:latin typeface="Times New Roman"/>
              <a:ea typeface="Times New Roman"/>
              <a:cs typeface="Times New Roman"/>
              <a:sym typeface="Times New Roman"/>
            </a:endParaRPr>
          </a:p>
        </p:txBody>
      </p:sp>
      <p:cxnSp>
        <p:nvCxnSpPr>
          <p:cNvPr id="104" name="Google Shape;104;p18"/>
          <p:cNvCxnSpPr>
            <a:stCxn id="90" idx="0"/>
            <a:endCxn id="100" idx="3"/>
          </p:cNvCxnSpPr>
          <p:nvPr/>
        </p:nvCxnSpPr>
        <p:spPr>
          <a:xfrm flipH="1" rot="5400000">
            <a:off x="3291735" y="1174973"/>
            <a:ext cx="2701800" cy="1410300"/>
          </a:xfrm>
          <a:prstGeom prst="bentConnector2">
            <a:avLst/>
          </a:prstGeom>
          <a:noFill/>
          <a:ln cap="flat" cmpd="sng" w="9525">
            <a:solidFill>
              <a:schemeClr val="dk2"/>
            </a:solidFill>
            <a:prstDash val="solid"/>
            <a:round/>
            <a:headEnd len="med" w="med" type="none"/>
            <a:tailEnd len="med" w="med" type="none"/>
          </a:ln>
        </p:spPr>
      </p:cxnSp>
      <p:cxnSp>
        <p:nvCxnSpPr>
          <p:cNvPr id="105" name="Google Shape;105;p18"/>
          <p:cNvCxnSpPr>
            <a:stCxn id="100" idx="1"/>
            <a:endCxn id="86" idx="0"/>
          </p:cNvCxnSpPr>
          <p:nvPr/>
        </p:nvCxnSpPr>
        <p:spPr>
          <a:xfrm flipH="1">
            <a:off x="540750" y="529125"/>
            <a:ext cx="1916700" cy="1877400"/>
          </a:xfrm>
          <a:prstGeom prst="bentConnector2">
            <a:avLst/>
          </a:prstGeom>
          <a:noFill/>
          <a:ln cap="flat" cmpd="sng" w="9525">
            <a:solidFill>
              <a:schemeClr val="dk2"/>
            </a:solidFill>
            <a:prstDash val="solid"/>
            <a:round/>
            <a:headEnd len="med" w="med" type="none"/>
            <a:tailEnd len="med" w="med" type="triangle"/>
          </a:ln>
        </p:spPr>
      </p:cxnSp>
      <p:cxnSp>
        <p:nvCxnSpPr>
          <p:cNvPr id="106" name="Google Shape;106;p18"/>
          <p:cNvCxnSpPr>
            <a:stCxn id="87" idx="3"/>
          </p:cNvCxnSpPr>
          <p:nvPr/>
        </p:nvCxnSpPr>
        <p:spPr>
          <a:xfrm flipH="1" rot="10800000">
            <a:off x="1601261" y="3320521"/>
            <a:ext cx="397500" cy="1800"/>
          </a:xfrm>
          <a:prstGeom prst="straightConnector1">
            <a:avLst/>
          </a:prstGeom>
          <a:noFill/>
          <a:ln cap="flat" cmpd="sng" w="9525">
            <a:solidFill>
              <a:schemeClr val="dk2"/>
            </a:solidFill>
            <a:prstDash val="solid"/>
            <a:round/>
            <a:headEnd len="med" w="med" type="none"/>
            <a:tailEnd len="med" w="med" type="triangle"/>
          </a:ln>
        </p:spPr>
      </p:cxnSp>
      <p:cxnSp>
        <p:nvCxnSpPr>
          <p:cNvPr id="107" name="Google Shape;107;p18"/>
          <p:cNvCxnSpPr/>
          <p:nvPr/>
        </p:nvCxnSpPr>
        <p:spPr>
          <a:xfrm>
            <a:off x="540788" y="3202757"/>
            <a:ext cx="7800" cy="588300"/>
          </a:xfrm>
          <a:prstGeom prst="straightConnector1">
            <a:avLst/>
          </a:prstGeom>
          <a:noFill/>
          <a:ln cap="flat" cmpd="sng" w="9525">
            <a:solidFill>
              <a:schemeClr val="dk2"/>
            </a:solidFill>
            <a:prstDash val="solid"/>
            <a:round/>
            <a:headEnd len="med" w="med" type="none"/>
            <a:tailEnd len="med" w="med" type="triangle"/>
          </a:ln>
        </p:spPr>
      </p:cxnSp>
      <p:sp>
        <p:nvSpPr>
          <p:cNvPr id="108" name="Google Shape;108;p18"/>
          <p:cNvSpPr txBox="1"/>
          <p:nvPr/>
        </p:nvSpPr>
        <p:spPr>
          <a:xfrm>
            <a:off x="7191475" y="2801325"/>
            <a:ext cx="1842600" cy="1949700"/>
          </a:xfrm>
          <a:prstGeom prst="rect">
            <a:avLst/>
          </a:prstGeom>
          <a:noFill/>
          <a:ln cap="flat" cmpd="sng" w="2857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cxnSp>
        <p:nvCxnSpPr>
          <p:cNvPr id="109" name="Google Shape;109;p18"/>
          <p:cNvCxnSpPr>
            <a:stCxn id="97" idx="2"/>
            <a:endCxn id="108" idx="2"/>
          </p:cNvCxnSpPr>
          <p:nvPr/>
        </p:nvCxnSpPr>
        <p:spPr>
          <a:xfrm rot="-5400000">
            <a:off x="4546675" y="1203500"/>
            <a:ext cx="18600" cy="7113900"/>
          </a:xfrm>
          <a:prstGeom prst="bentConnector3">
            <a:avLst>
              <a:gd fmla="val -1280242" name="adj1"/>
            </a:avLst>
          </a:prstGeom>
          <a:noFill/>
          <a:ln cap="flat" cmpd="sng" w="9525">
            <a:solidFill>
              <a:schemeClr val="dk2"/>
            </a:solidFill>
            <a:prstDash val="solid"/>
            <a:round/>
            <a:headEnd len="med" w="med" type="none"/>
            <a:tailEnd len="med" w="med" type="triangle"/>
          </a:ln>
        </p:spPr>
      </p:cxnSp>
      <p:cxnSp>
        <p:nvCxnSpPr>
          <p:cNvPr id="110" name="Google Shape;110;p18"/>
          <p:cNvCxnSpPr>
            <a:stCxn id="99" idx="3"/>
            <a:endCxn id="108" idx="1"/>
          </p:cNvCxnSpPr>
          <p:nvPr/>
        </p:nvCxnSpPr>
        <p:spPr>
          <a:xfrm flipH="1" rot="10800000">
            <a:off x="6768459" y="3776225"/>
            <a:ext cx="423000" cy="8700"/>
          </a:xfrm>
          <a:prstGeom prst="straightConnector1">
            <a:avLst/>
          </a:prstGeom>
          <a:noFill/>
          <a:ln cap="flat" cmpd="sng" w="9525">
            <a:solidFill>
              <a:schemeClr val="dk2"/>
            </a:solidFill>
            <a:prstDash val="solid"/>
            <a:round/>
            <a:headEnd len="med" w="med" type="none"/>
            <a:tailEnd len="med" w="med" type="triangle"/>
          </a:ln>
        </p:spPr>
      </p:cxnSp>
      <p:sp>
        <p:nvSpPr>
          <p:cNvPr id="111" name="Google Shape;111;p18"/>
          <p:cNvSpPr txBox="1"/>
          <p:nvPr/>
        </p:nvSpPr>
        <p:spPr>
          <a:xfrm>
            <a:off x="5464675" y="1639475"/>
            <a:ext cx="1545300" cy="796200"/>
          </a:xfrm>
          <a:prstGeom prst="rect">
            <a:avLst/>
          </a:prstGeom>
          <a:noFill/>
          <a:ln cap="flat" cmpd="sng" w="2857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EXPRESSION RECOGNITION</a:t>
            </a:r>
            <a:endParaRPr>
              <a:solidFill>
                <a:schemeClr val="dk1"/>
              </a:solidFill>
            </a:endParaRPr>
          </a:p>
          <a:p>
            <a:pPr indent="0" lvl="0" marL="0" rtl="0" algn="ctr">
              <a:spcBef>
                <a:spcPts val="0"/>
              </a:spcBef>
              <a:spcAft>
                <a:spcPts val="0"/>
              </a:spcAft>
              <a:buNone/>
            </a:pPr>
            <a:r>
              <a:rPr lang="en">
                <a:solidFill>
                  <a:schemeClr val="dk1"/>
                </a:solidFill>
              </a:rPr>
              <a:t>MODEL</a:t>
            </a:r>
            <a:endParaRPr/>
          </a:p>
        </p:txBody>
      </p:sp>
      <p:sp>
        <p:nvSpPr>
          <p:cNvPr id="112" name="Google Shape;112;p18"/>
          <p:cNvSpPr txBox="1"/>
          <p:nvPr/>
        </p:nvSpPr>
        <p:spPr>
          <a:xfrm>
            <a:off x="5464675" y="725075"/>
            <a:ext cx="1545300" cy="582000"/>
          </a:xfrm>
          <a:prstGeom prst="rect">
            <a:avLst/>
          </a:prstGeom>
          <a:noFill/>
          <a:ln cap="flat" cmpd="sng" w="2857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rPr>
              <a:t>EXPRESSION</a:t>
            </a:r>
            <a:endParaRPr>
              <a:solidFill>
                <a:schemeClr val="dk1"/>
              </a:solidFill>
            </a:endParaRPr>
          </a:p>
          <a:p>
            <a:pPr indent="0" lvl="0" marL="0" rtl="0" algn="ctr">
              <a:spcBef>
                <a:spcPts val="0"/>
              </a:spcBef>
              <a:spcAft>
                <a:spcPts val="0"/>
              </a:spcAft>
              <a:buNone/>
            </a:pPr>
            <a:r>
              <a:rPr lang="en">
                <a:solidFill>
                  <a:schemeClr val="dk1"/>
                </a:solidFill>
              </a:rPr>
              <a:t>CLASSIFIER</a:t>
            </a:r>
            <a:endParaRPr>
              <a:solidFill>
                <a:schemeClr val="dk1"/>
              </a:solidFill>
            </a:endParaRPr>
          </a:p>
        </p:txBody>
      </p:sp>
      <p:cxnSp>
        <p:nvCxnSpPr>
          <p:cNvPr id="113" name="Google Shape;113;p18"/>
          <p:cNvCxnSpPr>
            <a:stCxn id="111" idx="0"/>
            <a:endCxn id="112" idx="2"/>
          </p:cNvCxnSpPr>
          <p:nvPr/>
        </p:nvCxnSpPr>
        <p:spPr>
          <a:xfrm rot="10800000">
            <a:off x="6237325" y="1307075"/>
            <a:ext cx="0" cy="332400"/>
          </a:xfrm>
          <a:prstGeom prst="straightConnector1">
            <a:avLst/>
          </a:prstGeom>
          <a:noFill/>
          <a:ln cap="flat" cmpd="sng" w="9525">
            <a:solidFill>
              <a:schemeClr val="dk2"/>
            </a:solidFill>
            <a:prstDash val="solid"/>
            <a:round/>
            <a:headEnd len="med" w="med" type="triangle"/>
            <a:tailEnd len="med" w="med" type="triangle"/>
          </a:ln>
        </p:spPr>
      </p:cxnSp>
      <p:cxnSp>
        <p:nvCxnSpPr>
          <p:cNvPr id="114" name="Google Shape;114;p18"/>
          <p:cNvCxnSpPr>
            <a:stCxn id="111" idx="2"/>
          </p:cNvCxnSpPr>
          <p:nvPr/>
        </p:nvCxnSpPr>
        <p:spPr>
          <a:xfrm>
            <a:off x="6237325" y="2435675"/>
            <a:ext cx="9000" cy="375900"/>
          </a:xfrm>
          <a:prstGeom prst="straightConnector1">
            <a:avLst/>
          </a:prstGeom>
          <a:noFill/>
          <a:ln cap="flat" cmpd="sng" w="9525">
            <a:solidFill>
              <a:schemeClr val="dk2"/>
            </a:solidFill>
            <a:prstDash val="solid"/>
            <a:round/>
            <a:headEnd len="med" w="med" type="triangle"/>
            <a:tailEnd len="med" w="med" type="triangle"/>
          </a:ln>
        </p:spPr>
      </p:cxnSp>
      <p:cxnSp>
        <p:nvCxnSpPr>
          <p:cNvPr id="115" name="Google Shape;115;p18"/>
          <p:cNvCxnSpPr>
            <a:stCxn id="111" idx="3"/>
            <a:endCxn id="108" idx="0"/>
          </p:cNvCxnSpPr>
          <p:nvPr/>
        </p:nvCxnSpPr>
        <p:spPr>
          <a:xfrm>
            <a:off x="7009975" y="2037575"/>
            <a:ext cx="1102800" cy="763800"/>
          </a:xfrm>
          <a:prstGeom prst="bentConnector2">
            <a:avLst/>
          </a:prstGeom>
          <a:noFill/>
          <a:ln cap="flat" cmpd="sng" w="9525">
            <a:solidFill>
              <a:schemeClr val="dk2"/>
            </a:solidFill>
            <a:prstDash val="solid"/>
            <a:round/>
            <a:headEnd len="med" w="med" type="none"/>
            <a:tailEnd len="med" w="med" type="triangle"/>
          </a:ln>
        </p:spPr>
      </p:cxnSp>
      <p:cxnSp>
        <p:nvCxnSpPr>
          <p:cNvPr id="116" name="Google Shape;116;p18"/>
          <p:cNvCxnSpPr>
            <a:stCxn id="96" idx="1"/>
          </p:cNvCxnSpPr>
          <p:nvPr/>
        </p:nvCxnSpPr>
        <p:spPr>
          <a:xfrm rot="10800000">
            <a:off x="1369650" y="1942575"/>
            <a:ext cx="1087800" cy="1110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18"/>
          <p:cNvCxnSpPr>
            <a:stCxn id="112" idx="0"/>
            <a:endCxn id="100" idx="0"/>
          </p:cNvCxnSpPr>
          <p:nvPr/>
        </p:nvCxnSpPr>
        <p:spPr>
          <a:xfrm flipH="1" rot="5400000">
            <a:off x="4473925" y="-1038325"/>
            <a:ext cx="486900" cy="3039900"/>
          </a:xfrm>
          <a:prstGeom prst="bentConnector3">
            <a:avLst>
              <a:gd fmla="val 133513"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8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123" name="Google Shape;123;p19"/>
          <p:cNvSpPr txBox="1"/>
          <p:nvPr>
            <p:ph idx="1" type="body"/>
          </p:nvPr>
        </p:nvSpPr>
        <p:spPr>
          <a:xfrm>
            <a:off x="311700" y="1055175"/>
            <a:ext cx="8520600" cy="35943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b="1" lang="en" sz="1700">
                <a:solidFill>
                  <a:schemeClr val="accent2"/>
                </a:solidFill>
                <a:latin typeface="Times New Roman"/>
                <a:ea typeface="Times New Roman"/>
                <a:cs typeface="Times New Roman"/>
                <a:sym typeface="Times New Roman"/>
              </a:rPr>
              <a:t>Step 1: Meeting psychiatrists &amp; Human resource managers for planning stage.</a:t>
            </a:r>
            <a:endParaRPr b="1" sz="1700">
              <a:solidFill>
                <a:schemeClr val="accent2"/>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 sz="1700">
                <a:solidFill>
                  <a:schemeClr val="accent2"/>
                </a:solidFill>
                <a:latin typeface="Times New Roman"/>
                <a:ea typeface="Times New Roman"/>
                <a:cs typeface="Times New Roman"/>
                <a:sym typeface="Times New Roman"/>
              </a:rPr>
              <a:t>Psychiatry is a very vast field. Every different case of psychiatry needs to be studied thoroughly to come to an exact conclusion. With psychiatric consultation, we will determine exact measures/tests required for knowing the state of mind of a person. A detailed study of this with a physiatrist will help us to determine the measures to be considered for designing the game.</a:t>
            </a:r>
            <a:endParaRPr sz="1700">
              <a:solidFill>
                <a:schemeClr val="accent2"/>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1700">
              <a:solidFill>
                <a:schemeClr val="accent2"/>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b="1" lang="en" sz="1700">
                <a:solidFill>
                  <a:schemeClr val="accent2"/>
                </a:solidFill>
                <a:latin typeface="Times New Roman"/>
                <a:ea typeface="Times New Roman"/>
                <a:cs typeface="Times New Roman"/>
                <a:sym typeface="Times New Roman"/>
              </a:rPr>
              <a:t>Step 2: Designing the game to implement the taken model.</a:t>
            </a:r>
            <a:endParaRPr b="1" sz="1700">
              <a:solidFill>
                <a:schemeClr val="accent2"/>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 sz="1700">
                <a:solidFill>
                  <a:schemeClr val="accent2"/>
                </a:solidFill>
                <a:latin typeface="Times New Roman"/>
                <a:ea typeface="Times New Roman"/>
                <a:cs typeface="Times New Roman"/>
                <a:sym typeface="Times New Roman"/>
              </a:rPr>
              <a:t>The game will be making use of human brain analytics by using special sounds &amp; color schemes. All the instructions will be given through the headphones and various situations will be created for the player to handle. Efforts would be made to precisely judge the concentration level of the person as well as his/her mental strength.</a:t>
            </a:r>
            <a:endParaRPr sz="1700">
              <a:solidFill>
                <a:schemeClr val="accent2"/>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1700">
              <a:solidFill>
                <a:schemeClr val="accent2"/>
              </a:solidFill>
              <a:latin typeface="Times New Roman"/>
              <a:ea typeface="Times New Roman"/>
              <a:cs typeface="Times New Roman"/>
              <a:sym typeface="Times New Roman"/>
            </a:endParaRPr>
          </a:p>
          <a:p>
            <a:pPr indent="0" lvl="0" marL="0" rtl="0" algn="just">
              <a:spcBef>
                <a:spcPts val="0"/>
              </a:spcBef>
              <a:spcAft>
                <a:spcPts val="1600"/>
              </a:spcAft>
              <a:buNone/>
            </a:pPr>
            <a:r>
              <a:t/>
            </a:r>
            <a:endParaRPr>
              <a:solidFill>
                <a:schemeClr val="accent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idx="1" type="body"/>
          </p:nvPr>
        </p:nvSpPr>
        <p:spPr>
          <a:xfrm>
            <a:off x="311700" y="2146050"/>
            <a:ext cx="8520600" cy="2814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700">
                <a:solidFill>
                  <a:schemeClr val="accent2"/>
                </a:solidFill>
                <a:latin typeface="Times New Roman"/>
                <a:ea typeface="Times New Roman"/>
                <a:cs typeface="Times New Roman"/>
                <a:sym typeface="Times New Roman"/>
              </a:rPr>
              <a:t>Step 4: Implementing Image Processing and applying Machine Learning on the facial images.</a:t>
            </a:r>
            <a:endParaRPr b="1" sz="1700">
              <a:solidFill>
                <a:schemeClr val="accent2"/>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 sz="1700">
                <a:solidFill>
                  <a:schemeClr val="accent2"/>
                </a:solidFill>
                <a:latin typeface="Times New Roman"/>
                <a:ea typeface="Times New Roman"/>
                <a:cs typeface="Times New Roman"/>
                <a:sym typeface="Times New Roman"/>
              </a:rPr>
              <a:t>We will be using OpenCV library for image processing and google’s TensorFlow model to train our dataset. Since training a model from scratch is a time consuming process we will be using google’s Pre-trained model called “Inception v3 to train the final layer of the Convolutional Neural Network (CNN) according to our need.</a:t>
            </a:r>
            <a:endParaRPr sz="1700">
              <a:solidFill>
                <a:schemeClr val="accent2"/>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1700">
              <a:solidFill>
                <a:schemeClr val="accent2"/>
              </a:solidFill>
              <a:highlight>
                <a:srgbClr val="FFFFFF"/>
              </a:highlight>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a:solidFill>
                <a:schemeClr val="accent2"/>
              </a:solidFill>
              <a:latin typeface="Times New Roman"/>
              <a:ea typeface="Times New Roman"/>
              <a:cs typeface="Times New Roman"/>
              <a:sym typeface="Times New Roman"/>
            </a:endParaRPr>
          </a:p>
        </p:txBody>
      </p:sp>
      <p:sp>
        <p:nvSpPr>
          <p:cNvPr id="129" name="Google Shape;129;p20"/>
          <p:cNvSpPr txBox="1"/>
          <p:nvPr/>
        </p:nvSpPr>
        <p:spPr>
          <a:xfrm>
            <a:off x="300575" y="548225"/>
            <a:ext cx="8520600" cy="1524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700">
                <a:solidFill>
                  <a:schemeClr val="accent2"/>
                </a:solidFill>
                <a:latin typeface="Times New Roman"/>
                <a:ea typeface="Times New Roman"/>
                <a:cs typeface="Times New Roman"/>
                <a:sym typeface="Times New Roman"/>
              </a:rPr>
              <a:t>S</a:t>
            </a:r>
            <a:r>
              <a:rPr b="1" lang="en" sz="1700">
                <a:solidFill>
                  <a:schemeClr val="accent2"/>
                </a:solidFill>
                <a:latin typeface="Times New Roman"/>
                <a:ea typeface="Times New Roman"/>
                <a:cs typeface="Times New Roman"/>
                <a:sym typeface="Times New Roman"/>
              </a:rPr>
              <a:t>tep 3: Building up a proper Human Expression Dataset.</a:t>
            </a:r>
            <a:endParaRPr b="1" sz="1700">
              <a:solidFill>
                <a:schemeClr val="accent2"/>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accent2"/>
                </a:solidFill>
                <a:latin typeface="Times New Roman"/>
                <a:ea typeface="Times New Roman"/>
                <a:cs typeface="Times New Roman"/>
                <a:sym typeface="Times New Roman"/>
              </a:rPr>
              <a:t>This will involve the collection of image data and biforgation according to its classification using metadata provided with the dataset. It will be crucial at this step to remove the garbage data from the dataset before sending it to further processing.</a:t>
            </a:r>
            <a:endParaRPr>
              <a:latin typeface="Times New Roman"/>
              <a:ea typeface="Times New Roman"/>
              <a:cs typeface="Times New Roman"/>
              <a:sym typeface="Times New Roman"/>
            </a:endParaRPr>
          </a:p>
        </p:txBody>
      </p:sp>
      <p:pic>
        <p:nvPicPr>
          <p:cNvPr id="130" name="Google Shape;130;p20"/>
          <p:cNvPicPr preferRelativeResize="0"/>
          <p:nvPr/>
        </p:nvPicPr>
        <p:blipFill>
          <a:blip r:embed="rId3">
            <a:alphaModFix/>
          </a:blip>
          <a:stretch>
            <a:fillRect/>
          </a:stretch>
        </p:blipFill>
        <p:spPr>
          <a:xfrm>
            <a:off x="0" y="4022628"/>
            <a:ext cx="9144000" cy="76009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idx="1" type="body"/>
          </p:nvPr>
        </p:nvSpPr>
        <p:spPr>
          <a:xfrm>
            <a:off x="524750" y="461125"/>
            <a:ext cx="7038900" cy="4367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b="1" lang="en" sz="1700">
                <a:solidFill>
                  <a:schemeClr val="accent2"/>
                </a:solidFill>
                <a:latin typeface="Times New Roman"/>
                <a:ea typeface="Times New Roman"/>
                <a:cs typeface="Times New Roman"/>
                <a:sym typeface="Times New Roman"/>
              </a:rPr>
              <a:t>Step 5: Collection and Analysis of subject based upon Mouse Movement Pattern.</a:t>
            </a:r>
            <a:endParaRPr b="1" sz="1700">
              <a:solidFill>
                <a:schemeClr val="accent2"/>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1700">
                <a:solidFill>
                  <a:schemeClr val="accent2"/>
                </a:solidFill>
                <a:latin typeface="Times New Roman"/>
                <a:ea typeface="Times New Roman"/>
                <a:cs typeface="Times New Roman"/>
                <a:sym typeface="Times New Roman"/>
              </a:rPr>
              <a:t>Subjects mouse cursor movement and click actions would be captured to measure the extent of logical approach for connecting the anagrams. This will easily separate out subjects using random approaches.</a:t>
            </a:r>
            <a:endParaRPr sz="1700">
              <a:solidFill>
                <a:schemeClr val="accent2"/>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1700">
                <a:solidFill>
                  <a:schemeClr val="accent2"/>
                </a:solidFill>
                <a:latin typeface="Times New Roman"/>
                <a:ea typeface="Times New Roman"/>
                <a:cs typeface="Times New Roman"/>
                <a:sym typeface="Times New Roman"/>
              </a:rPr>
              <a:t>A training Methodology and Model will be searched for the implementation of the same.</a:t>
            </a:r>
            <a:endParaRPr sz="1700">
              <a:solidFill>
                <a:schemeClr val="accent2"/>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700">
              <a:solidFill>
                <a:schemeClr val="accent2"/>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b="1" lang="en" sz="1700">
                <a:solidFill>
                  <a:schemeClr val="accent2"/>
                </a:solidFill>
                <a:latin typeface="Times New Roman"/>
                <a:ea typeface="Times New Roman"/>
                <a:cs typeface="Times New Roman"/>
                <a:sym typeface="Times New Roman"/>
              </a:rPr>
              <a:t>Step 6: Calculating the cumulative result of the Models.</a:t>
            </a:r>
            <a:endParaRPr b="1" sz="1700">
              <a:solidFill>
                <a:schemeClr val="accent2"/>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 sz="1700">
                <a:solidFill>
                  <a:schemeClr val="accent2"/>
                </a:solidFill>
                <a:latin typeface="Times New Roman"/>
                <a:ea typeface="Times New Roman"/>
                <a:cs typeface="Times New Roman"/>
                <a:sym typeface="Times New Roman"/>
              </a:rPr>
              <a:t>The data from the expression model as well as mouse pattern model will be clubbed to make a overall realization of the subjects capabilities and mental state.</a:t>
            </a:r>
            <a:endParaRPr sz="1700">
              <a:solidFill>
                <a:schemeClr val="accent2"/>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1700">
                <a:solidFill>
                  <a:schemeClr val="accent2"/>
                </a:solidFill>
                <a:latin typeface="Times New Roman"/>
                <a:ea typeface="Times New Roman"/>
                <a:cs typeface="Times New Roman"/>
                <a:sym typeface="Times New Roman"/>
              </a:rPr>
              <a:t> </a:t>
            </a:r>
            <a:endParaRPr sz="1700">
              <a:solidFill>
                <a:schemeClr val="accent2"/>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b="1" lang="en" sz="1700">
                <a:solidFill>
                  <a:schemeClr val="accent2"/>
                </a:solidFill>
                <a:latin typeface="Times New Roman"/>
                <a:ea typeface="Times New Roman"/>
                <a:cs typeface="Times New Roman"/>
                <a:sym typeface="Times New Roman"/>
              </a:rPr>
              <a:t>Step 7: Measuring the accuracy, reliability, and scalability of the product.</a:t>
            </a:r>
            <a:endParaRPr b="1" sz="1700">
              <a:solidFill>
                <a:schemeClr val="accent2"/>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1700">
                <a:solidFill>
                  <a:schemeClr val="accent2"/>
                </a:solidFill>
                <a:latin typeface="Times New Roman"/>
                <a:ea typeface="Times New Roman"/>
                <a:cs typeface="Times New Roman"/>
                <a:sym typeface="Times New Roman"/>
              </a:rPr>
              <a:t>As soon as the project reaches “Beta” level we will conduct outsourced testing on the product to know the deviation of the project from our expectations.</a:t>
            </a:r>
            <a:endParaRPr sz="1700">
              <a:solidFill>
                <a:schemeClr val="accent2"/>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accent2"/>
              </a:solidFill>
              <a:latin typeface="Times New Roman"/>
              <a:ea typeface="Times New Roman"/>
              <a:cs typeface="Times New Roman"/>
              <a:sym typeface="Times New Roman"/>
            </a:endParaRPr>
          </a:p>
          <a:p>
            <a:pPr indent="0" lvl="0" marL="0" rtl="0" algn="just">
              <a:spcBef>
                <a:spcPts val="1600"/>
              </a:spcBef>
              <a:spcAft>
                <a:spcPts val="0"/>
              </a:spcAft>
              <a:buNone/>
            </a:pPr>
            <a:r>
              <a:t/>
            </a:r>
            <a:endParaRPr>
              <a:solidFill>
                <a:schemeClr val="accent2"/>
              </a:solidFill>
              <a:latin typeface="Times New Roman"/>
              <a:ea typeface="Times New Roman"/>
              <a:cs typeface="Times New Roman"/>
              <a:sym typeface="Times New Roman"/>
            </a:endParaRPr>
          </a:p>
          <a:p>
            <a:pPr indent="0" lvl="0" marL="0" rtl="0" algn="just">
              <a:lnSpc>
                <a:spcPct val="100000"/>
              </a:lnSpc>
              <a:spcBef>
                <a:spcPts val="1600"/>
              </a:spcBef>
              <a:spcAft>
                <a:spcPts val="0"/>
              </a:spcAft>
              <a:buNone/>
            </a:pPr>
            <a:r>
              <a:t/>
            </a:r>
            <a:endParaRPr sz="1700">
              <a:solidFill>
                <a:schemeClr val="accent2"/>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700">
              <a:solidFill>
                <a:schemeClr val="accent2"/>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1700">
              <a:solidFill>
                <a:schemeClr val="accent2"/>
              </a:solidFill>
              <a:latin typeface="Times New Roman"/>
              <a:ea typeface="Times New Roman"/>
              <a:cs typeface="Times New Roman"/>
              <a:sym typeface="Times New Roman"/>
            </a:endParaRPr>
          </a:p>
          <a:p>
            <a:pPr indent="0" lvl="0" marL="0" rtl="0" algn="just">
              <a:spcBef>
                <a:spcPts val="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