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f059e69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f059e6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f059e69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f059e69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f059e691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f059e691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f059e691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f059e691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c5c9e0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c5c9e0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4f059e69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4f059e69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f059e69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f059e69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f059e691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f059e691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f059e69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f059e69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f059e69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f059e69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f059e69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f059e69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b9e956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b9e956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3b9e956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3b9e956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c3dc74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3c3dc74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f059e69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f059e69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f059e691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f059e691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c3dc7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c3dc7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f059e69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f059e69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c5c9e0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c5c9e0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f059e69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f059e69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f059e691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f059e69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usabilis.com/experience-map-carte-dexperience/#parcou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usabilis.com/definition-ux-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usabilis.com/definition-mocku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379725"/>
            <a:ext cx="8222100" cy="35097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SzPts val="990"/>
              <a:buNone/>
            </a:pPr>
            <a:r>
              <a:rPr lang="fr" sz="4020"/>
              <a:t>Comment pouvez-vous créer votre site Web ou votre application mobile dès le début ?</a:t>
            </a:r>
            <a:endParaRPr sz="4020"/>
          </a:p>
          <a:p>
            <a:pPr indent="0" lvl="0" marL="0" marR="0" rtl="0" algn="l">
              <a:lnSpc>
                <a:spcPct val="100000"/>
              </a:lnSpc>
              <a:spcBef>
                <a:spcPts val="0"/>
              </a:spcBef>
              <a:spcAft>
                <a:spcPts val="0"/>
              </a:spcAft>
              <a:buSzPts val="990"/>
              <a:buNone/>
            </a:pPr>
            <a:r>
              <a:t/>
            </a:r>
            <a:endParaRPr sz="40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41675" y="598325"/>
            <a:ext cx="8423100" cy="1847100"/>
          </a:xfrm>
          <a:prstGeom prst="rect">
            <a:avLst/>
          </a:prstGeom>
          <a:noFill/>
          <a:ln>
            <a:noFill/>
          </a:ln>
        </p:spPr>
        <p:txBody>
          <a:bodyPr anchorCtr="0" anchor="t" bIns="91425" lIns="91425" spcFirstLastPara="1" rIns="91425" wrap="square" tIns="91425">
            <a:spAutoFit/>
          </a:bodyPr>
          <a:lstStyle/>
          <a:p>
            <a:pPr indent="457200" lvl="0" marL="2286000" rtl="0" algn="l">
              <a:spcBef>
                <a:spcPts val="0"/>
              </a:spcBef>
              <a:spcAft>
                <a:spcPts val="0"/>
              </a:spcAft>
              <a:buNone/>
            </a:pPr>
            <a:r>
              <a:rPr lang="fr" sz="2300">
                <a:solidFill>
                  <a:schemeClr val="lt1"/>
                </a:solidFill>
                <a:latin typeface="Roboto"/>
                <a:ea typeface="Roboto"/>
                <a:cs typeface="Roboto"/>
                <a:sym typeface="Roboto"/>
              </a:rPr>
              <a:t>Un bon Wireframe</a:t>
            </a:r>
            <a:r>
              <a:rPr lang="fr" sz="1700">
                <a:solidFill>
                  <a:schemeClr val="lt1"/>
                </a:solidFill>
                <a:latin typeface="Roboto"/>
                <a:ea typeface="Roboto"/>
                <a:cs typeface="Roboto"/>
                <a:sym typeface="Roboto"/>
              </a:rPr>
              <a:t> </a:t>
            </a:r>
            <a:endParaRPr sz="1700">
              <a:solidFill>
                <a:schemeClr val="lt1"/>
              </a:solidFill>
              <a:latin typeface="Roboto"/>
              <a:ea typeface="Roboto"/>
              <a:cs typeface="Roboto"/>
              <a:sym typeface="Roboto"/>
            </a:endParaRPr>
          </a:p>
          <a:p>
            <a:pPr indent="457200" lvl="0" marL="0" rtl="0" algn="ctr">
              <a:spcBef>
                <a:spcPts val="0"/>
              </a:spcBef>
              <a:spcAft>
                <a:spcPts val="0"/>
              </a:spcAft>
              <a:buNone/>
            </a:pPr>
            <a:r>
              <a:t/>
            </a:r>
            <a:endParaRPr sz="1700">
              <a:solidFill>
                <a:schemeClr val="lt1"/>
              </a:solidFill>
              <a:latin typeface="Roboto"/>
              <a:ea typeface="Roboto"/>
              <a:cs typeface="Roboto"/>
              <a:sym typeface="Roboto"/>
            </a:endParaRPr>
          </a:p>
          <a:p>
            <a:pPr indent="457200" lvl="0" marL="0" rtl="0" algn="l">
              <a:spcBef>
                <a:spcPts val="0"/>
              </a:spcBef>
              <a:spcAft>
                <a:spcPts val="0"/>
              </a:spcAft>
              <a:buNone/>
            </a:pPr>
            <a:r>
              <a:rPr lang="fr" sz="1700">
                <a:latin typeface="Roboto"/>
                <a:ea typeface="Roboto"/>
                <a:cs typeface="Roboto"/>
                <a:sym typeface="Roboto"/>
              </a:rPr>
              <a:t>aide à visualiser l’agencement de la page, l’architecture de l’information, les </a:t>
            </a:r>
            <a:r>
              <a:rPr lang="fr" sz="1700">
                <a:uFill>
                  <a:noFill/>
                </a:uFill>
                <a:latin typeface="Roboto"/>
                <a:ea typeface="Roboto"/>
                <a:cs typeface="Roboto"/>
                <a:sym typeface="Roboto"/>
                <a:hlinkClick r:id="rId3"/>
              </a:rPr>
              <a:t>parcours utilisateurs</a:t>
            </a:r>
            <a:r>
              <a:rPr lang="fr" sz="1700">
                <a:latin typeface="Roboto"/>
                <a:ea typeface="Roboto"/>
                <a:cs typeface="Roboto"/>
                <a:sym typeface="Roboto"/>
              </a:rPr>
              <a:t>, et les fonctionnalités essentielles. L’objectif est de valider les concepts, en termes d’interface et d’expérience utilisateur, avant de transmettre le projet aux développeurs.</a:t>
            </a:r>
            <a:endParaRPr sz="1700"/>
          </a:p>
        </p:txBody>
      </p:sp>
      <p:sp>
        <p:nvSpPr>
          <p:cNvPr id="120" name="Google Shape;120;p22"/>
          <p:cNvSpPr txBox="1"/>
          <p:nvPr/>
        </p:nvSpPr>
        <p:spPr>
          <a:xfrm>
            <a:off x="241675" y="2571750"/>
            <a:ext cx="5557800" cy="2124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fr" sz="2500">
                <a:solidFill>
                  <a:schemeClr val="lt1"/>
                </a:solidFill>
                <a:latin typeface="Roboto"/>
                <a:ea typeface="Roboto"/>
                <a:cs typeface="Roboto"/>
                <a:sym typeface="Roboto"/>
              </a:rPr>
              <a:t>Avantages :</a:t>
            </a:r>
            <a:endParaRPr sz="2500">
              <a:solidFill>
                <a:schemeClr val="lt1"/>
              </a:solidFill>
              <a:latin typeface="Roboto"/>
              <a:ea typeface="Roboto"/>
              <a:cs typeface="Roboto"/>
              <a:sym typeface="Roboto"/>
            </a:endParaRPr>
          </a:p>
          <a:p>
            <a:pPr indent="0" lvl="0" marL="457200" rtl="0" algn="l">
              <a:spcBef>
                <a:spcPts val="0"/>
              </a:spcBef>
              <a:spcAft>
                <a:spcPts val="0"/>
              </a:spcAft>
              <a:buNone/>
            </a:pPr>
            <a:r>
              <a:t/>
            </a:r>
            <a:endParaRPr sz="25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fr" sz="1900">
                <a:latin typeface="Roboto"/>
                <a:ea typeface="Roboto"/>
                <a:cs typeface="Roboto"/>
                <a:sym typeface="Roboto"/>
              </a:rPr>
              <a:t>Optimiser la conception d’une interface</a:t>
            </a:r>
            <a:endParaRPr sz="1900">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fr" sz="1900">
                <a:latin typeface="Roboto"/>
                <a:ea typeface="Roboto"/>
                <a:cs typeface="Roboto"/>
                <a:sym typeface="Roboto"/>
              </a:rPr>
              <a:t>Montrer la future interface de l’outil</a:t>
            </a:r>
            <a:endParaRPr sz="1900">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fr" sz="1900">
                <a:latin typeface="Roboto"/>
                <a:ea typeface="Roboto"/>
                <a:cs typeface="Roboto"/>
                <a:sym typeface="Roboto"/>
              </a:rPr>
              <a:t>Repérer les erreurs ou les problèmes </a:t>
            </a:r>
            <a:endParaRPr sz="1900">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fr" sz="1900">
                <a:latin typeface="Roboto"/>
                <a:ea typeface="Roboto"/>
                <a:cs typeface="Roboto"/>
                <a:sym typeface="Roboto"/>
              </a:rPr>
              <a:t>Gagner du temps et de l’argent</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143900" y="599275"/>
            <a:ext cx="8222100" cy="108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Une maquette c’est quoi ? </a:t>
            </a:r>
            <a:endParaRPr/>
          </a:p>
        </p:txBody>
      </p:sp>
      <p:sp>
        <p:nvSpPr>
          <p:cNvPr id="126" name="Google Shape;126;p23"/>
          <p:cNvSpPr txBox="1"/>
          <p:nvPr>
            <p:ph idx="1" type="subTitle"/>
          </p:nvPr>
        </p:nvSpPr>
        <p:spPr>
          <a:xfrm>
            <a:off x="390525" y="2141325"/>
            <a:ext cx="8222100" cy="2806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fr" sz="1900"/>
              <a:t>Une maquette est un document qui permet de présenter le design, les interfaces graphiques de votre site web et aussi de hiérarchiser les éléments graphiques qui doivent composer ce dernier.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rPr lang="fr" sz="1900"/>
              <a:t>Elle vise à définir les règles d'interfaces et l'ergonomie à travers le design et les éléments qui le composeront, et aussi la manière dont ils seront disposés pour répondre intelligemment aux attentes du cahier des charges.</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460950" y="747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l’intérêt de maquettage </a:t>
            </a:r>
            <a:endParaRPr/>
          </a:p>
        </p:txBody>
      </p:sp>
      <p:sp>
        <p:nvSpPr>
          <p:cNvPr id="132" name="Google Shape;132;p24"/>
          <p:cNvSpPr txBox="1"/>
          <p:nvPr>
            <p:ph idx="1" type="subTitle"/>
          </p:nvPr>
        </p:nvSpPr>
        <p:spPr>
          <a:xfrm>
            <a:off x="390525" y="1928824"/>
            <a:ext cx="8222100" cy="28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t>il </a:t>
            </a:r>
            <a:r>
              <a:rPr lang="fr" sz="2000"/>
              <a:t>paraît</a:t>
            </a:r>
            <a:r>
              <a:rPr lang="fr" sz="2000"/>
              <a:t> indispensable de concevoir une maquette du site web pour permettre d'une part à vos clients de bien se représenter leur site pour ne pas leur proposer un produit final pour lequel il ne serait pas satisfait mais aussi pour les développeurs afin qu'ils puissent se concentrer sur leur tâche principale sans défaire et refaire les parties de sites déjà réalisées.</a:t>
            </a:r>
            <a:endParaRPr sz="20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Mockup</a:t>
            </a:r>
            <a:endParaRPr/>
          </a:p>
        </p:txBody>
      </p:sp>
      <p:sp>
        <p:nvSpPr>
          <p:cNvPr id="138" name="Google Shape;138;p25"/>
          <p:cNvSpPr txBox="1"/>
          <p:nvPr>
            <p:ph idx="1" type="subTitle"/>
          </p:nvPr>
        </p:nvSpPr>
        <p:spPr>
          <a:xfrm>
            <a:off x="390525" y="2789110"/>
            <a:ext cx="8222100" cy="16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mockup : un wireframe en format interactif </a:t>
            </a:r>
            <a:endParaRPr/>
          </a:p>
          <a:p>
            <a:pPr indent="0" lvl="0" marL="0" rtl="0" algn="l">
              <a:spcBef>
                <a:spcPts val="0"/>
              </a:spcBef>
              <a:spcAft>
                <a:spcPts val="0"/>
              </a:spcAft>
              <a:buNone/>
            </a:pPr>
            <a:r>
              <a:rPr lang="fr"/>
              <a:t>On peut le définir comme étant un modèle d'une interface utilisateur présenté dans la vie réelle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2800">
                <a:solidFill>
                  <a:schemeClr val="dk2"/>
                </a:solidFill>
              </a:rPr>
              <a:t>Un crayon et une feuille non ?</a:t>
            </a:r>
            <a:endParaRPr/>
          </a:p>
        </p:txBody>
      </p:sp>
      <p:sp>
        <p:nvSpPr>
          <p:cNvPr id="144" name="Google Shape;144;p26"/>
          <p:cNvSpPr txBox="1"/>
          <p:nvPr>
            <p:ph idx="1" type="subTitle"/>
          </p:nvPr>
        </p:nvSpPr>
        <p:spPr>
          <a:xfrm>
            <a:off x="493900" y="2971175"/>
            <a:ext cx="8650200" cy="19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Les outils les plus communs et les plus fiables sont votre tête, votre crayon et une feuille blanche. Commencez par esquisser vos idées sur papier, brainstormez et réfléchissez à la manière dont vous allez agencer et articuler le site. Faites des croquis organisez vos idées. L'écran ne vous sera pas utile ici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moodboard</a:t>
            </a:r>
            <a:endParaRPr/>
          </a:p>
        </p:txBody>
      </p:sp>
      <p:sp>
        <p:nvSpPr>
          <p:cNvPr id="150" name="Google Shape;150;p27"/>
          <p:cNvSpPr txBox="1"/>
          <p:nvPr>
            <p:ph idx="1" type="body"/>
          </p:nvPr>
        </p:nvSpPr>
        <p:spPr>
          <a:xfrm>
            <a:off x="819150" y="1906050"/>
            <a:ext cx="7617900" cy="257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100"/>
              <a:t>C'est une planche où vous mettez toutes les idées qui vous passent par la tête lorsque vous évoquez le projet. Ça peut être des images, des textes, des styles, des designs, c'est une planche d'inspiration.</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Clr>
                <a:schemeClr val="dk2"/>
              </a:buClr>
              <a:buSzPct val="40909"/>
              <a:buFont typeface="Arial"/>
              <a:buNone/>
            </a:pPr>
            <a:r>
              <a:rPr b="0" lang="fr" sz="2688">
                <a:latin typeface="Lato"/>
                <a:ea typeface="Lato"/>
                <a:cs typeface="Lato"/>
                <a:sym typeface="Lato"/>
              </a:rPr>
              <a:t>Style tiles</a:t>
            </a:r>
            <a:endParaRPr sz="3888"/>
          </a:p>
        </p:txBody>
      </p:sp>
      <p:sp>
        <p:nvSpPr>
          <p:cNvPr id="156" name="Google Shape;156;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50000"/>
              <a:buFont typeface="Arial"/>
              <a:buNone/>
            </a:pPr>
            <a:r>
              <a:rPr lang="fr" sz="2200"/>
              <a:t>C'est une planche où figureront la ou les typographies utilisées, les couleurs principales pour aider à la réalisation de la charte graphique.</a:t>
            </a:r>
            <a:endParaRPr sz="2200"/>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61111"/>
              <a:buFont typeface="Arial"/>
              <a:buNone/>
            </a:pPr>
            <a:r>
              <a:rPr lang="fr"/>
              <a:t>Ex : Styletil.es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757900" y="778325"/>
            <a:ext cx="8222100" cy="933600"/>
          </a:xfrm>
          <a:prstGeom prst="rect">
            <a:avLst/>
          </a:prstGeom>
        </p:spPr>
        <p:txBody>
          <a:bodyPr anchorCtr="0" anchor="b" bIns="91425" lIns="91425" spcFirstLastPara="1" rIns="91425" wrap="square" tIns="91425">
            <a:normAutofit/>
          </a:bodyPr>
          <a:lstStyle/>
          <a:p>
            <a:pPr indent="457200" lvl="0" marL="457200" rtl="0" algn="l">
              <a:spcBef>
                <a:spcPts val="0"/>
              </a:spcBef>
              <a:spcAft>
                <a:spcPts val="0"/>
              </a:spcAft>
              <a:buNone/>
            </a:pPr>
            <a:r>
              <a:rPr lang="fr"/>
              <a:t>Le prototypage </a:t>
            </a:r>
            <a:endParaRPr/>
          </a:p>
        </p:txBody>
      </p:sp>
      <p:sp>
        <p:nvSpPr>
          <p:cNvPr id="162" name="Google Shape;162;p29"/>
          <p:cNvSpPr txBox="1"/>
          <p:nvPr>
            <p:ph idx="1" type="subTitle"/>
          </p:nvPr>
        </p:nvSpPr>
        <p:spPr>
          <a:xfrm>
            <a:off x="460950" y="2115549"/>
            <a:ext cx="8222100" cy="25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3F3F3F"/>
                </a:solidFill>
              </a:rPr>
              <a:t>Un prototype d’une interface est une représentation et un modèle de conception basse ou haute fidélité concernant un site web ou une application. L'objectif d’un prototype est de représenter l’interface avec son aspect graphique, son design, sa mise en page précise, ses interactions principales, etc.</a:t>
            </a:r>
            <a:endParaRPr>
              <a:solidFill>
                <a:srgbClr val="3F3F3F"/>
              </a:solidFill>
            </a:endParaRPr>
          </a:p>
          <a:p>
            <a:pPr indent="0" lvl="0" marL="0" rtl="0" algn="l">
              <a:spcBef>
                <a:spcPts val="0"/>
              </a:spcBef>
              <a:spcAft>
                <a:spcPts val="0"/>
              </a:spcAft>
              <a:buNone/>
            </a:pPr>
            <a:r>
              <a:rPr lang="fr">
                <a:solidFill>
                  <a:srgbClr val="3F3F3F"/>
                </a:solidFill>
              </a:rPr>
              <a:t> L’idée principale d’un prototype est de représenter une interface la plus proche possible du rendu final.</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fr" sz="2500">
                <a:solidFill>
                  <a:schemeClr val="lt2"/>
                </a:solidFill>
              </a:rPr>
              <a:t>La mockup</a:t>
            </a:r>
            <a:endParaRPr sz="2800"/>
          </a:p>
        </p:txBody>
      </p:sp>
      <p:sp>
        <p:nvSpPr>
          <p:cNvPr id="168" name="Google Shape;168;p30"/>
          <p:cNvSpPr txBox="1"/>
          <p:nvPr>
            <p:ph idx="1" type="body"/>
          </p:nvPr>
        </p:nvSpPr>
        <p:spPr>
          <a:xfrm>
            <a:off x="401825" y="1947100"/>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6238"/>
              <a:t>La mockup</a:t>
            </a:r>
            <a:endParaRPr sz="6238"/>
          </a:p>
          <a:p>
            <a:pPr indent="0" lvl="0" marL="0" rtl="0" algn="l">
              <a:spcBef>
                <a:spcPts val="1200"/>
              </a:spcBef>
              <a:spcAft>
                <a:spcPts val="0"/>
              </a:spcAft>
              <a:buNone/>
            </a:pPr>
            <a:r>
              <a:rPr lang="fr" sz="6238"/>
              <a:t>Elle représente le rendu final du projet avec le respect de la charte graphique et fonctionnelle précédemment validée.</a:t>
            </a:r>
            <a:endParaRPr sz="6238"/>
          </a:p>
          <a:p>
            <a:pPr indent="0" lvl="0" marL="0" rtl="0" algn="l">
              <a:spcBef>
                <a:spcPts val="1200"/>
              </a:spcBef>
              <a:spcAft>
                <a:spcPts val="0"/>
              </a:spcAft>
              <a:buNone/>
            </a:pPr>
            <a:r>
              <a:t/>
            </a:r>
            <a:endParaRPr sz="6238"/>
          </a:p>
          <a:p>
            <a:pPr indent="0" lvl="0" marL="0" rtl="0" algn="l">
              <a:spcBef>
                <a:spcPts val="1200"/>
              </a:spcBef>
              <a:spcAft>
                <a:spcPts val="0"/>
              </a:spcAft>
              <a:buNone/>
            </a:pPr>
            <a:r>
              <a:rPr lang="fr" sz="6238"/>
              <a:t>Ex : Photoshop, Gimp.</a:t>
            </a:r>
            <a:endParaRPr sz="6238"/>
          </a:p>
          <a:p>
            <a:pPr indent="0" lvl="0" marL="0" rtl="0" algn="l">
              <a:spcBef>
                <a:spcPts val="1200"/>
              </a:spcBef>
              <a:spcAft>
                <a:spcPts val="0"/>
              </a:spcAft>
              <a:buNone/>
            </a:pPr>
            <a:r>
              <a:t/>
            </a:r>
            <a:endParaRPr sz="6238"/>
          </a:p>
          <a:p>
            <a:pPr indent="0" lvl="0" marL="0" rtl="0" algn="l">
              <a:spcBef>
                <a:spcPts val="1200"/>
              </a:spcBef>
              <a:spcAft>
                <a:spcPts val="0"/>
              </a:spcAft>
              <a:buNone/>
            </a:pPr>
            <a:r>
              <a:rPr lang="fr" sz="6238"/>
              <a:t>Pour conclure, adaptez le processus de création selon vos habitudes de travail, le projet web et votre équipe. Sachez vous adapter, ces étapes ne sont pas à suivre au pied de la lettre non plus, il est surtout affaire de créativité, de communication et d'organisation ! </a:t>
            </a:r>
            <a:endParaRPr sz="6238"/>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nvSpPr>
        <p:spPr>
          <a:xfrm>
            <a:off x="253200" y="125650"/>
            <a:ext cx="8637600" cy="562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fr" sz="1800">
                <a:solidFill>
                  <a:schemeClr val="lt1"/>
                </a:solidFill>
                <a:highlight>
                  <a:srgbClr val="FF00FF"/>
                </a:highlight>
                <a:latin typeface="Roboto"/>
                <a:ea typeface="Roboto"/>
                <a:cs typeface="Roboto"/>
                <a:sym typeface="Roboto"/>
              </a:rPr>
              <a:t>ADOBE XD </a:t>
            </a:r>
            <a:endParaRPr b="1" sz="1800">
              <a:solidFill>
                <a:schemeClr val="lt1"/>
              </a:solidFill>
              <a:highlight>
                <a:srgbClr val="FF00FF"/>
              </a:highlight>
              <a:latin typeface="Roboto"/>
              <a:ea typeface="Roboto"/>
              <a:cs typeface="Roboto"/>
              <a:sym typeface="Roboto"/>
            </a:endParaRPr>
          </a:p>
          <a:p>
            <a:pPr indent="457200" lvl="0" marL="0" rtl="0" algn="l">
              <a:lnSpc>
                <a:spcPct val="100000"/>
              </a:lnSpc>
              <a:spcBef>
                <a:spcPts val="1400"/>
              </a:spcBef>
              <a:spcAft>
                <a:spcPts val="0"/>
              </a:spcAft>
              <a:buNone/>
            </a:pPr>
            <a:r>
              <a:rPr lang="fr">
                <a:solidFill>
                  <a:srgbClr val="FFFFFF"/>
                </a:solidFill>
                <a:latin typeface="Roboto"/>
                <a:ea typeface="Roboto"/>
                <a:cs typeface="Roboto"/>
                <a:sym typeface="Roboto"/>
              </a:rPr>
              <a:t>A qui Adobe XD est-il destiné ?</a:t>
            </a:r>
            <a:endParaRPr b="1">
              <a:solidFill>
                <a:schemeClr val="lt1"/>
              </a:solidFill>
              <a:highlight>
                <a:srgbClr val="FF00FF"/>
              </a:highlight>
              <a:latin typeface="Roboto"/>
              <a:ea typeface="Roboto"/>
              <a:cs typeface="Roboto"/>
              <a:sym typeface="Roboto"/>
            </a:endParaRPr>
          </a:p>
          <a:p>
            <a:pPr indent="457200" lvl="0" marL="0" rtl="0" algn="l">
              <a:lnSpc>
                <a:spcPct val="100000"/>
              </a:lnSpc>
              <a:spcBef>
                <a:spcPts val="1400"/>
              </a:spcBef>
              <a:spcAft>
                <a:spcPts val="0"/>
              </a:spcAft>
              <a:buNone/>
            </a:pPr>
            <a:r>
              <a:rPr lang="fr">
                <a:solidFill>
                  <a:srgbClr val="3F3F3F"/>
                </a:solidFill>
                <a:latin typeface="Roboto"/>
                <a:ea typeface="Roboto"/>
                <a:cs typeface="Roboto"/>
                <a:sym typeface="Roboto"/>
              </a:rPr>
              <a:t>Ce logiciel est un outil User Experience/ User Interface complet, destiné aux designers UX/UI,équipes de création graphique, développeurs web, intégrateurs web, clients, etc. Il contribue à optimiser la communication entre les designers et les autres parties prenantes du projet.</a:t>
            </a:r>
            <a:endParaRPr>
              <a:solidFill>
                <a:srgbClr val="3F3F3F"/>
              </a:solidFill>
              <a:latin typeface="Roboto"/>
              <a:ea typeface="Roboto"/>
              <a:cs typeface="Roboto"/>
              <a:sym typeface="Roboto"/>
            </a:endParaRPr>
          </a:p>
          <a:p>
            <a:pPr indent="457200" lvl="0" marL="0" rtl="0" algn="l">
              <a:lnSpc>
                <a:spcPct val="100000"/>
              </a:lnSpc>
              <a:spcBef>
                <a:spcPts val="1400"/>
              </a:spcBef>
              <a:spcAft>
                <a:spcPts val="0"/>
              </a:spcAft>
              <a:buNone/>
            </a:pPr>
            <a:r>
              <a:rPr lang="fr">
                <a:solidFill>
                  <a:srgbClr val="FFFFFF"/>
                </a:solidFill>
                <a:latin typeface="Roboto"/>
                <a:ea typeface="Roboto"/>
                <a:cs typeface="Roboto"/>
                <a:sym typeface="Roboto"/>
              </a:rPr>
              <a:t>POURQUOI ADOBE XD ?</a:t>
            </a:r>
            <a:endParaRPr>
              <a:solidFill>
                <a:srgbClr val="FFFFFF"/>
              </a:solidFill>
              <a:latin typeface="Roboto"/>
              <a:ea typeface="Roboto"/>
              <a:cs typeface="Roboto"/>
              <a:sym typeface="Roboto"/>
            </a:endParaRPr>
          </a:p>
          <a:p>
            <a:pPr indent="-317500" lvl="0" marL="457200" rtl="0" algn="l">
              <a:lnSpc>
                <a:spcPct val="100000"/>
              </a:lnSpc>
              <a:spcBef>
                <a:spcPts val="1400"/>
              </a:spcBef>
              <a:spcAft>
                <a:spcPts val="0"/>
              </a:spcAft>
              <a:buClr>
                <a:srgbClr val="3F3F3F"/>
              </a:buClr>
              <a:buSzPts val="1400"/>
              <a:buFont typeface="Roboto"/>
              <a:buChar char="●"/>
            </a:pPr>
            <a:r>
              <a:rPr lang="fr">
                <a:solidFill>
                  <a:srgbClr val="3F3F3F"/>
                </a:solidFill>
                <a:latin typeface="Roboto"/>
                <a:ea typeface="Roboto"/>
                <a:cs typeface="Roboto"/>
                <a:sym typeface="Roboto"/>
              </a:rPr>
              <a:t>Impliquer le client dans tout le processus de conception.</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Ajuster instantanément l’aspect de l’interface selon les recommandations du client.</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Profiter de la complémentarité entre les différents logiciels de la suite Adobe et certains outils tiers</a:t>
            </a:r>
            <a:endParaRPr>
              <a:solidFill>
                <a:srgbClr val="3F3F3F"/>
              </a:solidFill>
              <a:latin typeface="Roboto"/>
              <a:ea typeface="Roboto"/>
              <a:cs typeface="Roboto"/>
              <a:sym typeface="Roboto"/>
            </a:endParaRPr>
          </a:p>
          <a:p>
            <a:pPr indent="0" lvl="0" marL="457200" rtl="0" algn="l">
              <a:lnSpc>
                <a:spcPct val="100000"/>
              </a:lnSpc>
              <a:spcBef>
                <a:spcPts val="1400"/>
              </a:spcBef>
              <a:spcAft>
                <a:spcPts val="0"/>
              </a:spcAft>
              <a:buNone/>
            </a:pPr>
            <a:r>
              <a:rPr lang="fr">
                <a:solidFill>
                  <a:schemeClr val="lt1"/>
                </a:solidFill>
                <a:highlight>
                  <a:schemeClr val="dk1"/>
                </a:highlight>
                <a:latin typeface="Roboto"/>
                <a:ea typeface="Roboto"/>
                <a:cs typeface="Roboto"/>
                <a:sym typeface="Roboto"/>
              </a:rPr>
              <a:t>AVANTAGE POUR ADOBE  XD:</a:t>
            </a:r>
            <a:endParaRPr>
              <a:solidFill>
                <a:srgbClr val="3F3F3F"/>
              </a:solidFill>
              <a:highlight>
                <a:schemeClr val="dk1"/>
              </a:highlight>
              <a:latin typeface="Roboto"/>
              <a:ea typeface="Roboto"/>
              <a:cs typeface="Roboto"/>
              <a:sym typeface="Roboto"/>
            </a:endParaRPr>
          </a:p>
          <a:p>
            <a:pPr indent="-317500" lvl="0" marL="457200" rtl="0" algn="l">
              <a:lnSpc>
                <a:spcPct val="100000"/>
              </a:lnSpc>
              <a:spcBef>
                <a:spcPts val="1400"/>
              </a:spcBef>
              <a:spcAft>
                <a:spcPts val="0"/>
              </a:spcAft>
              <a:buClr>
                <a:srgbClr val="3F3F3F"/>
              </a:buClr>
              <a:buSzPts val="1400"/>
              <a:buFont typeface="Roboto"/>
              <a:buChar char="●"/>
            </a:pPr>
            <a:r>
              <a:rPr lang="fr">
                <a:solidFill>
                  <a:srgbClr val="3F3F3F"/>
                </a:solidFill>
                <a:latin typeface="Roboto"/>
                <a:ea typeface="Roboto"/>
                <a:cs typeface="Roboto"/>
                <a:sym typeface="Roboto"/>
              </a:rPr>
              <a:t>Une navigation fluide</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Une prise en main facile</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Importation et exportation de fichiers</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Activation de polices manquantes</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Uniformisation des liens de partage</a:t>
            </a:r>
            <a:endParaRPr>
              <a:solidFill>
                <a:srgbClr val="3F3F3F"/>
              </a:solidFill>
              <a:latin typeface="Roboto"/>
              <a:ea typeface="Roboto"/>
              <a:cs typeface="Roboto"/>
              <a:sym typeface="Roboto"/>
            </a:endParaRPr>
          </a:p>
          <a:p>
            <a:pPr indent="-317500" lvl="0" marL="457200" rtl="0" algn="l">
              <a:lnSpc>
                <a:spcPct val="100000"/>
              </a:lnSpc>
              <a:spcBef>
                <a:spcPts val="0"/>
              </a:spcBef>
              <a:spcAft>
                <a:spcPts val="0"/>
              </a:spcAft>
              <a:buClr>
                <a:srgbClr val="3F3F3F"/>
              </a:buClr>
              <a:buSzPts val="1400"/>
              <a:buFont typeface="Roboto"/>
              <a:buChar char="●"/>
            </a:pPr>
            <a:r>
              <a:rPr lang="fr">
                <a:solidFill>
                  <a:srgbClr val="3F3F3F"/>
                </a:solidFill>
                <a:latin typeface="Roboto"/>
                <a:ea typeface="Roboto"/>
                <a:cs typeface="Roboto"/>
                <a:sym typeface="Roboto"/>
              </a:rPr>
              <a:t>Utilisation de plugins : angle, quick Mockup, UnDraw, Photo Splash 2, Icondrop, Trello, Visual Studio Code.</a:t>
            </a:r>
            <a:endParaRPr>
              <a:solidFill>
                <a:srgbClr val="3F3F3F"/>
              </a:solidFill>
              <a:latin typeface="Roboto"/>
              <a:ea typeface="Roboto"/>
              <a:cs typeface="Roboto"/>
              <a:sym typeface="Roboto"/>
            </a:endParaRPr>
          </a:p>
          <a:p>
            <a:pPr indent="0" lvl="0" marL="457200" rtl="0" algn="l">
              <a:lnSpc>
                <a:spcPct val="100000"/>
              </a:lnSpc>
              <a:spcBef>
                <a:spcPts val="1400"/>
              </a:spcBef>
              <a:spcAft>
                <a:spcPts val="0"/>
              </a:spcAft>
              <a:buNone/>
            </a:pPr>
            <a:r>
              <a:t/>
            </a:r>
            <a:endParaRPr sz="900">
              <a:solidFill>
                <a:srgbClr val="3F3F3F"/>
              </a:solidFill>
              <a:latin typeface="Roboto"/>
              <a:ea typeface="Roboto"/>
              <a:cs typeface="Roboto"/>
              <a:sym typeface="Roboto"/>
            </a:endParaRPr>
          </a:p>
          <a:p>
            <a:pPr indent="0" lvl="0" marL="0" rtl="0" algn="l">
              <a:lnSpc>
                <a:spcPct val="100000"/>
              </a:lnSpc>
              <a:spcBef>
                <a:spcPts val="1400"/>
              </a:spcBef>
              <a:spcAft>
                <a:spcPts val="1400"/>
              </a:spcAft>
              <a:buNone/>
            </a:pPr>
            <a:r>
              <a:t/>
            </a:r>
            <a:endParaRPr sz="900">
              <a:solidFill>
                <a:srgbClr val="3F3F3F"/>
              </a:solidFill>
              <a:latin typeface="Roboto"/>
              <a:ea typeface="Roboto"/>
              <a:cs typeface="Roboto"/>
              <a:sym typeface="Roboto"/>
            </a:endParaRPr>
          </a:p>
        </p:txBody>
      </p:sp>
      <p:pic>
        <p:nvPicPr>
          <p:cNvPr id="174" name="Google Shape;174;p31"/>
          <p:cNvPicPr preferRelativeResize="0"/>
          <p:nvPr/>
        </p:nvPicPr>
        <p:blipFill>
          <a:blip r:embed="rId3">
            <a:alphaModFix/>
          </a:blip>
          <a:stretch>
            <a:fillRect/>
          </a:stretch>
        </p:blipFill>
        <p:spPr>
          <a:xfrm>
            <a:off x="5843750" y="2571749"/>
            <a:ext cx="3300250" cy="219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308700" y="1887100"/>
            <a:ext cx="8526600" cy="1806600"/>
          </a:xfrm>
          <a:prstGeom prst="rect">
            <a:avLst/>
          </a:prstGeom>
        </p:spPr>
        <p:txBody>
          <a:bodyPr anchorCtr="0" anchor="b" bIns="91425" lIns="91425" spcFirstLastPara="1" rIns="91425" wrap="square" tIns="91425">
            <a:noAutofit/>
          </a:bodyPr>
          <a:lstStyle/>
          <a:p>
            <a:pPr indent="457200" lvl="0" marL="457200" marR="0" rtl="0" algn="l">
              <a:lnSpc>
                <a:spcPct val="150000"/>
              </a:lnSpc>
              <a:spcBef>
                <a:spcPts val="0"/>
              </a:spcBef>
              <a:spcAft>
                <a:spcPts val="0"/>
              </a:spcAft>
              <a:buNone/>
            </a:pPr>
            <a:r>
              <a:rPr lang="fr" sz="1800"/>
              <a:t>Pour concevoir le design d’une interface en optimisant la qualité de l’expérience utilisateur, il faut respecter un certain nombre d’étapes.</a:t>
            </a:r>
            <a:endParaRPr sz="1800"/>
          </a:p>
          <a:p>
            <a:pPr indent="-342900" lvl="0" marL="457200" marR="0" rtl="0" algn="l">
              <a:lnSpc>
                <a:spcPct val="150000"/>
              </a:lnSpc>
              <a:spcBef>
                <a:spcPts val="0"/>
              </a:spcBef>
              <a:spcAft>
                <a:spcPts val="0"/>
              </a:spcAft>
              <a:buSzPts val="1800"/>
              <a:buChar char="●"/>
            </a:pPr>
            <a:r>
              <a:rPr lang="fr" sz="1800" u="sng"/>
              <a:t>Réaliser une </a:t>
            </a:r>
            <a:r>
              <a:rPr lang="fr" sz="1800" u="sng">
                <a:hlinkClick r:id="rId3"/>
              </a:rPr>
              <a:t>Recherche utilisateur</a:t>
            </a:r>
            <a:r>
              <a:rPr lang="fr" sz="1800" u="sng"/>
              <a:t>: </a:t>
            </a:r>
            <a:r>
              <a:rPr lang="fr" sz="1800">
                <a:solidFill>
                  <a:srgbClr val="000000"/>
                </a:solidFill>
              </a:rPr>
              <a:t>comprendre les besoins des utilisateurs finaux.</a:t>
            </a:r>
            <a:endParaRPr sz="1800">
              <a:solidFill>
                <a:srgbClr val="000000"/>
              </a:solidFill>
            </a:endParaRPr>
          </a:p>
        </p:txBody>
      </p:sp>
      <p:sp>
        <p:nvSpPr>
          <p:cNvPr id="73" name="Google Shape;73;p14"/>
          <p:cNvSpPr txBox="1"/>
          <p:nvPr/>
        </p:nvSpPr>
        <p:spPr>
          <a:xfrm>
            <a:off x="481350" y="483275"/>
            <a:ext cx="8181300" cy="4770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chemeClr val="lt1"/>
                </a:solidFill>
                <a:latin typeface="Roboto"/>
                <a:ea typeface="Roboto"/>
                <a:cs typeface="Roboto"/>
                <a:sym typeface="Roboto"/>
              </a:rPr>
              <a:t>LA CRÉATION DE MAQUETTES DANS LE PROCESSUS DE CONCEPTION</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ctrTitle"/>
          </p:nvPr>
        </p:nvSpPr>
        <p:spPr>
          <a:xfrm>
            <a:off x="390525" y="100552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Figma		</a:t>
            </a:r>
            <a:endParaRPr/>
          </a:p>
        </p:txBody>
      </p:sp>
      <p:sp>
        <p:nvSpPr>
          <p:cNvPr id="180" name="Google Shape;180;p32"/>
          <p:cNvSpPr txBox="1"/>
          <p:nvPr>
            <p:ph idx="1" type="subTitle"/>
          </p:nvPr>
        </p:nvSpPr>
        <p:spPr>
          <a:xfrm>
            <a:off x="460950" y="2395175"/>
            <a:ext cx="8222100" cy="2456700"/>
          </a:xfrm>
          <a:prstGeom prst="rect">
            <a:avLst/>
          </a:prstGeom>
        </p:spPr>
        <p:txBody>
          <a:bodyPr anchorCtr="0" anchor="t" bIns="91425" lIns="91425" spcFirstLastPara="1" rIns="91425" wrap="square" tIns="91425">
            <a:noAutofit/>
          </a:bodyPr>
          <a:lstStyle/>
          <a:p>
            <a:pPr indent="457200" lvl="0" marL="0" rtl="0" algn="l">
              <a:lnSpc>
                <a:spcPct val="90000"/>
              </a:lnSpc>
              <a:spcBef>
                <a:spcPts val="0"/>
              </a:spcBef>
              <a:spcAft>
                <a:spcPts val="0"/>
              </a:spcAft>
              <a:buNone/>
            </a:pPr>
            <a:r>
              <a:rPr b="1" lang="fr" sz="1900"/>
              <a:t>Figma </a:t>
            </a:r>
            <a:r>
              <a:rPr lang="fr" sz="1900"/>
              <a:t>est une application web qui permet la création d’interfaces pour le web et le mobile. Disponible dans le navigateur, elle peut aussi être téléchargée sous la forme d’une application standard.</a:t>
            </a:r>
            <a:endParaRPr sz="1900"/>
          </a:p>
          <a:p>
            <a:pPr indent="0" lvl="0" marL="0" rtl="0" algn="l">
              <a:lnSpc>
                <a:spcPct val="90000"/>
              </a:lnSpc>
              <a:spcBef>
                <a:spcPts val="0"/>
              </a:spcBef>
              <a:spcAft>
                <a:spcPts val="0"/>
              </a:spcAft>
              <a:buNone/>
            </a:pPr>
            <a:r>
              <a:rPr lang="fr" sz="1900"/>
              <a:t>  Elle nécessite bien sûr un accès à internet.Et elle regroupe toutes les fonctions dont une équipe de production a besoin : </a:t>
            </a:r>
            <a:r>
              <a:rPr b="1" lang="fr" sz="1900"/>
              <a:t>conception, présentation, prototypage et inspection de code à elle toute seule.</a:t>
            </a:r>
            <a:endParaRPr b="1" sz="1900"/>
          </a:p>
          <a:p>
            <a:pPr indent="0" lvl="0" marL="0" rtl="0" algn="l">
              <a:lnSpc>
                <a:spcPct val="90000"/>
              </a:lnSpc>
              <a:spcBef>
                <a:spcPts val="0"/>
              </a:spcBef>
              <a:spcAft>
                <a:spcPts val="0"/>
              </a:spcAft>
              <a:buNone/>
            </a:pPr>
            <a:r>
              <a:t/>
            </a:r>
            <a:endParaRPr sz="1900"/>
          </a:p>
        </p:txBody>
      </p:sp>
      <p:pic>
        <p:nvPicPr>
          <p:cNvPr id="181" name="Google Shape;181;p32"/>
          <p:cNvPicPr preferRelativeResize="0"/>
          <p:nvPr/>
        </p:nvPicPr>
        <p:blipFill>
          <a:blip r:embed="rId3">
            <a:alphaModFix/>
          </a:blip>
          <a:stretch>
            <a:fillRect/>
          </a:stretch>
        </p:blipFill>
        <p:spPr>
          <a:xfrm>
            <a:off x="5549000" y="291163"/>
            <a:ext cx="2412766" cy="180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61425" y="148425"/>
            <a:ext cx="8721000" cy="4719000"/>
          </a:xfrm>
          <a:prstGeom prst="rect">
            <a:avLst/>
          </a:prstGeom>
        </p:spPr>
        <p:txBody>
          <a:bodyPr anchorCtr="0" anchor="b" bIns="91425" lIns="91425" spcFirstLastPara="1" rIns="91425" wrap="square" tIns="91425">
            <a:normAutofit/>
          </a:bodyPr>
          <a:lstStyle/>
          <a:p>
            <a:pPr indent="0" lvl="0" marL="457200" rtl="0" algn="l">
              <a:spcBef>
                <a:spcPts val="0"/>
              </a:spcBef>
              <a:spcAft>
                <a:spcPts val="0"/>
              </a:spcAft>
              <a:buNone/>
            </a:pPr>
            <a:r>
              <a:rPr b="1" lang="fr" sz="2100" u="sng"/>
              <a:t>Les avantages de Figma : </a:t>
            </a:r>
            <a:endParaRPr b="1" sz="2100" u="sng"/>
          </a:p>
          <a:p>
            <a:pPr indent="0" lvl="0" marL="457200" rtl="0" algn="l">
              <a:spcBef>
                <a:spcPts val="0"/>
              </a:spcBef>
              <a:spcAft>
                <a:spcPts val="0"/>
              </a:spcAft>
              <a:buNone/>
            </a:pPr>
            <a:r>
              <a:t/>
            </a:r>
            <a:endParaRPr b="1" sz="2100" u="sng"/>
          </a:p>
          <a:p>
            <a:pPr indent="-349250" lvl="0" marL="457200" rtl="0" algn="l">
              <a:spcBef>
                <a:spcPts val="0"/>
              </a:spcBef>
              <a:spcAft>
                <a:spcPts val="0"/>
              </a:spcAft>
              <a:buSzPts val="1900"/>
              <a:buChar char="-"/>
            </a:pPr>
            <a:r>
              <a:rPr lang="fr" sz="1900"/>
              <a:t>La principale différence entre Figma et les autres outils de design réside dans le travail collaboratif. En d’autres termes, vous pouvez être plusieurs designers à travailler en même temps sur un seul et même fichier. </a:t>
            </a:r>
            <a:endParaRPr sz="1900"/>
          </a:p>
          <a:p>
            <a:pPr indent="-349250" lvl="0" marL="457200" rtl="0" algn="l">
              <a:spcBef>
                <a:spcPts val="0"/>
              </a:spcBef>
              <a:spcAft>
                <a:spcPts val="0"/>
              </a:spcAft>
              <a:buSzPts val="1900"/>
              <a:buChar char="-"/>
            </a:pPr>
            <a:r>
              <a:rPr lang="fr" sz="1900"/>
              <a:t>Tout ce que vous faites est sauvegardé et visualisable en temps réel.</a:t>
            </a:r>
            <a:endParaRPr sz="1900"/>
          </a:p>
          <a:p>
            <a:pPr indent="-349250" lvl="0" marL="457200" rtl="0" algn="l">
              <a:spcBef>
                <a:spcPts val="0"/>
              </a:spcBef>
              <a:spcAft>
                <a:spcPts val="0"/>
              </a:spcAft>
              <a:buSzPts val="1900"/>
              <a:buChar char="-"/>
            </a:pPr>
            <a:r>
              <a:rPr lang="fr" sz="1900"/>
              <a:t>Figma est également connu pour sa capacité de créer des prototypes interactifs et personnalisés. Il permet d’ajouter des connexions entre les différentes interfaces et de créer des interactions pour des prototypes beaucoup plus immersifs que les différents outils d’UI Design.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ctrTitle"/>
          </p:nvPr>
        </p:nvSpPr>
        <p:spPr>
          <a:xfrm flipH="1">
            <a:off x="390525" y="1541775"/>
            <a:ext cx="8222100" cy="27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photoshop</a:t>
            </a:r>
            <a:endParaRPr/>
          </a:p>
        </p:txBody>
      </p:sp>
      <p:sp>
        <p:nvSpPr>
          <p:cNvPr id="192" name="Google Shape;192;p34"/>
          <p:cNvSpPr txBox="1"/>
          <p:nvPr>
            <p:ph idx="1" type="subTitle"/>
          </p:nvPr>
        </p:nvSpPr>
        <p:spPr>
          <a:xfrm>
            <a:off x="0" y="2074224"/>
            <a:ext cx="8444400" cy="253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Si vous cherchez à en savoir plus sur la conception de sites Web ou à améliorer vos compétences, suivre des didacticiels détaillés étape par étape peut être une excellente utilisation de votre temps. Bien qu'il existe de nombreuses ressources et cours où vous pouvez payer pour apprendre la conception, il existe également de nombreux didacticiels de qualité disponibles gratuitement.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cet article, nous présenterons 48 didacticiels différents qui, selon nous, sont les meilleurs pour vous montrer comment concevoir des sites Web dans Photoshop. Vous trouverez des didacticiels qui expliquent comment concevoir différents types de sites et dans une grande variété de styles de conception. Trouvez-en quelques-uns que vous aimez, travaillez-les et vous êtes sûr d'apprendre au moins quelques nouvelles choses que vous pouvez mettre en pratique dans votre propre travail de conception. De nombreux concepteurs de sites Web, codeurs et autres personnes choisissent Photoshop pour concevoir leurs sites Web comme ils le souhaitent.</a:t>
            </a:r>
            <a:endParaRPr/>
          </a:p>
          <a:p>
            <a:pPr indent="0" lvl="0" marL="0" rtl="0" algn="l">
              <a:spcBef>
                <a:spcPts val="0"/>
              </a:spcBef>
              <a:spcAft>
                <a:spcPts val="0"/>
              </a:spcAft>
              <a:buNone/>
            </a:pPr>
            <a:r>
              <a:t/>
            </a:r>
            <a:endParaRPr/>
          </a:p>
        </p:txBody>
      </p:sp>
      <p:pic>
        <p:nvPicPr>
          <p:cNvPr id="193" name="Google Shape;193;p34"/>
          <p:cNvPicPr preferRelativeResize="0"/>
          <p:nvPr/>
        </p:nvPicPr>
        <p:blipFill>
          <a:blip r:embed="rId3">
            <a:alphaModFix/>
          </a:blip>
          <a:stretch>
            <a:fillRect/>
          </a:stretch>
        </p:blipFill>
        <p:spPr>
          <a:xfrm>
            <a:off x="4414725" y="221525"/>
            <a:ext cx="3686950" cy="159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483275" y="115075"/>
            <a:ext cx="85266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Roboto"/>
              <a:buChar char="●"/>
            </a:pPr>
            <a:r>
              <a:rPr lang="fr" sz="1600" u="sng">
                <a:solidFill>
                  <a:schemeClr val="lt1"/>
                </a:solidFill>
                <a:latin typeface="Roboto"/>
                <a:ea typeface="Roboto"/>
                <a:cs typeface="Roboto"/>
                <a:sym typeface="Roboto"/>
              </a:rPr>
              <a:t>Maquetter les écrans de l’interface:</a:t>
            </a:r>
            <a:endParaRPr sz="1600" u="sng">
              <a:solidFill>
                <a:schemeClr val="lt1"/>
              </a:solidFill>
              <a:latin typeface="Roboto"/>
              <a:ea typeface="Roboto"/>
              <a:cs typeface="Roboto"/>
              <a:sym typeface="Roboto"/>
            </a:endParaRPr>
          </a:p>
          <a:p>
            <a:pPr indent="-330200" lvl="0" marL="914400" rtl="0" algn="l">
              <a:lnSpc>
                <a:spcPct val="150000"/>
              </a:lnSpc>
              <a:spcBef>
                <a:spcPts val="0"/>
              </a:spcBef>
              <a:spcAft>
                <a:spcPts val="0"/>
              </a:spcAft>
              <a:buClr>
                <a:srgbClr val="000000"/>
              </a:buClr>
              <a:buSzPts val="1600"/>
              <a:buFont typeface="Roboto"/>
              <a:buChar char="●"/>
            </a:pPr>
            <a:r>
              <a:rPr lang="fr" sz="1600">
                <a:highlight>
                  <a:srgbClr val="4A86E8"/>
                </a:highlight>
                <a:latin typeface="Roboto"/>
                <a:ea typeface="Roboto"/>
                <a:cs typeface="Roboto"/>
                <a:sym typeface="Roboto"/>
              </a:rPr>
              <a:t>Sketch</a:t>
            </a:r>
            <a:r>
              <a:rPr lang="fr" sz="1600">
                <a:latin typeface="Roboto"/>
                <a:ea typeface="Roboto"/>
                <a:cs typeface="Roboto"/>
                <a:sym typeface="Roboto"/>
              </a:rPr>
              <a:t> (dessin) et/ou Zoning (blocs d’informations à faire figurer sur la page)</a:t>
            </a:r>
            <a:endParaRPr sz="1600">
              <a:latin typeface="Roboto"/>
              <a:ea typeface="Roboto"/>
              <a:cs typeface="Roboto"/>
              <a:sym typeface="Roboto"/>
            </a:endParaRPr>
          </a:p>
          <a:p>
            <a:pPr indent="-330200" lvl="0" marL="914400" rtl="0" algn="l">
              <a:lnSpc>
                <a:spcPct val="150000"/>
              </a:lnSpc>
              <a:spcBef>
                <a:spcPts val="0"/>
              </a:spcBef>
              <a:spcAft>
                <a:spcPts val="0"/>
              </a:spcAft>
              <a:buClr>
                <a:srgbClr val="000000"/>
              </a:buClr>
              <a:buSzPts val="1600"/>
              <a:buFont typeface="Roboto"/>
              <a:buChar char="●"/>
            </a:pPr>
            <a:r>
              <a:rPr lang="fr" sz="1600">
                <a:highlight>
                  <a:srgbClr val="00FFFF"/>
                </a:highlight>
                <a:latin typeface="Roboto"/>
                <a:ea typeface="Roboto"/>
                <a:cs typeface="Roboto"/>
                <a:sym typeface="Roboto"/>
              </a:rPr>
              <a:t>Wireframe</a:t>
            </a:r>
            <a:r>
              <a:rPr lang="fr" sz="1600">
                <a:latin typeface="Roboto"/>
                <a:ea typeface="Roboto"/>
                <a:cs typeface="Roboto"/>
                <a:sym typeface="Roboto"/>
              </a:rPr>
              <a:t> : idées de base et concepts affinés sans design graphique. Les wireframes peuvent aussi servir à créer un storyboard.</a:t>
            </a:r>
            <a:endParaRPr sz="1600">
              <a:latin typeface="Roboto"/>
              <a:ea typeface="Roboto"/>
              <a:cs typeface="Roboto"/>
              <a:sym typeface="Roboto"/>
            </a:endParaRPr>
          </a:p>
          <a:p>
            <a:pPr indent="-330200" lvl="0" marL="914400" rtl="0" algn="l">
              <a:lnSpc>
                <a:spcPct val="150000"/>
              </a:lnSpc>
              <a:spcBef>
                <a:spcPts val="0"/>
              </a:spcBef>
              <a:spcAft>
                <a:spcPts val="0"/>
              </a:spcAft>
              <a:buClr>
                <a:srgbClr val="000000"/>
              </a:buClr>
              <a:buSzPts val="1600"/>
              <a:buFont typeface="Roboto"/>
              <a:buChar char="●"/>
            </a:pPr>
            <a:r>
              <a:rPr lang="fr" sz="1600">
                <a:highlight>
                  <a:srgbClr val="FFFF00"/>
                </a:highlight>
                <a:latin typeface="Roboto"/>
                <a:ea typeface="Roboto"/>
                <a:cs typeface="Roboto"/>
                <a:sym typeface="Roboto"/>
              </a:rPr>
              <a:t>Mockup </a:t>
            </a:r>
            <a:r>
              <a:rPr lang="fr" sz="1600">
                <a:latin typeface="Roboto"/>
                <a:ea typeface="Roboto"/>
                <a:cs typeface="Roboto"/>
                <a:sym typeface="Roboto"/>
              </a:rPr>
              <a:t>: maquette graphique haute-fidélité et outil de communication (Wireframe mockup)</a:t>
            </a:r>
            <a:endParaRPr sz="1600">
              <a:latin typeface="Roboto"/>
              <a:ea typeface="Roboto"/>
              <a:cs typeface="Roboto"/>
              <a:sym typeface="Roboto"/>
            </a:endParaRPr>
          </a:p>
          <a:p>
            <a:pPr indent="-330200" lvl="0" marL="914400" rtl="0" algn="l">
              <a:lnSpc>
                <a:spcPct val="150000"/>
              </a:lnSpc>
              <a:spcBef>
                <a:spcPts val="0"/>
              </a:spcBef>
              <a:spcAft>
                <a:spcPts val="0"/>
              </a:spcAft>
              <a:buClr>
                <a:srgbClr val="000000"/>
              </a:buClr>
              <a:buSzPts val="1600"/>
              <a:buFont typeface="Roboto"/>
              <a:buChar char="●"/>
            </a:pPr>
            <a:r>
              <a:rPr lang="fr" sz="1600">
                <a:highlight>
                  <a:srgbClr val="9900FF"/>
                </a:highlight>
                <a:latin typeface="Roboto"/>
                <a:ea typeface="Roboto"/>
                <a:cs typeface="Roboto"/>
                <a:sym typeface="Roboto"/>
              </a:rPr>
              <a:t>Prototype</a:t>
            </a:r>
            <a:r>
              <a:rPr lang="fr" sz="1600">
                <a:latin typeface="Roboto"/>
                <a:ea typeface="Roboto"/>
                <a:cs typeface="Roboto"/>
                <a:sym typeface="Roboto"/>
              </a:rPr>
              <a:t> d’application, de logiciel, etc. : fonctionnel et réalisé en collaboration avec le développeur</a:t>
            </a:r>
            <a:endParaRPr sz="1600">
              <a:latin typeface="Roboto"/>
              <a:ea typeface="Roboto"/>
              <a:cs typeface="Roboto"/>
              <a:sym typeface="Roboto"/>
            </a:endParaRPr>
          </a:p>
          <a:p>
            <a:pPr indent="-330200" lvl="0" marL="914400" rtl="0" algn="l">
              <a:lnSpc>
                <a:spcPct val="150000"/>
              </a:lnSpc>
              <a:spcBef>
                <a:spcPts val="0"/>
              </a:spcBef>
              <a:spcAft>
                <a:spcPts val="0"/>
              </a:spcAft>
              <a:buClr>
                <a:srgbClr val="000000"/>
              </a:buClr>
              <a:buSzPts val="1600"/>
              <a:buFont typeface="Roboto"/>
              <a:buChar char="●"/>
            </a:pPr>
            <a:r>
              <a:rPr lang="fr" sz="1600">
                <a:latin typeface="Roboto"/>
                <a:ea typeface="Roboto"/>
                <a:cs typeface="Roboto"/>
                <a:sym typeface="Roboto"/>
              </a:rPr>
              <a:t>Évaluation ergonomique entre les itérations des maquettes: audit ergonomique, test de perception, test utilisateur. </a:t>
            </a:r>
            <a:endParaRPr sz="1600">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2054012" y="3870775"/>
            <a:ext cx="5385125" cy="149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1510200" y="94850"/>
            <a:ext cx="5756074"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532125" y="152400"/>
            <a:ext cx="774192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229308" y="283675"/>
            <a:ext cx="5778274" cy="447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390525" y="951925"/>
            <a:ext cx="8222100" cy="92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Zoning</a:t>
            </a:r>
            <a:endParaRPr/>
          </a:p>
        </p:txBody>
      </p:sp>
      <p:sp>
        <p:nvSpPr>
          <p:cNvPr id="100" name="Google Shape;100;p19"/>
          <p:cNvSpPr txBox="1"/>
          <p:nvPr>
            <p:ph idx="1" type="subTitle"/>
          </p:nvPr>
        </p:nvSpPr>
        <p:spPr>
          <a:xfrm>
            <a:off x="390525" y="2425905"/>
            <a:ext cx="8222100" cy="17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consiste à schématiser les pages web de votre site internet à l'aide de boîtes ou de blocs, dans l'optique d'en montrer les principales zones du contenu et les grandes fonctionnalités. Son but est donc de présenter la position des différentes zones de contenus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270375" y="293425"/>
            <a:ext cx="8043300" cy="477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65000"/>
              </a:lnSpc>
              <a:spcBef>
                <a:spcPts val="0"/>
              </a:spcBef>
              <a:spcAft>
                <a:spcPts val="1500"/>
              </a:spcAft>
              <a:buNone/>
            </a:pPr>
            <a:r>
              <a:rPr b="1" lang="fr" sz="1900">
                <a:solidFill>
                  <a:schemeClr val="lt1"/>
                </a:solidFill>
                <a:latin typeface="Roboto"/>
                <a:ea typeface="Roboto"/>
                <a:cs typeface="Roboto"/>
                <a:sym typeface="Roboto"/>
              </a:rPr>
              <a:t>QU’EST-CE QU’UN WIREFRAME?</a:t>
            </a:r>
            <a:endParaRPr sz="1800">
              <a:highlight>
                <a:srgbClr val="FFFFFF"/>
              </a:highlight>
            </a:endParaRPr>
          </a:p>
        </p:txBody>
      </p:sp>
      <p:sp>
        <p:nvSpPr>
          <p:cNvPr id="106" name="Google Shape;106;p20"/>
          <p:cNvSpPr txBox="1"/>
          <p:nvPr/>
        </p:nvSpPr>
        <p:spPr>
          <a:xfrm>
            <a:off x="460275" y="817075"/>
            <a:ext cx="76635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chemeClr val="lt1"/>
                </a:solidFill>
                <a:latin typeface="Roboto"/>
                <a:ea typeface="Roboto"/>
                <a:cs typeface="Roboto"/>
                <a:sym typeface="Roboto"/>
              </a:rPr>
              <a:t> Wireframe</a:t>
            </a:r>
            <a:endParaRPr sz="2700">
              <a:solidFill>
                <a:schemeClr val="lt1"/>
              </a:solidFill>
              <a:latin typeface="Roboto"/>
              <a:ea typeface="Roboto"/>
              <a:cs typeface="Roboto"/>
              <a:sym typeface="Roboto"/>
            </a:endParaRPr>
          </a:p>
          <a:p>
            <a:pPr indent="0" lvl="0" marL="0" rtl="0" algn="l">
              <a:spcBef>
                <a:spcPts val="0"/>
              </a:spcBef>
              <a:spcAft>
                <a:spcPts val="0"/>
              </a:spcAft>
              <a:buNone/>
            </a:pPr>
            <a:r>
              <a:rPr lang="fr" sz="2100">
                <a:solidFill>
                  <a:schemeClr val="lt1"/>
                </a:solidFill>
                <a:latin typeface="Roboto"/>
                <a:ea typeface="Roboto"/>
                <a:cs typeface="Roboto"/>
                <a:sym typeface="Roboto"/>
              </a:rPr>
              <a:t> 	</a:t>
            </a:r>
            <a:r>
              <a:rPr lang="fr" sz="2100">
                <a:latin typeface="Roboto"/>
                <a:ea typeface="Roboto"/>
                <a:cs typeface="Roboto"/>
                <a:sym typeface="Roboto"/>
              </a:rPr>
              <a:t>structure, cadre, ou modèle en fil de fer. il est souvent traduit par « maquette fonctionnelle »En design d’interface, C’est le squelette de la future interface des applications mobiles, sites web et logiciels.  Quelle qu’en soit la définition, le Wireframe est toujours une maquette au graphisme simplifié. Contrairement au </a:t>
            </a:r>
            <a:r>
              <a:rPr lang="fr" sz="2100">
                <a:uFill>
                  <a:noFill/>
                </a:uFill>
                <a:latin typeface="Roboto"/>
                <a:ea typeface="Roboto"/>
                <a:cs typeface="Roboto"/>
                <a:sym typeface="Roboto"/>
                <a:hlinkClick r:id="rId3"/>
              </a:rPr>
              <a:t>mockup ou mock up</a:t>
            </a:r>
            <a:r>
              <a:rPr lang="fr" sz="2100">
                <a:latin typeface="Roboto"/>
                <a:ea typeface="Roboto"/>
                <a:cs typeface="Roboto"/>
                <a:sym typeface="Roboto"/>
              </a:rPr>
              <a:t>, l’esthétique est secondaire .</a:t>
            </a:r>
            <a:endParaRPr sz="2100"/>
          </a:p>
        </p:txBody>
      </p:sp>
      <p:sp>
        <p:nvSpPr>
          <p:cNvPr id="107" name="Google Shape;107;p20"/>
          <p:cNvSpPr txBox="1"/>
          <p:nvPr/>
        </p:nvSpPr>
        <p:spPr>
          <a:xfrm>
            <a:off x="602225" y="2386975"/>
            <a:ext cx="81237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p>
        </p:txBody>
      </p:sp>
      <p:sp>
        <p:nvSpPr>
          <p:cNvPr id="108" name="Google Shape;108;p20"/>
          <p:cNvSpPr txBox="1"/>
          <p:nvPr/>
        </p:nvSpPr>
        <p:spPr>
          <a:xfrm>
            <a:off x="460275" y="3187775"/>
            <a:ext cx="766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a:solidFill>
                <a:srgbClr val="363636"/>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225663" y="152400"/>
            <a:ext cx="8692682" cy="4838700"/>
          </a:xfrm>
          <a:prstGeom prst="rect">
            <a:avLst/>
          </a:prstGeom>
          <a:noFill/>
          <a:ln>
            <a:noFill/>
          </a:ln>
        </p:spPr>
      </p:pic>
      <p:sp>
        <p:nvSpPr>
          <p:cNvPr id="114" name="Google Shape;114;p21"/>
          <p:cNvSpPr txBox="1"/>
          <p:nvPr/>
        </p:nvSpPr>
        <p:spPr>
          <a:xfrm>
            <a:off x="4038850" y="974600"/>
            <a:ext cx="3141300" cy="939000"/>
          </a:xfrm>
          <a:prstGeom prst="rect">
            <a:avLst/>
          </a:prstGeom>
          <a:noFill/>
          <a:ln>
            <a:noFill/>
          </a:ln>
        </p:spPr>
        <p:txBody>
          <a:bodyPr anchorCtr="0" anchor="t" bIns="91425" lIns="91425" spcFirstLastPara="1" rIns="91425" wrap="square" tIns="91425">
            <a:spAutoFit/>
          </a:bodyPr>
          <a:lstStyle/>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En tête et pied de page</a:t>
            </a:r>
            <a:endParaRPr sz="700">
              <a:solidFill>
                <a:srgbClr val="363636"/>
              </a:solidFill>
              <a:highlight>
                <a:srgbClr val="FFFFFF"/>
              </a:highlight>
              <a:latin typeface="Lato"/>
              <a:ea typeface="Lato"/>
              <a:cs typeface="Lato"/>
              <a:sym typeface="Lato"/>
            </a:endParaRPr>
          </a:p>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Barre de navigation</a:t>
            </a:r>
            <a:endParaRPr sz="700">
              <a:solidFill>
                <a:srgbClr val="363636"/>
              </a:solidFill>
              <a:highlight>
                <a:srgbClr val="FFFFFF"/>
              </a:highlight>
              <a:latin typeface="Lato"/>
              <a:ea typeface="Lato"/>
              <a:cs typeface="Lato"/>
              <a:sym typeface="Lato"/>
            </a:endParaRPr>
          </a:p>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Boutons call-to-action</a:t>
            </a:r>
            <a:endParaRPr sz="700">
              <a:solidFill>
                <a:srgbClr val="363636"/>
              </a:solidFill>
              <a:highlight>
                <a:srgbClr val="FFFFFF"/>
              </a:highlight>
              <a:latin typeface="Lato"/>
              <a:ea typeface="Lato"/>
              <a:cs typeface="Lato"/>
              <a:sym typeface="Lato"/>
            </a:endParaRPr>
          </a:p>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Fil d’Ariane</a:t>
            </a:r>
            <a:endParaRPr sz="700">
              <a:solidFill>
                <a:srgbClr val="363636"/>
              </a:solidFill>
              <a:highlight>
                <a:srgbClr val="FFFFFF"/>
              </a:highlight>
              <a:latin typeface="Lato"/>
              <a:ea typeface="Lato"/>
              <a:cs typeface="Lato"/>
              <a:sym typeface="Lato"/>
            </a:endParaRPr>
          </a:p>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Éléments de formulaire</a:t>
            </a:r>
            <a:endParaRPr sz="700">
              <a:solidFill>
                <a:srgbClr val="363636"/>
              </a:solidFill>
              <a:highlight>
                <a:srgbClr val="FFFFFF"/>
              </a:highlight>
              <a:latin typeface="Lato"/>
              <a:ea typeface="Lato"/>
              <a:cs typeface="Lato"/>
              <a:sym typeface="Lato"/>
            </a:endParaRPr>
          </a:p>
          <a:p>
            <a:pPr indent="-273050" lvl="0" marL="698500" rtl="0" algn="l">
              <a:lnSpc>
                <a:spcPct val="120000"/>
              </a:lnSpc>
              <a:spcBef>
                <a:spcPts val="0"/>
              </a:spcBef>
              <a:spcAft>
                <a:spcPts val="0"/>
              </a:spcAft>
              <a:buClr>
                <a:srgbClr val="363636"/>
              </a:buClr>
              <a:buSzPts val="700"/>
              <a:buFont typeface="Lato"/>
              <a:buChar char="●"/>
            </a:pPr>
            <a:r>
              <a:rPr lang="fr" sz="700">
                <a:solidFill>
                  <a:srgbClr val="363636"/>
                </a:solidFill>
                <a:highlight>
                  <a:srgbClr val="FFFFFF"/>
                </a:highlight>
                <a:latin typeface="Lato"/>
                <a:ea typeface="Lato"/>
                <a:cs typeface="Lato"/>
                <a:sym typeface="Lato"/>
              </a:rPr>
              <a:t>Zones pour les images ou médias</a:t>
            </a:r>
            <a:endParaRPr sz="700">
              <a:solidFill>
                <a:srgbClr val="363636"/>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