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65" r:id="rId3"/>
    <p:sldId id="266" r:id="rId4"/>
    <p:sldId id="257" r:id="rId5"/>
    <p:sldId id="267" r:id="rId6"/>
    <p:sldId id="268" r:id="rId7"/>
    <p:sldId id="269" r:id="rId8"/>
    <p:sldId id="271" r:id="rId9"/>
    <p:sldId id="272" r:id="rId10"/>
    <p:sldId id="273" r:id="rId11"/>
    <p:sldId id="270"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94"/>
    <p:restoredTop sz="95897"/>
  </p:normalViewPr>
  <p:slideViewPr>
    <p:cSldViewPr snapToGrid="0" snapToObjects="1">
      <p:cViewPr varScale="1">
        <p:scale>
          <a:sx n="122" d="100"/>
          <a:sy n="122" d="100"/>
        </p:scale>
        <p:origin x="151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12FF04-2EBF-A842-9814-51A3D84385CF}" type="datetimeFigureOut">
              <a:rPr lang="en-US" smtClean="0"/>
              <a:t>9/24/22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F6A74-6E80-E047-9394-F3532461122B}" type="slidenum">
              <a:rPr lang="en-US" smtClean="0"/>
              <a:t>‹#›</a:t>
            </a:fld>
            <a:endParaRPr lang="en-US"/>
          </a:p>
        </p:txBody>
      </p:sp>
    </p:spTree>
    <p:extLst>
      <p:ext uri="{BB962C8B-B14F-4D97-AF65-F5344CB8AC3E}">
        <p14:creationId xmlns:p14="http://schemas.microsoft.com/office/powerpoint/2010/main" val="3500730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12FF04-2EBF-A842-9814-51A3D84385CF}" type="datetimeFigureOut">
              <a:rPr lang="en-US" smtClean="0"/>
              <a:t>9/24/22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F6A74-6E80-E047-9394-F3532461122B}" type="slidenum">
              <a:rPr lang="en-US" smtClean="0"/>
              <a:t>‹#›</a:t>
            </a:fld>
            <a:endParaRPr lang="en-US"/>
          </a:p>
        </p:txBody>
      </p:sp>
    </p:spTree>
    <p:extLst>
      <p:ext uri="{BB962C8B-B14F-4D97-AF65-F5344CB8AC3E}">
        <p14:creationId xmlns:p14="http://schemas.microsoft.com/office/powerpoint/2010/main" val="2477181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12FF04-2EBF-A842-9814-51A3D84385CF}" type="datetimeFigureOut">
              <a:rPr lang="en-US" smtClean="0"/>
              <a:t>9/24/22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F6A74-6E80-E047-9394-F3532461122B}" type="slidenum">
              <a:rPr lang="en-US" smtClean="0"/>
              <a:t>‹#›</a:t>
            </a:fld>
            <a:endParaRPr lang="en-US"/>
          </a:p>
        </p:txBody>
      </p:sp>
    </p:spTree>
    <p:extLst>
      <p:ext uri="{BB962C8B-B14F-4D97-AF65-F5344CB8AC3E}">
        <p14:creationId xmlns:p14="http://schemas.microsoft.com/office/powerpoint/2010/main" val="1237757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12FF04-2EBF-A842-9814-51A3D84385CF}" type="datetimeFigureOut">
              <a:rPr lang="en-US" smtClean="0"/>
              <a:t>9/24/22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F6A74-6E80-E047-9394-F3532461122B}" type="slidenum">
              <a:rPr lang="en-US" smtClean="0"/>
              <a:t>‹#›</a:t>
            </a:fld>
            <a:endParaRPr lang="en-US"/>
          </a:p>
        </p:txBody>
      </p:sp>
    </p:spTree>
    <p:extLst>
      <p:ext uri="{BB962C8B-B14F-4D97-AF65-F5344CB8AC3E}">
        <p14:creationId xmlns:p14="http://schemas.microsoft.com/office/powerpoint/2010/main" val="3132687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12FF04-2EBF-A842-9814-51A3D84385CF}" type="datetimeFigureOut">
              <a:rPr lang="en-US" smtClean="0"/>
              <a:t>9/24/22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F6A74-6E80-E047-9394-F3532461122B}" type="slidenum">
              <a:rPr lang="en-US" smtClean="0"/>
              <a:t>‹#›</a:t>
            </a:fld>
            <a:endParaRPr lang="en-US"/>
          </a:p>
        </p:txBody>
      </p:sp>
    </p:spTree>
    <p:extLst>
      <p:ext uri="{BB962C8B-B14F-4D97-AF65-F5344CB8AC3E}">
        <p14:creationId xmlns:p14="http://schemas.microsoft.com/office/powerpoint/2010/main" val="2549816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12FF04-2EBF-A842-9814-51A3D84385CF}" type="datetimeFigureOut">
              <a:rPr lang="en-US" smtClean="0"/>
              <a:t>9/24/22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6F6A74-6E80-E047-9394-F3532461122B}" type="slidenum">
              <a:rPr lang="en-US" smtClean="0"/>
              <a:t>‹#›</a:t>
            </a:fld>
            <a:endParaRPr lang="en-US"/>
          </a:p>
        </p:txBody>
      </p:sp>
    </p:spTree>
    <p:extLst>
      <p:ext uri="{BB962C8B-B14F-4D97-AF65-F5344CB8AC3E}">
        <p14:creationId xmlns:p14="http://schemas.microsoft.com/office/powerpoint/2010/main" val="1797437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12FF04-2EBF-A842-9814-51A3D84385CF}" type="datetimeFigureOut">
              <a:rPr lang="en-US" smtClean="0"/>
              <a:t>9/24/22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6F6A74-6E80-E047-9394-F3532461122B}" type="slidenum">
              <a:rPr lang="en-US" smtClean="0"/>
              <a:t>‹#›</a:t>
            </a:fld>
            <a:endParaRPr lang="en-US"/>
          </a:p>
        </p:txBody>
      </p:sp>
    </p:spTree>
    <p:extLst>
      <p:ext uri="{BB962C8B-B14F-4D97-AF65-F5344CB8AC3E}">
        <p14:creationId xmlns:p14="http://schemas.microsoft.com/office/powerpoint/2010/main" val="3667039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12FF04-2EBF-A842-9814-51A3D84385CF}" type="datetimeFigureOut">
              <a:rPr lang="en-US" smtClean="0"/>
              <a:t>9/24/22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6F6A74-6E80-E047-9394-F3532461122B}" type="slidenum">
              <a:rPr lang="en-US" smtClean="0"/>
              <a:t>‹#›</a:t>
            </a:fld>
            <a:endParaRPr lang="en-US"/>
          </a:p>
        </p:txBody>
      </p:sp>
    </p:spTree>
    <p:extLst>
      <p:ext uri="{BB962C8B-B14F-4D97-AF65-F5344CB8AC3E}">
        <p14:creationId xmlns:p14="http://schemas.microsoft.com/office/powerpoint/2010/main" val="66616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12FF04-2EBF-A842-9814-51A3D84385CF}" type="datetimeFigureOut">
              <a:rPr lang="en-US" smtClean="0"/>
              <a:t>9/24/22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6F6A74-6E80-E047-9394-F3532461122B}" type="slidenum">
              <a:rPr lang="en-US" smtClean="0"/>
              <a:t>‹#›</a:t>
            </a:fld>
            <a:endParaRPr lang="en-US"/>
          </a:p>
        </p:txBody>
      </p:sp>
    </p:spTree>
    <p:extLst>
      <p:ext uri="{BB962C8B-B14F-4D97-AF65-F5344CB8AC3E}">
        <p14:creationId xmlns:p14="http://schemas.microsoft.com/office/powerpoint/2010/main" val="673225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12FF04-2EBF-A842-9814-51A3D84385CF}" type="datetimeFigureOut">
              <a:rPr lang="en-US" smtClean="0"/>
              <a:t>9/24/22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6F6A74-6E80-E047-9394-F3532461122B}" type="slidenum">
              <a:rPr lang="en-US" smtClean="0"/>
              <a:t>‹#›</a:t>
            </a:fld>
            <a:endParaRPr lang="en-US"/>
          </a:p>
        </p:txBody>
      </p:sp>
    </p:spTree>
    <p:extLst>
      <p:ext uri="{BB962C8B-B14F-4D97-AF65-F5344CB8AC3E}">
        <p14:creationId xmlns:p14="http://schemas.microsoft.com/office/powerpoint/2010/main" val="177877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12FF04-2EBF-A842-9814-51A3D84385CF}" type="datetimeFigureOut">
              <a:rPr lang="en-US" smtClean="0"/>
              <a:t>9/24/22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6F6A74-6E80-E047-9394-F3532461122B}" type="slidenum">
              <a:rPr lang="en-US" smtClean="0"/>
              <a:t>‹#›</a:t>
            </a:fld>
            <a:endParaRPr lang="en-US"/>
          </a:p>
        </p:txBody>
      </p:sp>
    </p:spTree>
    <p:extLst>
      <p:ext uri="{BB962C8B-B14F-4D97-AF65-F5344CB8AC3E}">
        <p14:creationId xmlns:p14="http://schemas.microsoft.com/office/powerpoint/2010/main" val="162255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12FF04-2EBF-A842-9814-51A3D84385CF}" type="datetimeFigureOut">
              <a:rPr lang="en-US" smtClean="0"/>
              <a:t>9/24/22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6F6A74-6E80-E047-9394-F3532461122B}" type="slidenum">
              <a:rPr lang="en-US" smtClean="0"/>
              <a:t>‹#›</a:t>
            </a:fld>
            <a:endParaRPr lang="en-US"/>
          </a:p>
        </p:txBody>
      </p:sp>
    </p:spTree>
    <p:extLst>
      <p:ext uri="{BB962C8B-B14F-4D97-AF65-F5344CB8AC3E}">
        <p14:creationId xmlns:p14="http://schemas.microsoft.com/office/powerpoint/2010/main" val="4628576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8E5DE-950D-124D-ACD5-388C098817C7}"/>
              </a:ext>
            </a:extLst>
          </p:cNvPr>
          <p:cNvSpPr>
            <a:spLocks noGrp="1"/>
          </p:cNvSpPr>
          <p:nvPr>
            <p:ph type="ctrTitle"/>
          </p:nvPr>
        </p:nvSpPr>
        <p:spPr/>
        <p:txBody>
          <a:bodyPr/>
          <a:lstStyle/>
          <a:p>
            <a:r>
              <a:rPr lang="en-US"/>
              <a:t>Lab 2</a:t>
            </a:r>
            <a:endParaRPr lang="en-US" dirty="0"/>
          </a:p>
        </p:txBody>
      </p:sp>
      <p:sp>
        <p:nvSpPr>
          <p:cNvPr id="3" name="Subtitle 2">
            <a:extLst>
              <a:ext uri="{FF2B5EF4-FFF2-40B4-BE49-F238E27FC236}">
                <a16:creationId xmlns:a16="http://schemas.microsoft.com/office/drawing/2014/main" id="{D9CE8BDA-A02F-4E4C-B109-0C21F38C708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821262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562FCBB-549A-456D-9619-85F04C3927A1}"/>
              </a:ext>
            </a:extLst>
          </p:cNvPr>
          <p:cNvSpPr txBox="1"/>
          <p:nvPr/>
        </p:nvSpPr>
        <p:spPr>
          <a:xfrm>
            <a:off x="462455" y="294290"/>
            <a:ext cx="8208579" cy="1200329"/>
          </a:xfrm>
          <a:prstGeom prst="rect">
            <a:avLst/>
          </a:prstGeom>
          <a:noFill/>
        </p:spPr>
        <p:txBody>
          <a:bodyPr wrap="square" rtlCol="0">
            <a:spAutoFit/>
          </a:bodyPr>
          <a:lstStyle/>
          <a:p>
            <a:pPr marL="285750" indent="-285750">
              <a:buFont typeface="Arial" panose="020B0604020202020204" pitchFamily="34" charset="0"/>
              <a:buChar char="•"/>
            </a:pPr>
            <a:r>
              <a:rPr lang="en-US" dirty="0"/>
              <a:t>Determine the top four common tasks that people would use the application for and the </a:t>
            </a:r>
            <a:r>
              <a:rPr lang="en-US" b="1" dirty="0"/>
              <a:t>current features </a:t>
            </a:r>
            <a:r>
              <a:rPr lang="en-US" dirty="0"/>
              <a:t>that would support these tasks:</a:t>
            </a:r>
          </a:p>
          <a:p>
            <a:pPr marL="285750" indent="-285750">
              <a:buFont typeface="Arial" panose="020B0604020202020204" pitchFamily="34" charset="0"/>
              <a:buChar char="•"/>
            </a:pPr>
            <a:r>
              <a:rPr lang="en-US" dirty="0"/>
              <a:t>For example, if you were looking at google maps and the task was to find points of interest near me the features may include using the search feature, applying layers)</a:t>
            </a:r>
          </a:p>
        </p:txBody>
      </p:sp>
      <p:pic>
        <p:nvPicPr>
          <p:cNvPr id="4" name="Picture 3">
            <a:extLst>
              <a:ext uri="{FF2B5EF4-FFF2-40B4-BE49-F238E27FC236}">
                <a16:creationId xmlns:a16="http://schemas.microsoft.com/office/drawing/2014/main" id="{C6F8D493-C3A6-BB4C-8699-007C4284AE38}"/>
              </a:ext>
            </a:extLst>
          </p:cNvPr>
          <p:cNvPicPr>
            <a:picLocks noChangeAspect="1"/>
          </p:cNvPicPr>
          <p:nvPr/>
        </p:nvPicPr>
        <p:blipFill>
          <a:blip r:embed="rId2"/>
          <a:stretch>
            <a:fillRect/>
          </a:stretch>
        </p:blipFill>
        <p:spPr>
          <a:xfrm>
            <a:off x="273268" y="2050820"/>
            <a:ext cx="8826240" cy="2153318"/>
          </a:xfrm>
          <a:prstGeom prst="rect">
            <a:avLst/>
          </a:prstGeom>
        </p:spPr>
      </p:pic>
    </p:spTree>
    <p:extLst>
      <p:ext uri="{BB962C8B-B14F-4D97-AF65-F5344CB8AC3E}">
        <p14:creationId xmlns:p14="http://schemas.microsoft.com/office/powerpoint/2010/main" val="3559619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56FCF-5E54-A241-8216-6528545F6ED7}"/>
              </a:ext>
            </a:extLst>
          </p:cNvPr>
          <p:cNvSpPr>
            <a:spLocks noGrp="1"/>
          </p:cNvSpPr>
          <p:nvPr>
            <p:ph type="title"/>
          </p:nvPr>
        </p:nvSpPr>
        <p:spPr/>
        <p:txBody>
          <a:bodyPr/>
          <a:lstStyle/>
          <a:p>
            <a:r>
              <a:rPr lang="en-US" dirty="0"/>
              <a:t>Come up with Specific Tasks</a:t>
            </a:r>
          </a:p>
        </p:txBody>
      </p:sp>
      <p:sp>
        <p:nvSpPr>
          <p:cNvPr id="6" name="TextBox 5">
            <a:extLst>
              <a:ext uri="{FF2B5EF4-FFF2-40B4-BE49-F238E27FC236}">
                <a16:creationId xmlns:a16="http://schemas.microsoft.com/office/drawing/2014/main" id="{BF59A19D-BAD3-A346-A4E7-5062EE467AA2}"/>
              </a:ext>
            </a:extLst>
          </p:cNvPr>
          <p:cNvSpPr txBox="1"/>
          <p:nvPr/>
        </p:nvSpPr>
        <p:spPr>
          <a:xfrm>
            <a:off x="318304" y="1450874"/>
            <a:ext cx="8507392" cy="3046988"/>
          </a:xfrm>
          <a:prstGeom prst="rect">
            <a:avLst/>
          </a:prstGeom>
          <a:noFill/>
          <a:ln>
            <a:solidFill>
              <a:schemeClr val="accent1"/>
            </a:solidFill>
          </a:ln>
        </p:spPr>
        <p:txBody>
          <a:bodyPr wrap="square" rtlCol="0">
            <a:spAutoFit/>
          </a:bodyPr>
          <a:lstStyle/>
          <a:p>
            <a:r>
              <a:rPr lang="en-US" sz="1600" dirty="0"/>
              <a:t>Come up with very specific tasks that you could ask a user to do that would allow them to do an actual task and potentially use the different features that you identified to see how they would do the task.</a:t>
            </a:r>
          </a:p>
          <a:p>
            <a:r>
              <a:rPr lang="en-US" sz="1600" dirty="0"/>
              <a:t>For example: to find out how a user would find directions in google maps</a:t>
            </a:r>
          </a:p>
          <a:p>
            <a:endParaRPr lang="en-US" sz="1600" dirty="0"/>
          </a:p>
          <a:p>
            <a:r>
              <a:rPr lang="en-US" sz="1600" dirty="0"/>
              <a:t>"You need to get from your apartment on 6567 </a:t>
            </a:r>
            <a:r>
              <a:rPr lang="en-US" sz="1600" dirty="0" err="1"/>
              <a:t>Quinpool</a:t>
            </a:r>
            <a:r>
              <a:rPr lang="en-US" sz="1600" dirty="0"/>
              <a:t> Street in Halifax to the Halifax Airport for flight home for the holidays. Use google maps on your mobile phone to find the fastest route if you were to drive there and the fastest route if you needed to take the bus to the airport."</a:t>
            </a:r>
          </a:p>
          <a:p>
            <a:endParaRPr lang="en-US" sz="1600" b="1" dirty="0"/>
          </a:p>
          <a:p>
            <a:r>
              <a:rPr lang="en-US" sz="1600" b="1" dirty="0"/>
              <a:t>Note:</a:t>
            </a:r>
            <a:r>
              <a:rPr lang="en-US" sz="1600" dirty="0"/>
              <a:t> this task is very specific so that you can compare how different people use the application to do the same task and it gives the user a notion of what type of features a user may use (or not). It does not tell the user how to do the task.</a:t>
            </a:r>
          </a:p>
        </p:txBody>
      </p:sp>
      <p:pic>
        <p:nvPicPr>
          <p:cNvPr id="4" name="Picture 3">
            <a:extLst>
              <a:ext uri="{FF2B5EF4-FFF2-40B4-BE49-F238E27FC236}">
                <a16:creationId xmlns:a16="http://schemas.microsoft.com/office/drawing/2014/main" id="{6F38E92B-36C5-CD21-71B6-C72076FE73B4}"/>
              </a:ext>
            </a:extLst>
          </p:cNvPr>
          <p:cNvPicPr>
            <a:picLocks noChangeAspect="1"/>
          </p:cNvPicPr>
          <p:nvPr/>
        </p:nvPicPr>
        <p:blipFill>
          <a:blip r:embed="rId2"/>
          <a:stretch>
            <a:fillRect/>
          </a:stretch>
        </p:blipFill>
        <p:spPr>
          <a:xfrm>
            <a:off x="318304" y="4671143"/>
            <a:ext cx="7772400" cy="2186857"/>
          </a:xfrm>
          <a:prstGeom prst="rect">
            <a:avLst/>
          </a:prstGeom>
        </p:spPr>
      </p:pic>
    </p:spTree>
    <p:extLst>
      <p:ext uri="{BB962C8B-B14F-4D97-AF65-F5344CB8AC3E}">
        <p14:creationId xmlns:p14="http://schemas.microsoft.com/office/powerpoint/2010/main" val="2811100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0D8A0-1901-704B-A3EF-A16B786C65B6}"/>
              </a:ext>
            </a:extLst>
          </p:cNvPr>
          <p:cNvSpPr>
            <a:spLocks noGrp="1"/>
          </p:cNvSpPr>
          <p:nvPr>
            <p:ph type="title"/>
          </p:nvPr>
        </p:nvSpPr>
        <p:spPr/>
        <p:txBody>
          <a:bodyPr/>
          <a:lstStyle/>
          <a:p>
            <a:r>
              <a:rPr lang="en-US" dirty="0"/>
              <a:t>Understanding Current Apps</a:t>
            </a:r>
          </a:p>
        </p:txBody>
      </p:sp>
      <p:sp>
        <p:nvSpPr>
          <p:cNvPr id="3" name="Content Placeholder 2">
            <a:extLst>
              <a:ext uri="{FF2B5EF4-FFF2-40B4-BE49-F238E27FC236}">
                <a16:creationId xmlns:a16="http://schemas.microsoft.com/office/drawing/2014/main" id="{C0587342-A083-2345-A3C0-EAB03D4874FE}"/>
              </a:ext>
            </a:extLst>
          </p:cNvPr>
          <p:cNvSpPr>
            <a:spLocks noGrp="1"/>
          </p:cNvSpPr>
          <p:nvPr>
            <p:ph idx="1"/>
          </p:nvPr>
        </p:nvSpPr>
        <p:spPr/>
        <p:txBody>
          <a:bodyPr>
            <a:normAutofit fontScale="70000" lnSpcReduction="20000"/>
          </a:bodyPr>
          <a:lstStyle/>
          <a:p>
            <a:r>
              <a:rPr lang="en-US" dirty="0"/>
              <a:t>When designing a current application to make it better, it's important to examine: </a:t>
            </a:r>
          </a:p>
          <a:p>
            <a:pPr lvl="1"/>
            <a:r>
              <a:rPr lang="en-US" dirty="0"/>
              <a:t>How it is currently used </a:t>
            </a:r>
          </a:p>
          <a:p>
            <a:pPr lvl="2"/>
            <a:r>
              <a:rPr lang="en-US" dirty="0"/>
              <a:t>What are the main features</a:t>
            </a:r>
          </a:p>
          <a:p>
            <a:pPr lvl="2"/>
            <a:r>
              <a:rPr lang="en-US" dirty="0"/>
              <a:t>What type of tasks can be done on the app</a:t>
            </a:r>
          </a:p>
          <a:p>
            <a:pPr lvl="2"/>
            <a:r>
              <a:rPr lang="en-US" dirty="0"/>
              <a:t>How these features help perform tasks</a:t>
            </a:r>
          </a:p>
          <a:p>
            <a:pPr lvl="2"/>
            <a:r>
              <a:rPr lang="en-US" dirty="0"/>
              <a:t>How do people perform these tasks (e.g., how it is supposed to be used vs how it actually used)</a:t>
            </a:r>
          </a:p>
          <a:p>
            <a:pPr lvl="1"/>
            <a:r>
              <a:rPr lang="en-US" dirty="0"/>
              <a:t>And how uses it (types of users)</a:t>
            </a:r>
          </a:p>
          <a:p>
            <a:pPr lvl="2"/>
            <a:endParaRPr lang="en-US" dirty="0"/>
          </a:p>
          <a:p>
            <a:r>
              <a:rPr lang="en-US" dirty="0"/>
              <a:t>Afterwards, you can start to to look at:</a:t>
            </a:r>
          </a:p>
          <a:p>
            <a:pPr lvl="1"/>
            <a:r>
              <a:rPr lang="en-US" dirty="0"/>
              <a:t>What is good and what isn't so good (e.g., Can something be improved?)</a:t>
            </a:r>
          </a:p>
          <a:p>
            <a:pPr lvl="1"/>
            <a:r>
              <a:rPr lang="en-US" dirty="0"/>
              <a:t>Are there missing features?</a:t>
            </a:r>
          </a:p>
          <a:p>
            <a:pPr lvl="1"/>
            <a:endParaRPr lang="en-US" dirty="0"/>
          </a:p>
          <a:p>
            <a:r>
              <a:rPr lang="en-US" dirty="0"/>
              <a:t>Then you can start to design improvements to existing features and imagine new features… (then evaluate and start again…)</a:t>
            </a:r>
          </a:p>
          <a:p>
            <a:pPr lvl="2"/>
            <a:endParaRPr lang="en-US" dirty="0"/>
          </a:p>
        </p:txBody>
      </p:sp>
    </p:spTree>
    <p:extLst>
      <p:ext uri="{BB962C8B-B14F-4D97-AF65-F5344CB8AC3E}">
        <p14:creationId xmlns:p14="http://schemas.microsoft.com/office/powerpoint/2010/main" val="3769091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0D8A0-1901-704B-A3EF-A16B786C65B6}"/>
              </a:ext>
            </a:extLst>
          </p:cNvPr>
          <p:cNvSpPr>
            <a:spLocks noGrp="1"/>
          </p:cNvSpPr>
          <p:nvPr>
            <p:ph type="title"/>
          </p:nvPr>
        </p:nvSpPr>
        <p:spPr>
          <a:xfrm>
            <a:off x="92597" y="156782"/>
            <a:ext cx="8877783" cy="1325563"/>
          </a:xfrm>
        </p:spPr>
        <p:txBody>
          <a:bodyPr/>
          <a:lstStyle/>
          <a:p>
            <a:r>
              <a:rPr lang="en-US" dirty="0"/>
              <a:t>Today - we're going to start looking at:</a:t>
            </a:r>
          </a:p>
        </p:txBody>
      </p:sp>
      <p:sp>
        <p:nvSpPr>
          <p:cNvPr id="3" name="Content Placeholder 2">
            <a:extLst>
              <a:ext uri="{FF2B5EF4-FFF2-40B4-BE49-F238E27FC236}">
                <a16:creationId xmlns:a16="http://schemas.microsoft.com/office/drawing/2014/main" id="{C0587342-A083-2345-A3C0-EAB03D4874FE}"/>
              </a:ext>
            </a:extLst>
          </p:cNvPr>
          <p:cNvSpPr>
            <a:spLocks noGrp="1"/>
          </p:cNvSpPr>
          <p:nvPr>
            <p:ph idx="1"/>
          </p:nvPr>
        </p:nvSpPr>
        <p:spPr/>
        <p:txBody>
          <a:bodyPr>
            <a:normAutofit fontScale="77500" lnSpcReduction="20000"/>
          </a:bodyPr>
          <a:lstStyle/>
          <a:p>
            <a:r>
              <a:rPr lang="en-US" dirty="0"/>
              <a:t>When designing a current application to make it better, it's important to examine: </a:t>
            </a:r>
          </a:p>
          <a:p>
            <a:pPr lvl="1"/>
            <a:r>
              <a:rPr lang="en-US" dirty="0"/>
              <a:t>How it is currently used </a:t>
            </a:r>
          </a:p>
          <a:p>
            <a:pPr lvl="2"/>
            <a:r>
              <a:rPr lang="en-US" dirty="0"/>
              <a:t>What are the main features</a:t>
            </a:r>
          </a:p>
          <a:p>
            <a:pPr lvl="2"/>
            <a:r>
              <a:rPr lang="en-US" dirty="0"/>
              <a:t>What type of tasks can be done on the app</a:t>
            </a:r>
          </a:p>
          <a:p>
            <a:pPr lvl="2"/>
            <a:r>
              <a:rPr lang="en-US" dirty="0"/>
              <a:t>How these features help perform tasks</a:t>
            </a:r>
          </a:p>
          <a:p>
            <a:pPr lvl="2"/>
            <a:r>
              <a:rPr lang="en-US" dirty="0"/>
              <a:t>How do people perform these tasks (e.g., how it is supposed to be used vs how it actually used)</a:t>
            </a:r>
          </a:p>
          <a:p>
            <a:pPr lvl="2"/>
            <a:endParaRPr lang="en-US" dirty="0"/>
          </a:p>
          <a:p>
            <a:r>
              <a:rPr lang="en-US" dirty="0">
                <a:solidFill>
                  <a:schemeClr val="tx1">
                    <a:lumMod val="50000"/>
                    <a:lumOff val="50000"/>
                  </a:schemeClr>
                </a:solidFill>
              </a:rPr>
              <a:t>And then you can start to to look at:</a:t>
            </a:r>
          </a:p>
          <a:p>
            <a:pPr lvl="1"/>
            <a:r>
              <a:rPr lang="en-US" dirty="0">
                <a:solidFill>
                  <a:schemeClr val="tx1">
                    <a:lumMod val="50000"/>
                    <a:lumOff val="50000"/>
                  </a:schemeClr>
                </a:solidFill>
              </a:rPr>
              <a:t>What is good and what isn't so good (e.g., Can something be improved?)</a:t>
            </a:r>
          </a:p>
          <a:p>
            <a:pPr lvl="1"/>
            <a:r>
              <a:rPr lang="en-US" dirty="0">
                <a:solidFill>
                  <a:schemeClr val="tx1">
                    <a:lumMod val="50000"/>
                    <a:lumOff val="50000"/>
                  </a:schemeClr>
                </a:solidFill>
              </a:rPr>
              <a:t>Are there missing features?</a:t>
            </a:r>
          </a:p>
          <a:p>
            <a:pPr lvl="1"/>
            <a:endParaRPr lang="en-US" dirty="0">
              <a:solidFill>
                <a:schemeClr val="tx1">
                  <a:lumMod val="50000"/>
                  <a:lumOff val="50000"/>
                </a:schemeClr>
              </a:solidFill>
            </a:endParaRPr>
          </a:p>
          <a:p>
            <a:r>
              <a:rPr lang="en-US" dirty="0">
                <a:solidFill>
                  <a:schemeClr val="tx1">
                    <a:lumMod val="50000"/>
                    <a:lumOff val="50000"/>
                  </a:schemeClr>
                </a:solidFill>
              </a:rPr>
              <a:t>Then you can start to design improvements to existing features and imagine new features… (then evaluate and start again…)</a:t>
            </a:r>
          </a:p>
          <a:p>
            <a:pPr lvl="2"/>
            <a:endParaRPr lang="en-US" dirty="0"/>
          </a:p>
        </p:txBody>
      </p:sp>
      <p:sp>
        <p:nvSpPr>
          <p:cNvPr id="4" name="Rectangle 3">
            <a:extLst>
              <a:ext uri="{FF2B5EF4-FFF2-40B4-BE49-F238E27FC236}">
                <a16:creationId xmlns:a16="http://schemas.microsoft.com/office/drawing/2014/main" id="{D103FE19-D4ED-9042-8FEE-65896995F747}"/>
              </a:ext>
            </a:extLst>
          </p:cNvPr>
          <p:cNvSpPr/>
          <p:nvPr/>
        </p:nvSpPr>
        <p:spPr>
          <a:xfrm>
            <a:off x="266218" y="1690689"/>
            <a:ext cx="8704162" cy="2233129"/>
          </a:xfrm>
          <a:prstGeom prst="rect">
            <a:avLst/>
          </a:prstGeom>
          <a:noFill/>
          <a:ln w="38100">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2048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03B35-E3C6-2C41-B706-D1768436D9DC}"/>
              </a:ext>
            </a:extLst>
          </p:cNvPr>
          <p:cNvSpPr>
            <a:spLocks noGrp="1"/>
          </p:cNvSpPr>
          <p:nvPr>
            <p:ph type="title"/>
          </p:nvPr>
        </p:nvSpPr>
        <p:spPr/>
        <p:txBody>
          <a:bodyPr/>
          <a:lstStyle/>
          <a:p>
            <a:r>
              <a:rPr lang="en-US" dirty="0"/>
              <a:t>Lab 2 Instructions</a:t>
            </a:r>
          </a:p>
        </p:txBody>
      </p:sp>
      <p:sp>
        <p:nvSpPr>
          <p:cNvPr id="3" name="Content Placeholder 2">
            <a:extLst>
              <a:ext uri="{FF2B5EF4-FFF2-40B4-BE49-F238E27FC236}">
                <a16:creationId xmlns:a16="http://schemas.microsoft.com/office/drawing/2014/main" id="{DA6A520F-3A3E-564F-8CEF-EE2F71301788}"/>
              </a:ext>
            </a:extLst>
          </p:cNvPr>
          <p:cNvSpPr>
            <a:spLocks noGrp="1"/>
          </p:cNvSpPr>
          <p:nvPr>
            <p:ph idx="1"/>
          </p:nvPr>
        </p:nvSpPr>
        <p:spPr>
          <a:xfrm>
            <a:off x="478179" y="1501533"/>
            <a:ext cx="7886700" cy="4991341"/>
          </a:xfrm>
        </p:spPr>
        <p:txBody>
          <a:bodyPr>
            <a:normAutofit fontScale="62500" lnSpcReduction="20000"/>
          </a:bodyPr>
          <a:lstStyle/>
          <a:p>
            <a:pPr marL="0" indent="0">
              <a:lnSpc>
                <a:spcPct val="120000"/>
              </a:lnSpc>
              <a:buNone/>
            </a:pPr>
            <a:r>
              <a:rPr lang="en-US" dirty="0"/>
              <a:t>On Brightspace, you'll find a template for this Lab due at the end of the lab (11:00pm tonight)</a:t>
            </a:r>
          </a:p>
          <a:p>
            <a:pPr marL="0" indent="0">
              <a:lnSpc>
                <a:spcPct val="120000"/>
              </a:lnSpc>
              <a:buNone/>
            </a:pPr>
            <a:r>
              <a:rPr lang="en-CA" b="1" dirty="0"/>
              <a:t>Instructions:</a:t>
            </a:r>
            <a:endParaRPr lang="en-CA" dirty="0"/>
          </a:p>
          <a:p>
            <a:pPr>
              <a:lnSpc>
                <a:spcPct val="120000"/>
              </a:lnSpc>
            </a:pPr>
            <a:r>
              <a:rPr lang="en-CA" dirty="0"/>
              <a:t>First find two applications for your device that fit your topic. Pick common apps (e.g., if you were looking at map apps, you probably look at Google Maps and maybe Apple Maps). Examine both applications in detail. Try out all the features of each app with your team. Then decide on one app to focus on.</a:t>
            </a:r>
          </a:p>
          <a:p>
            <a:pPr>
              <a:lnSpc>
                <a:spcPct val="120000"/>
              </a:lnSpc>
            </a:pPr>
            <a:r>
              <a:rPr lang="en-CA" dirty="0"/>
              <a:t>Discuss and figure out the variety of tasks) and which features would support these tasks. </a:t>
            </a:r>
          </a:p>
          <a:p>
            <a:pPr>
              <a:lnSpc>
                <a:spcPct val="120000"/>
              </a:lnSpc>
            </a:pPr>
            <a:r>
              <a:rPr lang="en-CA" dirty="0"/>
              <a:t>The number of features/tasks may be quite extensive so you should focus on useful or unique ones (four total) that as a team you think are the most important.</a:t>
            </a:r>
          </a:p>
          <a:p>
            <a:pPr>
              <a:lnSpc>
                <a:spcPct val="120000"/>
              </a:lnSpc>
            </a:pPr>
            <a:r>
              <a:rPr lang="en-CA" dirty="0"/>
              <a:t>Then develop 4 well-written and specific tasks that you could ask a user to do on the application that would require them to use at least two of the features of the application.</a:t>
            </a:r>
          </a:p>
          <a:p>
            <a:pPr>
              <a:lnSpc>
                <a:spcPct val="120000"/>
              </a:lnSpc>
            </a:pPr>
            <a:endParaRPr lang="en-US" dirty="0"/>
          </a:p>
        </p:txBody>
      </p:sp>
    </p:spTree>
    <p:extLst>
      <p:ext uri="{BB962C8B-B14F-4D97-AF65-F5344CB8AC3E}">
        <p14:creationId xmlns:p14="http://schemas.microsoft.com/office/powerpoint/2010/main" val="1382371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87637-3E30-484E-A868-A80DDEE983A4}"/>
              </a:ext>
            </a:extLst>
          </p:cNvPr>
          <p:cNvSpPr>
            <a:spLocks noGrp="1"/>
          </p:cNvSpPr>
          <p:nvPr>
            <p:ph type="title"/>
          </p:nvPr>
        </p:nvSpPr>
        <p:spPr>
          <a:xfrm>
            <a:off x="0" y="-243330"/>
            <a:ext cx="7886700" cy="1325563"/>
          </a:xfrm>
        </p:spPr>
        <p:txBody>
          <a:bodyPr/>
          <a:lstStyle/>
          <a:p>
            <a:r>
              <a:rPr lang="en-US" dirty="0"/>
              <a:t>Example – Google Maps</a:t>
            </a:r>
          </a:p>
        </p:txBody>
      </p:sp>
      <p:sp>
        <p:nvSpPr>
          <p:cNvPr id="3" name="Content Placeholder 2">
            <a:extLst>
              <a:ext uri="{FF2B5EF4-FFF2-40B4-BE49-F238E27FC236}">
                <a16:creationId xmlns:a16="http://schemas.microsoft.com/office/drawing/2014/main" id="{244B5812-4ED2-F849-98AC-3B95665416C4}"/>
              </a:ext>
            </a:extLst>
          </p:cNvPr>
          <p:cNvSpPr>
            <a:spLocks noGrp="1"/>
          </p:cNvSpPr>
          <p:nvPr>
            <p:ph idx="1"/>
          </p:nvPr>
        </p:nvSpPr>
        <p:spPr>
          <a:xfrm>
            <a:off x="138896" y="752355"/>
            <a:ext cx="8472668" cy="4884516"/>
          </a:xfrm>
        </p:spPr>
        <p:txBody>
          <a:bodyPr>
            <a:normAutofit fontScale="85000" lnSpcReduction="10000"/>
          </a:bodyPr>
          <a:lstStyle/>
          <a:p>
            <a:pPr>
              <a:lnSpc>
                <a:spcPct val="120000"/>
              </a:lnSpc>
            </a:pPr>
            <a:r>
              <a:rPr lang="en-US" dirty="0"/>
              <a:t>Potential Tasks:</a:t>
            </a:r>
          </a:p>
          <a:p>
            <a:pPr marL="914400" lvl="1" indent="-457200">
              <a:lnSpc>
                <a:spcPct val="120000"/>
              </a:lnSpc>
              <a:buAutoNum type="arabicParenR"/>
            </a:pPr>
            <a:r>
              <a:rPr lang="en-US" dirty="0"/>
              <a:t>find a route between two points (features: search for locations, see different directions on the map, see time via walking, bus, driving, etc.)</a:t>
            </a:r>
          </a:p>
          <a:p>
            <a:pPr marL="914400" lvl="1" indent="-457200">
              <a:lnSpc>
                <a:spcPct val="120000"/>
              </a:lnSpc>
              <a:buAutoNum type="arabicParenR"/>
            </a:pPr>
            <a:r>
              <a:rPr lang="en-US" dirty="0"/>
              <a:t>find route between two points that avoids traffic (features: …)</a:t>
            </a:r>
          </a:p>
          <a:p>
            <a:pPr marL="914400" lvl="1" indent="-457200">
              <a:lnSpc>
                <a:spcPct val="120000"/>
              </a:lnSpc>
              <a:buAutoNum type="arabicParenR"/>
            </a:pPr>
            <a:r>
              <a:rPr lang="en-US" dirty="0"/>
              <a:t>find points of interest near me (features: …)</a:t>
            </a:r>
          </a:p>
          <a:p>
            <a:pPr marL="457200" lvl="1" indent="0">
              <a:lnSpc>
                <a:spcPct val="120000"/>
              </a:lnSpc>
              <a:buNone/>
            </a:pPr>
            <a:endParaRPr lang="en-US" dirty="0"/>
          </a:p>
          <a:p>
            <a:pPr>
              <a:lnSpc>
                <a:spcPct val="120000"/>
              </a:lnSpc>
            </a:pPr>
            <a:r>
              <a:rPr lang="en-US" dirty="0"/>
              <a:t>A potential task for task 1 that uses at least two of the features mentioned: </a:t>
            </a:r>
          </a:p>
          <a:p>
            <a:pPr marL="457200" lvl="1" indent="0">
              <a:lnSpc>
                <a:spcPct val="120000"/>
              </a:lnSpc>
              <a:buNone/>
            </a:pPr>
            <a:r>
              <a:rPr lang="en-US" dirty="0"/>
              <a:t>"You need to get from your apartment on 6567 </a:t>
            </a:r>
            <a:r>
              <a:rPr lang="en-US" dirty="0" err="1"/>
              <a:t>Quinpool</a:t>
            </a:r>
            <a:r>
              <a:rPr lang="en-US" dirty="0"/>
              <a:t> Street in Halifax to the Halifax Airport for flight home for the holidays. Use google maps on your mobile phone to find the fastest route if you were to drive there and the fastest route if you needed to take the bus to the airport."</a:t>
            </a:r>
          </a:p>
          <a:p>
            <a:pPr>
              <a:lnSpc>
                <a:spcPct val="120000"/>
              </a:lnSpc>
            </a:pPr>
            <a:endParaRPr lang="en-US" dirty="0"/>
          </a:p>
          <a:p>
            <a:pPr>
              <a:lnSpc>
                <a:spcPct val="120000"/>
              </a:lnSpc>
            </a:pPr>
            <a:endParaRPr lang="en-US" dirty="0"/>
          </a:p>
          <a:p>
            <a:pPr>
              <a:lnSpc>
                <a:spcPct val="120000"/>
              </a:lnSpc>
            </a:pPr>
            <a:endParaRPr lang="en-US" dirty="0"/>
          </a:p>
          <a:p>
            <a:pPr>
              <a:lnSpc>
                <a:spcPct val="120000"/>
              </a:lnSpc>
            </a:pPr>
            <a:endParaRPr lang="en-US" dirty="0"/>
          </a:p>
        </p:txBody>
      </p:sp>
      <p:sp>
        <p:nvSpPr>
          <p:cNvPr id="4" name="TextBox 3">
            <a:extLst>
              <a:ext uri="{FF2B5EF4-FFF2-40B4-BE49-F238E27FC236}">
                <a16:creationId xmlns:a16="http://schemas.microsoft.com/office/drawing/2014/main" id="{EC9FB1BA-12B7-A144-8F17-742BE1A9064E}"/>
              </a:ext>
            </a:extLst>
          </p:cNvPr>
          <p:cNvSpPr txBox="1"/>
          <p:nvPr/>
        </p:nvSpPr>
        <p:spPr>
          <a:xfrm>
            <a:off x="300942" y="5775767"/>
            <a:ext cx="8507392" cy="830997"/>
          </a:xfrm>
          <a:prstGeom prst="rect">
            <a:avLst/>
          </a:prstGeom>
          <a:noFill/>
          <a:ln>
            <a:solidFill>
              <a:schemeClr val="accent1"/>
            </a:solidFill>
          </a:ln>
        </p:spPr>
        <p:txBody>
          <a:bodyPr wrap="square" rtlCol="0">
            <a:spAutoFit/>
          </a:bodyPr>
          <a:lstStyle/>
          <a:p>
            <a:r>
              <a:rPr lang="en-US" sz="1600" b="1" dirty="0">
                <a:solidFill>
                  <a:srgbClr val="FF0000"/>
                </a:solidFill>
              </a:rPr>
              <a:t>Note:</a:t>
            </a:r>
            <a:r>
              <a:rPr lang="en-US" sz="1600" dirty="0">
                <a:solidFill>
                  <a:srgbClr val="FF0000"/>
                </a:solidFill>
              </a:rPr>
              <a:t> the task needs to be very specific so that you can compare how different people use the application to do the same task and it gives the user a notion of what type of features they can use on the app (and app) to do the task (</a:t>
            </a:r>
            <a:r>
              <a:rPr lang="en-US" sz="1600" b="1" dirty="0">
                <a:solidFill>
                  <a:srgbClr val="FF0000"/>
                </a:solidFill>
              </a:rPr>
              <a:t>without telling exactly how to do it</a:t>
            </a:r>
            <a:r>
              <a:rPr lang="en-US" sz="1600" dirty="0">
                <a:solidFill>
                  <a:srgbClr val="FF0000"/>
                </a:solidFill>
              </a:rPr>
              <a:t>).</a:t>
            </a:r>
          </a:p>
        </p:txBody>
      </p:sp>
    </p:spTree>
    <p:extLst>
      <p:ext uri="{BB962C8B-B14F-4D97-AF65-F5344CB8AC3E}">
        <p14:creationId xmlns:p14="http://schemas.microsoft.com/office/powerpoint/2010/main" val="3170025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DF00E-C570-CC4C-B91B-A69ADACF7790}"/>
              </a:ext>
            </a:extLst>
          </p:cNvPr>
          <p:cNvSpPr>
            <a:spLocks noGrp="1"/>
          </p:cNvSpPr>
          <p:nvPr>
            <p:ph type="title"/>
          </p:nvPr>
        </p:nvSpPr>
        <p:spPr/>
        <p:txBody>
          <a:bodyPr>
            <a:normAutofit fontScale="90000"/>
          </a:bodyPr>
          <a:lstStyle/>
          <a:p>
            <a:r>
              <a:rPr lang="en-US" dirty="0"/>
              <a:t>Decide on two applications that fit your theme (pick well known/popular ones)</a:t>
            </a:r>
          </a:p>
        </p:txBody>
      </p:sp>
      <p:pic>
        <p:nvPicPr>
          <p:cNvPr id="6" name="Content Placeholder 5">
            <a:extLst>
              <a:ext uri="{FF2B5EF4-FFF2-40B4-BE49-F238E27FC236}">
                <a16:creationId xmlns:a16="http://schemas.microsoft.com/office/drawing/2014/main" id="{F2C9DA86-8FA9-D13E-064A-3B6B1CBDA5FB}"/>
              </a:ext>
            </a:extLst>
          </p:cNvPr>
          <p:cNvPicPr>
            <a:picLocks noGrp="1" noChangeAspect="1"/>
          </p:cNvPicPr>
          <p:nvPr>
            <p:ph idx="1"/>
          </p:nvPr>
        </p:nvPicPr>
        <p:blipFill>
          <a:blip r:embed="rId2"/>
          <a:stretch>
            <a:fillRect/>
          </a:stretch>
        </p:blipFill>
        <p:spPr>
          <a:xfrm>
            <a:off x="628650" y="2468441"/>
            <a:ext cx="7886700" cy="960559"/>
          </a:xfrm>
        </p:spPr>
      </p:pic>
    </p:spTree>
    <p:extLst>
      <p:ext uri="{BB962C8B-B14F-4D97-AF65-F5344CB8AC3E}">
        <p14:creationId xmlns:p14="http://schemas.microsoft.com/office/powerpoint/2010/main" val="939967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B8D8FAB-3079-8B05-43FC-3E2047231E24}"/>
              </a:ext>
            </a:extLst>
          </p:cNvPr>
          <p:cNvPicPr>
            <a:picLocks noChangeAspect="1"/>
          </p:cNvPicPr>
          <p:nvPr/>
        </p:nvPicPr>
        <p:blipFill>
          <a:blip r:embed="rId2"/>
          <a:stretch>
            <a:fillRect/>
          </a:stretch>
        </p:blipFill>
        <p:spPr>
          <a:xfrm>
            <a:off x="462455" y="1928731"/>
            <a:ext cx="7772400" cy="2729132"/>
          </a:xfrm>
          <a:prstGeom prst="rect">
            <a:avLst/>
          </a:prstGeom>
        </p:spPr>
      </p:pic>
      <p:sp>
        <p:nvSpPr>
          <p:cNvPr id="5" name="TextBox 4">
            <a:extLst>
              <a:ext uri="{FF2B5EF4-FFF2-40B4-BE49-F238E27FC236}">
                <a16:creationId xmlns:a16="http://schemas.microsoft.com/office/drawing/2014/main" id="{C562FCBB-549A-456D-9619-85F04C3927A1}"/>
              </a:ext>
            </a:extLst>
          </p:cNvPr>
          <p:cNvSpPr txBox="1"/>
          <p:nvPr/>
        </p:nvSpPr>
        <p:spPr>
          <a:xfrm>
            <a:off x="462455" y="294290"/>
            <a:ext cx="8208579"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Try both apps out and find up 7-10 shared features (both apps have a feature that do the same thing even if it looks different)</a:t>
            </a:r>
          </a:p>
          <a:p>
            <a:pPr marL="285750" indent="-285750">
              <a:buFont typeface="Arial" panose="020B0604020202020204" pitchFamily="34" charset="0"/>
              <a:buChar char="•"/>
            </a:pPr>
            <a:r>
              <a:rPr lang="en-US" dirty="0"/>
              <a:t>Also, if there are more than 10 features, then choose the most relevant ones or important ones.</a:t>
            </a:r>
          </a:p>
          <a:p>
            <a:pPr marL="285750" indent="-285750">
              <a:buFont typeface="Arial" panose="020B0604020202020204" pitchFamily="34" charset="0"/>
              <a:buChar char="•"/>
            </a:pPr>
            <a:r>
              <a:rPr lang="en-US" dirty="0"/>
              <a:t>You should have 7-10 shared features</a:t>
            </a:r>
          </a:p>
        </p:txBody>
      </p:sp>
    </p:spTree>
    <p:extLst>
      <p:ext uri="{BB962C8B-B14F-4D97-AF65-F5344CB8AC3E}">
        <p14:creationId xmlns:p14="http://schemas.microsoft.com/office/powerpoint/2010/main" val="3876780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562FCBB-549A-456D-9619-85F04C3927A1}"/>
              </a:ext>
            </a:extLst>
          </p:cNvPr>
          <p:cNvSpPr txBox="1"/>
          <p:nvPr/>
        </p:nvSpPr>
        <p:spPr>
          <a:xfrm>
            <a:off x="462455" y="294290"/>
            <a:ext cx="8208579" cy="923330"/>
          </a:xfrm>
          <a:prstGeom prst="rect">
            <a:avLst/>
          </a:prstGeom>
          <a:noFill/>
        </p:spPr>
        <p:txBody>
          <a:bodyPr wrap="square" rtlCol="0">
            <a:spAutoFit/>
          </a:bodyPr>
          <a:lstStyle/>
          <a:p>
            <a:pPr marL="285750" indent="-285750">
              <a:buFont typeface="Arial" panose="020B0604020202020204" pitchFamily="34" charset="0"/>
              <a:buChar char="•"/>
            </a:pPr>
            <a:r>
              <a:rPr lang="en-US" dirty="0"/>
              <a:t>List unique features ~5-10 (ones that only one of the two apps have)</a:t>
            </a:r>
          </a:p>
          <a:p>
            <a:pPr marL="285750" indent="-285750">
              <a:buFont typeface="Arial" panose="020B0604020202020204" pitchFamily="34" charset="0"/>
              <a:buChar char="•"/>
            </a:pPr>
            <a:r>
              <a:rPr lang="en-US" dirty="0"/>
              <a:t>You can add up to 10 rows for this table.</a:t>
            </a:r>
          </a:p>
          <a:p>
            <a:pPr marL="285750" indent="-285750">
              <a:buFont typeface="Arial" panose="020B0604020202020204" pitchFamily="34" charset="0"/>
              <a:buChar char="•"/>
            </a:pPr>
            <a:r>
              <a:rPr lang="en-US" dirty="0"/>
              <a:t>Make sure to indicate which app the features applies.</a:t>
            </a:r>
          </a:p>
        </p:txBody>
      </p:sp>
      <p:pic>
        <p:nvPicPr>
          <p:cNvPr id="8" name="Picture 7">
            <a:extLst>
              <a:ext uri="{FF2B5EF4-FFF2-40B4-BE49-F238E27FC236}">
                <a16:creationId xmlns:a16="http://schemas.microsoft.com/office/drawing/2014/main" id="{FAF84C7C-D902-76FA-5D5D-78323FFD485A}"/>
              </a:ext>
            </a:extLst>
          </p:cNvPr>
          <p:cNvPicPr>
            <a:picLocks noChangeAspect="1"/>
          </p:cNvPicPr>
          <p:nvPr/>
        </p:nvPicPr>
        <p:blipFill>
          <a:blip r:embed="rId2"/>
          <a:stretch>
            <a:fillRect/>
          </a:stretch>
        </p:blipFill>
        <p:spPr>
          <a:xfrm>
            <a:off x="336330" y="2324566"/>
            <a:ext cx="7772400" cy="2043150"/>
          </a:xfrm>
          <a:prstGeom prst="rect">
            <a:avLst/>
          </a:prstGeom>
        </p:spPr>
      </p:pic>
    </p:spTree>
    <p:extLst>
      <p:ext uri="{BB962C8B-B14F-4D97-AF65-F5344CB8AC3E}">
        <p14:creationId xmlns:p14="http://schemas.microsoft.com/office/powerpoint/2010/main" val="3329055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562FCBB-549A-456D-9619-85F04C3927A1}"/>
              </a:ext>
            </a:extLst>
          </p:cNvPr>
          <p:cNvSpPr txBox="1"/>
          <p:nvPr/>
        </p:nvSpPr>
        <p:spPr>
          <a:xfrm>
            <a:off x="462455" y="294290"/>
            <a:ext cx="8208579" cy="923330"/>
          </a:xfrm>
          <a:prstGeom prst="rect">
            <a:avLst/>
          </a:prstGeom>
          <a:noFill/>
        </p:spPr>
        <p:txBody>
          <a:bodyPr wrap="square" rtlCol="0">
            <a:spAutoFit/>
          </a:bodyPr>
          <a:lstStyle/>
          <a:p>
            <a:pPr marL="285750" indent="-285750">
              <a:buFont typeface="Arial" panose="020B0604020202020204" pitchFamily="34" charset="0"/>
              <a:buChar char="•"/>
            </a:pPr>
            <a:r>
              <a:rPr lang="en-US" dirty="0"/>
              <a:t>Tell us which application you have chosen to focus on with a short justification (e.g., it may be the one with the most unique features although some may be confusing – what is confusing about them)</a:t>
            </a:r>
          </a:p>
        </p:txBody>
      </p:sp>
      <p:pic>
        <p:nvPicPr>
          <p:cNvPr id="3" name="Picture 2">
            <a:extLst>
              <a:ext uri="{FF2B5EF4-FFF2-40B4-BE49-F238E27FC236}">
                <a16:creationId xmlns:a16="http://schemas.microsoft.com/office/drawing/2014/main" id="{9A9B3E1F-0179-6514-827F-5CC4E3C4338C}"/>
              </a:ext>
            </a:extLst>
          </p:cNvPr>
          <p:cNvPicPr>
            <a:picLocks noChangeAspect="1"/>
          </p:cNvPicPr>
          <p:nvPr/>
        </p:nvPicPr>
        <p:blipFill>
          <a:blip r:embed="rId2"/>
          <a:stretch>
            <a:fillRect/>
          </a:stretch>
        </p:blipFill>
        <p:spPr>
          <a:xfrm>
            <a:off x="262758" y="2044930"/>
            <a:ext cx="8734463" cy="2075125"/>
          </a:xfrm>
          <a:prstGeom prst="rect">
            <a:avLst/>
          </a:prstGeom>
        </p:spPr>
      </p:pic>
    </p:spTree>
    <p:extLst>
      <p:ext uri="{BB962C8B-B14F-4D97-AF65-F5344CB8AC3E}">
        <p14:creationId xmlns:p14="http://schemas.microsoft.com/office/powerpoint/2010/main" val="29413027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1341</TotalTime>
  <Words>1011</Words>
  <Application>Microsoft Macintosh PowerPoint</Application>
  <PresentationFormat>On-screen Show (4:3)</PresentationFormat>
  <Paragraphs>63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Lab 2</vt:lpstr>
      <vt:lpstr>Understanding Current Apps</vt:lpstr>
      <vt:lpstr>Today - we're going to start looking at:</vt:lpstr>
      <vt:lpstr>Lab 2 Instructions</vt:lpstr>
      <vt:lpstr>Example – Google Maps</vt:lpstr>
      <vt:lpstr>Decide on two applications that fit your theme (pick well known/popular ones)</vt:lpstr>
      <vt:lpstr>PowerPoint Presentation</vt:lpstr>
      <vt:lpstr>PowerPoint Presentation</vt:lpstr>
      <vt:lpstr>PowerPoint Presentation</vt:lpstr>
      <vt:lpstr>PowerPoint Presentation</vt:lpstr>
      <vt:lpstr>Come up with Specific Tasks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2</dc:title>
  <dc:creator>Bonnie MacKay</dc:creator>
  <cp:lastModifiedBy>Bonnie MacKay</cp:lastModifiedBy>
  <cp:revision>19</cp:revision>
  <cp:lastPrinted>2021-01-27T01:25:20Z</cp:lastPrinted>
  <dcterms:created xsi:type="dcterms:W3CDTF">2020-01-23T20:39:15Z</dcterms:created>
  <dcterms:modified xsi:type="dcterms:W3CDTF">2022-09-24T16:16:57Z</dcterms:modified>
</cp:coreProperties>
</file>