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3" r:id="rId3"/>
    <p:sldId id="265" r:id="rId4"/>
    <p:sldId id="273" r:id="rId5"/>
    <p:sldId id="280" r:id="rId6"/>
    <p:sldId id="274" r:id="rId7"/>
    <p:sldId id="28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4"/>
    <p:restoredTop sz="95897"/>
  </p:normalViewPr>
  <p:slideViewPr>
    <p:cSldViewPr snapToGrid="0" snapToObjects="1">
      <p:cViewPr varScale="1">
        <p:scale>
          <a:sx n="122" d="100"/>
          <a:sy n="122" d="100"/>
        </p:scale>
        <p:origin x="125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12FF04-2EBF-A842-9814-51A3D84385CF}"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3500730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2FF04-2EBF-A842-9814-51A3D84385CF}"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247718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2FF04-2EBF-A842-9814-51A3D84385CF}"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123775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2FF04-2EBF-A842-9814-51A3D84385CF}"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313268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2FF04-2EBF-A842-9814-51A3D84385CF}" type="datetimeFigureOut">
              <a:rPr lang="en-US" smtClean="0"/>
              <a:t>10/5/22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254981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12FF04-2EBF-A842-9814-51A3D84385CF}" type="datetimeFigureOut">
              <a:rPr lang="en-US" smtClean="0"/>
              <a:t>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1797437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2FF04-2EBF-A842-9814-51A3D84385CF}" type="datetimeFigureOut">
              <a:rPr lang="en-US" smtClean="0"/>
              <a:t>10/5/22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366703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2FF04-2EBF-A842-9814-51A3D84385CF}" type="datetimeFigureOut">
              <a:rPr lang="en-US" smtClean="0"/>
              <a:t>10/5/22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66616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2FF04-2EBF-A842-9814-51A3D84385CF}" type="datetimeFigureOut">
              <a:rPr lang="en-US" smtClean="0"/>
              <a:t>10/5/22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673225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2FF04-2EBF-A842-9814-51A3D84385CF}" type="datetimeFigureOut">
              <a:rPr lang="en-US" smtClean="0"/>
              <a:t>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17787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12FF04-2EBF-A842-9814-51A3D84385CF}" type="datetimeFigureOut">
              <a:rPr lang="en-US" smtClean="0"/>
              <a:t>10/5/22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F6A74-6E80-E047-9394-F3532461122B}" type="slidenum">
              <a:rPr lang="en-US" smtClean="0"/>
              <a:t>‹#›</a:t>
            </a:fld>
            <a:endParaRPr lang="en-US"/>
          </a:p>
        </p:txBody>
      </p:sp>
    </p:spTree>
    <p:extLst>
      <p:ext uri="{BB962C8B-B14F-4D97-AF65-F5344CB8AC3E}">
        <p14:creationId xmlns:p14="http://schemas.microsoft.com/office/powerpoint/2010/main" val="162255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2FF04-2EBF-A842-9814-51A3D84385CF}" type="datetimeFigureOut">
              <a:rPr lang="en-US" smtClean="0"/>
              <a:t>10/5/22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F6A74-6E80-E047-9394-F3532461122B}" type="slidenum">
              <a:rPr lang="en-US" smtClean="0"/>
              <a:t>‹#›</a:t>
            </a:fld>
            <a:endParaRPr lang="en-US"/>
          </a:p>
        </p:txBody>
      </p:sp>
    </p:spTree>
    <p:extLst>
      <p:ext uri="{BB962C8B-B14F-4D97-AF65-F5344CB8AC3E}">
        <p14:creationId xmlns:p14="http://schemas.microsoft.com/office/powerpoint/2010/main" val="4628576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E5DE-950D-124D-ACD5-388C098817C7}"/>
              </a:ext>
            </a:extLst>
          </p:cNvPr>
          <p:cNvSpPr>
            <a:spLocks noGrp="1"/>
          </p:cNvSpPr>
          <p:nvPr>
            <p:ph type="ctrTitle"/>
          </p:nvPr>
        </p:nvSpPr>
        <p:spPr/>
        <p:txBody>
          <a:bodyPr/>
          <a:lstStyle/>
          <a:p>
            <a:r>
              <a:rPr lang="en-US" dirty="0"/>
              <a:t>Lab3</a:t>
            </a:r>
          </a:p>
        </p:txBody>
      </p:sp>
      <p:sp>
        <p:nvSpPr>
          <p:cNvPr id="3" name="Subtitle 2">
            <a:extLst>
              <a:ext uri="{FF2B5EF4-FFF2-40B4-BE49-F238E27FC236}">
                <a16:creationId xmlns:a16="http://schemas.microsoft.com/office/drawing/2014/main" id="{D9CE8BDA-A02F-4E4C-B109-0C21F38C7080}"/>
              </a:ext>
            </a:extLst>
          </p:cNvPr>
          <p:cNvSpPr>
            <a:spLocks noGrp="1"/>
          </p:cNvSpPr>
          <p:nvPr>
            <p:ph type="subTitle" idx="1"/>
          </p:nvPr>
        </p:nvSpPr>
        <p:spPr/>
        <p:txBody>
          <a:bodyPr/>
          <a:lstStyle/>
          <a:p>
            <a:r>
              <a:rPr lang="en-US" dirty="0"/>
              <a:t>Working towards Milestone 1</a:t>
            </a:r>
          </a:p>
        </p:txBody>
      </p:sp>
    </p:spTree>
    <p:extLst>
      <p:ext uri="{BB962C8B-B14F-4D97-AF65-F5344CB8AC3E}">
        <p14:creationId xmlns:p14="http://schemas.microsoft.com/office/powerpoint/2010/main" val="182126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CBED-551B-6544-B6A9-0103902353B3}"/>
              </a:ext>
            </a:extLst>
          </p:cNvPr>
          <p:cNvSpPr>
            <a:spLocks noGrp="1"/>
          </p:cNvSpPr>
          <p:nvPr>
            <p:ph type="title"/>
          </p:nvPr>
        </p:nvSpPr>
        <p:spPr/>
        <p:txBody>
          <a:bodyPr/>
          <a:lstStyle/>
          <a:p>
            <a:r>
              <a:rPr lang="en-US" dirty="0"/>
              <a:t>Today's Lab</a:t>
            </a:r>
          </a:p>
        </p:txBody>
      </p:sp>
      <p:sp>
        <p:nvSpPr>
          <p:cNvPr id="3" name="Content Placeholder 2">
            <a:extLst>
              <a:ext uri="{FF2B5EF4-FFF2-40B4-BE49-F238E27FC236}">
                <a16:creationId xmlns:a16="http://schemas.microsoft.com/office/drawing/2014/main" id="{523559C7-58C9-574C-A614-7D7A34F211D3}"/>
              </a:ext>
            </a:extLst>
          </p:cNvPr>
          <p:cNvSpPr>
            <a:spLocks noGrp="1"/>
          </p:cNvSpPr>
          <p:nvPr>
            <p:ph idx="1"/>
          </p:nvPr>
        </p:nvSpPr>
        <p:spPr/>
        <p:txBody>
          <a:bodyPr/>
          <a:lstStyle/>
          <a:p>
            <a:r>
              <a:rPr lang="en-US" dirty="0"/>
              <a:t>In today's lab you'll build on Lab 2 to identify specific themes, motivations, tasks and interview questions to ask your users.</a:t>
            </a:r>
          </a:p>
          <a:p>
            <a:r>
              <a:rPr lang="en-US" dirty="0"/>
              <a:t>These Labs 1, 2 and 3 are designed to help you with the first project Milestone</a:t>
            </a:r>
          </a:p>
        </p:txBody>
      </p:sp>
    </p:spTree>
    <p:extLst>
      <p:ext uri="{BB962C8B-B14F-4D97-AF65-F5344CB8AC3E}">
        <p14:creationId xmlns:p14="http://schemas.microsoft.com/office/powerpoint/2010/main" val="1775668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B6E0-43A5-AA48-BE2A-DC17F0DF3AAC}"/>
              </a:ext>
            </a:extLst>
          </p:cNvPr>
          <p:cNvSpPr>
            <a:spLocks noGrp="1"/>
          </p:cNvSpPr>
          <p:nvPr>
            <p:ph type="title"/>
          </p:nvPr>
        </p:nvSpPr>
        <p:spPr>
          <a:xfrm>
            <a:off x="628650" y="0"/>
            <a:ext cx="7886700" cy="1325563"/>
          </a:xfrm>
        </p:spPr>
        <p:txBody>
          <a:bodyPr/>
          <a:lstStyle/>
          <a:p>
            <a:r>
              <a:rPr lang="en-US" dirty="0"/>
              <a:t>Important Milestone1 Dates</a:t>
            </a:r>
          </a:p>
        </p:txBody>
      </p:sp>
      <p:sp>
        <p:nvSpPr>
          <p:cNvPr id="3" name="Content Placeholder 2">
            <a:extLst>
              <a:ext uri="{FF2B5EF4-FFF2-40B4-BE49-F238E27FC236}">
                <a16:creationId xmlns:a16="http://schemas.microsoft.com/office/drawing/2014/main" id="{404B18B7-76DD-6D4A-B9C2-46D5A467D61C}"/>
              </a:ext>
            </a:extLst>
          </p:cNvPr>
          <p:cNvSpPr>
            <a:spLocks noGrp="1"/>
          </p:cNvSpPr>
          <p:nvPr>
            <p:ph idx="1"/>
          </p:nvPr>
        </p:nvSpPr>
        <p:spPr>
          <a:xfrm>
            <a:off x="628650" y="993559"/>
            <a:ext cx="7886700" cy="4351338"/>
          </a:xfrm>
        </p:spPr>
        <p:txBody>
          <a:bodyPr>
            <a:noAutofit/>
          </a:bodyPr>
          <a:lstStyle/>
          <a:p>
            <a:pPr fontAlgn="base"/>
            <a:r>
              <a:rPr lang="en-US" sz="2000" dirty="0"/>
              <a:t>In our next lab (LAB 4 – Oct. 12) – you will work the Appendices for Milestone1. These will be due Thursday Oct. 13 at 11:00pm (then we can give you feedback specifically on these) ​</a:t>
            </a:r>
          </a:p>
          <a:p>
            <a:pPr fontAlgn="base"/>
            <a:r>
              <a:rPr lang="en-US" sz="2000" dirty="0"/>
              <a:t>In the Lab on Wednesday Oct.19 you will pilot your study (everyone needs to be at the lab). Then you will have time to make last minute changes to your study tools. ​</a:t>
            </a:r>
          </a:p>
          <a:p>
            <a:pPr fontAlgn="base"/>
            <a:r>
              <a:rPr lang="en-US" sz="2000" dirty="0"/>
              <a:t>The full </a:t>
            </a:r>
            <a:r>
              <a:rPr lang="en-US" sz="2000" b="1" dirty="0"/>
              <a:t>Milestone1 is due Thursday Oct. 20th at 11:00pm</a:t>
            </a:r>
            <a:r>
              <a:rPr lang="en-US" sz="2000" dirty="0"/>
              <a:t>​</a:t>
            </a:r>
          </a:p>
          <a:p>
            <a:pPr fontAlgn="base"/>
            <a:r>
              <a:rPr lang="en-US" sz="2000" dirty="0"/>
              <a:t>You will run the study in Lab on Wed. 26 (again everyone needs to be present).​</a:t>
            </a:r>
          </a:p>
          <a:p>
            <a:pPr fontAlgn="base"/>
            <a:r>
              <a:rPr lang="en-US" sz="2000" dirty="0"/>
              <a:t>Info on the pilot and how to run the study will be discussed in the lab on Oct. 12 and class Oct. 17.​</a:t>
            </a:r>
          </a:p>
          <a:p>
            <a:endParaRPr lang="en-US" sz="2000" dirty="0"/>
          </a:p>
        </p:txBody>
      </p:sp>
    </p:spTree>
    <p:extLst>
      <p:ext uri="{BB962C8B-B14F-4D97-AF65-F5344CB8AC3E}">
        <p14:creationId xmlns:p14="http://schemas.microsoft.com/office/powerpoint/2010/main" val="406300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40CB-EFCF-AA4A-AC79-E265B0D671B2}"/>
              </a:ext>
            </a:extLst>
          </p:cNvPr>
          <p:cNvSpPr>
            <a:spLocks noGrp="1"/>
          </p:cNvSpPr>
          <p:nvPr>
            <p:ph type="title"/>
          </p:nvPr>
        </p:nvSpPr>
        <p:spPr>
          <a:xfrm>
            <a:off x="164123" y="-211871"/>
            <a:ext cx="7886700" cy="1325563"/>
          </a:xfrm>
        </p:spPr>
        <p:txBody>
          <a:bodyPr/>
          <a:lstStyle/>
          <a:p>
            <a:r>
              <a:rPr lang="en-US" dirty="0"/>
              <a:t>Lab 3 Instructions</a:t>
            </a:r>
          </a:p>
        </p:txBody>
      </p:sp>
      <p:sp>
        <p:nvSpPr>
          <p:cNvPr id="3" name="Content Placeholder 2">
            <a:extLst>
              <a:ext uri="{FF2B5EF4-FFF2-40B4-BE49-F238E27FC236}">
                <a16:creationId xmlns:a16="http://schemas.microsoft.com/office/drawing/2014/main" id="{F129C869-037B-3D4A-9CFA-344C81D61480}"/>
              </a:ext>
            </a:extLst>
          </p:cNvPr>
          <p:cNvSpPr>
            <a:spLocks noGrp="1"/>
          </p:cNvSpPr>
          <p:nvPr>
            <p:ph idx="1"/>
          </p:nvPr>
        </p:nvSpPr>
        <p:spPr>
          <a:xfrm>
            <a:off x="164123" y="770548"/>
            <a:ext cx="8780585" cy="4973760"/>
          </a:xfrm>
        </p:spPr>
        <p:txBody>
          <a:bodyPr>
            <a:normAutofit fontScale="55000" lnSpcReduction="20000"/>
          </a:bodyPr>
          <a:lstStyle/>
          <a:p>
            <a:pPr marL="0" indent="0">
              <a:lnSpc>
                <a:spcPct val="120000"/>
              </a:lnSpc>
              <a:buNone/>
            </a:pPr>
            <a:r>
              <a:rPr lang="en-CA" b="1" dirty="0"/>
              <a:t>Scenarios, tasks and questions that you could ask users to do on the application:</a:t>
            </a:r>
            <a:endParaRPr lang="en-CA" dirty="0"/>
          </a:p>
          <a:p>
            <a:pPr marL="0" indent="0">
              <a:lnSpc>
                <a:spcPct val="120000"/>
              </a:lnSpc>
              <a:buNone/>
            </a:pPr>
            <a:r>
              <a:rPr lang="en-CA" dirty="0"/>
              <a:t>Tweak the relevant tasks that you did in Lab 2 based on the feedback and to create short scenarios. </a:t>
            </a:r>
          </a:p>
          <a:p>
            <a:pPr marL="0" indent="0">
              <a:lnSpc>
                <a:spcPct val="120000"/>
              </a:lnSpc>
              <a:buNone/>
            </a:pPr>
            <a:r>
              <a:rPr lang="en-CA" dirty="0"/>
              <a:t>For this lab, ensure the wording is specific enough that a user knows what to do when using/trying the app (just saying "find a fast bus route" or "order food", for example, would be too vague) without telling them specific steps (e.g., click the button that says "[something]", then click the link that says "[something"]…). </a:t>
            </a:r>
          </a:p>
          <a:p>
            <a:pPr marL="0" indent="0">
              <a:lnSpc>
                <a:spcPct val="120000"/>
              </a:lnSpc>
              <a:buNone/>
            </a:pPr>
            <a:r>
              <a:rPr lang="en-CA" dirty="0"/>
              <a:t>For Example, if the topic was </a:t>
            </a:r>
            <a:r>
              <a:rPr lang="en-CA" i="1" dirty="0"/>
              <a:t>using a bus transit app</a:t>
            </a:r>
            <a:r>
              <a:rPr lang="en-CA" dirty="0"/>
              <a:t> on a Smartphone and the identified theme was to find the fastest route to a particular location:</a:t>
            </a:r>
          </a:p>
          <a:p>
            <a:pPr>
              <a:lnSpc>
                <a:spcPct val="120000"/>
              </a:lnSpc>
            </a:pPr>
            <a:r>
              <a:rPr lang="en-CA" b="1" i="1" dirty="0"/>
              <a:t>Task Theme: Find the fastest bus route from point A to point B</a:t>
            </a:r>
            <a:r>
              <a:rPr lang="en-CA" b="1" dirty="0"/>
              <a:t>.  </a:t>
            </a:r>
          </a:p>
          <a:p>
            <a:pPr lvl="1">
              <a:lnSpc>
                <a:spcPct val="120000"/>
              </a:lnSpc>
            </a:pPr>
            <a:r>
              <a:rPr lang="en-CA" dirty="0"/>
              <a:t>Then you need to come up with a short, precise scenario to help motivate your user to do the task </a:t>
            </a:r>
          </a:p>
          <a:p>
            <a:pPr lvl="1">
              <a:lnSpc>
                <a:spcPct val="120000"/>
              </a:lnSpc>
            </a:pPr>
            <a:r>
              <a:rPr lang="en-CA" dirty="0"/>
              <a:t>[</a:t>
            </a:r>
            <a:r>
              <a:rPr lang="en-CA" i="1" dirty="0"/>
              <a:t>Motivation scenario</a:t>
            </a:r>
            <a:r>
              <a:rPr lang="en-CA" dirty="0"/>
              <a:t>]:</a:t>
            </a:r>
          </a:p>
          <a:p>
            <a:pPr lvl="1">
              <a:lnSpc>
                <a:spcPct val="120000"/>
              </a:lnSpc>
            </a:pPr>
            <a:r>
              <a:rPr lang="en-CA" dirty="0"/>
              <a:t>"Imagine, you work at the Superstore on </a:t>
            </a:r>
            <a:r>
              <a:rPr lang="en-CA" dirty="0" err="1"/>
              <a:t>Quinpool</a:t>
            </a:r>
            <a:r>
              <a:rPr lang="en-CA" dirty="0"/>
              <a:t> Street in Halifax and are late for work. You need to fastest bus route to work."</a:t>
            </a:r>
          </a:p>
          <a:p>
            <a:pPr>
              <a:lnSpc>
                <a:spcPct val="120000"/>
              </a:lnSpc>
            </a:pPr>
            <a:r>
              <a:rPr lang="en-CA" i="1" dirty="0"/>
              <a:t>Specific Task wording</a:t>
            </a:r>
            <a:r>
              <a:rPr lang="en-CA" dirty="0"/>
              <a:t>: Then you include the motivation scenario with a very specific task (specific in terms of what to do, </a:t>
            </a:r>
            <a:r>
              <a:rPr lang="en-CA" b="1" dirty="0"/>
              <a:t>not how to do it</a:t>
            </a:r>
            <a:r>
              <a:rPr lang="en-CA" dirty="0"/>
              <a:t>)</a:t>
            </a:r>
          </a:p>
          <a:p>
            <a:pPr lvl="1">
              <a:lnSpc>
                <a:spcPct val="120000"/>
              </a:lnSpc>
            </a:pPr>
            <a:r>
              <a:rPr lang="en-CA" dirty="0"/>
              <a:t>"Imagine, you work at the Superstore on </a:t>
            </a:r>
            <a:r>
              <a:rPr lang="en-CA" dirty="0" err="1"/>
              <a:t>Quinpool</a:t>
            </a:r>
            <a:r>
              <a:rPr lang="en-CA" dirty="0"/>
              <a:t> Street in Halifax and are late for work. You need to fastest bus route to work. Using Google Maps find and tell us the fastest bus route from the corner of Spring Garden Road and Barrington Street going to Atlantic Superstore on </a:t>
            </a:r>
            <a:r>
              <a:rPr lang="en-CA" dirty="0" err="1"/>
              <a:t>Quinpool</a:t>
            </a:r>
            <a:r>
              <a:rPr lang="en-CA" dirty="0"/>
              <a:t> Street, leaving after 1:00pm."</a:t>
            </a:r>
          </a:p>
          <a:p>
            <a:pPr marL="0" indent="0">
              <a:lnSpc>
                <a:spcPct val="120000"/>
              </a:lnSpc>
              <a:buNone/>
            </a:pPr>
            <a:endParaRPr lang="en-US" dirty="0"/>
          </a:p>
        </p:txBody>
      </p:sp>
      <p:sp>
        <p:nvSpPr>
          <p:cNvPr id="4" name="TextBox 3">
            <a:extLst>
              <a:ext uri="{FF2B5EF4-FFF2-40B4-BE49-F238E27FC236}">
                <a16:creationId xmlns:a16="http://schemas.microsoft.com/office/drawing/2014/main" id="{85912860-011E-034E-B8F3-0E0442D37DD5}"/>
              </a:ext>
            </a:extLst>
          </p:cNvPr>
          <p:cNvSpPr txBox="1"/>
          <p:nvPr/>
        </p:nvSpPr>
        <p:spPr>
          <a:xfrm>
            <a:off x="246185" y="5205046"/>
            <a:ext cx="8698523" cy="1477328"/>
          </a:xfrm>
          <a:prstGeom prst="rect">
            <a:avLst/>
          </a:prstGeom>
          <a:solidFill>
            <a:schemeClr val="accent6">
              <a:lumMod val="20000"/>
              <a:lumOff val="80000"/>
            </a:schemeClr>
          </a:solidFill>
        </p:spPr>
        <p:txBody>
          <a:bodyPr wrap="square" rtlCol="0">
            <a:spAutoFit/>
          </a:bodyPr>
          <a:lstStyle/>
          <a:p>
            <a:r>
              <a:rPr lang="en-CA" dirty="0"/>
              <a:t>Note, in the above task you have given enough information for the user to know what to do but you have avoided telling them how to do it (e.g., </a:t>
            </a:r>
            <a:r>
              <a:rPr lang="en-CA" u="sng" dirty="0"/>
              <a:t>do not</a:t>
            </a:r>
            <a:r>
              <a:rPr lang="en-CA" dirty="0"/>
              <a:t> say "click the clock icon to bring up the schedule, then click on the two locations on the map, etc.." as this tells the user </a:t>
            </a:r>
            <a:r>
              <a:rPr lang="en-CA" i="1" dirty="0"/>
              <a:t>how</a:t>
            </a:r>
            <a:r>
              <a:rPr lang="en-CA" dirty="0"/>
              <a:t> to do task. The point of asking them to do a task, is to observe how they would naturally do the task to discover any problems or even potential short cuts.</a:t>
            </a:r>
          </a:p>
        </p:txBody>
      </p:sp>
    </p:spTree>
    <p:extLst>
      <p:ext uri="{BB962C8B-B14F-4D97-AF65-F5344CB8AC3E}">
        <p14:creationId xmlns:p14="http://schemas.microsoft.com/office/powerpoint/2010/main" val="273325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C1CCB-EAEA-0A34-AC0E-13453E959984}"/>
              </a:ext>
            </a:extLst>
          </p:cNvPr>
          <p:cNvSpPr>
            <a:spLocks noGrp="1"/>
          </p:cNvSpPr>
          <p:nvPr>
            <p:ph type="title"/>
          </p:nvPr>
        </p:nvSpPr>
        <p:spPr/>
        <p:txBody>
          <a:bodyPr/>
          <a:lstStyle/>
          <a:p>
            <a:r>
              <a:rPr lang="en-US" dirty="0"/>
              <a:t>Lab 3 Instructions</a:t>
            </a:r>
          </a:p>
        </p:txBody>
      </p:sp>
      <p:sp>
        <p:nvSpPr>
          <p:cNvPr id="3" name="Content Placeholder 2">
            <a:extLst>
              <a:ext uri="{FF2B5EF4-FFF2-40B4-BE49-F238E27FC236}">
                <a16:creationId xmlns:a16="http://schemas.microsoft.com/office/drawing/2014/main" id="{E18678F1-2B0F-4885-4F0C-A40CA432B7DE}"/>
              </a:ext>
            </a:extLst>
          </p:cNvPr>
          <p:cNvSpPr>
            <a:spLocks noGrp="1"/>
          </p:cNvSpPr>
          <p:nvPr>
            <p:ph idx="1"/>
          </p:nvPr>
        </p:nvSpPr>
        <p:spPr/>
        <p:txBody>
          <a:bodyPr>
            <a:normAutofit fontScale="55000" lnSpcReduction="20000"/>
          </a:bodyPr>
          <a:lstStyle/>
          <a:p>
            <a:pPr marL="0" indent="0">
              <a:lnSpc>
                <a:spcPct val="120000"/>
              </a:lnSpc>
              <a:buNone/>
            </a:pPr>
            <a:r>
              <a:rPr lang="en-US" dirty="0"/>
              <a:t>Once you have come up with the exact wording for the task, you need to come up with 4-5 questions that you could ask your participants after doing the task. For example, based on the previous example:</a:t>
            </a:r>
          </a:p>
          <a:p>
            <a:pPr>
              <a:lnSpc>
                <a:spcPct val="120000"/>
              </a:lnSpc>
            </a:pPr>
            <a:endParaRPr lang="en-US" dirty="0"/>
          </a:p>
          <a:p>
            <a:pPr marL="0" indent="0">
              <a:lnSpc>
                <a:spcPct val="120000"/>
              </a:lnSpc>
              <a:buNone/>
            </a:pPr>
            <a:r>
              <a:rPr lang="en-US" dirty="0"/>
              <a:t>Sample Interview Questions after performing the task:</a:t>
            </a:r>
          </a:p>
          <a:p>
            <a:pPr marL="0" indent="0">
              <a:lnSpc>
                <a:spcPct val="120000"/>
              </a:lnSpc>
              <a:buNone/>
            </a:pPr>
            <a:r>
              <a:rPr lang="en-US" dirty="0"/>
              <a:t>Q1: What features in the app did you use to help you find the fastest route?</a:t>
            </a:r>
          </a:p>
          <a:p>
            <a:pPr marL="0" indent="0">
              <a:lnSpc>
                <a:spcPct val="120000"/>
              </a:lnSpc>
              <a:buNone/>
            </a:pPr>
            <a:r>
              <a:rPr lang="en-US" dirty="0"/>
              <a:t>Q2: What did you like and/or dislike about using these features?</a:t>
            </a:r>
          </a:p>
          <a:p>
            <a:pPr marL="0" indent="0">
              <a:lnSpc>
                <a:spcPct val="120000"/>
              </a:lnSpc>
              <a:buNone/>
            </a:pPr>
            <a:r>
              <a:rPr lang="en-US" dirty="0"/>
              <a:t>Q3. Have you done this task (or a similar task) before in real life? [if yes - Describe any problems or issues you've had when doing this?]</a:t>
            </a:r>
          </a:p>
          <a:p>
            <a:pPr marL="0" indent="0">
              <a:lnSpc>
                <a:spcPct val="120000"/>
              </a:lnSpc>
              <a:buNone/>
            </a:pPr>
            <a:r>
              <a:rPr lang="en-US" dirty="0"/>
              <a:t>Q4. What suggestions do you have to improve the features you used to complete the task (suggestions for additional features)?</a:t>
            </a:r>
          </a:p>
          <a:p>
            <a:pPr marL="0" indent="0">
              <a:lnSpc>
                <a:spcPct val="120000"/>
              </a:lnSpc>
              <a:buNone/>
            </a:pPr>
            <a:r>
              <a:rPr lang="en-US" dirty="0"/>
              <a:t>Q5. How do you currently find bus routes (e.g., what apps do you use, websites, other means and how do you use them)? </a:t>
            </a:r>
          </a:p>
          <a:p>
            <a:pPr>
              <a:lnSpc>
                <a:spcPct val="120000"/>
              </a:lnSpc>
            </a:pPr>
            <a:endParaRPr lang="en-US" dirty="0"/>
          </a:p>
          <a:p>
            <a:pPr>
              <a:lnSpc>
                <a:spcPct val="120000"/>
              </a:lnSpc>
            </a:pPr>
            <a:endParaRPr lang="en-US" dirty="0"/>
          </a:p>
        </p:txBody>
      </p:sp>
    </p:spTree>
    <p:extLst>
      <p:ext uri="{BB962C8B-B14F-4D97-AF65-F5344CB8AC3E}">
        <p14:creationId xmlns:p14="http://schemas.microsoft.com/office/powerpoint/2010/main" val="2235736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40CB-EFCF-AA4A-AC79-E265B0D671B2}"/>
              </a:ext>
            </a:extLst>
          </p:cNvPr>
          <p:cNvSpPr>
            <a:spLocks noGrp="1"/>
          </p:cNvSpPr>
          <p:nvPr>
            <p:ph type="title"/>
          </p:nvPr>
        </p:nvSpPr>
        <p:spPr/>
        <p:txBody>
          <a:bodyPr/>
          <a:lstStyle/>
          <a:p>
            <a:r>
              <a:rPr lang="en-US" dirty="0"/>
              <a:t>Lab 3 Instructions – Part 1</a:t>
            </a:r>
          </a:p>
        </p:txBody>
      </p:sp>
      <p:pic>
        <p:nvPicPr>
          <p:cNvPr id="4" name="Picture 3">
            <a:extLst>
              <a:ext uri="{FF2B5EF4-FFF2-40B4-BE49-F238E27FC236}">
                <a16:creationId xmlns:a16="http://schemas.microsoft.com/office/drawing/2014/main" id="{B78AE57A-79B3-47B6-E144-C50C7A931523}"/>
              </a:ext>
            </a:extLst>
          </p:cNvPr>
          <p:cNvPicPr>
            <a:picLocks noChangeAspect="1"/>
          </p:cNvPicPr>
          <p:nvPr/>
        </p:nvPicPr>
        <p:blipFill>
          <a:blip r:embed="rId2"/>
          <a:stretch>
            <a:fillRect/>
          </a:stretch>
        </p:blipFill>
        <p:spPr>
          <a:xfrm>
            <a:off x="375984" y="2421004"/>
            <a:ext cx="8471331" cy="4185140"/>
          </a:xfrm>
          <a:prstGeom prst="rect">
            <a:avLst/>
          </a:prstGeom>
        </p:spPr>
      </p:pic>
      <p:sp>
        <p:nvSpPr>
          <p:cNvPr id="5" name="TextBox 4">
            <a:extLst>
              <a:ext uri="{FF2B5EF4-FFF2-40B4-BE49-F238E27FC236}">
                <a16:creationId xmlns:a16="http://schemas.microsoft.com/office/drawing/2014/main" id="{5A8BC072-80B6-0A02-6D77-A9684008603B}"/>
              </a:ext>
            </a:extLst>
          </p:cNvPr>
          <p:cNvSpPr txBox="1"/>
          <p:nvPr/>
        </p:nvSpPr>
        <p:spPr>
          <a:xfrm>
            <a:off x="455285" y="1560120"/>
            <a:ext cx="8392030" cy="646331"/>
          </a:xfrm>
          <a:prstGeom prst="rect">
            <a:avLst/>
          </a:prstGeom>
          <a:solidFill>
            <a:schemeClr val="accent6">
              <a:lumMod val="20000"/>
              <a:lumOff val="80000"/>
            </a:schemeClr>
          </a:solidFill>
        </p:spPr>
        <p:txBody>
          <a:bodyPr wrap="square" rtlCol="0">
            <a:spAutoFit/>
          </a:bodyPr>
          <a:lstStyle/>
          <a:p>
            <a:r>
              <a:rPr lang="en-US" dirty="0"/>
              <a:t>You will come up with 4 tasks and use this template to complete the specific task wording and post-task questions (4-5 questions per task)</a:t>
            </a:r>
          </a:p>
        </p:txBody>
      </p:sp>
    </p:spTree>
    <p:extLst>
      <p:ext uri="{BB962C8B-B14F-4D97-AF65-F5344CB8AC3E}">
        <p14:creationId xmlns:p14="http://schemas.microsoft.com/office/powerpoint/2010/main" val="2719824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0F33A-17C4-B429-A3E0-C7C4F0985E5F}"/>
              </a:ext>
            </a:extLst>
          </p:cNvPr>
          <p:cNvSpPr>
            <a:spLocks noGrp="1"/>
          </p:cNvSpPr>
          <p:nvPr>
            <p:ph type="title"/>
          </p:nvPr>
        </p:nvSpPr>
        <p:spPr>
          <a:xfrm>
            <a:off x="628650" y="0"/>
            <a:ext cx="7886700" cy="1325563"/>
          </a:xfrm>
        </p:spPr>
        <p:txBody>
          <a:bodyPr/>
          <a:lstStyle/>
          <a:p>
            <a:r>
              <a:rPr lang="en-US" dirty="0"/>
              <a:t>Lab 3 Instructions – Part 2</a:t>
            </a:r>
          </a:p>
        </p:txBody>
      </p:sp>
      <p:sp>
        <p:nvSpPr>
          <p:cNvPr id="3" name="Content Placeholder 2">
            <a:extLst>
              <a:ext uri="{FF2B5EF4-FFF2-40B4-BE49-F238E27FC236}">
                <a16:creationId xmlns:a16="http://schemas.microsoft.com/office/drawing/2014/main" id="{10328388-41B9-B093-607D-A0273F3179F1}"/>
              </a:ext>
            </a:extLst>
          </p:cNvPr>
          <p:cNvSpPr>
            <a:spLocks noGrp="1"/>
          </p:cNvSpPr>
          <p:nvPr>
            <p:ph idx="1"/>
          </p:nvPr>
        </p:nvSpPr>
        <p:spPr>
          <a:xfrm>
            <a:off x="272143" y="1030967"/>
            <a:ext cx="8556171" cy="3105604"/>
          </a:xfrm>
          <a:solidFill>
            <a:schemeClr val="accent6">
              <a:lumMod val="20000"/>
              <a:lumOff val="80000"/>
            </a:schemeClr>
          </a:solidFill>
        </p:spPr>
        <p:txBody>
          <a:bodyPr>
            <a:normAutofit fontScale="47500" lnSpcReduction="20000"/>
          </a:bodyPr>
          <a:lstStyle/>
          <a:p>
            <a:pPr marL="0" indent="0">
              <a:lnSpc>
                <a:spcPct val="120000"/>
              </a:lnSpc>
              <a:buNone/>
            </a:pPr>
            <a:r>
              <a:rPr lang="en-CA" b="1" dirty="0"/>
              <a:t>Post Study Interview Questions</a:t>
            </a:r>
            <a:endParaRPr lang="en-CA" dirty="0"/>
          </a:p>
          <a:p>
            <a:pPr>
              <a:lnSpc>
                <a:spcPct val="120000"/>
              </a:lnSpc>
            </a:pPr>
            <a:r>
              <a:rPr lang="en-CA" dirty="0"/>
              <a:t>After your participants have completed your tasks/questions, come up with general questions related to using the app you've chosen and/or doing the action the app was designed to help (even if they don't use the exact app), etc.</a:t>
            </a:r>
          </a:p>
          <a:p>
            <a:pPr lvl="0">
              <a:lnSpc>
                <a:spcPct val="120000"/>
              </a:lnSpc>
            </a:pPr>
            <a:r>
              <a:rPr lang="en-CA" dirty="0"/>
              <a:t>Come up with 3-4 specific themes that you are interested in learning more about related to your topic, (e.g., Theme 1: getting directions, …Theme 4: avoiding traffic hold ups) </a:t>
            </a:r>
          </a:p>
          <a:p>
            <a:pPr lvl="0">
              <a:lnSpc>
                <a:spcPct val="120000"/>
              </a:lnSpc>
            </a:pPr>
            <a:r>
              <a:rPr lang="en-CA" dirty="0"/>
              <a:t>For each theme, come up with 3-4 good questions (maximum 5). These should be open-ended questions (avoid yes/no questions or at least after a yes/no inquire "why"). </a:t>
            </a:r>
          </a:p>
          <a:p>
            <a:pPr lvl="0">
              <a:lnSpc>
                <a:spcPct val="120000"/>
              </a:lnSpc>
            </a:pPr>
            <a:r>
              <a:rPr lang="en-CA" dirty="0"/>
              <a:t>Remember this is a semi-structured interview so you may want to include some prompts for questions to help the participants answer. </a:t>
            </a:r>
          </a:p>
          <a:p>
            <a:pPr lvl="0">
              <a:lnSpc>
                <a:spcPct val="120000"/>
              </a:lnSpc>
            </a:pPr>
            <a:r>
              <a:rPr lang="en-CA" dirty="0">
                <a:solidFill>
                  <a:srgbClr val="FF0000"/>
                </a:solidFill>
              </a:rPr>
              <a:t>These questions should </a:t>
            </a:r>
            <a:r>
              <a:rPr lang="en-CA" b="1" dirty="0">
                <a:solidFill>
                  <a:srgbClr val="FF0000"/>
                </a:solidFill>
              </a:rPr>
              <a:t>NOT</a:t>
            </a:r>
            <a:r>
              <a:rPr lang="en-CA" dirty="0">
                <a:solidFill>
                  <a:srgbClr val="FF0000"/>
                </a:solidFill>
              </a:rPr>
              <a:t> be related to your ideas for design but rather to their current experience using the application (or similar ones) and/or their thoughts on improvements.</a:t>
            </a:r>
          </a:p>
          <a:p>
            <a:pPr marL="0" indent="0">
              <a:lnSpc>
                <a:spcPct val="120000"/>
              </a:lnSpc>
              <a:buNone/>
            </a:pPr>
            <a:endParaRPr lang="en-US" dirty="0"/>
          </a:p>
        </p:txBody>
      </p:sp>
      <p:pic>
        <p:nvPicPr>
          <p:cNvPr id="5" name="Picture 4">
            <a:extLst>
              <a:ext uri="{FF2B5EF4-FFF2-40B4-BE49-F238E27FC236}">
                <a16:creationId xmlns:a16="http://schemas.microsoft.com/office/drawing/2014/main" id="{EFE500A2-823D-59A5-A9BA-5991B5692739}"/>
              </a:ext>
            </a:extLst>
          </p:cNvPr>
          <p:cNvPicPr>
            <a:picLocks noChangeAspect="1"/>
          </p:cNvPicPr>
          <p:nvPr/>
        </p:nvPicPr>
        <p:blipFill>
          <a:blip r:embed="rId2"/>
          <a:stretch>
            <a:fillRect/>
          </a:stretch>
        </p:blipFill>
        <p:spPr>
          <a:xfrm>
            <a:off x="359228" y="4464939"/>
            <a:ext cx="8469086" cy="1775311"/>
          </a:xfrm>
          <a:prstGeom prst="rect">
            <a:avLst/>
          </a:prstGeom>
        </p:spPr>
      </p:pic>
    </p:spTree>
    <p:extLst>
      <p:ext uri="{BB962C8B-B14F-4D97-AF65-F5344CB8AC3E}">
        <p14:creationId xmlns:p14="http://schemas.microsoft.com/office/powerpoint/2010/main" val="2156731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3415</TotalTime>
  <Words>978</Words>
  <Application>Microsoft Macintosh PowerPoint</Application>
  <PresentationFormat>On-screen Show (4:3)</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Lab3</vt:lpstr>
      <vt:lpstr>Today's Lab</vt:lpstr>
      <vt:lpstr>Important Milestone1 Dates</vt:lpstr>
      <vt:lpstr>Lab 3 Instructions</vt:lpstr>
      <vt:lpstr>Lab 3 Instructions</vt:lpstr>
      <vt:lpstr>Lab 3 Instructions – Part 1</vt:lpstr>
      <vt:lpstr>Lab 3 Instructions – Part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Lab4</dc:title>
  <dc:creator>Bonnie MacKay</dc:creator>
  <cp:lastModifiedBy>Bonnie MacKay</cp:lastModifiedBy>
  <cp:revision>20</cp:revision>
  <dcterms:created xsi:type="dcterms:W3CDTF">2020-02-13T15:20:23Z</dcterms:created>
  <dcterms:modified xsi:type="dcterms:W3CDTF">2022-10-05T20:15:40Z</dcterms:modified>
</cp:coreProperties>
</file>