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65" r:id="rId4"/>
    <p:sldId id="275" r:id="rId5"/>
    <p:sldId id="277"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1"/>
    <p:restoredTop sz="95897"/>
  </p:normalViewPr>
  <p:slideViewPr>
    <p:cSldViewPr snapToGrid="0" snapToObjects="1">
      <p:cViewPr varScale="1">
        <p:scale>
          <a:sx n="123" d="100"/>
          <a:sy n="123" d="100"/>
        </p:scale>
        <p:origin x="1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50073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247718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23775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13268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254981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2FF04-2EBF-A842-9814-51A3D84385CF}"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79743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2FF04-2EBF-A842-9814-51A3D84385CF}" type="datetimeFigureOut">
              <a:rPr lang="en-US" smtClean="0"/>
              <a:t>10/5/22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66703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2FF04-2EBF-A842-9814-51A3D84385CF}" type="datetimeFigureOut">
              <a:rPr lang="en-US" smtClean="0"/>
              <a:t>10/5/22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6661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2FF04-2EBF-A842-9814-51A3D84385CF}" type="datetimeFigureOut">
              <a:rPr lang="en-US" smtClean="0"/>
              <a:t>10/5/22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67322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2FF04-2EBF-A842-9814-51A3D84385CF}"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7787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2FF04-2EBF-A842-9814-51A3D84385CF}"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6225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2FF04-2EBF-A842-9814-51A3D84385CF}" type="datetimeFigureOut">
              <a:rPr lang="en-US" smtClean="0"/>
              <a:t>10/5/22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F6A74-6E80-E047-9394-F3532461122B}" type="slidenum">
              <a:rPr lang="en-US" smtClean="0"/>
              <a:t>‹#›</a:t>
            </a:fld>
            <a:endParaRPr lang="en-US"/>
          </a:p>
        </p:txBody>
      </p:sp>
    </p:spTree>
    <p:extLst>
      <p:ext uri="{BB962C8B-B14F-4D97-AF65-F5344CB8AC3E}">
        <p14:creationId xmlns:p14="http://schemas.microsoft.com/office/powerpoint/2010/main" val="462857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E5DE-950D-124D-ACD5-388C098817C7}"/>
              </a:ext>
            </a:extLst>
          </p:cNvPr>
          <p:cNvSpPr>
            <a:spLocks noGrp="1"/>
          </p:cNvSpPr>
          <p:nvPr>
            <p:ph type="ctrTitle"/>
          </p:nvPr>
        </p:nvSpPr>
        <p:spPr/>
        <p:txBody>
          <a:bodyPr/>
          <a:lstStyle/>
          <a:p>
            <a:r>
              <a:rPr lang="en-US" dirty="0"/>
              <a:t>Lab4</a:t>
            </a:r>
          </a:p>
        </p:txBody>
      </p:sp>
      <p:sp>
        <p:nvSpPr>
          <p:cNvPr id="3" name="Subtitle 2">
            <a:extLst>
              <a:ext uri="{FF2B5EF4-FFF2-40B4-BE49-F238E27FC236}">
                <a16:creationId xmlns:a16="http://schemas.microsoft.com/office/drawing/2014/main" id="{D9CE8BDA-A02F-4E4C-B109-0C21F38C7080}"/>
              </a:ext>
            </a:extLst>
          </p:cNvPr>
          <p:cNvSpPr>
            <a:spLocks noGrp="1"/>
          </p:cNvSpPr>
          <p:nvPr>
            <p:ph type="subTitle" idx="1"/>
          </p:nvPr>
        </p:nvSpPr>
        <p:spPr/>
        <p:txBody>
          <a:bodyPr/>
          <a:lstStyle/>
          <a:p>
            <a:r>
              <a:rPr lang="en-US" dirty="0"/>
              <a:t>Working towards Milestone 1</a:t>
            </a:r>
          </a:p>
        </p:txBody>
      </p:sp>
    </p:spTree>
    <p:extLst>
      <p:ext uri="{BB962C8B-B14F-4D97-AF65-F5344CB8AC3E}">
        <p14:creationId xmlns:p14="http://schemas.microsoft.com/office/powerpoint/2010/main" val="182126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CBED-551B-6544-B6A9-0103902353B3}"/>
              </a:ext>
            </a:extLst>
          </p:cNvPr>
          <p:cNvSpPr>
            <a:spLocks noGrp="1"/>
          </p:cNvSpPr>
          <p:nvPr>
            <p:ph type="title"/>
          </p:nvPr>
        </p:nvSpPr>
        <p:spPr/>
        <p:txBody>
          <a:bodyPr/>
          <a:lstStyle/>
          <a:p>
            <a:r>
              <a:rPr lang="en-US" dirty="0"/>
              <a:t>Today's Lab</a:t>
            </a:r>
          </a:p>
        </p:txBody>
      </p:sp>
      <p:sp>
        <p:nvSpPr>
          <p:cNvPr id="3" name="Content Placeholder 2">
            <a:extLst>
              <a:ext uri="{FF2B5EF4-FFF2-40B4-BE49-F238E27FC236}">
                <a16:creationId xmlns:a16="http://schemas.microsoft.com/office/drawing/2014/main" id="{523559C7-58C9-574C-A614-7D7A34F211D3}"/>
              </a:ext>
            </a:extLst>
          </p:cNvPr>
          <p:cNvSpPr>
            <a:spLocks noGrp="1"/>
          </p:cNvSpPr>
          <p:nvPr>
            <p:ph idx="1"/>
          </p:nvPr>
        </p:nvSpPr>
        <p:spPr/>
        <p:txBody>
          <a:bodyPr>
            <a:normAutofit lnSpcReduction="10000"/>
          </a:bodyPr>
          <a:lstStyle/>
          <a:p>
            <a:r>
              <a:rPr lang="en-US" dirty="0"/>
              <a:t>In your groups, work on Milestone 1 appendices today and hand in Appendices A, B, and C. You don't have to worry about Appendix D just make sure to include it in your Milestone1 submission.</a:t>
            </a:r>
          </a:p>
          <a:p>
            <a:r>
              <a:rPr lang="en-US" dirty="0">
                <a:solidFill>
                  <a:srgbClr val="FF0000"/>
                </a:solidFill>
              </a:rPr>
              <a:t>Thursday Oct. 13 at 11:00pm</a:t>
            </a:r>
          </a:p>
          <a:p>
            <a:endParaRPr lang="en-US" dirty="0"/>
          </a:p>
          <a:p>
            <a:r>
              <a:rPr lang="en-US" dirty="0" err="1"/>
              <a:t>Pratyasha</a:t>
            </a:r>
            <a:r>
              <a:rPr lang="en-US" dirty="0"/>
              <a:t> and Hubert are in the lab to help you and answer questions.</a:t>
            </a:r>
          </a:p>
          <a:p>
            <a:endParaRPr lang="en-US" dirty="0"/>
          </a:p>
          <a:p>
            <a:r>
              <a:rPr lang="en-US" dirty="0"/>
              <a:t>Also, don't forget to be handing your project logs.</a:t>
            </a:r>
          </a:p>
          <a:p>
            <a:endParaRPr lang="en-US" dirty="0"/>
          </a:p>
          <a:p>
            <a:endParaRPr lang="en-US" dirty="0"/>
          </a:p>
        </p:txBody>
      </p:sp>
    </p:spTree>
    <p:extLst>
      <p:ext uri="{BB962C8B-B14F-4D97-AF65-F5344CB8AC3E}">
        <p14:creationId xmlns:p14="http://schemas.microsoft.com/office/powerpoint/2010/main" val="177566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B6E0-43A5-AA48-BE2A-DC17F0DF3AAC}"/>
              </a:ext>
            </a:extLst>
          </p:cNvPr>
          <p:cNvSpPr>
            <a:spLocks noGrp="1"/>
          </p:cNvSpPr>
          <p:nvPr>
            <p:ph type="title"/>
          </p:nvPr>
        </p:nvSpPr>
        <p:spPr>
          <a:xfrm>
            <a:off x="628650" y="0"/>
            <a:ext cx="7886700" cy="1325563"/>
          </a:xfrm>
        </p:spPr>
        <p:txBody>
          <a:bodyPr/>
          <a:lstStyle/>
          <a:p>
            <a:r>
              <a:rPr lang="en-US" dirty="0"/>
              <a:t>Important Dates</a:t>
            </a:r>
          </a:p>
        </p:txBody>
      </p:sp>
      <p:sp>
        <p:nvSpPr>
          <p:cNvPr id="3" name="Content Placeholder 2">
            <a:extLst>
              <a:ext uri="{FF2B5EF4-FFF2-40B4-BE49-F238E27FC236}">
                <a16:creationId xmlns:a16="http://schemas.microsoft.com/office/drawing/2014/main" id="{404B18B7-76DD-6D4A-B9C2-46D5A467D61C}"/>
              </a:ext>
            </a:extLst>
          </p:cNvPr>
          <p:cNvSpPr>
            <a:spLocks noGrp="1"/>
          </p:cNvSpPr>
          <p:nvPr>
            <p:ph idx="1"/>
          </p:nvPr>
        </p:nvSpPr>
        <p:spPr>
          <a:xfrm>
            <a:off x="628650" y="1253331"/>
            <a:ext cx="7886700" cy="4351338"/>
          </a:xfrm>
        </p:spPr>
        <p:txBody>
          <a:bodyPr>
            <a:noAutofit/>
          </a:bodyPr>
          <a:lstStyle/>
          <a:p>
            <a:r>
              <a:rPr lang="en-US" sz="2400" dirty="0"/>
              <a:t>Update: Milestone 1 due Thursday Oct. 20 at 11:00pm</a:t>
            </a:r>
          </a:p>
          <a:p>
            <a:r>
              <a:rPr lang="en-US" sz="2400" dirty="0"/>
              <a:t>Do not forget to be working on all parts of your Milestone1 even though we are concentrating on the appendices today. You don't want to leave the rest of it to the night before!!</a:t>
            </a:r>
          </a:p>
          <a:p>
            <a:endParaRPr lang="en-US" sz="2400" dirty="0"/>
          </a:p>
          <a:p>
            <a:r>
              <a:rPr lang="en-US" sz="2400" dirty="0"/>
              <a:t>Pilot study on Wed. Oct 19 (next Wednesday)</a:t>
            </a:r>
          </a:p>
          <a:p>
            <a:r>
              <a:rPr lang="en-US" sz="2400" dirty="0"/>
              <a:t>Full study on Wed. Oct. 26</a:t>
            </a:r>
          </a:p>
          <a:p>
            <a:r>
              <a:rPr lang="en-US" sz="2400" dirty="0"/>
              <a:t>We'll provide the names of 'users' and schedule for both pilot and full study</a:t>
            </a:r>
          </a:p>
          <a:p>
            <a:endParaRPr lang="en-US" sz="2400" dirty="0"/>
          </a:p>
        </p:txBody>
      </p:sp>
    </p:spTree>
    <p:extLst>
      <p:ext uri="{BB962C8B-B14F-4D97-AF65-F5344CB8AC3E}">
        <p14:creationId xmlns:p14="http://schemas.microsoft.com/office/powerpoint/2010/main" val="406300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B6BF-83BE-194F-8688-728F63BEE8DB}"/>
              </a:ext>
            </a:extLst>
          </p:cNvPr>
          <p:cNvSpPr>
            <a:spLocks noGrp="1"/>
          </p:cNvSpPr>
          <p:nvPr>
            <p:ph type="title"/>
          </p:nvPr>
        </p:nvSpPr>
        <p:spPr/>
        <p:txBody>
          <a:bodyPr/>
          <a:lstStyle/>
          <a:p>
            <a:r>
              <a:rPr lang="en-US" dirty="0"/>
              <a:t>Some points to remember</a:t>
            </a:r>
          </a:p>
        </p:txBody>
      </p:sp>
      <p:sp>
        <p:nvSpPr>
          <p:cNvPr id="3" name="Content Placeholder 2">
            <a:extLst>
              <a:ext uri="{FF2B5EF4-FFF2-40B4-BE49-F238E27FC236}">
                <a16:creationId xmlns:a16="http://schemas.microsoft.com/office/drawing/2014/main" id="{D117AD9D-E717-F94A-9387-E62728344F69}"/>
              </a:ext>
            </a:extLst>
          </p:cNvPr>
          <p:cNvSpPr>
            <a:spLocks noGrp="1"/>
          </p:cNvSpPr>
          <p:nvPr>
            <p:ph idx="1"/>
          </p:nvPr>
        </p:nvSpPr>
        <p:spPr/>
        <p:txBody>
          <a:bodyPr>
            <a:normAutofit fontScale="62500" lnSpcReduction="20000"/>
          </a:bodyPr>
          <a:lstStyle/>
          <a:p>
            <a:pPr lvl="0">
              <a:lnSpc>
                <a:spcPct val="120000"/>
              </a:lnSpc>
            </a:pPr>
            <a:r>
              <a:rPr lang="en-US" dirty="0"/>
              <a:t>In the post-study interviews - you will generate a set of general questions to ask your users after they have finished doing all their tasks. </a:t>
            </a:r>
          </a:p>
          <a:p>
            <a:pPr lvl="0">
              <a:lnSpc>
                <a:spcPct val="120000"/>
              </a:lnSpc>
            </a:pPr>
            <a:r>
              <a:rPr lang="en-US" dirty="0"/>
              <a:t>The questions should be organized around themes </a:t>
            </a:r>
            <a:r>
              <a:rPr lang="en-CA" dirty="0"/>
              <a:t>3-4 specific themes that you are interested in learning more about related to using online tools, (e.g., Theme 1: sharing documents, …Theme 4: overall suggestions) </a:t>
            </a:r>
          </a:p>
          <a:p>
            <a:pPr lvl="0">
              <a:lnSpc>
                <a:spcPct val="120000"/>
              </a:lnSpc>
            </a:pPr>
            <a:r>
              <a:rPr lang="en-CA" dirty="0"/>
              <a:t>For each theme, come up with 2-4 good questions. These should be open-ended questions, so you get rich data (avoid yes/no questions or at least add "Why" if you ask a close-ended question). </a:t>
            </a:r>
          </a:p>
          <a:p>
            <a:pPr lvl="0">
              <a:lnSpc>
                <a:spcPct val="120000"/>
              </a:lnSpc>
            </a:pPr>
            <a:r>
              <a:rPr lang="en-CA" dirty="0"/>
              <a:t>Remember this is a semi-structured interview so you may want to include some prompts for questions to help the participants answer. </a:t>
            </a:r>
          </a:p>
          <a:p>
            <a:pPr lvl="0">
              <a:lnSpc>
                <a:spcPct val="120000"/>
              </a:lnSpc>
            </a:pPr>
            <a:r>
              <a:rPr lang="en-CA" dirty="0"/>
              <a:t>These questions should NOT be related to your ideas for design but rather to their current experience using the application (or similar ones) and/or </a:t>
            </a:r>
            <a:r>
              <a:rPr lang="en-CA" i="1" dirty="0"/>
              <a:t>their</a:t>
            </a:r>
            <a:r>
              <a:rPr lang="en-CA" dirty="0"/>
              <a:t> thoughts on improvements. </a:t>
            </a:r>
          </a:p>
          <a:p>
            <a:pPr>
              <a:lnSpc>
                <a:spcPct val="120000"/>
              </a:lnSpc>
            </a:pPr>
            <a:endParaRPr lang="en-US" dirty="0"/>
          </a:p>
        </p:txBody>
      </p:sp>
    </p:spTree>
    <p:extLst>
      <p:ext uri="{BB962C8B-B14F-4D97-AF65-F5344CB8AC3E}">
        <p14:creationId xmlns:p14="http://schemas.microsoft.com/office/powerpoint/2010/main" val="322557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3BB7-5ACD-A14C-B966-F2061277D396}"/>
              </a:ext>
            </a:extLst>
          </p:cNvPr>
          <p:cNvSpPr>
            <a:spLocks noGrp="1"/>
          </p:cNvSpPr>
          <p:nvPr>
            <p:ph type="title"/>
          </p:nvPr>
        </p:nvSpPr>
        <p:spPr/>
        <p:txBody>
          <a:bodyPr/>
          <a:lstStyle/>
          <a:p>
            <a:r>
              <a:rPr lang="en-US" dirty="0">
                <a:highlight>
                  <a:srgbClr val="FFFF00"/>
                </a:highlight>
              </a:rPr>
              <a:t>Piloting on Wednesday Oct. 19</a:t>
            </a:r>
            <a:br>
              <a:rPr lang="en-US" dirty="0">
                <a:highlight>
                  <a:srgbClr val="FFFF00"/>
                </a:highlight>
              </a:rPr>
            </a:br>
            <a:endParaRPr lang="en-US" dirty="0">
              <a:highlight>
                <a:srgbClr val="FFFF00"/>
              </a:highlight>
            </a:endParaRPr>
          </a:p>
        </p:txBody>
      </p:sp>
      <p:sp>
        <p:nvSpPr>
          <p:cNvPr id="3" name="Content Placeholder 2">
            <a:extLst>
              <a:ext uri="{FF2B5EF4-FFF2-40B4-BE49-F238E27FC236}">
                <a16:creationId xmlns:a16="http://schemas.microsoft.com/office/drawing/2014/main" id="{B55AF4D0-F2EB-1540-B0A6-00AA4389709C}"/>
              </a:ext>
            </a:extLst>
          </p:cNvPr>
          <p:cNvSpPr>
            <a:spLocks noGrp="1"/>
          </p:cNvSpPr>
          <p:nvPr>
            <p:ph idx="1"/>
          </p:nvPr>
        </p:nvSpPr>
        <p:spPr>
          <a:xfrm>
            <a:off x="394187" y="1602886"/>
            <a:ext cx="8480181" cy="5149605"/>
          </a:xfrm>
        </p:spPr>
        <p:txBody>
          <a:bodyPr>
            <a:normAutofit fontScale="62500" lnSpcReduction="20000"/>
          </a:bodyPr>
          <a:lstStyle/>
          <a:p>
            <a:pPr>
              <a:lnSpc>
                <a:spcPct val="120000"/>
              </a:lnSpc>
            </a:pPr>
            <a:r>
              <a:rPr lang="en-US" dirty="0"/>
              <a:t>When we run studies, we pilot our study materials and process. </a:t>
            </a:r>
          </a:p>
          <a:p>
            <a:pPr>
              <a:lnSpc>
                <a:spcPct val="120000"/>
              </a:lnSpc>
            </a:pPr>
            <a:r>
              <a:rPr lang="en-US" dirty="0"/>
              <a:t>Pilot data is not kept but rather informs changes that need to be made before the actual study (it's like a dress rehearsal). When you do the pilot, run it like your study. Have one researcher direct the users and asks the questions. The other researchers will fill in the observation sheets - making notes of not just user </a:t>
            </a:r>
            <a:r>
              <a:rPr lang="en-US" dirty="0" err="1"/>
              <a:t>behaviour</a:t>
            </a:r>
            <a:r>
              <a:rPr lang="en-US" dirty="0"/>
              <a:t> but problems with task descriptions/questions (good info).</a:t>
            </a:r>
          </a:p>
          <a:p>
            <a:pPr>
              <a:lnSpc>
                <a:spcPct val="120000"/>
              </a:lnSpc>
            </a:pPr>
            <a:r>
              <a:rPr lang="en-US" dirty="0"/>
              <a:t>After doing the pilot, you may realize that you need to make some small changes to make things clearer. For example, </a:t>
            </a:r>
          </a:p>
          <a:p>
            <a:pPr lvl="1">
              <a:lnSpc>
                <a:spcPct val="120000"/>
              </a:lnSpc>
            </a:pPr>
            <a:r>
              <a:rPr lang="en-US" dirty="0"/>
              <a:t>Your participant may not understand a task description, so you can update it</a:t>
            </a:r>
          </a:p>
          <a:p>
            <a:pPr lvl="1">
              <a:lnSpc>
                <a:spcPct val="120000"/>
              </a:lnSpc>
            </a:pPr>
            <a:r>
              <a:rPr lang="en-US" dirty="0"/>
              <a:t>You may need to revise some interview questions or even add couple extra questions/prompts because it is confusing.</a:t>
            </a:r>
          </a:p>
          <a:p>
            <a:pPr>
              <a:lnSpc>
                <a:spcPct val="120000"/>
              </a:lnSpc>
            </a:pPr>
            <a:r>
              <a:rPr lang="en-US" dirty="0"/>
              <a:t>Make your changes into the appropriate appendices and add these to your Milestone 1. When you submit your Milestone make sure to make a note of which tasks/questions changed or if you added/deleted a question/s.</a:t>
            </a:r>
          </a:p>
          <a:p>
            <a:pPr>
              <a:lnSpc>
                <a:spcPct val="120000"/>
              </a:lnSpc>
            </a:pPr>
            <a:r>
              <a:rPr lang="en-US" dirty="0"/>
              <a:t>Note: after you run the pilot tester through your study, you can also ask them what they found confusing as well and make those changes.</a:t>
            </a:r>
          </a:p>
        </p:txBody>
      </p:sp>
    </p:spTree>
    <p:extLst>
      <p:ext uri="{BB962C8B-B14F-4D97-AF65-F5344CB8AC3E}">
        <p14:creationId xmlns:p14="http://schemas.microsoft.com/office/powerpoint/2010/main" val="3616753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1714</TotalTime>
  <Words>556</Words>
  <Application>Microsoft Macintosh PowerPoint</Application>
  <PresentationFormat>On-screen Show (4:3)</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Lab4</vt:lpstr>
      <vt:lpstr>Today's Lab</vt:lpstr>
      <vt:lpstr>Important Dates</vt:lpstr>
      <vt:lpstr>Some points to remember</vt:lpstr>
      <vt:lpstr>Piloting on Wednesday Oct. 19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Lab4</dc:title>
  <dc:creator>Bonnie MacKay</dc:creator>
  <cp:lastModifiedBy>Bonnie MacKay</cp:lastModifiedBy>
  <cp:revision>28</cp:revision>
  <dcterms:created xsi:type="dcterms:W3CDTF">2020-02-13T15:20:23Z</dcterms:created>
  <dcterms:modified xsi:type="dcterms:W3CDTF">2022-10-05T20:15:47Z</dcterms:modified>
</cp:coreProperties>
</file>