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62" r:id="rId3"/>
    <p:sldId id="263" r:id="rId4"/>
    <p:sldId id="264" r:id="rId5"/>
    <p:sldId id="275" r:id="rId6"/>
    <p:sldId id="276" r:id="rId7"/>
    <p:sldId id="277" r:id="rId8"/>
    <p:sldId id="278" r:id="rId9"/>
    <p:sldId id="265" r:id="rId10"/>
    <p:sldId id="266" r:id="rId11"/>
    <p:sldId id="272" r:id="rId12"/>
    <p:sldId id="267" r:id="rId13"/>
    <p:sldId id="268" r:id="rId14"/>
    <p:sldId id="269" r:id="rId15"/>
    <p:sldId id="273" r:id="rId16"/>
    <p:sldId id="271" r:id="rId17"/>
    <p:sldId id="270" r:id="rId18"/>
    <p:sldId id="260" r:id="rId19"/>
    <p:sldId id="257" r:id="rId20"/>
    <p:sldId id="25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9437FF"/>
    <a:srgbClr val="009193"/>
    <a:srgbClr val="00FB92"/>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276"/>
  </p:normalViewPr>
  <p:slideViewPr>
    <p:cSldViewPr snapToGrid="0" snapToObjects="1">
      <p:cViewPr varScale="1">
        <p:scale>
          <a:sx n="122" d="100"/>
          <a:sy n="122" d="100"/>
        </p:scale>
        <p:origin x="3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42D27F-3F9B-8D45-8972-D038F2E1D606}" type="datetimeFigureOut">
              <a:rPr lang="en-US" smtClean="0"/>
              <a:t>9/21/22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5C1C1-4049-644E-A52C-5AB9B967DB83}" type="slidenum">
              <a:rPr lang="en-US" smtClean="0"/>
              <a:t>‹#›</a:t>
            </a:fld>
            <a:endParaRPr lang="en-US"/>
          </a:p>
        </p:txBody>
      </p:sp>
    </p:spTree>
    <p:extLst>
      <p:ext uri="{BB962C8B-B14F-4D97-AF65-F5344CB8AC3E}">
        <p14:creationId xmlns:p14="http://schemas.microsoft.com/office/powerpoint/2010/main" val="3497675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2D27F-3F9B-8D45-8972-D038F2E1D606}" type="datetimeFigureOut">
              <a:rPr lang="en-US" smtClean="0"/>
              <a:t>9/21/22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5C1C1-4049-644E-A52C-5AB9B967DB83}" type="slidenum">
              <a:rPr lang="en-US" smtClean="0"/>
              <a:t>‹#›</a:t>
            </a:fld>
            <a:endParaRPr lang="en-US"/>
          </a:p>
        </p:txBody>
      </p:sp>
    </p:spTree>
    <p:extLst>
      <p:ext uri="{BB962C8B-B14F-4D97-AF65-F5344CB8AC3E}">
        <p14:creationId xmlns:p14="http://schemas.microsoft.com/office/powerpoint/2010/main" val="13931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2D27F-3F9B-8D45-8972-D038F2E1D606}" type="datetimeFigureOut">
              <a:rPr lang="en-US" smtClean="0"/>
              <a:t>9/21/22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5C1C1-4049-644E-A52C-5AB9B967DB83}" type="slidenum">
              <a:rPr lang="en-US" smtClean="0"/>
              <a:t>‹#›</a:t>
            </a:fld>
            <a:endParaRPr lang="en-US"/>
          </a:p>
        </p:txBody>
      </p:sp>
    </p:spTree>
    <p:extLst>
      <p:ext uri="{BB962C8B-B14F-4D97-AF65-F5344CB8AC3E}">
        <p14:creationId xmlns:p14="http://schemas.microsoft.com/office/powerpoint/2010/main" val="167063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2D27F-3F9B-8D45-8972-D038F2E1D606}" type="datetimeFigureOut">
              <a:rPr lang="en-US" smtClean="0"/>
              <a:t>9/21/22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5C1C1-4049-644E-A52C-5AB9B967DB83}" type="slidenum">
              <a:rPr lang="en-US" smtClean="0"/>
              <a:t>‹#›</a:t>
            </a:fld>
            <a:endParaRPr lang="en-US"/>
          </a:p>
        </p:txBody>
      </p:sp>
    </p:spTree>
    <p:extLst>
      <p:ext uri="{BB962C8B-B14F-4D97-AF65-F5344CB8AC3E}">
        <p14:creationId xmlns:p14="http://schemas.microsoft.com/office/powerpoint/2010/main" val="3646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2D27F-3F9B-8D45-8972-D038F2E1D606}" type="datetimeFigureOut">
              <a:rPr lang="en-US" smtClean="0"/>
              <a:t>9/21/22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5C1C1-4049-644E-A52C-5AB9B967DB83}" type="slidenum">
              <a:rPr lang="en-US" smtClean="0"/>
              <a:t>‹#›</a:t>
            </a:fld>
            <a:endParaRPr lang="en-US"/>
          </a:p>
        </p:txBody>
      </p:sp>
    </p:spTree>
    <p:extLst>
      <p:ext uri="{BB962C8B-B14F-4D97-AF65-F5344CB8AC3E}">
        <p14:creationId xmlns:p14="http://schemas.microsoft.com/office/powerpoint/2010/main" val="115058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42D27F-3F9B-8D45-8972-D038F2E1D606}" type="datetimeFigureOut">
              <a:rPr lang="en-US" smtClean="0"/>
              <a:t>9/21/22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5C1C1-4049-644E-A52C-5AB9B967DB83}" type="slidenum">
              <a:rPr lang="en-US" smtClean="0"/>
              <a:t>‹#›</a:t>
            </a:fld>
            <a:endParaRPr lang="en-US"/>
          </a:p>
        </p:txBody>
      </p:sp>
    </p:spTree>
    <p:extLst>
      <p:ext uri="{BB962C8B-B14F-4D97-AF65-F5344CB8AC3E}">
        <p14:creationId xmlns:p14="http://schemas.microsoft.com/office/powerpoint/2010/main" val="18457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42D27F-3F9B-8D45-8972-D038F2E1D606}" type="datetimeFigureOut">
              <a:rPr lang="en-US" smtClean="0"/>
              <a:t>9/21/22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5C1C1-4049-644E-A52C-5AB9B967DB83}" type="slidenum">
              <a:rPr lang="en-US" smtClean="0"/>
              <a:t>‹#›</a:t>
            </a:fld>
            <a:endParaRPr lang="en-US"/>
          </a:p>
        </p:txBody>
      </p:sp>
    </p:spTree>
    <p:extLst>
      <p:ext uri="{BB962C8B-B14F-4D97-AF65-F5344CB8AC3E}">
        <p14:creationId xmlns:p14="http://schemas.microsoft.com/office/powerpoint/2010/main" val="202276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2D27F-3F9B-8D45-8972-D038F2E1D606}" type="datetimeFigureOut">
              <a:rPr lang="en-US" smtClean="0"/>
              <a:t>9/21/22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F5C1C1-4049-644E-A52C-5AB9B967DB83}" type="slidenum">
              <a:rPr lang="en-US" smtClean="0"/>
              <a:t>‹#›</a:t>
            </a:fld>
            <a:endParaRPr lang="en-US"/>
          </a:p>
        </p:txBody>
      </p:sp>
    </p:spTree>
    <p:extLst>
      <p:ext uri="{BB962C8B-B14F-4D97-AF65-F5344CB8AC3E}">
        <p14:creationId xmlns:p14="http://schemas.microsoft.com/office/powerpoint/2010/main" val="129275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2D27F-3F9B-8D45-8972-D038F2E1D606}" type="datetimeFigureOut">
              <a:rPr lang="en-US" smtClean="0"/>
              <a:t>9/21/22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5C1C1-4049-644E-A52C-5AB9B967DB83}" type="slidenum">
              <a:rPr lang="en-US" smtClean="0"/>
              <a:t>‹#›</a:t>
            </a:fld>
            <a:endParaRPr lang="en-US"/>
          </a:p>
        </p:txBody>
      </p:sp>
    </p:spTree>
    <p:extLst>
      <p:ext uri="{BB962C8B-B14F-4D97-AF65-F5344CB8AC3E}">
        <p14:creationId xmlns:p14="http://schemas.microsoft.com/office/powerpoint/2010/main" val="223443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42D27F-3F9B-8D45-8972-D038F2E1D606}" type="datetimeFigureOut">
              <a:rPr lang="en-US" smtClean="0"/>
              <a:t>9/21/22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5C1C1-4049-644E-A52C-5AB9B967DB83}" type="slidenum">
              <a:rPr lang="en-US" smtClean="0"/>
              <a:t>‹#›</a:t>
            </a:fld>
            <a:endParaRPr lang="en-US"/>
          </a:p>
        </p:txBody>
      </p:sp>
    </p:spTree>
    <p:extLst>
      <p:ext uri="{BB962C8B-B14F-4D97-AF65-F5344CB8AC3E}">
        <p14:creationId xmlns:p14="http://schemas.microsoft.com/office/powerpoint/2010/main" val="781287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42D27F-3F9B-8D45-8972-D038F2E1D606}" type="datetimeFigureOut">
              <a:rPr lang="en-US" smtClean="0"/>
              <a:t>9/21/22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5C1C1-4049-644E-A52C-5AB9B967DB83}" type="slidenum">
              <a:rPr lang="en-US" smtClean="0"/>
              <a:t>‹#›</a:t>
            </a:fld>
            <a:endParaRPr lang="en-US"/>
          </a:p>
        </p:txBody>
      </p:sp>
    </p:spTree>
    <p:extLst>
      <p:ext uri="{BB962C8B-B14F-4D97-AF65-F5344CB8AC3E}">
        <p14:creationId xmlns:p14="http://schemas.microsoft.com/office/powerpoint/2010/main" val="417302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2D27F-3F9B-8D45-8972-D038F2E1D606}" type="datetimeFigureOut">
              <a:rPr lang="en-US" smtClean="0"/>
              <a:t>9/21/22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5C1C1-4049-644E-A52C-5AB9B967DB83}" type="slidenum">
              <a:rPr lang="en-US" smtClean="0"/>
              <a:t>‹#›</a:t>
            </a:fld>
            <a:endParaRPr lang="en-US"/>
          </a:p>
        </p:txBody>
      </p:sp>
    </p:spTree>
    <p:extLst>
      <p:ext uri="{BB962C8B-B14F-4D97-AF65-F5344CB8AC3E}">
        <p14:creationId xmlns:p14="http://schemas.microsoft.com/office/powerpoint/2010/main" val="902682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6365" y="4004732"/>
            <a:ext cx="4848966" cy="1324235"/>
          </a:xfrm>
        </p:spPr>
        <p:txBody>
          <a:bodyPr>
            <a:normAutofit/>
          </a:bodyPr>
          <a:lstStyle/>
          <a:p>
            <a:pPr algn="l"/>
            <a:r>
              <a:rPr lang="en-US" sz="4200"/>
              <a:t>5601 Term Project</a:t>
            </a:r>
          </a:p>
        </p:txBody>
      </p:sp>
      <p:sp>
        <p:nvSpPr>
          <p:cNvPr id="3" name="Subtitle 2"/>
          <p:cNvSpPr>
            <a:spLocks noGrp="1"/>
          </p:cNvSpPr>
          <p:nvPr>
            <p:ph type="subTitle" idx="1"/>
          </p:nvPr>
        </p:nvSpPr>
        <p:spPr>
          <a:xfrm>
            <a:off x="3766365" y="5550568"/>
            <a:ext cx="4848965" cy="602551"/>
          </a:xfrm>
        </p:spPr>
        <p:txBody>
          <a:bodyPr>
            <a:normAutofit/>
          </a:bodyPr>
          <a:lstStyle/>
          <a:p>
            <a:pPr algn="l"/>
            <a:r>
              <a:rPr lang="en-US" sz="1700">
                <a:solidFill>
                  <a:schemeClr val="tx2"/>
                </a:solidFill>
              </a:rPr>
              <a:t>Project Info</a:t>
            </a:r>
          </a:p>
        </p:txBody>
      </p:sp>
      <p:pic>
        <p:nvPicPr>
          <p:cNvPr id="18" name="Graphic 17" descr="Chat with solid fill">
            <a:extLst>
              <a:ext uri="{FF2B5EF4-FFF2-40B4-BE49-F238E27FC236}">
                <a16:creationId xmlns:a16="http://schemas.microsoft.com/office/drawing/2014/main" id="{23DF5009-3416-2F49-A623-F4D6D05831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24" y="642069"/>
            <a:ext cx="2612645" cy="2612645"/>
          </a:xfrm>
          <a:prstGeom prst="rect">
            <a:avLst/>
          </a:prstGeom>
        </p:spPr>
      </p:pic>
      <p:pic>
        <p:nvPicPr>
          <p:cNvPr id="13" name="Graphic 12" descr="Online meeting with solid fill">
            <a:extLst>
              <a:ext uri="{FF2B5EF4-FFF2-40B4-BE49-F238E27FC236}">
                <a16:creationId xmlns:a16="http://schemas.microsoft.com/office/drawing/2014/main" id="{8FB229C4-EC75-0E49-833C-EF938A824F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17753" y="896779"/>
            <a:ext cx="2103224" cy="2103224"/>
          </a:xfrm>
          <a:prstGeom prst="rect">
            <a:avLst/>
          </a:prstGeom>
        </p:spPr>
      </p:pic>
      <p:pic>
        <p:nvPicPr>
          <p:cNvPr id="8" name="Graphic 7" descr="Classroom with solid fill">
            <a:extLst>
              <a:ext uri="{FF2B5EF4-FFF2-40B4-BE49-F238E27FC236}">
                <a16:creationId xmlns:a16="http://schemas.microsoft.com/office/drawing/2014/main" id="{913CF1E2-C6BC-9B41-871E-27448F1172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22811" y="907640"/>
            <a:ext cx="2081501" cy="2081501"/>
          </a:xfrm>
          <a:prstGeom prst="rect">
            <a:avLst/>
          </a:prstGeom>
        </p:spPr>
      </p:pic>
      <p:pic>
        <p:nvPicPr>
          <p:cNvPr id="16" name="Graphic 15" descr="Meeting outline">
            <a:extLst>
              <a:ext uri="{FF2B5EF4-FFF2-40B4-BE49-F238E27FC236}">
                <a16:creationId xmlns:a16="http://schemas.microsoft.com/office/drawing/2014/main" id="{2BE078C1-56C0-9B4F-8B7D-62FE9DC8B5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9524" y="3505904"/>
            <a:ext cx="2612645" cy="2612645"/>
          </a:xfrm>
          <a:prstGeom prst="rect">
            <a:avLst/>
          </a:prstGeom>
        </p:spPr>
      </p:pic>
    </p:spTree>
    <p:extLst>
      <p:ext uri="{BB962C8B-B14F-4D97-AF65-F5344CB8AC3E}">
        <p14:creationId xmlns:p14="http://schemas.microsoft.com/office/powerpoint/2010/main" val="82875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Milestones</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To help you with the process of developing this final prototype, you will hand-in 2 milestones over the term.  Each milestone will help keep you on track with design, development, evaluation, and the final report. </a:t>
            </a:r>
          </a:p>
          <a:p>
            <a:pPr lvl="1">
              <a:lnSpc>
                <a:spcPct val="120000"/>
              </a:lnSpc>
            </a:pPr>
            <a:r>
              <a:rPr lang="en-US" dirty="0"/>
              <a:t>In addition, you will also have individual assignments that will be integrated into the project (e.g., In Assignment 2 you will individually summarize a research paper the topic)</a:t>
            </a:r>
          </a:p>
          <a:p>
            <a:pPr>
              <a:lnSpc>
                <a:spcPct val="120000"/>
              </a:lnSpc>
            </a:pPr>
            <a:r>
              <a:rPr lang="en-US" dirty="0"/>
              <a:t>MS1 – will be background research and applying a method to find out more about users</a:t>
            </a:r>
          </a:p>
          <a:p>
            <a:pPr>
              <a:lnSpc>
                <a:spcPct val="120000"/>
              </a:lnSpc>
            </a:pPr>
            <a:r>
              <a:rPr lang="en-US" dirty="0"/>
              <a:t>MS2 – you will create a LFP based on the information collected using the method identified in MS1. It will also include a heuristic evaluation that will be used on your system</a:t>
            </a:r>
          </a:p>
          <a:p>
            <a:pPr>
              <a:lnSpc>
                <a:spcPct val="120000"/>
              </a:lnSpc>
            </a:pPr>
            <a:endParaRPr lang="en-US" dirty="0"/>
          </a:p>
        </p:txBody>
      </p:sp>
    </p:spTree>
    <p:extLst>
      <p:ext uri="{BB962C8B-B14F-4D97-AF65-F5344CB8AC3E}">
        <p14:creationId xmlns:p14="http://schemas.microsoft.com/office/powerpoint/2010/main" val="97776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6EF01-4D10-4F4C-AE48-A579F8521BDF}"/>
              </a:ext>
            </a:extLst>
          </p:cNvPr>
          <p:cNvSpPr>
            <a:spLocks noGrp="1"/>
          </p:cNvSpPr>
          <p:nvPr>
            <p:ph idx="1"/>
          </p:nvPr>
        </p:nvSpPr>
        <p:spPr>
          <a:xfrm>
            <a:off x="434340" y="347242"/>
            <a:ext cx="7886700" cy="5847818"/>
          </a:xfrm>
        </p:spPr>
        <p:txBody>
          <a:bodyPr>
            <a:normAutofit fontScale="70000" lnSpcReduction="20000"/>
          </a:bodyPr>
          <a:lstStyle/>
          <a:p>
            <a:pPr marL="0" indent="0">
              <a:lnSpc>
                <a:spcPct val="120000"/>
              </a:lnSpc>
              <a:buNone/>
            </a:pPr>
            <a:r>
              <a:rPr lang="en-CA" b="1" dirty="0"/>
              <a:t>5. In class/in lab Exercises</a:t>
            </a:r>
          </a:p>
          <a:p>
            <a:pPr marL="0" indent="0">
              <a:lnSpc>
                <a:spcPct val="120000"/>
              </a:lnSpc>
              <a:buNone/>
            </a:pPr>
            <a:endParaRPr lang="en-CA" b="1" dirty="0"/>
          </a:p>
          <a:p>
            <a:pPr>
              <a:lnSpc>
                <a:spcPct val="120000"/>
              </a:lnSpc>
            </a:pPr>
            <a:r>
              <a:rPr lang="en-CA" dirty="0"/>
              <a:t>There will be several lab exercises that your group will do during lab time (and sometimes during class time). </a:t>
            </a:r>
          </a:p>
          <a:p>
            <a:pPr>
              <a:lnSpc>
                <a:spcPct val="120000"/>
              </a:lnSpc>
            </a:pPr>
            <a:r>
              <a:rPr lang="en-CA" dirty="0"/>
              <a:t>These will be due (submit on Brightspace) at the end of the lab (or class) – you can submit up to 11:00pm after the lab but the labs are designed to be done during lab time (i.e., you can use the extra time if needed, but hopefully you'll finish by the of the lab time). </a:t>
            </a:r>
          </a:p>
          <a:p>
            <a:pPr>
              <a:lnSpc>
                <a:spcPct val="120000"/>
              </a:lnSpc>
            </a:pPr>
            <a:r>
              <a:rPr lang="en-CA" dirty="0"/>
              <a:t>Attending labs and class is required and any missed ones will negatively affect both your grade. </a:t>
            </a:r>
          </a:p>
          <a:p>
            <a:pPr>
              <a:lnSpc>
                <a:spcPct val="120000"/>
              </a:lnSpc>
            </a:pPr>
            <a:r>
              <a:rPr lang="en-CA" dirty="0"/>
              <a:t>Labs are short exercises that will help you develop studies (Milestones).  </a:t>
            </a:r>
          </a:p>
          <a:p>
            <a:pPr>
              <a:lnSpc>
                <a:spcPct val="120000"/>
              </a:lnSpc>
            </a:pPr>
            <a:r>
              <a:rPr lang="en-CA" dirty="0"/>
              <a:t>These are marked out of 3:</a:t>
            </a:r>
          </a:p>
          <a:p>
            <a:pPr lvl="1">
              <a:lnSpc>
                <a:spcPct val="120000"/>
              </a:lnSpc>
            </a:pPr>
            <a:r>
              <a:rPr lang="en-CA" dirty="0"/>
              <a:t>(0) incomplete or didn't submit </a:t>
            </a:r>
          </a:p>
          <a:p>
            <a:pPr lvl="1">
              <a:lnSpc>
                <a:spcPct val="120000"/>
              </a:lnSpc>
            </a:pPr>
            <a:r>
              <a:rPr lang="en-CA" dirty="0"/>
              <a:t>(1) attempted but incomplete and/or confusing</a:t>
            </a:r>
          </a:p>
          <a:p>
            <a:pPr lvl="1">
              <a:lnSpc>
                <a:spcPct val="120000"/>
              </a:lnSpc>
            </a:pPr>
            <a:r>
              <a:rPr lang="en-CA" dirty="0"/>
              <a:t>(2) attempted but missing some parts or parts are very confusing</a:t>
            </a:r>
          </a:p>
          <a:p>
            <a:pPr lvl="1">
              <a:lnSpc>
                <a:spcPct val="120000"/>
              </a:lnSpc>
            </a:pPr>
            <a:r>
              <a:rPr lang="en-CA" dirty="0"/>
              <a:t>(2.5 to 3) finished and for the most part well done (even if some feedback)</a:t>
            </a:r>
          </a:p>
          <a:p>
            <a:pPr marL="0" indent="0">
              <a:lnSpc>
                <a:spcPct val="120000"/>
              </a:lnSpc>
              <a:buNone/>
            </a:pPr>
            <a:endParaRPr lang="en-US" dirty="0"/>
          </a:p>
        </p:txBody>
      </p:sp>
    </p:spTree>
    <p:extLst>
      <p:ext uri="{BB962C8B-B14F-4D97-AF65-F5344CB8AC3E}">
        <p14:creationId xmlns:p14="http://schemas.microsoft.com/office/powerpoint/2010/main" val="321030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661" y="159026"/>
            <a:ext cx="7886700" cy="1325563"/>
          </a:xfrm>
        </p:spPr>
        <p:txBody>
          <a:bodyPr/>
          <a:lstStyle/>
          <a:p>
            <a:r>
              <a:rPr lang="en-US" b="1" dirty="0"/>
              <a:t>6. Weekly Project Logs</a:t>
            </a:r>
            <a:endParaRPr lang="en-US" dirty="0"/>
          </a:p>
        </p:txBody>
      </p:sp>
      <p:sp>
        <p:nvSpPr>
          <p:cNvPr id="3" name="Content Placeholder 2"/>
          <p:cNvSpPr>
            <a:spLocks noGrp="1"/>
          </p:cNvSpPr>
          <p:nvPr>
            <p:ph idx="1"/>
          </p:nvPr>
        </p:nvSpPr>
        <p:spPr>
          <a:xfrm>
            <a:off x="218661" y="1331844"/>
            <a:ext cx="8527774" cy="5367130"/>
          </a:xfrm>
        </p:spPr>
        <p:txBody>
          <a:bodyPr>
            <a:normAutofit fontScale="62500" lnSpcReduction="20000"/>
          </a:bodyPr>
          <a:lstStyle/>
          <a:p>
            <a:pPr>
              <a:lnSpc>
                <a:spcPct val="120000"/>
              </a:lnSpc>
            </a:pPr>
            <a:r>
              <a:rPr lang="en-US" dirty="0"/>
              <a:t>Each week, each group will submit a progress report using the provided template of what the group did that week.  Each group only needs to submit one progress report per week. These logs will be used to help ensure that each member contributes fairly to the project. As mentioned, group members are not guaranteed the same mark if they did not do a similar amount of work. The report should not be any more than a half page. Use the provided template to fill in your weekly log.</a:t>
            </a:r>
          </a:p>
          <a:p>
            <a:pPr>
              <a:lnSpc>
                <a:spcPct val="120000"/>
              </a:lnSpc>
            </a:pPr>
            <a:r>
              <a:rPr lang="en-US" dirty="0"/>
              <a:t>The reports are </a:t>
            </a:r>
            <a:r>
              <a:rPr lang="en-US" b="1" dirty="0"/>
              <a:t>due every Sunday at 11:00pm</a:t>
            </a:r>
            <a:r>
              <a:rPr lang="en-US" dirty="0"/>
              <a:t>. If a progress report is not handed in, it will be noted who was responsible for that week (and it will affect your project log grade, and possibly your overall project grade).</a:t>
            </a:r>
          </a:p>
          <a:p>
            <a:pPr>
              <a:lnSpc>
                <a:spcPct val="120000"/>
              </a:lnSpc>
            </a:pPr>
            <a:r>
              <a:rPr lang="en-US" dirty="0"/>
              <a:t>In the report, you will report on:</a:t>
            </a:r>
          </a:p>
          <a:p>
            <a:pPr lvl="1">
              <a:lnSpc>
                <a:spcPct val="120000"/>
              </a:lnSpc>
            </a:pPr>
            <a:r>
              <a:rPr lang="en-US" dirty="0"/>
              <a:t>When you meet as a group (you can count in class/lab times) and who was present</a:t>
            </a:r>
          </a:p>
          <a:p>
            <a:pPr lvl="1">
              <a:lnSpc>
                <a:spcPct val="120000"/>
              </a:lnSpc>
            </a:pPr>
            <a:r>
              <a:rPr lang="en-US" dirty="0"/>
              <a:t>Briefly describe what was discussed or achieved during this meeting (this can be in point form)</a:t>
            </a:r>
          </a:p>
          <a:p>
            <a:pPr lvl="1">
              <a:lnSpc>
                <a:spcPct val="120000"/>
              </a:lnSpc>
            </a:pPr>
            <a:r>
              <a:rPr lang="en-US" dirty="0"/>
              <a:t>If people were supposed to have things done for the meetings, list these members, what they were to have done, and who did what they were supposed to (or who didn’t do it) </a:t>
            </a:r>
          </a:p>
          <a:p>
            <a:pPr lvl="1">
              <a:lnSpc>
                <a:spcPct val="120000"/>
              </a:lnSpc>
            </a:pPr>
            <a:r>
              <a:rPr lang="en-US" dirty="0"/>
              <a:t>It should also have a list action items (to-dos): list actions, when they are due, and who is responsible for them. </a:t>
            </a:r>
          </a:p>
        </p:txBody>
      </p:sp>
    </p:spTree>
    <p:extLst>
      <p:ext uri="{BB962C8B-B14F-4D97-AF65-F5344CB8AC3E}">
        <p14:creationId xmlns:p14="http://schemas.microsoft.com/office/powerpoint/2010/main" val="75059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Final Written Report</a:t>
            </a:r>
            <a:endParaRPr lang="en-US" dirty="0"/>
          </a:p>
        </p:txBody>
      </p:sp>
      <p:sp>
        <p:nvSpPr>
          <p:cNvPr id="3" name="Content Placeholder 2"/>
          <p:cNvSpPr>
            <a:spLocks noGrp="1"/>
          </p:cNvSpPr>
          <p:nvPr>
            <p:ph idx="1"/>
          </p:nvPr>
        </p:nvSpPr>
        <p:spPr/>
        <p:txBody>
          <a:bodyPr>
            <a:normAutofit/>
          </a:bodyPr>
          <a:lstStyle/>
          <a:p>
            <a:pPr>
              <a:lnSpc>
                <a:spcPct val="110000"/>
              </a:lnSpc>
            </a:pPr>
            <a:r>
              <a:rPr lang="en-US" dirty="0"/>
              <a:t>The final report will be approximately 8 pages.  It will include:</a:t>
            </a:r>
          </a:p>
          <a:p>
            <a:pPr lvl="1">
              <a:lnSpc>
                <a:spcPct val="110000"/>
              </a:lnSpc>
            </a:pPr>
            <a:r>
              <a:rPr lang="en-US" dirty="0"/>
              <a:t>a short background of current research</a:t>
            </a:r>
          </a:p>
          <a:p>
            <a:pPr lvl="1">
              <a:lnSpc>
                <a:spcPct val="110000"/>
              </a:lnSpc>
            </a:pPr>
            <a:r>
              <a:rPr lang="en-US" dirty="0"/>
              <a:t>a description of the problem, your user and their tasks</a:t>
            </a:r>
          </a:p>
          <a:p>
            <a:pPr lvl="1">
              <a:lnSpc>
                <a:spcPct val="110000"/>
              </a:lnSpc>
            </a:pPr>
            <a:r>
              <a:rPr lang="en-US" dirty="0"/>
              <a:t>a description of the system</a:t>
            </a:r>
          </a:p>
          <a:p>
            <a:pPr lvl="1">
              <a:lnSpc>
                <a:spcPct val="110000"/>
              </a:lnSpc>
            </a:pPr>
            <a:r>
              <a:rPr lang="en-US" dirty="0"/>
              <a:t>an explanation of the design process that you undertook, including the brainstorming session, prototype development, evaluation and analysis, and future steps. </a:t>
            </a:r>
          </a:p>
          <a:p>
            <a:pPr>
              <a:lnSpc>
                <a:spcPct val="110000"/>
              </a:lnSpc>
            </a:pPr>
            <a:endParaRPr lang="en-US" dirty="0"/>
          </a:p>
        </p:txBody>
      </p:sp>
    </p:spTree>
    <p:extLst>
      <p:ext uri="{BB962C8B-B14F-4D97-AF65-F5344CB8AC3E}">
        <p14:creationId xmlns:p14="http://schemas.microsoft.com/office/powerpoint/2010/main" val="1848682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83" y="365126"/>
            <a:ext cx="8587408" cy="1325563"/>
          </a:xfrm>
        </p:spPr>
        <p:txBody>
          <a:bodyPr>
            <a:normAutofit/>
          </a:bodyPr>
          <a:lstStyle/>
          <a:p>
            <a:r>
              <a:rPr lang="en-US" b="1" dirty="0"/>
              <a:t>8. Presentation and Demonstrations</a:t>
            </a:r>
            <a:endParaRPr lang="en-US" dirty="0"/>
          </a:p>
        </p:txBody>
      </p:sp>
      <p:sp>
        <p:nvSpPr>
          <p:cNvPr id="3" name="Content Placeholder 2"/>
          <p:cNvSpPr>
            <a:spLocks noGrp="1"/>
          </p:cNvSpPr>
          <p:nvPr>
            <p:ph idx="1"/>
          </p:nvPr>
        </p:nvSpPr>
        <p:spPr/>
        <p:txBody>
          <a:bodyPr/>
          <a:lstStyle/>
          <a:p>
            <a:pPr>
              <a:lnSpc>
                <a:spcPct val="100000"/>
              </a:lnSpc>
            </a:pPr>
            <a:r>
              <a:rPr lang="en-US" dirty="0"/>
              <a:t>Presentations that have short demos will be ~15-20 minutes long and done in class.  </a:t>
            </a:r>
          </a:p>
          <a:p>
            <a:pPr>
              <a:lnSpc>
                <a:spcPct val="100000"/>
              </a:lnSpc>
            </a:pPr>
            <a:r>
              <a:rPr lang="en-US" dirty="0"/>
              <a:t>There is a chance that ‘outside’ faculty will be invited to see your presentations to encourage questions and for you to show off your work. </a:t>
            </a:r>
          </a:p>
          <a:p>
            <a:pPr>
              <a:lnSpc>
                <a:spcPct val="100000"/>
              </a:lnSpc>
            </a:pPr>
            <a:endParaRPr lang="en-US" dirty="0"/>
          </a:p>
        </p:txBody>
      </p:sp>
    </p:spTree>
    <p:extLst>
      <p:ext uri="{BB962C8B-B14F-4D97-AF65-F5344CB8AC3E}">
        <p14:creationId xmlns:p14="http://schemas.microsoft.com/office/powerpoint/2010/main" val="128933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F0E70-8751-3C40-A529-AEF995ED3522}"/>
              </a:ext>
            </a:extLst>
          </p:cNvPr>
          <p:cNvSpPr>
            <a:spLocks noGrp="1"/>
          </p:cNvSpPr>
          <p:nvPr>
            <p:ph idx="1"/>
          </p:nvPr>
        </p:nvSpPr>
        <p:spPr>
          <a:xfrm>
            <a:off x="273132" y="514350"/>
            <a:ext cx="8242218" cy="5662613"/>
          </a:xfrm>
        </p:spPr>
        <p:txBody>
          <a:bodyPr>
            <a:normAutofit/>
          </a:bodyPr>
          <a:lstStyle/>
          <a:p>
            <a:pPr marL="0" lvl="0" indent="0" fontAlgn="base">
              <a:buNone/>
            </a:pPr>
            <a:r>
              <a:rPr lang="en-CA" dirty="0">
                <a:highlight>
                  <a:srgbClr val="FFFF00"/>
                </a:highlight>
              </a:rPr>
              <a:t>Group Project (45%) Grade</a:t>
            </a:r>
            <a:endParaRPr lang="en-CA" dirty="0"/>
          </a:p>
          <a:p>
            <a:pPr lvl="1" fontAlgn="base"/>
            <a:r>
              <a:rPr lang="en-CA" dirty="0"/>
              <a:t>Project Milestones (2) - (10% - 5% each)</a:t>
            </a:r>
          </a:p>
          <a:p>
            <a:pPr lvl="1" fontAlgn="base"/>
            <a:r>
              <a:rPr lang="en-CA" dirty="0"/>
              <a:t>Project labs – (5%)</a:t>
            </a:r>
          </a:p>
          <a:p>
            <a:pPr lvl="1" fontAlgn="base"/>
            <a:r>
              <a:rPr lang="en-CA" dirty="0"/>
              <a:t>Project final report (15%) </a:t>
            </a:r>
          </a:p>
          <a:p>
            <a:pPr lvl="1" fontAlgn="base"/>
            <a:r>
              <a:rPr lang="en-CA" dirty="0"/>
              <a:t>Project presentation (includes class evaluation) (10%)</a:t>
            </a:r>
          </a:p>
          <a:p>
            <a:pPr lvl="1" fontAlgn="base"/>
            <a:r>
              <a:rPr lang="en-CA" dirty="0"/>
              <a:t>Group member evaluation (3%)</a:t>
            </a:r>
          </a:p>
          <a:p>
            <a:pPr lvl="1" fontAlgn="base"/>
            <a:r>
              <a:rPr lang="en-CA" dirty="0"/>
              <a:t>Group project logs – individual (2%)</a:t>
            </a:r>
          </a:p>
          <a:p>
            <a:pPr lvl="1" fontAlgn="base"/>
            <a:endParaRPr lang="en-CA" dirty="0"/>
          </a:p>
        </p:txBody>
      </p:sp>
    </p:spTree>
    <p:extLst>
      <p:ext uri="{BB962C8B-B14F-4D97-AF65-F5344CB8AC3E}">
        <p14:creationId xmlns:p14="http://schemas.microsoft.com/office/powerpoint/2010/main" val="1717265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D35D-907C-EF49-B0CB-26F0607E429C}"/>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87DC659F-B0BD-674C-B309-CA2E7A3E17B7}"/>
              </a:ext>
            </a:extLst>
          </p:cNvPr>
          <p:cNvSpPr>
            <a:spLocks noGrp="1"/>
          </p:cNvSpPr>
          <p:nvPr>
            <p:ph idx="1"/>
          </p:nvPr>
        </p:nvSpPr>
        <p:spPr/>
        <p:txBody>
          <a:bodyPr>
            <a:normAutofit fontScale="92500" lnSpcReduction="10000"/>
          </a:bodyPr>
          <a:lstStyle/>
          <a:p>
            <a:pPr lvl="0"/>
            <a:r>
              <a:rPr lang="en-CA" dirty="0"/>
              <a:t>You will use most of the lab time to work on your projects and perform the evaluations</a:t>
            </a:r>
          </a:p>
          <a:p>
            <a:pPr lvl="0"/>
            <a:r>
              <a:rPr lang="en-CA" dirty="0"/>
              <a:t>You should plan on using this time to brainstorm, work on the milestones, etc. the TAs will be available to give feedback and help you with design</a:t>
            </a:r>
          </a:p>
          <a:p>
            <a:pPr lvl="0"/>
            <a:r>
              <a:rPr lang="en-CA" dirty="0"/>
              <a:t>We will also use the lab times to put into practice your approaches and to get a chance to be a 'user' with both pilot testing and real testing.</a:t>
            </a:r>
          </a:p>
          <a:p>
            <a:pPr lvl="0"/>
            <a:r>
              <a:rPr lang="en-CA" dirty="0"/>
              <a:t>After each milestone and the final report/demo each team member will evaluate their team based on their contribution. There will be an evaluation template that every member will need to submit.</a:t>
            </a:r>
          </a:p>
          <a:p>
            <a:endParaRPr lang="en-US" dirty="0"/>
          </a:p>
        </p:txBody>
      </p:sp>
    </p:spTree>
    <p:extLst>
      <p:ext uri="{BB962C8B-B14F-4D97-AF65-F5344CB8AC3E}">
        <p14:creationId xmlns:p14="http://schemas.microsoft.com/office/powerpoint/2010/main" val="2445192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There is a NO LATE policy for project elements in this class. Items must be handed in on the date that they are due so that we can provide feedback in a timely manner.</a:t>
            </a:r>
          </a:p>
          <a:p>
            <a:endParaRPr lang="en-US" dirty="0"/>
          </a:p>
          <a:p>
            <a:endParaRPr lang="en-US" dirty="0"/>
          </a:p>
        </p:txBody>
      </p:sp>
      <p:sp>
        <p:nvSpPr>
          <p:cNvPr id="5" name="Title 4">
            <a:extLst>
              <a:ext uri="{FF2B5EF4-FFF2-40B4-BE49-F238E27FC236}">
                <a16:creationId xmlns:a16="http://schemas.microsoft.com/office/drawing/2014/main" id="{64A1D897-575D-B5FD-B76C-3F4D8BEA408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9847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09AE-6D16-3A53-3463-D46D0E1AEB6A}"/>
              </a:ext>
            </a:extLst>
          </p:cNvPr>
          <p:cNvSpPr>
            <a:spLocks noGrp="1"/>
          </p:cNvSpPr>
          <p:nvPr>
            <p:ph type="ctrTitle"/>
          </p:nvPr>
        </p:nvSpPr>
        <p:spPr/>
        <p:txBody>
          <a:bodyPr/>
          <a:lstStyle/>
          <a:p>
            <a:r>
              <a:rPr lang="en-US" dirty="0"/>
              <a:t>Project Groups</a:t>
            </a:r>
          </a:p>
        </p:txBody>
      </p:sp>
      <p:sp>
        <p:nvSpPr>
          <p:cNvPr id="3" name="Subtitle 2">
            <a:extLst>
              <a:ext uri="{FF2B5EF4-FFF2-40B4-BE49-F238E27FC236}">
                <a16:creationId xmlns:a16="http://schemas.microsoft.com/office/drawing/2014/main" id="{2384C713-0E8F-0F0C-0E97-8C99B51ADA71}"/>
              </a:ext>
            </a:extLst>
          </p:cNvPr>
          <p:cNvSpPr>
            <a:spLocks noGrp="1"/>
          </p:cNvSpPr>
          <p:nvPr>
            <p:ph type="subTitle" idx="1"/>
          </p:nvPr>
        </p:nvSpPr>
        <p:spPr/>
        <p:txBody>
          <a:bodyPr/>
          <a:lstStyle/>
          <a:p>
            <a:r>
              <a:rPr lang="en-US" dirty="0"/>
              <a:t>Topics and Groups</a:t>
            </a:r>
          </a:p>
        </p:txBody>
      </p:sp>
    </p:spTree>
    <p:extLst>
      <p:ext uri="{BB962C8B-B14F-4D97-AF65-F5344CB8AC3E}">
        <p14:creationId xmlns:p14="http://schemas.microsoft.com/office/powerpoint/2010/main" val="2373938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B6BF-F111-4565-74FD-DDF0C60DC219}"/>
              </a:ext>
            </a:extLst>
          </p:cNvPr>
          <p:cNvSpPr>
            <a:spLocks noGrp="1"/>
          </p:cNvSpPr>
          <p:nvPr>
            <p:ph type="title"/>
          </p:nvPr>
        </p:nvSpPr>
        <p:spPr>
          <a:xfrm>
            <a:off x="31530" y="-318047"/>
            <a:ext cx="7886700" cy="1325563"/>
          </a:xfrm>
        </p:spPr>
        <p:txBody>
          <a:bodyPr/>
          <a:lstStyle/>
          <a:p>
            <a:r>
              <a:rPr lang="en-US" dirty="0"/>
              <a:t>Groups (10 groups of five)</a:t>
            </a:r>
          </a:p>
        </p:txBody>
      </p:sp>
      <p:sp>
        <p:nvSpPr>
          <p:cNvPr id="11" name="TextBox 10">
            <a:extLst>
              <a:ext uri="{FF2B5EF4-FFF2-40B4-BE49-F238E27FC236}">
                <a16:creationId xmlns:a16="http://schemas.microsoft.com/office/drawing/2014/main" id="{3F038074-07EB-6070-D012-4C9D2F3A271E}"/>
              </a:ext>
            </a:extLst>
          </p:cNvPr>
          <p:cNvSpPr txBox="1"/>
          <p:nvPr/>
        </p:nvSpPr>
        <p:spPr>
          <a:xfrm>
            <a:off x="100178" y="786313"/>
            <a:ext cx="2422798" cy="1384995"/>
          </a:xfrm>
          <a:prstGeom prst="rect">
            <a:avLst/>
          </a:prstGeom>
          <a:solidFill>
            <a:srgbClr val="FFFF00"/>
          </a:solidFill>
          <a:ln>
            <a:solidFill>
              <a:schemeClr val="accent1">
                <a:shade val="50000"/>
              </a:schemeClr>
            </a:solidFill>
          </a:ln>
        </p:spPr>
        <p:txBody>
          <a:bodyPr wrap="square" rtlCol="0">
            <a:spAutoFit/>
          </a:bodyPr>
          <a:lstStyle/>
          <a:p>
            <a:r>
              <a:rPr lang="en-US" sz="1400" b="1" dirty="0"/>
              <a:t>YELLOW</a:t>
            </a:r>
          </a:p>
          <a:p>
            <a:r>
              <a:rPr lang="en-US" sz="1400" dirty="0"/>
              <a:t>Bhavna Jindal</a:t>
            </a:r>
          </a:p>
          <a:p>
            <a:r>
              <a:rPr lang="en-US" sz="1400" dirty="0"/>
              <a:t>Aravind Jayanthi</a:t>
            </a:r>
          </a:p>
          <a:p>
            <a:r>
              <a:rPr lang="en-US" sz="1400" dirty="0"/>
              <a:t>Naveed Hussain </a:t>
            </a:r>
            <a:r>
              <a:rPr lang="en-US" sz="1400" dirty="0" err="1"/>
              <a:t>Khowaja</a:t>
            </a:r>
            <a:endParaRPr lang="en-US" sz="1400" dirty="0"/>
          </a:p>
          <a:p>
            <a:r>
              <a:rPr lang="en-US" sz="1400" dirty="0"/>
              <a:t>Ferin </a:t>
            </a:r>
            <a:r>
              <a:rPr lang="en-US" sz="1400" dirty="0" err="1"/>
              <a:t>Rakeshkumar</a:t>
            </a:r>
            <a:r>
              <a:rPr lang="en-US" sz="1400" dirty="0"/>
              <a:t> Patel</a:t>
            </a:r>
          </a:p>
          <a:p>
            <a:r>
              <a:rPr lang="en-US" sz="1400" dirty="0"/>
              <a:t>Heli Bhavsar</a:t>
            </a:r>
          </a:p>
        </p:txBody>
      </p:sp>
      <p:sp>
        <p:nvSpPr>
          <p:cNvPr id="14" name="TextBox 13">
            <a:extLst>
              <a:ext uri="{FF2B5EF4-FFF2-40B4-BE49-F238E27FC236}">
                <a16:creationId xmlns:a16="http://schemas.microsoft.com/office/drawing/2014/main" id="{855F2D60-1104-9DAE-61B1-96C55F6A6BE5}"/>
              </a:ext>
            </a:extLst>
          </p:cNvPr>
          <p:cNvSpPr txBox="1"/>
          <p:nvPr/>
        </p:nvSpPr>
        <p:spPr>
          <a:xfrm>
            <a:off x="100177" y="2322786"/>
            <a:ext cx="2422797" cy="1384995"/>
          </a:xfrm>
          <a:prstGeom prst="rect">
            <a:avLst/>
          </a:prstGeom>
          <a:solidFill>
            <a:srgbClr val="00B050"/>
          </a:solidFill>
          <a:ln>
            <a:solidFill>
              <a:schemeClr val="accent1">
                <a:shade val="50000"/>
              </a:schemeClr>
            </a:solidFill>
          </a:ln>
        </p:spPr>
        <p:txBody>
          <a:bodyPr wrap="square" rtlCol="0">
            <a:spAutoFit/>
          </a:bodyPr>
          <a:lstStyle/>
          <a:p>
            <a:r>
              <a:rPr lang="en-US" sz="1400" b="1" dirty="0"/>
              <a:t>GREEN</a:t>
            </a:r>
            <a:endParaRPr lang="en-US" sz="1400" dirty="0"/>
          </a:p>
          <a:p>
            <a:r>
              <a:rPr lang="en-US" sz="1400" dirty="0"/>
              <a:t>Shreya Jayachandran</a:t>
            </a:r>
          </a:p>
          <a:p>
            <a:r>
              <a:rPr lang="en-US" sz="1400" dirty="0" err="1"/>
              <a:t>Sanika</a:t>
            </a:r>
            <a:r>
              <a:rPr lang="en-US" sz="1400" dirty="0"/>
              <a:t> </a:t>
            </a:r>
            <a:r>
              <a:rPr lang="en-US" sz="1400" dirty="0" err="1"/>
              <a:t>Tamhankar</a:t>
            </a:r>
            <a:endParaRPr lang="en-US" sz="1400" dirty="0"/>
          </a:p>
          <a:p>
            <a:r>
              <a:rPr lang="en-US" sz="1400" dirty="0" err="1"/>
              <a:t>Sangramsinh</a:t>
            </a:r>
            <a:r>
              <a:rPr lang="en-US" sz="1400" dirty="0"/>
              <a:t> More</a:t>
            </a:r>
          </a:p>
          <a:p>
            <a:r>
              <a:rPr lang="en-US" sz="1400" dirty="0"/>
              <a:t>Nilesh Gupta</a:t>
            </a:r>
          </a:p>
          <a:p>
            <a:r>
              <a:rPr lang="en-US" sz="1400" dirty="0"/>
              <a:t>Vinay Vilas Patil</a:t>
            </a:r>
          </a:p>
        </p:txBody>
      </p:sp>
      <p:sp>
        <p:nvSpPr>
          <p:cNvPr id="15" name="TextBox 14">
            <a:extLst>
              <a:ext uri="{FF2B5EF4-FFF2-40B4-BE49-F238E27FC236}">
                <a16:creationId xmlns:a16="http://schemas.microsoft.com/office/drawing/2014/main" id="{B4B01B97-00B9-3BCF-DA56-54CB7BCE3CFE}"/>
              </a:ext>
            </a:extLst>
          </p:cNvPr>
          <p:cNvSpPr txBox="1"/>
          <p:nvPr/>
        </p:nvSpPr>
        <p:spPr>
          <a:xfrm>
            <a:off x="100178" y="3815254"/>
            <a:ext cx="2422796" cy="1384995"/>
          </a:xfrm>
          <a:prstGeom prst="rect">
            <a:avLst/>
          </a:prstGeom>
          <a:solidFill>
            <a:srgbClr val="0096FF"/>
          </a:solidFill>
          <a:ln>
            <a:solidFill>
              <a:schemeClr val="accent1">
                <a:shade val="50000"/>
              </a:schemeClr>
            </a:solidFill>
          </a:ln>
        </p:spPr>
        <p:txBody>
          <a:bodyPr wrap="square" rtlCol="0">
            <a:spAutoFit/>
          </a:bodyPr>
          <a:lstStyle/>
          <a:p>
            <a:r>
              <a:rPr lang="en-US" sz="1400" b="1" dirty="0"/>
              <a:t>BLUE</a:t>
            </a:r>
          </a:p>
          <a:p>
            <a:r>
              <a:rPr lang="en-US" sz="1400" dirty="0"/>
              <a:t>Bhavesh </a:t>
            </a:r>
            <a:r>
              <a:rPr lang="en-US" sz="1400" dirty="0" err="1"/>
              <a:t>Lalwani</a:t>
            </a:r>
            <a:endParaRPr lang="en-US" sz="1400" dirty="0"/>
          </a:p>
          <a:p>
            <a:r>
              <a:rPr lang="en-US" sz="1400" dirty="0" err="1"/>
              <a:t>Vatsal</a:t>
            </a:r>
            <a:r>
              <a:rPr lang="en-US" sz="1400" dirty="0"/>
              <a:t> Yadav</a:t>
            </a:r>
          </a:p>
          <a:p>
            <a:r>
              <a:rPr lang="en-US" sz="1400" dirty="0"/>
              <a:t>Meghna Kumar</a:t>
            </a:r>
          </a:p>
          <a:p>
            <a:r>
              <a:rPr lang="en-US" sz="1400" dirty="0" err="1"/>
              <a:t>Arshdeep</a:t>
            </a:r>
            <a:r>
              <a:rPr lang="en-US" sz="1400" dirty="0"/>
              <a:t> Singh</a:t>
            </a:r>
          </a:p>
          <a:p>
            <a:r>
              <a:rPr lang="en-US" sz="1400" dirty="0" err="1"/>
              <a:t>Vanshika</a:t>
            </a:r>
            <a:r>
              <a:rPr lang="en-US" sz="1400" dirty="0"/>
              <a:t> </a:t>
            </a:r>
            <a:r>
              <a:rPr lang="en-US" sz="1400" dirty="0" err="1"/>
              <a:t>Gohel</a:t>
            </a:r>
            <a:endParaRPr lang="en-US" sz="1400" dirty="0"/>
          </a:p>
        </p:txBody>
      </p:sp>
      <p:sp>
        <p:nvSpPr>
          <p:cNvPr id="16" name="TextBox 15">
            <a:extLst>
              <a:ext uri="{FF2B5EF4-FFF2-40B4-BE49-F238E27FC236}">
                <a16:creationId xmlns:a16="http://schemas.microsoft.com/office/drawing/2014/main" id="{7606B97C-848C-A74B-09FC-4FEB24AC0DFD}"/>
              </a:ext>
            </a:extLst>
          </p:cNvPr>
          <p:cNvSpPr txBox="1"/>
          <p:nvPr/>
        </p:nvSpPr>
        <p:spPr>
          <a:xfrm>
            <a:off x="6177136" y="2322786"/>
            <a:ext cx="2430835" cy="1384995"/>
          </a:xfrm>
          <a:prstGeom prst="rect">
            <a:avLst/>
          </a:prstGeom>
          <a:solidFill>
            <a:srgbClr val="FF0000"/>
          </a:solidFill>
          <a:ln>
            <a:solidFill>
              <a:schemeClr val="accent1">
                <a:shade val="50000"/>
              </a:schemeClr>
            </a:solidFill>
          </a:ln>
        </p:spPr>
        <p:txBody>
          <a:bodyPr wrap="square" rtlCol="0">
            <a:spAutoFit/>
          </a:bodyPr>
          <a:lstStyle/>
          <a:p>
            <a:r>
              <a:rPr lang="en-US" sz="1400" b="1" dirty="0">
                <a:solidFill>
                  <a:schemeClr val="bg1"/>
                </a:solidFill>
              </a:rPr>
              <a:t>RED</a:t>
            </a:r>
          </a:p>
          <a:p>
            <a:r>
              <a:rPr lang="en-US" sz="1400" dirty="0">
                <a:solidFill>
                  <a:schemeClr val="bg1"/>
                </a:solidFill>
              </a:rPr>
              <a:t>Sujeet Kc</a:t>
            </a:r>
          </a:p>
          <a:p>
            <a:r>
              <a:rPr lang="en-US" sz="1400" dirty="0" err="1">
                <a:solidFill>
                  <a:schemeClr val="bg1"/>
                </a:solidFill>
              </a:rPr>
              <a:t>Shamsheer</a:t>
            </a:r>
            <a:r>
              <a:rPr lang="en-US" sz="1400" dirty="0">
                <a:solidFill>
                  <a:schemeClr val="bg1"/>
                </a:solidFill>
              </a:rPr>
              <a:t> Singh</a:t>
            </a:r>
          </a:p>
          <a:p>
            <a:r>
              <a:rPr lang="en-US" sz="1400" dirty="0" err="1">
                <a:solidFill>
                  <a:schemeClr val="bg1"/>
                </a:solidFill>
              </a:rPr>
              <a:t>Saifali</a:t>
            </a:r>
            <a:r>
              <a:rPr lang="en-US" sz="1400" dirty="0">
                <a:solidFill>
                  <a:schemeClr val="bg1"/>
                </a:solidFill>
              </a:rPr>
              <a:t> </a:t>
            </a:r>
            <a:r>
              <a:rPr lang="en-US" sz="1400" dirty="0" err="1">
                <a:solidFill>
                  <a:schemeClr val="bg1"/>
                </a:solidFill>
              </a:rPr>
              <a:t>Prasla</a:t>
            </a:r>
            <a:endParaRPr lang="en-US" sz="1400" dirty="0">
              <a:solidFill>
                <a:schemeClr val="bg1"/>
              </a:solidFill>
            </a:endParaRPr>
          </a:p>
          <a:p>
            <a:r>
              <a:rPr lang="en-US" sz="1400" dirty="0" err="1">
                <a:solidFill>
                  <a:schemeClr val="bg1"/>
                </a:solidFill>
              </a:rPr>
              <a:t>Janvi</a:t>
            </a:r>
            <a:r>
              <a:rPr lang="en-US" sz="1400" dirty="0">
                <a:solidFill>
                  <a:schemeClr val="bg1"/>
                </a:solidFill>
              </a:rPr>
              <a:t> </a:t>
            </a:r>
            <a:r>
              <a:rPr lang="en-US" sz="1400" dirty="0" err="1">
                <a:solidFill>
                  <a:schemeClr val="bg1"/>
                </a:solidFill>
              </a:rPr>
              <a:t>Nayanbhai</a:t>
            </a:r>
            <a:r>
              <a:rPr lang="en-US" sz="1400" dirty="0">
                <a:solidFill>
                  <a:schemeClr val="bg1"/>
                </a:solidFill>
              </a:rPr>
              <a:t> Patel</a:t>
            </a:r>
          </a:p>
          <a:p>
            <a:r>
              <a:rPr lang="en-US" sz="1400" dirty="0" err="1">
                <a:solidFill>
                  <a:schemeClr val="bg1"/>
                </a:solidFill>
              </a:rPr>
              <a:t>Aneri</a:t>
            </a:r>
            <a:r>
              <a:rPr lang="en-US" sz="1400" dirty="0">
                <a:solidFill>
                  <a:schemeClr val="bg1"/>
                </a:solidFill>
              </a:rPr>
              <a:t> </a:t>
            </a:r>
            <a:r>
              <a:rPr lang="en-US" sz="1400" dirty="0" err="1">
                <a:solidFill>
                  <a:schemeClr val="bg1"/>
                </a:solidFill>
              </a:rPr>
              <a:t>Vishalkumar</a:t>
            </a:r>
            <a:r>
              <a:rPr lang="en-US" sz="1400" dirty="0">
                <a:solidFill>
                  <a:schemeClr val="bg1"/>
                </a:solidFill>
              </a:rPr>
              <a:t> Shah</a:t>
            </a:r>
          </a:p>
        </p:txBody>
      </p:sp>
      <p:sp>
        <p:nvSpPr>
          <p:cNvPr id="17" name="TextBox 16">
            <a:extLst>
              <a:ext uri="{FF2B5EF4-FFF2-40B4-BE49-F238E27FC236}">
                <a16:creationId xmlns:a16="http://schemas.microsoft.com/office/drawing/2014/main" id="{6F86531F-4AFA-5466-427D-96CAE326A0A7}"/>
              </a:ext>
            </a:extLst>
          </p:cNvPr>
          <p:cNvSpPr txBox="1"/>
          <p:nvPr/>
        </p:nvSpPr>
        <p:spPr>
          <a:xfrm>
            <a:off x="3045541" y="796825"/>
            <a:ext cx="2609029" cy="1384995"/>
          </a:xfrm>
          <a:prstGeom prst="rect">
            <a:avLst/>
          </a:prstGeom>
          <a:solidFill>
            <a:srgbClr val="C00000"/>
          </a:solidFill>
        </p:spPr>
        <p:txBody>
          <a:bodyPr wrap="square" rtlCol="0">
            <a:spAutoFit/>
          </a:bodyPr>
          <a:lstStyle/>
          <a:p>
            <a:r>
              <a:rPr lang="en-US" sz="1400" b="1" dirty="0">
                <a:solidFill>
                  <a:schemeClr val="bg1"/>
                </a:solidFill>
              </a:rPr>
              <a:t>MAROON</a:t>
            </a:r>
          </a:p>
          <a:p>
            <a:r>
              <a:rPr lang="en-US" sz="1400" dirty="0" err="1">
                <a:solidFill>
                  <a:schemeClr val="bg1"/>
                </a:solidFill>
              </a:rPr>
              <a:t>Kishan</a:t>
            </a:r>
            <a:r>
              <a:rPr lang="en-US" sz="1400" dirty="0">
                <a:solidFill>
                  <a:schemeClr val="bg1"/>
                </a:solidFill>
              </a:rPr>
              <a:t> </a:t>
            </a:r>
            <a:r>
              <a:rPr lang="en-US" sz="1400" dirty="0" err="1">
                <a:solidFill>
                  <a:schemeClr val="bg1"/>
                </a:solidFill>
              </a:rPr>
              <a:t>Mahendrabhai</a:t>
            </a:r>
            <a:r>
              <a:rPr lang="en-US" sz="1400" dirty="0">
                <a:solidFill>
                  <a:schemeClr val="bg1"/>
                </a:solidFill>
              </a:rPr>
              <a:t> </a:t>
            </a:r>
            <a:r>
              <a:rPr lang="en-US" sz="1400" dirty="0" err="1">
                <a:solidFill>
                  <a:schemeClr val="bg1"/>
                </a:solidFill>
              </a:rPr>
              <a:t>Savaliya</a:t>
            </a:r>
            <a:endParaRPr lang="en-US" sz="1400" dirty="0">
              <a:solidFill>
                <a:schemeClr val="bg1"/>
              </a:solidFill>
            </a:endParaRPr>
          </a:p>
          <a:p>
            <a:r>
              <a:rPr lang="en-US" sz="1400" dirty="0" err="1">
                <a:solidFill>
                  <a:schemeClr val="bg1"/>
                </a:solidFill>
              </a:rPr>
              <a:t>Dharminsinh</a:t>
            </a:r>
            <a:r>
              <a:rPr lang="en-US" sz="1400" dirty="0">
                <a:solidFill>
                  <a:schemeClr val="bg1"/>
                </a:solidFill>
              </a:rPr>
              <a:t> </a:t>
            </a:r>
            <a:r>
              <a:rPr lang="en-US" sz="1400" dirty="0" err="1">
                <a:solidFill>
                  <a:schemeClr val="bg1"/>
                </a:solidFill>
              </a:rPr>
              <a:t>Pankajsinh</a:t>
            </a:r>
            <a:r>
              <a:rPr lang="en-US" sz="1400" dirty="0">
                <a:solidFill>
                  <a:schemeClr val="bg1"/>
                </a:solidFill>
              </a:rPr>
              <a:t> Rathod</a:t>
            </a:r>
          </a:p>
          <a:p>
            <a:r>
              <a:rPr lang="en-US" sz="1400" dirty="0">
                <a:solidFill>
                  <a:schemeClr val="bg1"/>
                </a:solidFill>
              </a:rPr>
              <a:t>Sarthak Patel</a:t>
            </a:r>
          </a:p>
          <a:p>
            <a:r>
              <a:rPr lang="en-US" sz="1400" dirty="0">
                <a:solidFill>
                  <a:schemeClr val="bg1"/>
                </a:solidFill>
              </a:rPr>
              <a:t>Prachi Yadav</a:t>
            </a:r>
          </a:p>
          <a:p>
            <a:r>
              <a:rPr lang="en-US" sz="1400" dirty="0" err="1">
                <a:solidFill>
                  <a:schemeClr val="bg1"/>
                </a:solidFill>
              </a:rPr>
              <a:t>Shivam</a:t>
            </a:r>
            <a:r>
              <a:rPr lang="en-US" sz="1400" dirty="0">
                <a:solidFill>
                  <a:schemeClr val="bg1"/>
                </a:solidFill>
              </a:rPr>
              <a:t> Dinesh Rank</a:t>
            </a:r>
          </a:p>
        </p:txBody>
      </p:sp>
      <p:sp>
        <p:nvSpPr>
          <p:cNvPr id="18" name="TextBox 17">
            <a:extLst>
              <a:ext uri="{FF2B5EF4-FFF2-40B4-BE49-F238E27FC236}">
                <a16:creationId xmlns:a16="http://schemas.microsoft.com/office/drawing/2014/main" id="{71E8DF26-7619-073C-964C-8B43BAA2A923}"/>
              </a:ext>
            </a:extLst>
          </p:cNvPr>
          <p:cNvSpPr txBox="1"/>
          <p:nvPr/>
        </p:nvSpPr>
        <p:spPr>
          <a:xfrm>
            <a:off x="3045541" y="3794232"/>
            <a:ext cx="2638097" cy="1384995"/>
          </a:xfrm>
          <a:prstGeom prst="rect">
            <a:avLst/>
          </a:prstGeom>
          <a:solidFill>
            <a:srgbClr val="009193"/>
          </a:solidFill>
          <a:ln>
            <a:solidFill>
              <a:schemeClr val="accent1">
                <a:shade val="50000"/>
              </a:schemeClr>
            </a:solidFill>
          </a:ln>
        </p:spPr>
        <p:txBody>
          <a:bodyPr wrap="square" rtlCol="0">
            <a:spAutoFit/>
          </a:bodyPr>
          <a:lstStyle/>
          <a:p>
            <a:r>
              <a:rPr lang="en-US" sz="1400" b="1" dirty="0">
                <a:solidFill>
                  <a:schemeClr val="bg1"/>
                </a:solidFill>
              </a:rPr>
              <a:t>TEAL</a:t>
            </a:r>
          </a:p>
          <a:p>
            <a:r>
              <a:rPr lang="en-US" sz="1400" dirty="0">
                <a:solidFill>
                  <a:schemeClr val="bg1"/>
                </a:solidFill>
              </a:rPr>
              <a:t>Hemanth Kumar </a:t>
            </a:r>
            <a:r>
              <a:rPr lang="en-US" sz="1400" dirty="0" err="1">
                <a:solidFill>
                  <a:schemeClr val="bg1"/>
                </a:solidFill>
              </a:rPr>
              <a:t>Nadipineni</a:t>
            </a:r>
            <a:endParaRPr lang="en-US" sz="1400" dirty="0">
              <a:solidFill>
                <a:schemeClr val="bg1"/>
              </a:solidFill>
            </a:endParaRPr>
          </a:p>
          <a:p>
            <a:r>
              <a:rPr lang="en-US" sz="1400" dirty="0" err="1">
                <a:solidFill>
                  <a:schemeClr val="bg1"/>
                </a:solidFill>
              </a:rPr>
              <a:t>Farhin</a:t>
            </a:r>
            <a:r>
              <a:rPr lang="en-US" sz="1400" dirty="0">
                <a:solidFill>
                  <a:schemeClr val="bg1"/>
                </a:solidFill>
              </a:rPr>
              <a:t> </a:t>
            </a:r>
            <a:r>
              <a:rPr lang="en-US" sz="1400" dirty="0" err="1">
                <a:solidFill>
                  <a:schemeClr val="bg1"/>
                </a:solidFill>
              </a:rPr>
              <a:t>Damania</a:t>
            </a:r>
            <a:endParaRPr lang="en-US" sz="1400" dirty="0">
              <a:solidFill>
                <a:schemeClr val="bg1"/>
              </a:solidFill>
            </a:endParaRPr>
          </a:p>
          <a:p>
            <a:r>
              <a:rPr lang="en-US" sz="1400" dirty="0" err="1">
                <a:solidFill>
                  <a:schemeClr val="bg1"/>
                </a:solidFill>
              </a:rPr>
              <a:t>Dhrupa</a:t>
            </a:r>
            <a:r>
              <a:rPr lang="en-US" sz="1400" dirty="0">
                <a:solidFill>
                  <a:schemeClr val="bg1"/>
                </a:solidFill>
              </a:rPr>
              <a:t> Patel</a:t>
            </a:r>
          </a:p>
          <a:p>
            <a:r>
              <a:rPr lang="en-US" sz="1400" dirty="0" err="1">
                <a:solidFill>
                  <a:schemeClr val="bg1"/>
                </a:solidFill>
              </a:rPr>
              <a:t>Purvisha</a:t>
            </a:r>
            <a:r>
              <a:rPr lang="en-US" sz="1400" dirty="0">
                <a:solidFill>
                  <a:schemeClr val="bg1"/>
                </a:solidFill>
              </a:rPr>
              <a:t> Patel</a:t>
            </a:r>
          </a:p>
          <a:p>
            <a:r>
              <a:rPr lang="en-US" sz="1400" dirty="0">
                <a:solidFill>
                  <a:schemeClr val="bg1"/>
                </a:solidFill>
              </a:rPr>
              <a:t>Smriti Mishra</a:t>
            </a:r>
          </a:p>
        </p:txBody>
      </p:sp>
      <p:sp>
        <p:nvSpPr>
          <p:cNvPr id="19" name="TextBox 18">
            <a:extLst>
              <a:ext uri="{FF2B5EF4-FFF2-40B4-BE49-F238E27FC236}">
                <a16:creationId xmlns:a16="http://schemas.microsoft.com/office/drawing/2014/main" id="{2BE36915-7D59-5641-10D3-AE49FE5E983A}"/>
              </a:ext>
            </a:extLst>
          </p:cNvPr>
          <p:cNvSpPr txBox="1"/>
          <p:nvPr/>
        </p:nvSpPr>
        <p:spPr>
          <a:xfrm>
            <a:off x="3045541" y="2322786"/>
            <a:ext cx="2609029" cy="1384995"/>
          </a:xfrm>
          <a:prstGeom prst="rect">
            <a:avLst/>
          </a:prstGeom>
          <a:solidFill>
            <a:srgbClr val="9437FF"/>
          </a:solidFill>
          <a:ln>
            <a:solidFill>
              <a:schemeClr val="accent1">
                <a:shade val="50000"/>
              </a:schemeClr>
            </a:solidFill>
          </a:ln>
        </p:spPr>
        <p:txBody>
          <a:bodyPr wrap="square" rtlCol="0">
            <a:spAutoFit/>
          </a:bodyPr>
          <a:lstStyle/>
          <a:p>
            <a:r>
              <a:rPr lang="en-US" sz="1400" b="1" dirty="0">
                <a:solidFill>
                  <a:schemeClr val="bg1"/>
                </a:solidFill>
              </a:rPr>
              <a:t>PURPLE</a:t>
            </a:r>
          </a:p>
          <a:p>
            <a:r>
              <a:rPr lang="en-US" sz="1400" dirty="0" err="1">
                <a:solidFill>
                  <a:schemeClr val="bg1"/>
                </a:solidFill>
              </a:rPr>
              <a:t>Sukaran</a:t>
            </a:r>
            <a:r>
              <a:rPr lang="en-US" sz="1400" dirty="0">
                <a:solidFill>
                  <a:schemeClr val="bg1"/>
                </a:solidFill>
              </a:rPr>
              <a:t> Golani</a:t>
            </a:r>
          </a:p>
          <a:p>
            <a:r>
              <a:rPr lang="en-US" sz="1400" dirty="0">
                <a:solidFill>
                  <a:schemeClr val="bg1"/>
                </a:solidFill>
              </a:rPr>
              <a:t>Aditya </a:t>
            </a:r>
            <a:r>
              <a:rPr lang="en-US" sz="1400" dirty="0" err="1">
                <a:solidFill>
                  <a:schemeClr val="bg1"/>
                </a:solidFill>
              </a:rPr>
              <a:t>Satendra</a:t>
            </a:r>
            <a:r>
              <a:rPr lang="en-US" sz="1400" dirty="0">
                <a:solidFill>
                  <a:schemeClr val="bg1"/>
                </a:solidFill>
              </a:rPr>
              <a:t> Dixit</a:t>
            </a:r>
          </a:p>
          <a:p>
            <a:r>
              <a:rPr lang="en-US" sz="1400" dirty="0">
                <a:solidFill>
                  <a:schemeClr val="bg1"/>
                </a:solidFill>
              </a:rPr>
              <a:t>Manasvi .</a:t>
            </a:r>
          </a:p>
          <a:p>
            <a:r>
              <a:rPr lang="en-US" sz="1400" dirty="0">
                <a:solidFill>
                  <a:schemeClr val="bg1"/>
                </a:solidFill>
              </a:rPr>
              <a:t>Sharad Kumar</a:t>
            </a:r>
          </a:p>
          <a:p>
            <a:r>
              <a:rPr lang="en-US" sz="1400" dirty="0">
                <a:solidFill>
                  <a:schemeClr val="bg1"/>
                </a:solidFill>
              </a:rPr>
              <a:t>Meghna </a:t>
            </a:r>
            <a:r>
              <a:rPr lang="en-US" sz="1400" dirty="0" err="1">
                <a:solidFill>
                  <a:schemeClr val="bg1"/>
                </a:solidFill>
              </a:rPr>
              <a:t>Rupchandani</a:t>
            </a:r>
            <a:endParaRPr lang="en-US" sz="1400" dirty="0">
              <a:solidFill>
                <a:schemeClr val="bg1"/>
              </a:solidFill>
            </a:endParaRPr>
          </a:p>
        </p:txBody>
      </p:sp>
      <p:sp>
        <p:nvSpPr>
          <p:cNvPr id="20" name="TextBox 19">
            <a:extLst>
              <a:ext uri="{FF2B5EF4-FFF2-40B4-BE49-F238E27FC236}">
                <a16:creationId xmlns:a16="http://schemas.microsoft.com/office/drawing/2014/main" id="{921EC146-A4E5-EE0F-5F4E-83A36B5CB6B0}"/>
              </a:ext>
            </a:extLst>
          </p:cNvPr>
          <p:cNvSpPr txBox="1"/>
          <p:nvPr/>
        </p:nvSpPr>
        <p:spPr>
          <a:xfrm>
            <a:off x="3045541" y="5320193"/>
            <a:ext cx="2648607" cy="1384995"/>
          </a:xfrm>
          <a:prstGeom prst="rect">
            <a:avLst/>
          </a:prstGeom>
          <a:solidFill>
            <a:schemeClr val="accent4">
              <a:lumMod val="60000"/>
              <a:lumOff val="40000"/>
            </a:schemeClr>
          </a:solidFill>
          <a:ln>
            <a:solidFill>
              <a:schemeClr val="accent1">
                <a:shade val="50000"/>
              </a:schemeClr>
            </a:solidFill>
          </a:ln>
        </p:spPr>
        <p:txBody>
          <a:bodyPr wrap="square" rtlCol="0">
            <a:spAutoFit/>
          </a:bodyPr>
          <a:lstStyle/>
          <a:p>
            <a:r>
              <a:rPr lang="en-US" sz="1400" b="1" dirty="0"/>
              <a:t>GOLD</a:t>
            </a:r>
          </a:p>
          <a:p>
            <a:r>
              <a:rPr lang="en-US" sz="1400" dirty="0"/>
              <a:t>Jayashree </a:t>
            </a:r>
            <a:r>
              <a:rPr lang="en-US" sz="1400" dirty="0" err="1"/>
              <a:t>Ramasubramanian</a:t>
            </a:r>
            <a:endParaRPr lang="en-US" sz="1400" dirty="0"/>
          </a:p>
          <a:p>
            <a:r>
              <a:rPr lang="en-US" sz="1400" dirty="0" err="1"/>
              <a:t>Sagarkumar</a:t>
            </a:r>
            <a:r>
              <a:rPr lang="en-US" sz="1400" dirty="0"/>
              <a:t> </a:t>
            </a:r>
            <a:r>
              <a:rPr lang="en-US" sz="1400" dirty="0" err="1"/>
              <a:t>Pankajbhai</a:t>
            </a:r>
            <a:r>
              <a:rPr lang="en-US" sz="1400" dirty="0"/>
              <a:t> </a:t>
            </a:r>
            <a:r>
              <a:rPr lang="en-US" sz="1400" dirty="0" err="1"/>
              <a:t>Vaghasia</a:t>
            </a:r>
            <a:endParaRPr lang="en-US" sz="1400" dirty="0"/>
          </a:p>
          <a:p>
            <a:r>
              <a:rPr lang="en-US" sz="1400" dirty="0"/>
              <a:t>Sri Venkata Sai </a:t>
            </a:r>
            <a:r>
              <a:rPr lang="en-US" sz="1400" dirty="0" err="1"/>
              <a:t>Tejaswini</a:t>
            </a:r>
            <a:r>
              <a:rPr lang="en-US" sz="1400" dirty="0"/>
              <a:t> </a:t>
            </a:r>
            <a:r>
              <a:rPr lang="en-US" sz="1400" dirty="0" err="1"/>
              <a:t>Rallapalli</a:t>
            </a:r>
            <a:endParaRPr lang="en-US" sz="1400" dirty="0"/>
          </a:p>
          <a:p>
            <a:r>
              <a:rPr lang="en-US" sz="1400" dirty="0" err="1"/>
              <a:t>Dharmay</a:t>
            </a:r>
            <a:r>
              <a:rPr lang="en-US" sz="1400" dirty="0"/>
              <a:t> </a:t>
            </a:r>
            <a:r>
              <a:rPr lang="en-US" sz="1400" dirty="0" err="1"/>
              <a:t>Dineshchandra</a:t>
            </a:r>
            <a:r>
              <a:rPr lang="en-US" sz="1400" dirty="0"/>
              <a:t> </a:t>
            </a:r>
            <a:r>
              <a:rPr lang="en-US" sz="1400" dirty="0" err="1"/>
              <a:t>Sureja</a:t>
            </a:r>
            <a:endParaRPr lang="en-US" sz="1400" dirty="0"/>
          </a:p>
          <a:p>
            <a:r>
              <a:rPr lang="en-US" sz="1400" dirty="0" err="1"/>
              <a:t>Radhey</a:t>
            </a:r>
            <a:r>
              <a:rPr lang="en-US" sz="1400" dirty="0"/>
              <a:t> </a:t>
            </a:r>
            <a:r>
              <a:rPr lang="en-US" sz="1400" dirty="0" err="1"/>
              <a:t>Rupapara</a:t>
            </a:r>
            <a:r>
              <a:rPr lang="en-US" sz="1400" dirty="0"/>
              <a:t> </a:t>
            </a:r>
          </a:p>
        </p:txBody>
      </p:sp>
      <p:sp>
        <p:nvSpPr>
          <p:cNvPr id="21" name="TextBox 20">
            <a:extLst>
              <a:ext uri="{FF2B5EF4-FFF2-40B4-BE49-F238E27FC236}">
                <a16:creationId xmlns:a16="http://schemas.microsoft.com/office/drawing/2014/main" id="{E70FB10A-1843-2359-ED15-0B9A736A6B19}"/>
              </a:ext>
            </a:extLst>
          </p:cNvPr>
          <p:cNvSpPr txBox="1"/>
          <p:nvPr/>
        </p:nvSpPr>
        <p:spPr>
          <a:xfrm>
            <a:off x="6189610" y="796825"/>
            <a:ext cx="2418362" cy="1384995"/>
          </a:xfrm>
          <a:prstGeom prst="rect">
            <a:avLst/>
          </a:prstGeom>
          <a:solidFill>
            <a:srgbClr val="FF9300"/>
          </a:solidFill>
          <a:ln>
            <a:solidFill>
              <a:schemeClr val="accent1">
                <a:shade val="50000"/>
              </a:schemeClr>
            </a:solidFill>
          </a:ln>
        </p:spPr>
        <p:txBody>
          <a:bodyPr wrap="square" rtlCol="0">
            <a:spAutoFit/>
          </a:bodyPr>
          <a:lstStyle/>
          <a:p>
            <a:r>
              <a:rPr lang="en-US" sz="1400" b="1" dirty="0"/>
              <a:t>ORANGE</a:t>
            </a:r>
          </a:p>
          <a:p>
            <a:r>
              <a:rPr lang="en-US" sz="1400" dirty="0"/>
              <a:t>Harsh </a:t>
            </a:r>
            <a:r>
              <a:rPr lang="en-US" sz="1400" dirty="0" err="1"/>
              <a:t>Kamleshbhai</a:t>
            </a:r>
            <a:r>
              <a:rPr lang="en-US" sz="1400" dirty="0"/>
              <a:t> Shah</a:t>
            </a:r>
          </a:p>
          <a:p>
            <a:r>
              <a:rPr lang="en-US" sz="1400" dirty="0" err="1"/>
              <a:t>Hrishi</a:t>
            </a:r>
            <a:r>
              <a:rPr lang="en-US" sz="1400" dirty="0"/>
              <a:t> Patel</a:t>
            </a:r>
          </a:p>
          <a:p>
            <a:r>
              <a:rPr lang="en-US" sz="1400" dirty="0"/>
              <a:t>Karan Singh Rathore</a:t>
            </a:r>
          </a:p>
          <a:p>
            <a:r>
              <a:rPr lang="en-US" sz="1400" dirty="0"/>
              <a:t>Faiza Aziz </a:t>
            </a:r>
            <a:r>
              <a:rPr lang="en-US" sz="1400" dirty="0" err="1"/>
              <a:t>Umatiya</a:t>
            </a:r>
            <a:endParaRPr lang="en-US" sz="1400" dirty="0"/>
          </a:p>
          <a:p>
            <a:r>
              <a:rPr lang="en-US" sz="1400" dirty="0" err="1"/>
              <a:t>Qiwei</a:t>
            </a:r>
            <a:r>
              <a:rPr lang="en-US" sz="1400" dirty="0"/>
              <a:t> Sun</a:t>
            </a:r>
          </a:p>
        </p:txBody>
      </p:sp>
      <p:sp>
        <p:nvSpPr>
          <p:cNvPr id="22" name="TextBox 21">
            <a:extLst>
              <a:ext uri="{FF2B5EF4-FFF2-40B4-BE49-F238E27FC236}">
                <a16:creationId xmlns:a16="http://schemas.microsoft.com/office/drawing/2014/main" id="{123F1F4B-0B7D-41D5-17F5-7FD6C59EB9D7}"/>
              </a:ext>
            </a:extLst>
          </p:cNvPr>
          <p:cNvSpPr txBox="1"/>
          <p:nvPr/>
        </p:nvSpPr>
        <p:spPr>
          <a:xfrm>
            <a:off x="6206205" y="3794231"/>
            <a:ext cx="2401766" cy="1384995"/>
          </a:xfrm>
          <a:prstGeom prst="rect">
            <a:avLst/>
          </a:prstGeom>
          <a:solidFill>
            <a:schemeClr val="accent1">
              <a:lumMod val="75000"/>
            </a:schemeClr>
          </a:solidFill>
        </p:spPr>
        <p:txBody>
          <a:bodyPr wrap="square" rtlCol="0">
            <a:spAutoFit/>
          </a:bodyPr>
          <a:lstStyle/>
          <a:p>
            <a:r>
              <a:rPr lang="en-US" sz="1400" b="1" dirty="0">
                <a:solidFill>
                  <a:schemeClr val="bg1"/>
                </a:solidFill>
              </a:rPr>
              <a:t>NAVY</a:t>
            </a:r>
          </a:p>
          <a:p>
            <a:r>
              <a:rPr lang="en-US" sz="1400" dirty="0" err="1">
                <a:solidFill>
                  <a:schemeClr val="bg1"/>
                </a:solidFill>
              </a:rPr>
              <a:t>Dhairya</a:t>
            </a:r>
            <a:r>
              <a:rPr lang="en-US" sz="1400" dirty="0">
                <a:solidFill>
                  <a:schemeClr val="bg1"/>
                </a:solidFill>
              </a:rPr>
              <a:t> Doctor</a:t>
            </a:r>
          </a:p>
          <a:p>
            <a:r>
              <a:rPr lang="en-US" sz="1400" dirty="0">
                <a:solidFill>
                  <a:schemeClr val="bg1"/>
                </a:solidFill>
              </a:rPr>
              <a:t>Sai </a:t>
            </a:r>
            <a:r>
              <a:rPr lang="en-US" sz="1400" dirty="0" err="1">
                <a:solidFill>
                  <a:schemeClr val="bg1"/>
                </a:solidFill>
              </a:rPr>
              <a:t>Chinthirla</a:t>
            </a:r>
            <a:endParaRPr lang="en-US" sz="1400" dirty="0">
              <a:solidFill>
                <a:schemeClr val="bg1"/>
              </a:solidFill>
            </a:endParaRPr>
          </a:p>
          <a:p>
            <a:r>
              <a:rPr lang="en-US" sz="1400" dirty="0" err="1">
                <a:solidFill>
                  <a:schemeClr val="bg1"/>
                </a:solidFill>
              </a:rPr>
              <a:t>Dharmik</a:t>
            </a:r>
            <a:r>
              <a:rPr lang="en-US" sz="1400" dirty="0">
                <a:solidFill>
                  <a:schemeClr val="bg1"/>
                </a:solidFill>
              </a:rPr>
              <a:t> </a:t>
            </a:r>
            <a:r>
              <a:rPr lang="en-US" sz="1400" dirty="0" err="1">
                <a:solidFill>
                  <a:schemeClr val="bg1"/>
                </a:solidFill>
              </a:rPr>
              <a:t>Soni</a:t>
            </a:r>
            <a:endParaRPr lang="en-US" sz="1400" dirty="0">
              <a:solidFill>
                <a:schemeClr val="bg1"/>
              </a:solidFill>
            </a:endParaRPr>
          </a:p>
          <a:p>
            <a:r>
              <a:rPr lang="en-US" sz="1400" dirty="0" err="1">
                <a:solidFill>
                  <a:schemeClr val="bg1"/>
                </a:solidFill>
              </a:rPr>
              <a:t>Jayasree</a:t>
            </a:r>
            <a:r>
              <a:rPr lang="en-US" sz="1400" dirty="0">
                <a:solidFill>
                  <a:schemeClr val="bg1"/>
                </a:solidFill>
              </a:rPr>
              <a:t> </a:t>
            </a:r>
            <a:r>
              <a:rPr lang="en-US" sz="1400" dirty="0" err="1">
                <a:solidFill>
                  <a:schemeClr val="bg1"/>
                </a:solidFill>
              </a:rPr>
              <a:t>Barla</a:t>
            </a:r>
            <a:endParaRPr lang="en-US" sz="1400" dirty="0">
              <a:solidFill>
                <a:schemeClr val="bg1"/>
              </a:solidFill>
            </a:endParaRPr>
          </a:p>
          <a:p>
            <a:r>
              <a:rPr lang="en-US" sz="1400" dirty="0">
                <a:solidFill>
                  <a:schemeClr val="bg1"/>
                </a:solidFill>
              </a:rPr>
              <a:t>Arti </a:t>
            </a:r>
            <a:r>
              <a:rPr lang="en-US" sz="1400" dirty="0" err="1">
                <a:solidFill>
                  <a:schemeClr val="bg1"/>
                </a:solidFill>
              </a:rPr>
              <a:t>Bhalodia</a:t>
            </a:r>
            <a:endParaRPr lang="en-US" sz="1400" dirty="0">
              <a:solidFill>
                <a:schemeClr val="bg1"/>
              </a:solidFill>
            </a:endParaRPr>
          </a:p>
        </p:txBody>
      </p:sp>
    </p:spTree>
    <p:extLst>
      <p:ext uri="{BB962C8B-B14F-4D97-AF65-F5344CB8AC3E}">
        <p14:creationId xmlns:p14="http://schemas.microsoft.com/office/powerpoint/2010/main" val="195792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Project Groups</a:t>
            </a:r>
            <a:br>
              <a:rPr lang="en-US" dirty="0"/>
            </a:br>
            <a:endParaRPr lang="en-US" dirty="0"/>
          </a:p>
        </p:txBody>
      </p:sp>
      <p:sp>
        <p:nvSpPr>
          <p:cNvPr id="3" name="Content Placeholder 2"/>
          <p:cNvSpPr>
            <a:spLocks noGrp="1"/>
          </p:cNvSpPr>
          <p:nvPr>
            <p:ph idx="1"/>
          </p:nvPr>
        </p:nvSpPr>
        <p:spPr/>
        <p:txBody>
          <a:bodyPr/>
          <a:lstStyle/>
          <a:p>
            <a:r>
              <a:rPr lang="en-US" dirty="0"/>
              <a:t>The project will be done in groups of 4-5 students</a:t>
            </a:r>
          </a:p>
          <a:p>
            <a:r>
              <a:rPr lang="en-US" dirty="0"/>
              <a:t>Groups are based on the forms you were to submit on Monday.</a:t>
            </a:r>
          </a:p>
          <a:p>
            <a:r>
              <a:rPr lang="en-US" dirty="0"/>
              <a:t>Groups will be announced after this presentation.</a:t>
            </a:r>
          </a:p>
          <a:p>
            <a:endParaRPr lang="en-US" dirty="0"/>
          </a:p>
        </p:txBody>
      </p:sp>
    </p:spTree>
    <p:extLst>
      <p:ext uri="{BB962C8B-B14F-4D97-AF65-F5344CB8AC3E}">
        <p14:creationId xmlns:p14="http://schemas.microsoft.com/office/powerpoint/2010/main" val="893351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2E15-5827-69A7-9245-DA38180E09B5}"/>
              </a:ext>
            </a:extLst>
          </p:cNvPr>
          <p:cNvSpPr>
            <a:spLocks noGrp="1"/>
          </p:cNvSpPr>
          <p:nvPr>
            <p:ph type="title"/>
          </p:nvPr>
        </p:nvSpPr>
        <p:spPr/>
        <p:txBody>
          <a:bodyPr/>
          <a:lstStyle/>
          <a:p>
            <a:r>
              <a:rPr lang="en-US" dirty="0"/>
              <a:t>Topics</a:t>
            </a:r>
          </a:p>
        </p:txBody>
      </p:sp>
      <p:graphicFrame>
        <p:nvGraphicFramePr>
          <p:cNvPr id="6" name="Table 6">
            <a:extLst>
              <a:ext uri="{FF2B5EF4-FFF2-40B4-BE49-F238E27FC236}">
                <a16:creationId xmlns:a16="http://schemas.microsoft.com/office/drawing/2014/main" id="{3CFB6743-C507-1AF2-BF4A-E1BD25B8FF45}"/>
              </a:ext>
            </a:extLst>
          </p:cNvPr>
          <p:cNvGraphicFramePr>
            <a:graphicFrameLocks noGrp="1"/>
          </p:cNvGraphicFramePr>
          <p:nvPr>
            <p:extLst>
              <p:ext uri="{D42A27DB-BD31-4B8C-83A1-F6EECF244321}">
                <p14:modId xmlns:p14="http://schemas.microsoft.com/office/powerpoint/2010/main" val="892739259"/>
              </p:ext>
            </p:extLst>
          </p:nvPr>
        </p:nvGraphicFramePr>
        <p:xfrm>
          <a:off x="378372" y="1574687"/>
          <a:ext cx="8387256" cy="4988560"/>
        </p:xfrm>
        <a:graphic>
          <a:graphicData uri="http://schemas.openxmlformats.org/drawingml/2006/table">
            <a:tbl>
              <a:tblPr firstRow="1" bandRow="1">
                <a:tableStyleId>{5C22544A-7EE6-4342-B048-85BDC9FD1C3A}</a:tableStyleId>
              </a:tblPr>
              <a:tblGrid>
                <a:gridCol w="4330263">
                  <a:extLst>
                    <a:ext uri="{9D8B030D-6E8A-4147-A177-3AD203B41FA5}">
                      <a16:colId xmlns:a16="http://schemas.microsoft.com/office/drawing/2014/main" val="610671071"/>
                    </a:ext>
                  </a:extLst>
                </a:gridCol>
                <a:gridCol w="1933903">
                  <a:extLst>
                    <a:ext uri="{9D8B030D-6E8A-4147-A177-3AD203B41FA5}">
                      <a16:colId xmlns:a16="http://schemas.microsoft.com/office/drawing/2014/main" val="2495119966"/>
                    </a:ext>
                  </a:extLst>
                </a:gridCol>
                <a:gridCol w="2123090">
                  <a:extLst>
                    <a:ext uri="{9D8B030D-6E8A-4147-A177-3AD203B41FA5}">
                      <a16:colId xmlns:a16="http://schemas.microsoft.com/office/drawing/2014/main" val="2111031640"/>
                    </a:ext>
                  </a:extLst>
                </a:gridCol>
              </a:tblGrid>
              <a:tr h="370840">
                <a:tc>
                  <a:txBody>
                    <a:bodyPr/>
                    <a:lstStyle/>
                    <a:p>
                      <a:r>
                        <a:rPr lang="en-US" dirty="0"/>
                        <a:t>Topic</a:t>
                      </a:r>
                    </a:p>
                  </a:txBody>
                  <a:tcPr/>
                </a:tc>
                <a:tc>
                  <a:txBody>
                    <a:bodyPr/>
                    <a:lstStyle/>
                    <a:p>
                      <a:r>
                        <a:rPr lang="en-US" dirty="0"/>
                        <a:t>Mobile Phone</a:t>
                      </a:r>
                    </a:p>
                  </a:txBody>
                  <a:tcPr/>
                </a:tc>
                <a:tc>
                  <a:txBody>
                    <a:bodyPr/>
                    <a:lstStyle/>
                    <a:p>
                      <a:r>
                        <a:rPr lang="en-US" dirty="0"/>
                        <a:t>Smartwatch</a:t>
                      </a:r>
                    </a:p>
                  </a:txBody>
                  <a:tcPr/>
                </a:tc>
                <a:extLst>
                  <a:ext uri="{0D108BD9-81ED-4DB2-BD59-A6C34878D82A}">
                    <a16:rowId xmlns:a16="http://schemas.microsoft.com/office/drawing/2014/main" val="1536873610"/>
                  </a:ext>
                </a:extLst>
              </a:tr>
              <a:tr h="370840">
                <a:tc>
                  <a:txBody>
                    <a:bodyPr/>
                    <a:lstStyle/>
                    <a:p>
                      <a:r>
                        <a:rPr lang="en-US" dirty="0"/>
                        <a:t>Meeting/Scheduling</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350882193"/>
                  </a:ext>
                </a:extLst>
              </a:tr>
              <a:tr h="370840">
                <a:tc>
                  <a:txBody>
                    <a:bodyPr/>
                    <a:lstStyle/>
                    <a:p>
                      <a:r>
                        <a:rPr lang="en-US" dirty="0"/>
                        <a:t>Tasks/to do lists (home or work)</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3468088988"/>
                  </a:ext>
                </a:extLst>
              </a:tr>
              <a:tr h="370840">
                <a:tc>
                  <a:txBody>
                    <a:bodyPr/>
                    <a:lstStyle/>
                    <a:p>
                      <a:r>
                        <a:rPr lang="en-US" dirty="0"/>
                        <a:t>Organizing apps on phone</a:t>
                      </a:r>
                    </a:p>
                  </a:txBody>
                  <a:tcPr/>
                </a:tc>
                <a:tc>
                  <a:txBody>
                    <a:bodyPr/>
                    <a:lstStyle/>
                    <a:p>
                      <a:r>
                        <a:rPr lang="en-US" dirty="0"/>
                        <a:t>5.</a:t>
                      </a:r>
                    </a:p>
                  </a:txBody>
                  <a:tcPr/>
                </a:tc>
                <a:tc>
                  <a:txBody>
                    <a:bodyPr/>
                    <a:lstStyle/>
                    <a:p>
                      <a:endParaRPr lang="en-US" dirty="0"/>
                    </a:p>
                  </a:txBody>
                  <a:tcPr>
                    <a:solidFill>
                      <a:schemeClr val="tx1"/>
                    </a:solidFill>
                  </a:tcPr>
                </a:tc>
                <a:extLst>
                  <a:ext uri="{0D108BD9-81ED-4DB2-BD59-A6C34878D82A}">
                    <a16:rowId xmlns:a16="http://schemas.microsoft.com/office/drawing/2014/main" val="321822582"/>
                  </a:ext>
                </a:extLst>
              </a:tr>
              <a:tr h="370840">
                <a:tc>
                  <a:txBody>
                    <a:bodyPr/>
                    <a:lstStyle/>
                    <a:p>
                      <a:r>
                        <a:rPr lang="en-US" dirty="0"/>
                        <a:t>Restaurant food ordering/delivery</a:t>
                      </a:r>
                    </a:p>
                  </a:txBody>
                  <a:tcPr/>
                </a:tc>
                <a:tc>
                  <a:txBody>
                    <a:bodyPr/>
                    <a:lstStyle/>
                    <a:p>
                      <a:r>
                        <a:rPr lang="en-US" dirty="0"/>
                        <a:t>6.</a:t>
                      </a:r>
                    </a:p>
                  </a:txBody>
                  <a:tcPr/>
                </a:tc>
                <a:tc>
                  <a:txBody>
                    <a:bodyPr/>
                    <a:lstStyle/>
                    <a:p>
                      <a:endParaRPr lang="en-US" dirty="0"/>
                    </a:p>
                  </a:txBody>
                  <a:tcPr>
                    <a:solidFill>
                      <a:schemeClr val="tx1"/>
                    </a:solidFill>
                  </a:tcPr>
                </a:tc>
                <a:extLst>
                  <a:ext uri="{0D108BD9-81ED-4DB2-BD59-A6C34878D82A}">
                    <a16:rowId xmlns:a16="http://schemas.microsoft.com/office/drawing/2014/main" val="2867094379"/>
                  </a:ext>
                </a:extLst>
              </a:tr>
              <a:tr h="370840">
                <a:tc>
                  <a:txBody>
                    <a:bodyPr/>
                    <a:lstStyle/>
                    <a:p>
                      <a:r>
                        <a:rPr lang="en-US" dirty="0"/>
                        <a:t>Grocery ordering online</a:t>
                      </a:r>
                    </a:p>
                  </a:txBody>
                  <a:tcPr/>
                </a:tc>
                <a:tc>
                  <a:txBody>
                    <a:bodyPr/>
                    <a:lstStyle/>
                    <a:p>
                      <a:r>
                        <a:rPr lang="en-US" dirty="0"/>
                        <a:t>7.</a:t>
                      </a:r>
                    </a:p>
                  </a:txBody>
                  <a:tcPr/>
                </a:tc>
                <a:tc>
                  <a:txBody>
                    <a:bodyPr/>
                    <a:lstStyle/>
                    <a:p>
                      <a:endParaRPr lang="en-US" dirty="0"/>
                    </a:p>
                  </a:txBody>
                  <a:tcPr>
                    <a:solidFill>
                      <a:schemeClr val="tx1"/>
                    </a:solidFill>
                  </a:tcPr>
                </a:tc>
                <a:extLst>
                  <a:ext uri="{0D108BD9-81ED-4DB2-BD59-A6C34878D82A}">
                    <a16:rowId xmlns:a16="http://schemas.microsoft.com/office/drawing/2014/main" val="3086389200"/>
                  </a:ext>
                </a:extLst>
              </a:tr>
              <a:tr h="370840">
                <a:tc>
                  <a:txBody>
                    <a:bodyPr/>
                    <a:lstStyle/>
                    <a:p>
                      <a:r>
                        <a:rPr lang="en-US" dirty="0"/>
                        <a:t>Vacation: pre-trip planning (track flights, hotels, things to do)</a:t>
                      </a:r>
                    </a:p>
                  </a:txBody>
                  <a:tcPr/>
                </a:tc>
                <a:tc>
                  <a:txBody>
                    <a:bodyPr/>
                    <a:lstStyle/>
                    <a:p>
                      <a:r>
                        <a:rPr lang="en-US" dirty="0"/>
                        <a:t>8.</a:t>
                      </a:r>
                    </a:p>
                  </a:txBody>
                  <a:tcPr/>
                </a:tc>
                <a:tc>
                  <a:txBody>
                    <a:bodyPr/>
                    <a:lstStyle/>
                    <a:p>
                      <a:endParaRPr lang="en-US" dirty="0"/>
                    </a:p>
                  </a:txBody>
                  <a:tcPr>
                    <a:solidFill>
                      <a:schemeClr val="tx1"/>
                    </a:solidFill>
                  </a:tcPr>
                </a:tc>
                <a:extLst>
                  <a:ext uri="{0D108BD9-81ED-4DB2-BD59-A6C34878D82A}">
                    <a16:rowId xmlns:a16="http://schemas.microsoft.com/office/drawing/2014/main" val="4100907567"/>
                  </a:ext>
                </a:extLst>
              </a:tr>
              <a:tr h="370840">
                <a:tc>
                  <a:txBody>
                    <a:bodyPr/>
                    <a:lstStyle/>
                    <a:p>
                      <a:r>
                        <a:rPr lang="en-US" dirty="0"/>
                        <a:t>Vacation: on-trip (scheduling, local transportation, etc.)</a:t>
                      </a:r>
                    </a:p>
                  </a:txBody>
                  <a:tcPr/>
                </a:tc>
                <a:tc>
                  <a:txBody>
                    <a:bodyPr/>
                    <a:lstStyle/>
                    <a:p>
                      <a:r>
                        <a:rPr lang="en-US" dirty="0"/>
                        <a:t>9.</a:t>
                      </a:r>
                    </a:p>
                  </a:txBody>
                  <a:tcPr/>
                </a:tc>
                <a:tc>
                  <a:txBody>
                    <a:bodyPr/>
                    <a:lstStyle/>
                    <a:p>
                      <a:endParaRPr lang="en-US" dirty="0"/>
                    </a:p>
                  </a:txBody>
                  <a:tcPr>
                    <a:solidFill>
                      <a:schemeClr val="tx1"/>
                    </a:solidFill>
                  </a:tcPr>
                </a:tc>
                <a:extLst>
                  <a:ext uri="{0D108BD9-81ED-4DB2-BD59-A6C34878D82A}">
                    <a16:rowId xmlns:a16="http://schemas.microsoft.com/office/drawing/2014/main" val="1411649201"/>
                  </a:ext>
                </a:extLst>
              </a:tr>
              <a:tr h="370840">
                <a:tc>
                  <a:txBody>
                    <a:bodyPr/>
                    <a:lstStyle/>
                    <a:p>
                      <a:r>
                        <a:rPr lang="en-US" dirty="0"/>
                        <a:t>Banking: spending/saving $$/bill tracking</a:t>
                      </a:r>
                    </a:p>
                  </a:txBody>
                  <a:tcPr/>
                </a:tc>
                <a:tc>
                  <a:txBody>
                    <a:bodyPr/>
                    <a:lstStyle/>
                    <a:p>
                      <a:r>
                        <a:rPr lang="en-US" dirty="0"/>
                        <a:t>10.</a:t>
                      </a:r>
                    </a:p>
                  </a:txBody>
                  <a:tcPr/>
                </a:tc>
                <a:tc>
                  <a:txBody>
                    <a:bodyPr/>
                    <a:lstStyle/>
                    <a:p>
                      <a:endParaRPr lang="en-US" dirty="0"/>
                    </a:p>
                  </a:txBody>
                  <a:tcPr>
                    <a:solidFill>
                      <a:schemeClr val="tx1"/>
                    </a:solidFill>
                  </a:tcPr>
                </a:tc>
                <a:extLst>
                  <a:ext uri="{0D108BD9-81ED-4DB2-BD59-A6C34878D82A}">
                    <a16:rowId xmlns:a16="http://schemas.microsoft.com/office/drawing/2014/main" val="816369523"/>
                  </a:ext>
                </a:extLst>
              </a:tr>
              <a:tr h="370840">
                <a:tc>
                  <a:txBody>
                    <a:bodyPr/>
                    <a:lstStyle/>
                    <a:p>
                      <a:r>
                        <a:rPr lang="en-US" dirty="0"/>
                        <a:t>Memories: organizing photos/videos</a:t>
                      </a:r>
                    </a:p>
                  </a:txBody>
                  <a:tcPr/>
                </a:tc>
                <a:tc>
                  <a:txBody>
                    <a:bodyPr/>
                    <a:lstStyle/>
                    <a:p>
                      <a:r>
                        <a:rPr lang="en-US" dirty="0"/>
                        <a:t>11.</a:t>
                      </a:r>
                    </a:p>
                  </a:txBody>
                  <a:tcPr/>
                </a:tc>
                <a:tc>
                  <a:txBody>
                    <a:bodyPr/>
                    <a:lstStyle/>
                    <a:p>
                      <a:endParaRPr lang="en-US" dirty="0"/>
                    </a:p>
                  </a:txBody>
                  <a:tcPr>
                    <a:solidFill>
                      <a:schemeClr val="tx1"/>
                    </a:solidFill>
                  </a:tcPr>
                </a:tc>
                <a:extLst>
                  <a:ext uri="{0D108BD9-81ED-4DB2-BD59-A6C34878D82A}">
                    <a16:rowId xmlns:a16="http://schemas.microsoft.com/office/drawing/2014/main" val="38280779"/>
                  </a:ext>
                </a:extLst>
              </a:tr>
              <a:tr h="370840">
                <a:tc>
                  <a:txBody>
                    <a:bodyPr/>
                    <a:lstStyle/>
                    <a:p>
                      <a:r>
                        <a:rPr lang="en-US" dirty="0"/>
                        <a:t>Music (find, playlist, play/skip etc.) </a:t>
                      </a:r>
                    </a:p>
                  </a:txBody>
                  <a:tcPr/>
                </a:tc>
                <a:tc>
                  <a:txBody>
                    <a:bodyPr/>
                    <a:lstStyle/>
                    <a:p>
                      <a:r>
                        <a:rPr lang="en-US" dirty="0"/>
                        <a:t>12.</a:t>
                      </a:r>
                    </a:p>
                  </a:txBody>
                  <a:tcPr/>
                </a:tc>
                <a:tc>
                  <a:txBody>
                    <a:bodyPr/>
                    <a:lstStyle/>
                    <a:p>
                      <a:r>
                        <a:rPr lang="en-US" dirty="0"/>
                        <a:t>13.</a:t>
                      </a:r>
                    </a:p>
                  </a:txBody>
                  <a:tcPr>
                    <a:solidFill>
                      <a:schemeClr val="tx1"/>
                    </a:solidFill>
                  </a:tcPr>
                </a:tc>
                <a:extLst>
                  <a:ext uri="{0D108BD9-81ED-4DB2-BD59-A6C34878D82A}">
                    <a16:rowId xmlns:a16="http://schemas.microsoft.com/office/drawing/2014/main" val="210518344"/>
                  </a:ext>
                </a:extLst>
              </a:tr>
              <a:tr h="370840">
                <a:tc>
                  <a:txBody>
                    <a:bodyPr/>
                    <a:lstStyle/>
                    <a:p>
                      <a:r>
                        <a:rPr lang="en-US" dirty="0"/>
                        <a:t>Weather app</a:t>
                      </a:r>
                    </a:p>
                  </a:txBody>
                  <a:tcPr/>
                </a:tc>
                <a:tc>
                  <a:txBody>
                    <a:bodyPr/>
                    <a:lstStyle/>
                    <a:p>
                      <a:r>
                        <a:rPr lang="en-US" dirty="0"/>
                        <a:t>13.</a:t>
                      </a:r>
                    </a:p>
                  </a:txBody>
                  <a:tcPr/>
                </a:tc>
                <a:tc>
                  <a:txBody>
                    <a:bodyPr/>
                    <a:lstStyle/>
                    <a:p>
                      <a:endParaRPr lang="en-US" dirty="0"/>
                    </a:p>
                  </a:txBody>
                  <a:tcPr>
                    <a:solidFill>
                      <a:schemeClr val="tx1"/>
                    </a:solidFill>
                  </a:tcPr>
                </a:tc>
                <a:extLst>
                  <a:ext uri="{0D108BD9-81ED-4DB2-BD59-A6C34878D82A}">
                    <a16:rowId xmlns:a16="http://schemas.microsoft.com/office/drawing/2014/main" val="782608220"/>
                  </a:ext>
                </a:extLst>
              </a:tr>
            </a:tbl>
          </a:graphicData>
        </a:graphic>
      </p:graphicFrame>
      <p:sp>
        <p:nvSpPr>
          <p:cNvPr id="10" name="TextBox 9">
            <a:extLst>
              <a:ext uri="{FF2B5EF4-FFF2-40B4-BE49-F238E27FC236}">
                <a16:creationId xmlns:a16="http://schemas.microsoft.com/office/drawing/2014/main" id="{8DE6DD7D-7764-6627-C365-47AD7663DB82}"/>
              </a:ext>
            </a:extLst>
          </p:cNvPr>
          <p:cNvSpPr txBox="1"/>
          <p:nvPr/>
        </p:nvSpPr>
        <p:spPr>
          <a:xfrm>
            <a:off x="3836277" y="262759"/>
            <a:ext cx="4929352" cy="923330"/>
          </a:xfrm>
          <a:prstGeom prst="rect">
            <a:avLst/>
          </a:prstGeom>
          <a:solidFill>
            <a:schemeClr val="accent5">
              <a:lumMod val="20000"/>
              <a:lumOff val="80000"/>
            </a:schemeClr>
          </a:solidFill>
        </p:spPr>
        <p:txBody>
          <a:bodyPr wrap="square" rtlCol="0">
            <a:spAutoFit/>
          </a:bodyPr>
          <a:lstStyle/>
          <a:p>
            <a:r>
              <a:rPr lang="en-US" dirty="0"/>
              <a:t>Process: </a:t>
            </a:r>
            <a:r>
              <a:rPr lang="en-US" dirty="0" err="1"/>
              <a:t>Pratyasha</a:t>
            </a:r>
            <a:r>
              <a:rPr lang="en-US" dirty="0"/>
              <a:t> will randomly select a colour ('a group') and in that order they will select a topic. Only one group per topic.</a:t>
            </a:r>
          </a:p>
        </p:txBody>
      </p:sp>
    </p:spTree>
    <p:extLst>
      <p:ext uri="{BB962C8B-B14F-4D97-AF65-F5344CB8AC3E}">
        <p14:creationId xmlns:p14="http://schemas.microsoft.com/office/powerpoint/2010/main" val="85680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Project Specifications</a:t>
            </a:r>
          </a:p>
        </p:txBody>
      </p:sp>
      <p:sp>
        <p:nvSpPr>
          <p:cNvPr id="3" name="Content Placeholder 2"/>
          <p:cNvSpPr>
            <a:spLocks noGrp="1"/>
          </p:cNvSpPr>
          <p:nvPr>
            <p:ph idx="1"/>
          </p:nvPr>
        </p:nvSpPr>
        <p:spPr/>
        <p:txBody>
          <a:bodyPr>
            <a:normAutofit/>
          </a:bodyPr>
          <a:lstStyle/>
          <a:p>
            <a:r>
              <a:rPr lang="en-US" dirty="0"/>
              <a:t>The project is term long and will allow you to work in groups to go through the UX process. </a:t>
            </a:r>
          </a:p>
          <a:p>
            <a:r>
              <a:rPr lang="en-US" dirty="0"/>
              <a:t>There will be assignments that the group will hand in, and there will also be individual assignments based on the project work. </a:t>
            </a:r>
          </a:p>
          <a:p>
            <a:r>
              <a:rPr lang="en-US" dirty="0"/>
              <a:t>This will give you a chance to work in a team setting while also allowing you to explore your own creativity and apply UX procedures on your own that is still valuable to the group project.</a:t>
            </a:r>
          </a:p>
          <a:p>
            <a:pPr marL="0" indent="0">
              <a:buNone/>
            </a:pPr>
            <a:endParaRPr lang="en-US" dirty="0"/>
          </a:p>
        </p:txBody>
      </p:sp>
    </p:spTree>
    <p:extLst>
      <p:ext uri="{BB962C8B-B14F-4D97-AF65-F5344CB8AC3E}">
        <p14:creationId xmlns:p14="http://schemas.microsoft.com/office/powerpoint/2010/main" val="1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2.1 Project Specification Goal</a:t>
            </a:r>
            <a:br>
              <a:rPr lang="en-US" dirty="0"/>
            </a:br>
            <a:endParaRPr lang="en-US" dirty="0"/>
          </a:p>
        </p:txBody>
      </p:sp>
      <p:sp>
        <p:nvSpPr>
          <p:cNvPr id="3" name="Content Placeholder 2"/>
          <p:cNvSpPr>
            <a:spLocks noGrp="1"/>
          </p:cNvSpPr>
          <p:nvPr>
            <p:ph idx="1"/>
          </p:nvPr>
        </p:nvSpPr>
        <p:spPr/>
        <p:txBody>
          <a:bodyPr>
            <a:normAutofit/>
          </a:bodyPr>
          <a:lstStyle/>
          <a:p>
            <a:r>
              <a:rPr lang="en-US" dirty="0"/>
              <a:t>Your group will go through the UX process including learning from users to design for user experience that will include the design of a low fidelity prototype that will be evaluated with a heuristic approach. </a:t>
            </a:r>
          </a:p>
        </p:txBody>
      </p:sp>
    </p:spTree>
    <p:extLst>
      <p:ext uri="{BB962C8B-B14F-4D97-AF65-F5344CB8AC3E}">
        <p14:creationId xmlns:p14="http://schemas.microsoft.com/office/powerpoint/2010/main" val="152432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54B9-91E7-B441-873D-A73FAB8B9F5C}"/>
              </a:ext>
            </a:extLst>
          </p:cNvPr>
          <p:cNvSpPr>
            <a:spLocks noGrp="1"/>
          </p:cNvSpPr>
          <p:nvPr>
            <p:ph type="title"/>
          </p:nvPr>
        </p:nvSpPr>
        <p:spPr>
          <a:xfrm>
            <a:off x="173620" y="0"/>
            <a:ext cx="7886700" cy="1325563"/>
          </a:xfrm>
        </p:spPr>
        <p:txBody>
          <a:bodyPr/>
          <a:lstStyle/>
          <a:p>
            <a:r>
              <a:rPr lang="en-US" b="1" dirty="0"/>
              <a:t>2.1 Project Specification Theme</a:t>
            </a:r>
          </a:p>
        </p:txBody>
      </p:sp>
      <p:sp>
        <p:nvSpPr>
          <p:cNvPr id="3" name="Content Placeholder 2">
            <a:extLst>
              <a:ext uri="{FF2B5EF4-FFF2-40B4-BE49-F238E27FC236}">
                <a16:creationId xmlns:a16="http://schemas.microsoft.com/office/drawing/2014/main" id="{18F97679-3DDC-3049-80FF-3F520D360CC9}"/>
              </a:ext>
            </a:extLst>
          </p:cNvPr>
          <p:cNvSpPr>
            <a:spLocks noGrp="1"/>
          </p:cNvSpPr>
          <p:nvPr>
            <p:ph idx="1"/>
          </p:nvPr>
        </p:nvSpPr>
        <p:spPr>
          <a:xfrm>
            <a:off x="173619" y="1041721"/>
            <a:ext cx="8715737" cy="5706319"/>
          </a:xfrm>
        </p:spPr>
        <p:txBody>
          <a:bodyPr>
            <a:normAutofit fontScale="92500" lnSpcReduction="20000"/>
          </a:bodyPr>
          <a:lstStyle/>
          <a:p>
            <a:pPr>
              <a:lnSpc>
                <a:spcPct val="120000"/>
              </a:lnSpc>
            </a:pPr>
            <a:r>
              <a:rPr lang="en-US" dirty="0"/>
              <a:t>Using mobile apps and smartwatch apps have important UX Design elements</a:t>
            </a:r>
          </a:p>
          <a:p>
            <a:pPr>
              <a:lnSpc>
                <a:spcPct val="120000"/>
              </a:lnSpc>
            </a:pPr>
            <a:r>
              <a:rPr lang="en-US" dirty="0"/>
              <a:t>Your project will first evaluate existing apps on given themes. You will need to consider the usage of these from the perspective of:</a:t>
            </a:r>
          </a:p>
          <a:p>
            <a:pPr lvl="1">
              <a:lnSpc>
                <a:spcPct val="120000"/>
              </a:lnSpc>
            </a:pPr>
            <a:r>
              <a:rPr lang="en-US" dirty="0"/>
              <a:t>Users (e.g., who are they)</a:t>
            </a:r>
          </a:p>
          <a:p>
            <a:pPr lvl="1">
              <a:lnSpc>
                <a:spcPct val="120000"/>
              </a:lnSpc>
            </a:pPr>
            <a:r>
              <a:rPr lang="en-US" dirty="0"/>
              <a:t>Tasks (e.g., why would users use these apps, what are the current features what type of tasks do people do on these apps) </a:t>
            </a:r>
          </a:p>
          <a:p>
            <a:pPr lvl="1">
              <a:lnSpc>
                <a:spcPct val="120000"/>
              </a:lnSpc>
            </a:pPr>
            <a:r>
              <a:rPr lang="en-US" dirty="0"/>
              <a:t>Other points you think may be relevant (e.g., the device being used)</a:t>
            </a:r>
          </a:p>
          <a:p>
            <a:pPr>
              <a:lnSpc>
                <a:spcPct val="120000"/>
              </a:lnSpc>
            </a:pPr>
            <a:r>
              <a:rPr lang="en-US" dirty="0"/>
              <a:t>Note, while technical requirements are important (e.g., bandwidth, system specs), for this course we are considering elements related to UI (screen size, display of elements) and users and their tasks.</a:t>
            </a:r>
          </a:p>
          <a:p>
            <a:pPr lvl="1">
              <a:lnSpc>
                <a:spcPct val="120000"/>
              </a:lnSpc>
            </a:pPr>
            <a:endParaRPr lang="en-US" dirty="0"/>
          </a:p>
        </p:txBody>
      </p:sp>
    </p:spTree>
    <p:extLst>
      <p:ext uri="{BB962C8B-B14F-4D97-AF65-F5344CB8AC3E}">
        <p14:creationId xmlns:p14="http://schemas.microsoft.com/office/powerpoint/2010/main" val="359380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67" y="365126"/>
            <a:ext cx="8785185" cy="1325563"/>
          </a:xfrm>
        </p:spPr>
        <p:txBody>
          <a:bodyPr/>
          <a:lstStyle/>
          <a:p>
            <a:r>
              <a:rPr lang="en-US" b="1" dirty="0"/>
              <a:t>2.3 Project Specification Functionality</a:t>
            </a:r>
          </a:p>
        </p:txBody>
      </p:sp>
      <p:sp>
        <p:nvSpPr>
          <p:cNvPr id="3" name="Content Placeholder 2"/>
          <p:cNvSpPr>
            <a:spLocks noGrp="1"/>
          </p:cNvSpPr>
          <p:nvPr>
            <p:ph idx="1"/>
          </p:nvPr>
        </p:nvSpPr>
        <p:spPr/>
        <p:txBody>
          <a:bodyPr>
            <a:normAutofit fontScale="85000" lnSpcReduction="10000"/>
          </a:bodyPr>
          <a:lstStyle/>
          <a:p>
            <a:pPr>
              <a:lnSpc>
                <a:spcPct val="120000"/>
              </a:lnSpc>
            </a:pPr>
            <a:r>
              <a:rPr lang="en-US" dirty="0"/>
              <a:t>You will first evaluate a chosen app based on the themes to find out how people currently use the apps (e.g., tasks), the elements that are good, bad and missing. Then using this information, you will design a low fidelity prototype that will address some of the short comings that you discovered which will also be evaluated.</a:t>
            </a:r>
          </a:p>
          <a:p>
            <a:pPr>
              <a:lnSpc>
                <a:spcPct val="120000"/>
              </a:lnSpc>
            </a:pPr>
            <a:endParaRPr lang="en-US" dirty="0"/>
          </a:p>
          <a:p>
            <a:pPr>
              <a:lnSpc>
                <a:spcPct val="120000"/>
              </a:lnSpc>
            </a:pPr>
            <a:r>
              <a:rPr lang="en-US" dirty="0">
                <a:sym typeface="Wingdings" pitchFamily="2" charset="2"/>
              </a:rPr>
              <a:t>Be creative… the specifications have been kept very broad so that each group can design creative and unique solutions.</a:t>
            </a:r>
          </a:p>
          <a:p>
            <a:pPr>
              <a:lnSpc>
                <a:spcPct val="120000"/>
              </a:lnSpc>
            </a:pPr>
            <a:endParaRPr lang="en-US" dirty="0">
              <a:sym typeface="Wingdings" pitchFamily="2" charset="2"/>
            </a:endParaRPr>
          </a:p>
          <a:p>
            <a:pPr>
              <a:lnSpc>
                <a:spcPct val="120000"/>
              </a:lnSpc>
            </a:pPr>
            <a:endParaRPr lang="en-US" dirty="0"/>
          </a:p>
        </p:txBody>
      </p:sp>
    </p:spTree>
    <p:extLst>
      <p:ext uri="{BB962C8B-B14F-4D97-AF65-F5344CB8AC3E}">
        <p14:creationId xmlns:p14="http://schemas.microsoft.com/office/powerpoint/2010/main" val="53223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2.4 Project Specification System</a:t>
            </a:r>
            <a:br>
              <a:rPr lang="en-US" dirty="0"/>
            </a:br>
            <a:endParaRPr lang="en-US" dirty="0"/>
          </a:p>
        </p:txBody>
      </p:sp>
      <p:sp>
        <p:nvSpPr>
          <p:cNvPr id="3" name="Content Placeholder 2"/>
          <p:cNvSpPr>
            <a:spLocks noGrp="1"/>
          </p:cNvSpPr>
          <p:nvPr>
            <p:ph idx="1"/>
          </p:nvPr>
        </p:nvSpPr>
        <p:spPr>
          <a:xfrm>
            <a:off x="358815" y="1212574"/>
            <a:ext cx="8472669" cy="5486399"/>
          </a:xfrm>
        </p:spPr>
        <p:txBody>
          <a:bodyPr>
            <a:normAutofit fontScale="70000" lnSpcReduction="20000"/>
          </a:bodyPr>
          <a:lstStyle/>
          <a:p>
            <a:pPr>
              <a:lnSpc>
                <a:spcPct val="120000"/>
              </a:lnSpc>
            </a:pPr>
            <a:r>
              <a:rPr lang="en-US" dirty="0"/>
              <a:t>Before you design a first prototype you need to find out how people currently use the app To find out about users and tasks, you will perform a contextual inquiry.</a:t>
            </a:r>
          </a:p>
          <a:p>
            <a:pPr>
              <a:lnSpc>
                <a:spcPct val="120000"/>
              </a:lnSpc>
            </a:pPr>
            <a:r>
              <a:rPr lang="en-US" dirty="0"/>
              <a:t>NOTE THIS IS AN IMPORTANT STEP AND MUST BE COMPLETED BEFORE PROTOTYPES ARE DEVELOPED. THE PROTOTYPES WILL BE DESIGNED BASED ON YOUR INFORMATION YOU FIND OUT FROM USERS </a:t>
            </a:r>
            <a:r>
              <a:rPr lang="en-US" u="sng" dirty="0"/>
              <a:t>NOT BASED ON YOUR OWN IDEA/S.</a:t>
            </a:r>
          </a:p>
          <a:p>
            <a:pPr marL="0" indent="0">
              <a:lnSpc>
                <a:spcPct val="120000"/>
              </a:lnSpc>
              <a:buNone/>
            </a:pPr>
            <a:endParaRPr lang="en-US" dirty="0"/>
          </a:p>
          <a:p>
            <a:pPr>
              <a:lnSpc>
                <a:spcPct val="120000"/>
              </a:lnSpc>
            </a:pPr>
            <a:r>
              <a:rPr lang="en-US" dirty="0"/>
              <a:t>The contextual inquiry will inform the design of prototypes: two prototypes (one as a group and one individually). </a:t>
            </a:r>
          </a:p>
          <a:p>
            <a:pPr lvl="1">
              <a:lnSpc>
                <a:spcPct val="120000"/>
              </a:lnSpc>
            </a:pPr>
            <a:r>
              <a:rPr lang="en-US" dirty="0"/>
              <a:t>The first prototype will be a low-fidelity paper prototype will be based on the contextual inquiry that you will test using a heuristic evaluation with classmates.</a:t>
            </a:r>
          </a:p>
          <a:p>
            <a:pPr lvl="1">
              <a:lnSpc>
                <a:spcPct val="120000"/>
              </a:lnSpc>
            </a:pPr>
            <a:r>
              <a:rPr lang="en-US" dirty="0"/>
              <a:t> The second prototype will be a higher-level fidelity prototypes that can be built using any programming language (e.g., prototyping applications etc.) using the results from the heuristic evaluation  (individual). The focus is not on program coding, but the UI design and evaluation so do not focus your time on coding. You will be shown methods to show functionality without having to code a full-working application.  </a:t>
            </a:r>
          </a:p>
        </p:txBody>
      </p:sp>
    </p:spTree>
    <p:extLst>
      <p:ext uri="{BB962C8B-B14F-4D97-AF65-F5344CB8AC3E}">
        <p14:creationId xmlns:p14="http://schemas.microsoft.com/office/powerpoint/2010/main" val="6093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195" y="365126"/>
            <a:ext cx="8623139" cy="1325563"/>
          </a:xfrm>
        </p:spPr>
        <p:txBody>
          <a:bodyPr/>
          <a:lstStyle/>
          <a:p>
            <a:r>
              <a:rPr lang="en-US" b="1" dirty="0"/>
              <a:t>2.5 Project Specifications -  the users</a:t>
            </a:r>
            <a:endParaRPr lang="en-US" dirty="0"/>
          </a:p>
        </p:txBody>
      </p:sp>
      <p:sp>
        <p:nvSpPr>
          <p:cNvPr id="3" name="Content Placeholder 2"/>
          <p:cNvSpPr>
            <a:spLocks noGrp="1"/>
          </p:cNvSpPr>
          <p:nvPr>
            <p:ph idx="1"/>
          </p:nvPr>
        </p:nvSpPr>
        <p:spPr/>
        <p:txBody>
          <a:bodyPr/>
          <a:lstStyle/>
          <a:p>
            <a:r>
              <a:rPr lang="en-US" dirty="0"/>
              <a:t>For this project, you can assume that the users are students and your peers</a:t>
            </a:r>
          </a:p>
          <a:p>
            <a:pPr marL="0" indent="0">
              <a:buNone/>
            </a:pPr>
            <a:endParaRPr lang="en-US" dirty="0"/>
          </a:p>
          <a:p>
            <a:endParaRPr lang="en-US" dirty="0"/>
          </a:p>
        </p:txBody>
      </p:sp>
    </p:spTree>
    <p:extLst>
      <p:ext uri="{BB962C8B-B14F-4D97-AF65-F5344CB8AC3E}">
        <p14:creationId xmlns:p14="http://schemas.microsoft.com/office/powerpoint/2010/main" val="29014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Items/materials that you can use</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You can use existing applications and other resources to help you (and from other websites, etc. that you can find to help with your ideas)</a:t>
            </a:r>
            <a:endParaRPr lang="en-US" dirty="0">
              <a:highlight>
                <a:srgbClr val="FFFF00"/>
              </a:highlight>
            </a:endParaRPr>
          </a:p>
          <a:p>
            <a:pPr>
              <a:lnSpc>
                <a:spcPct val="120000"/>
              </a:lnSpc>
            </a:pPr>
            <a:r>
              <a:rPr lang="en-US" dirty="0"/>
              <a:t>You will also read papers on previous research to help you brainstorm ideas. </a:t>
            </a:r>
          </a:p>
          <a:p>
            <a:pPr>
              <a:lnSpc>
                <a:spcPct val="120000"/>
              </a:lnSpc>
            </a:pPr>
            <a:r>
              <a:rPr lang="en-US" dirty="0"/>
              <a:t>Make sure you reference all resources that you use during your project (includes online resource, paper resources, code snippets, etc.). </a:t>
            </a:r>
            <a:r>
              <a:rPr lang="en-US" b="1" dirty="0"/>
              <a:t>Read the policy on plagiarism or talk to me if you have any questions on what should be cited and how to do it.</a:t>
            </a:r>
          </a:p>
          <a:p>
            <a:pPr>
              <a:lnSpc>
                <a:spcPct val="120000"/>
              </a:lnSpc>
            </a:pPr>
            <a:endParaRPr lang="en-US" dirty="0"/>
          </a:p>
        </p:txBody>
      </p:sp>
    </p:spTree>
    <p:extLst>
      <p:ext uri="{BB962C8B-B14F-4D97-AF65-F5344CB8AC3E}">
        <p14:creationId xmlns:p14="http://schemas.microsoft.com/office/powerpoint/2010/main" val="16818086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1752</TotalTime>
  <Words>1883</Words>
  <Application>Microsoft Macintosh PowerPoint</Application>
  <PresentationFormat>On-screen Show (4:3)</PresentationFormat>
  <Paragraphs>175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5601 Term Project</vt:lpstr>
      <vt:lpstr>1.  Project Groups </vt:lpstr>
      <vt:lpstr>2. Project Specifications</vt:lpstr>
      <vt:lpstr>2.1 Project Specification Goal </vt:lpstr>
      <vt:lpstr>2.1 Project Specification Theme</vt:lpstr>
      <vt:lpstr>2.3 Project Specification Functionality</vt:lpstr>
      <vt:lpstr>2.4 Project Specification System </vt:lpstr>
      <vt:lpstr>2.5 Project Specifications -  the users</vt:lpstr>
      <vt:lpstr>3. Items/materials that you can use </vt:lpstr>
      <vt:lpstr>4. Milestones</vt:lpstr>
      <vt:lpstr>PowerPoint Presentation</vt:lpstr>
      <vt:lpstr>6. Weekly Project Logs</vt:lpstr>
      <vt:lpstr>7.  Final Written Report</vt:lpstr>
      <vt:lpstr>8. Presentation and Demonstrations</vt:lpstr>
      <vt:lpstr>PowerPoint Presentation</vt:lpstr>
      <vt:lpstr>Other notes</vt:lpstr>
      <vt:lpstr>PowerPoint Presentation</vt:lpstr>
      <vt:lpstr>Project Groups</vt:lpstr>
      <vt:lpstr>Groups (10 groups of five)</vt:lpstr>
      <vt:lpstr>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Bonnie MacKay</dc:creator>
  <cp:lastModifiedBy>Bonnie MacKay</cp:lastModifiedBy>
  <cp:revision>5</cp:revision>
  <dcterms:created xsi:type="dcterms:W3CDTF">2022-09-18T15:20:28Z</dcterms:created>
  <dcterms:modified xsi:type="dcterms:W3CDTF">2022-09-21T15:52:39Z</dcterms:modified>
</cp:coreProperties>
</file>