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8" r:id="rId3"/>
    <p:sldId id="267" r:id="rId4"/>
    <p:sldId id="268" r:id="rId5"/>
    <p:sldId id="269" r:id="rId6"/>
    <p:sldId id="295" r:id="rId7"/>
    <p:sldId id="296" r:id="rId8"/>
    <p:sldId id="297" r:id="rId9"/>
    <p:sldId id="270" r:id="rId10"/>
    <p:sldId id="281" r:id="rId11"/>
    <p:sldId id="283" r:id="rId12"/>
    <p:sldId id="284" r:id="rId13"/>
    <p:sldId id="285" r:id="rId14"/>
    <p:sldId id="286" r:id="rId15"/>
    <p:sldId id="291" r:id="rId16"/>
    <p:sldId id="292" r:id="rId17"/>
    <p:sldId id="293" r:id="rId18"/>
    <p:sldId id="298" r:id="rId19"/>
    <p:sldId id="299" r:id="rId20"/>
    <p:sldId id="277" r:id="rId21"/>
    <p:sldId id="288" r:id="rId22"/>
    <p:sldId id="28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46"/>
    <p:restoredTop sz="95897"/>
  </p:normalViewPr>
  <p:slideViewPr>
    <p:cSldViewPr snapToGrid="0" snapToObjects="1">
      <p:cViewPr varScale="1">
        <p:scale>
          <a:sx n="107" d="100"/>
          <a:sy n="107" d="100"/>
        </p:scale>
        <p:origin x="1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50073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247718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23775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13268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2FF04-2EBF-A842-9814-51A3D84385CF}"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254981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2FF04-2EBF-A842-9814-51A3D84385CF}" type="datetimeFigureOut">
              <a:rPr lang="en-US" smtClean="0"/>
              <a:t>9/25/22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79743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2FF04-2EBF-A842-9814-51A3D84385CF}" type="datetimeFigureOut">
              <a:rPr lang="en-US" smtClean="0"/>
              <a:t>9/25/22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66703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2FF04-2EBF-A842-9814-51A3D84385CF}" type="datetimeFigureOut">
              <a:rPr lang="en-US" smtClean="0"/>
              <a:t>9/25/22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6661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2FF04-2EBF-A842-9814-51A3D84385CF}" type="datetimeFigureOut">
              <a:rPr lang="en-US" smtClean="0"/>
              <a:t>9/25/22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67322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2FF04-2EBF-A842-9814-51A3D84385CF}" type="datetimeFigureOut">
              <a:rPr lang="en-US" smtClean="0"/>
              <a:t>9/25/22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7787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2FF04-2EBF-A842-9814-51A3D84385CF}" type="datetimeFigureOut">
              <a:rPr lang="en-US" smtClean="0"/>
              <a:t>9/25/22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6225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2FF04-2EBF-A842-9814-51A3D84385CF}" type="datetimeFigureOut">
              <a:rPr lang="en-US" smtClean="0"/>
              <a:t>9/25/22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F6A74-6E80-E047-9394-F3532461122B}" type="slidenum">
              <a:rPr lang="en-US" smtClean="0"/>
              <a:t>‹#›</a:t>
            </a:fld>
            <a:endParaRPr lang="en-US"/>
          </a:p>
        </p:txBody>
      </p:sp>
    </p:spTree>
    <p:extLst>
      <p:ext uri="{BB962C8B-B14F-4D97-AF65-F5344CB8AC3E}">
        <p14:creationId xmlns:p14="http://schemas.microsoft.com/office/powerpoint/2010/main" val="462857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E5DE-950D-124D-ACD5-388C098817C7}"/>
              </a:ext>
            </a:extLst>
          </p:cNvPr>
          <p:cNvSpPr>
            <a:spLocks noGrp="1"/>
          </p:cNvSpPr>
          <p:nvPr>
            <p:ph type="ctrTitle"/>
          </p:nvPr>
        </p:nvSpPr>
        <p:spPr/>
        <p:txBody>
          <a:bodyPr/>
          <a:lstStyle/>
          <a:p>
            <a:r>
              <a:rPr lang="en-US" dirty="0"/>
              <a:t>Milestone 1</a:t>
            </a:r>
          </a:p>
        </p:txBody>
      </p:sp>
      <p:sp>
        <p:nvSpPr>
          <p:cNvPr id="3" name="Subtitle 2">
            <a:extLst>
              <a:ext uri="{FF2B5EF4-FFF2-40B4-BE49-F238E27FC236}">
                <a16:creationId xmlns:a16="http://schemas.microsoft.com/office/drawing/2014/main" id="{D9CE8BDA-A02F-4E4C-B109-0C21F38C7080}"/>
              </a:ext>
            </a:extLst>
          </p:cNvPr>
          <p:cNvSpPr>
            <a:spLocks noGrp="1"/>
          </p:cNvSpPr>
          <p:nvPr>
            <p:ph type="subTitle" idx="1"/>
          </p:nvPr>
        </p:nvSpPr>
        <p:spPr/>
        <p:txBody>
          <a:bodyPr/>
          <a:lstStyle/>
          <a:p>
            <a:r>
              <a:rPr lang="en-US" dirty="0"/>
              <a:t>Due: Wednesday Oct. 12 at 11:00pm</a:t>
            </a:r>
          </a:p>
        </p:txBody>
      </p:sp>
    </p:spTree>
    <p:extLst>
      <p:ext uri="{BB962C8B-B14F-4D97-AF65-F5344CB8AC3E}">
        <p14:creationId xmlns:p14="http://schemas.microsoft.com/office/powerpoint/2010/main" val="182126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1B8E-61AD-ED47-A9FE-9C376AC15E19}"/>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id="{9D8C880B-40DA-E449-B3DC-FAF9D2BEBD57}"/>
              </a:ext>
            </a:extLst>
          </p:cNvPr>
          <p:cNvSpPr>
            <a:spLocks noGrp="1"/>
          </p:cNvSpPr>
          <p:nvPr>
            <p:ph idx="1"/>
          </p:nvPr>
        </p:nvSpPr>
        <p:spPr/>
        <p:txBody>
          <a:bodyPr>
            <a:normAutofit fontScale="92500" lnSpcReduction="10000"/>
          </a:bodyPr>
          <a:lstStyle/>
          <a:p>
            <a:pPr>
              <a:lnSpc>
                <a:spcPct val="120000"/>
              </a:lnSpc>
            </a:pPr>
            <a:r>
              <a:rPr lang="en-CA" dirty="0"/>
              <a:t>Appendices </a:t>
            </a:r>
          </a:p>
          <a:p>
            <a:pPr>
              <a:lnSpc>
                <a:spcPct val="120000"/>
              </a:lnSpc>
            </a:pPr>
            <a:r>
              <a:rPr lang="en-CA" dirty="0"/>
              <a:t>Appendix A: Short introduction script that will be read to all users </a:t>
            </a:r>
          </a:p>
          <a:p>
            <a:pPr>
              <a:lnSpc>
                <a:spcPct val="120000"/>
              </a:lnSpc>
            </a:pPr>
            <a:r>
              <a:rPr lang="en-CA" dirty="0"/>
              <a:t>Appendix B: Task list and task questions (post-task and post-study)</a:t>
            </a:r>
          </a:p>
          <a:p>
            <a:pPr>
              <a:lnSpc>
                <a:spcPct val="120000"/>
              </a:lnSpc>
            </a:pPr>
            <a:r>
              <a:rPr lang="en-CA" dirty="0"/>
              <a:t>Appendix C: Coding sheets</a:t>
            </a:r>
          </a:p>
          <a:p>
            <a:pPr>
              <a:lnSpc>
                <a:spcPct val="120000"/>
              </a:lnSpc>
            </a:pPr>
            <a:r>
              <a:rPr lang="en-CA" dirty="0"/>
              <a:t>Appendix D: Work breakdown</a:t>
            </a:r>
          </a:p>
          <a:p>
            <a:pPr>
              <a:lnSpc>
                <a:spcPct val="120000"/>
              </a:lnSpc>
            </a:pPr>
            <a:r>
              <a:rPr lang="en-CA" dirty="0"/>
              <a:t>Each appendix should start on a new page!</a:t>
            </a:r>
            <a:endParaRPr lang="en-US" dirty="0"/>
          </a:p>
        </p:txBody>
      </p:sp>
      <p:sp>
        <p:nvSpPr>
          <p:cNvPr id="4" name="TextBox 3">
            <a:extLst>
              <a:ext uri="{FF2B5EF4-FFF2-40B4-BE49-F238E27FC236}">
                <a16:creationId xmlns:a16="http://schemas.microsoft.com/office/drawing/2014/main" id="{20CE9D09-F737-5341-8770-F28958D9D283}"/>
              </a:ext>
            </a:extLst>
          </p:cNvPr>
          <p:cNvSpPr txBox="1"/>
          <p:nvPr/>
        </p:nvSpPr>
        <p:spPr>
          <a:xfrm>
            <a:off x="5545775" y="427742"/>
            <a:ext cx="3446851" cy="1200329"/>
          </a:xfrm>
          <a:prstGeom prst="rect">
            <a:avLst/>
          </a:prstGeom>
          <a:solidFill>
            <a:schemeClr val="accent6">
              <a:lumMod val="20000"/>
              <a:lumOff val="80000"/>
            </a:schemeClr>
          </a:solidFill>
          <a:ln>
            <a:solidFill>
              <a:schemeClr val="tx1"/>
            </a:solidFill>
          </a:ln>
        </p:spPr>
        <p:txBody>
          <a:bodyPr wrap="square" rtlCol="0">
            <a:spAutoFit/>
          </a:bodyPr>
          <a:lstStyle/>
          <a:p>
            <a:r>
              <a:rPr lang="en-US" dirty="0"/>
              <a:t>Lab 3– This is mainly based on Lab3. Add info to appendices templates (tasks, interviews, coding sheet)</a:t>
            </a:r>
          </a:p>
        </p:txBody>
      </p:sp>
    </p:spTree>
    <p:extLst>
      <p:ext uri="{BB962C8B-B14F-4D97-AF65-F5344CB8AC3E}">
        <p14:creationId xmlns:p14="http://schemas.microsoft.com/office/powerpoint/2010/main" val="304961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9D0E1B-58CB-518D-C70E-E0193E3008B7}"/>
              </a:ext>
            </a:extLst>
          </p:cNvPr>
          <p:cNvPicPr>
            <a:picLocks noChangeAspect="1"/>
          </p:cNvPicPr>
          <p:nvPr/>
        </p:nvPicPr>
        <p:blipFill>
          <a:blip r:embed="rId2"/>
          <a:stretch>
            <a:fillRect/>
          </a:stretch>
        </p:blipFill>
        <p:spPr>
          <a:xfrm>
            <a:off x="152400" y="1468445"/>
            <a:ext cx="6662057" cy="3194057"/>
          </a:xfrm>
          <a:prstGeom prst="rect">
            <a:avLst/>
          </a:prstGeom>
          <a:ln>
            <a:solidFill>
              <a:schemeClr val="tx1"/>
            </a:solidFill>
          </a:ln>
        </p:spPr>
      </p:pic>
      <p:sp>
        <p:nvSpPr>
          <p:cNvPr id="2" name="Title 1">
            <a:extLst>
              <a:ext uri="{FF2B5EF4-FFF2-40B4-BE49-F238E27FC236}">
                <a16:creationId xmlns:a16="http://schemas.microsoft.com/office/drawing/2014/main" id="{E0B27BDB-3542-8249-AC05-03F82967DB6D}"/>
              </a:ext>
            </a:extLst>
          </p:cNvPr>
          <p:cNvSpPr>
            <a:spLocks noGrp="1"/>
          </p:cNvSpPr>
          <p:nvPr>
            <p:ph type="title"/>
          </p:nvPr>
        </p:nvSpPr>
        <p:spPr>
          <a:xfrm>
            <a:off x="628650" y="-241813"/>
            <a:ext cx="7886700" cy="1325563"/>
          </a:xfrm>
        </p:spPr>
        <p:txBody>
          <a:bodyPr/>
          <a:lstStyle/>
          <a:p>
            <a:r>
              <a:rPr lang="en-US" dirty="0"/>
              <a:t>Appendix A: Study Script</a:t>
            </a:r>
          </a:p>
        </p:txBody>
      </p:sp>
      <p:sp>
        <p:nvSpPr>
          <p:cNvPr id="6" name="TextBox 5">
            <a:extLst>
              <a:ext uri="{FF2B5EF4-FFF2-40B4-BE49-F238E27FC236}">
                <a16:creationId xmlns:a16="http://schemas.microsoft.com/office/drawing/2014/main" id="{2B889539-0AE6-5341-85ED-F420D50A0154}"/>
              </a:ext>
            </a:extLst>
          </p:cNvPr>
          <p:cNvSpPr txBox="1"/>
          <p:nvPr/>
        </p:nvSpPr>
        <p:spPr>
          <a:xfrm>
            <a:off x="6928338" y="1168400"/>
            <a:ext cx="2063262" cy="1477328"/>
          </a:xfrm>
          <a:prstGeom prst="rect">
            <a:avLst/>
          </a:prstGeom>
          <a:solidFill>
            <a:schemeClr val="accent5">
              <a:lumMod val="20000"/>
              <a:lumOff val="80000"/>
            </a:schemeClr>
          </a:solidFill>
        </p:spPr>
        <p:txBody>
          <a:bodyPr wrap="square" rtlCol="0">
            <a:spAutoFit/>
          </a:bodyPr>
          <a:lstStyle/>
          <a:p>
            <a:r>
              <a:rPr lang="en-US" dirty="0"/>
              <a:t>Remember to remove the instructions under the heading before handing in MS1</a:t>
            </a:r>
          </a:p>
        </p:txBody>
      </p:sp>
      <p:sp>
        <p:nvSpPr>
          <p:cNvPr id="7" name="TextBox 6">
            <a:extLst>
              <a:ext uri="{FF2B5EF4-FFF2-40B4-BE49-F238E27FC236}">
                <a16:creationId xmlns:a16="http://schemas.microsoft.com/office/drawing/2014/main" id="{1854D33A-A780-7440-9FB5-17C924F79C0F}"/>
              </a:ext>
            </a:extLst>
          </p:cNvPr>
          <p:cNvSpPr txBox="1"/>
          <p:nvPr/>
        </p:nvSpPr>
        <p:spPr>
          <a:xfrm>
            <a:off x="152400" y="5554413"/>
            <a:ext cx="7565324" cy="646331"/>
          </a:xfrm>
          <a:prstGeom prst="rect">
            <a:avLst/>
          </a:prstGeom>
          <a:solidFill>
            <a:schemeClr val="accent6">
              <a:lumMod val="20000"/>
              <a:lumOff val="80000"/>
            </a:schemeClr>
          </a:solidFill>
          <a:ln>
            <a:solidFill>
              <a:schemeClr val="tx1"/>
            </a:solidFill>
          </a:ln>
        </p:spPr>
        <p:txBody>
          <a:bodyPr wrap="square" rtlCol="0">
            <a:spAutoFit/>
          </a:bodyPr>
          <a:lstStyle/>
          <a:p>
            <a:r>
              <a:rPr lang="en-US" dirty="0"/>
              <a:t>The script is read to every participant before they start the study. This ensures that everyone has the same instructions. </a:t>
            </a:r>
          </a:p>
        </p:txBody>
      </p:sp>
      <p:sp>
        <p:nvSpPr>
          <p:cNvPr id="8" name="TextBox 7">
            <a:extLst>
              <a:ext uri="{FF2B5EF4-FFF2-40B4-BE49-F238E27FC236}">
                <a16:creationId xmlns:a16="http://schemas.microsoft.com/office/drawing/2014/main" id="{5E100614-3401-2049-995B-D19D7E8DEF6F}"/>
              </a:ext>
            </a:extLst>
          </p:cNvPr>
          <p:cNvSpPr txBox="1"/>
          <p:nvPr/>
        </p:nvSpPr>
        <p:spPr>
          <a:xfrm>
            <a:off x="6928338" y="3266830"/>
            <a:ext cx="2063262" cy="1200329"/>
          </a:xfrm>
          <a:prstGeom prst="rect">
            <a:avLst/>
          </a:prstGeom>
          <a:solidFill>
            <a:schemeClr val="accent5">
              <a:lumMod val="20000"/>
              <a:lumOff val="80000"/>
            </a:schemeClr>
          </a:solidFill>
        </p:spPr>
        <p:txBody>
          <a:bodyPr wrap="square" rtlCol="0">
            <a:spAutoFit/>
          </a:bodyPr>
          <a:lstStyle/>
          <a:p>
            <a:r>
              <a:rPr lang="en-US" dirty="0"/>
              <a:t>Make sure to fill in missing information before handing in MS1</a:t>
            </a:r>
          </a:p>
        </p:txBody>
      </p:sp>
      <p:cxnSp>
        <p:nvCxnSpPr>
          <p:cNvPr id="10" name="Straight Arrow Connector 9">
            <a:extLst>
              <a:ext uri="{FF2B5EF4-FFF2-40B4-BE49-F238E27FC236}">
                <a16:creationId xmlns:a16="http://schemas.microsoft.com/office/drawing/2014/main" id="{18950AC3-83F9-FA4B-A97A-C741911175B7}"/>
              </a:ext>
            </a:extLst>
          </p:cNvPr>
          <p:cNvCxnSpPr>
            <a:stCxn id="6" idx="1"/>
          </p:cNvCxnSpPr>
          <p:nvPr/>
        </p:nvCxnSpPr>
        <p:spPr>
          <a:xfrm flipH="1">
            <a:off x="6013938" y="1907064"/>
            <a:ext cx="9144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2ADFA7-BA68-D746-9701-36658935CECA}"/>
              </a:ext>
            </a:extLst>
          </p:cNvPr>
          <p:cNvCxnSpPr/>
          <p:nvPr/>
        </p:nvCxnSpPr>
        <p:spPr>
          <a:xfrm flipH="1">
            <a:off x="6013938" y="3724141"/>
            <a:ext cx="9144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95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66CA912-E022-36EE-741D-49736CCA54CD}"/>
              </a:ext>
            </a:extLst>
          </p:cNvPr>
          <p:cNvPicPr>
            <a:picLocks noChangeAspect="1"/>
          </p:cNvPicPr>
          <p:nvPr/>
        </p:nvPicPr>
        <p:blipFill>
          <a:blip r:embed="rId2"/>
          <a:stretch>
            <a:fillRect/>
          </a:stretch>
        </p:blipFill>
        <p:spPr>
          <a:xfrm>
            <a:off x="259400" y="5169044"/>
            <a:ext cx="6462580" cy="1290149"/>
          </a:xfrm>
          <a:prstGeom prst="rect">
            <a:avLst/>
          </a:prstGeom>
        </p:spPr>
      </p:pic>
      <p:pic>
        <p:nvPicPr>
          <p:cNvPr id="4" name="Picture 3">
            <a:extLst>
              <a:ext uri="{FF2B5EF4-FFF2-40B4-BE49-F238E27FC236}">
                <a16:creationId xmlns:a16="http://schemas.microsoft.com/office/drawing/2014/main" id="{CD0C62EC-0420-9569-A131-DF8A6789C365}"/>
              </a:ext>
            </a:extLst>
          </p:cNvPr>
          <p:cNvPicPr>
            <a:picLocks noChangeAspect="1"/>
          </p:cNvPicPr>
          <p:nvPr/>
        </p:nvPicPr>
        <p:blipFill>
          <a:blip r:embed="rId3"/>
          <a:stretch>
            <a:fillRect/>
          </a:stretch>
        </p:blipFill>
        <p:spPr>
          <a:xfrm>
            <a:off x="259666" y="824014"/>
            <a:ext cx="6018316" cy="4345031"/>
          </a:xfrm>
          <a:prstGeom prst="rect">
            <a:avLst/>
          </a:prstGeom>
        </p:spPr>
      </p:pic>
      <p:sp>
        <p:nvSpPr>
          <p:cNvPr id="2" name="Title 1">
            <a:extLst>
              <a:ext uri="{FF2B5EF4-FFF2-40B4-BE49-F238E27FC236}">
                <a16:creationId xmlns:a16="http://schemas.microsoft.com/office/drawing/2014/main" id="{81D551A0-74C3-3B47-9B32-00575AC49D0B}"/>
              </a:ext>
            </a:extLst>
          </p:cNvPr>
          <p:cNvSpPr>
            <a:spLocks noGrp="1"/>
          </p:cNvSpPr>
          <p:nvPr>
            <p:ph type="title"/>
          </p:nvPr>
        </p:nvSpPr>
        <p:spPr>
          <a:xfrm>
            <a:off x="628650" y="-256197"/>
            <a:ext cx="7886700" cy="1325563"/>
          </a:xfrm>
        </p:spPr>
        <p:txBody>
          <a:bodyPr/>
          <a:lstStyle/>
          <a:p>
            <a:r>
              <a:rPr lang="en-US" dirty="0"/>
              <a:t>Appendix B: Tasks and Questions</a:t>
            </a:r>
          </a:p>
        </p:txBody>
      </p:sp>
      <p:sp>
        <p:nvSpPr>
          <p:cNvPr id="8" name="Rectangle 7">
            <a:extLst>
              <a:ext uri="{FF2B5EF4-FFF2-40B4-BE49-F238E27FC236}">
                <a16:creationId xmlns:a16="http://schemas.microsoft.com/office/drawing/2014/main" id="{017A456A-FDBF-1D4E-8174-F35AA539502C}"/>
              </a:ext>
            </a:extLst>
          </p:cNvPr>
          <p:cNvSpPr/>
          <p:nvPr/>
        </p:nvSpPr>
        <p:spPr>
          <a:xfrm>
            <a:off x="190006" y="785446"/>
            <a:ext cx="6996240" cy="5662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96DCE44-9068-B844-837C-9F78DE9B234C}"/>
              </a:ext>
            </a:extLst>
          </p:cNvPr>
          <p:cNvSpPr txBox="1"/>
          <p:nvPr/>
        </p:nvSpPr>
        <p:spPr>
          <a:xfrm>
            <a:off x="6574813" y="1080262"/>
            <a:ext cx="2379181" cy="923330"/>
          </a:xfrm>
          <a:prstGeom prst="rect">
            <a:avLst/>
          </a:prstGeom>
          <a:solidFill>
            <a:schemeClr val="accent5">
              <a:lumMod val="20000"/>
              <a:lumOff val="80000"/>
            </a:schemeClr>
          </a:solidFill>
        </p:spPr>
        <p:txBody>
          <a:bodyPr wrap="square" rtlCol="0">
            <a:spAutoFit/>
          </a:bodyPr>
          <a:lstStyle/>
          <a:p>
            <a:r>
              <a:rPr lang="en-US" dirty="0"/>
              <a:t>Fill the four tasks and all task related questions from Lab3</a:t>
            </a:r>
          </a:p>
        </p:txBody>
      </p:sp>
      <p:cxnSp>
        <p:nvCxnSpPr>
          <p:cNvPr id="12" name="Straight Arrow Connector 11">
            <a:extLst>
              <a:ext uri="{FF2B5EF4-FFF2-40B4-BE49-F238E27FC236}">
                <a16:creationId xmlns:a16="http://schemas.microsoft.com/office/drawing/2014/main" id="{A0E3B2EC-FD66-D342-A2C5-9D2CAA79F48A}"/>
              </a:ext>
            </a:extLst>
          </p:cNvPr>
          <p:cNvCxnSpPr/>
          <p:nvPr/>
        </p:nvCxnSpPr>
        <p:spPr>
          <a:xfrm flipH="1">
            <a:off x="5417117" y="1747961"/>
            <a:ext cx="9144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FB0415-5EDC-3F4A-8ADC-83BF00F73E45}"/>
              </a:ext>
            </a:extLst>
          </p:cNvPr>
          <p:cNvSpPr txBox="1"/>
          <p:nvPr/>
        </p:nvSpPr>
        <p:spPr>
          <a:xfrm>
            <a:off x="7032014" y="5333890"/>
            <a:ext cx="2063262" cy="923330"/>
          </a:xfrm>
          <a:prstGeom prst="rect">
            <a:avLst/>
          </a:prstGeom>
          <a:solidFill>
            <a:schemeClr val="accent5">
              <a:lumMod val="20000"/>
              <a:lumOff val="80000"/>
            </a:schemeClr>
          </a:solidFill>
        </p:spPr>
        <p:txBody>
          <a:bodyPr wrap="square" rtlCol="0">
            <a:spAutoFit/>
          </a:bodyPr>
          <a:lstStyle/>
          <a:p>
            <a:r>
              <a:rPr lang="en-US" dirty="0"/>
              <a:t>Fill in post-study interview questions from Lab3</a:t>
            </a:r>
          </a:p>
        </p:txBody>
      </p:sp>
      <p:cxnSp>
        <p:nvCxnSpPr>
          <p:cNvPr id="14" name="Straight Arrow Connector 13">
            <a:extLst>
              <a:ext uri="{FF2B5EF4-FFF2-40B4-BE49-F238E27FC236}">
                <a16:creationId xmlns:a16="http://schemas.microsoft.com/office/drawing/2014/main" id="{FD43295D-BDD7-4A4F-BEEA-6D1B7F593588}"/>
              </a:ext>
            </a:extLst>
          </p:cNvPr>
          <p:cNvCxnSpPr/>
          <p:nvPr/>
        </p:nvCxnSpPr>
        <p:spPr>
          <a:xfrm flipH="1">
            <a:off x="6117614" y="5791201"/>
            <a:ext cx="9144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53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C490-FA63-084F-B2F1-AA940D3B2747}"/>
              </a:ext>
            </a:extLst>
          </p:cNvPr>
          <p:cNvSpPr>
            <a:spLocks noGrp="1"/>
          </p:cNvSpPr>
          <p:nvPr>
            <p:ph type="title"/>
          </p:nvPr>
        </p:nvSpPr>
        <p:spPr>
          <a:xfrm>
            <a:off x="628650" y="-174135"/>
            <a:ext cx="7886700" cy="1325563"/>
          </a:xfrm>
        </p:spPr>
        <p:txBody>
          <a:bodyPr/>
          <a:lstStyle/>
          <a:p>
            <a:r>
              <a:rPr lang="en-US" dirty="0"/>
              <a:t>Appendix B - sample</a:t>
            </a:r>
          </a:p>
        </p:txBody>
      </p:sp>
      <p:pic>
        <p:nvPicPr>
          <p:cNvPr id="4" name="Picture 3" descr="Graphical user interface, text, application&#10;&#10;Description automatically generated">
            <a:extLst>
              <a:ext uri="{FF2B5EF4-FFF2-40B4-BE49-F238E27FC236}">
                <a16:creationId xmlns:a16="http://schemas.microsoft.com/office/drawing/2014/main" id="{02309BB2-AFA3-8349-BC4F-E9BD15D88FC0}"/>
              </a:ext>
            </a:extLst>
          </p:cNvPr>
          <p:cNvPicPr>
            <a:picLocks noChangeAspect="1"/>
          </p:cNvPicPr>
          <p:nvPr/>
        </p:nvPicPr>
        <p:blipFill>
          <a:blip r:embed="rId2"/>
          <a:stretch>
            <a:fillRect/>
          </a:stretch>
        </p:blipFill>
        <p:spPr>
          <a:xfrm>
            <a:off x="2330555" y="867509"/>
            <a:ext cx="4196415" cy="2438400"/>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126E4BA6-E525-EC47-A1EB-1A6FB2867DAA}"/>
              </a:ext>
            </a:extLst>
          </p:cNvPr>
          <p:cNvPicPr>
            <a:picLocks noChangeAspect="1"/>
          </p:cNvPicPr>
          <p:nvPr/>
        </p:nvPicPr>
        <p:blipFill>
          <a:blip r:embed="rId3"/>
          <a:stretch>
            <a:fillRect/>
          </a:stretch>
        </p:blipFill>
        <p:spPr>
          <a:xfrm>
            <a:off x="1835402" y="3874477"/>
            <a:ext cx="5186720" cy="2820279"/>
          </a:xfrm>
          <a:prstGeom prst="rect">
            <a:avLst/>
          </a:prstGeom>
          <a:ln>
            <a:solidFill>
              <a:schemeClr val="accent1"/>
            </a:solidFill>
          </a:ln>
        </p:spPr>
      </p:pic>
      <p:cxnSp>
        <p:nvCxnSpPr>
          <p:cNvPr id="7" name="Straight Arrow Connector 6">
            <a:extLst>
              <a:ext uri="{FF2B5EF4-FFF2-40B4-BE49-F238E27FC236}">
                <a16:creationId xmlns:a16="http://schemas.microsoft.com/office/drawing/2014/main" id="{6367A97F-F53B-8F49-80BF-03736523E5B0}"/>
              </a:ext>
            </a:extLst>
          </p:cNvPr>
          <p:cNvCxnSpPr>
            <a:stCxn id="4" idx="2"/>
          </p:cNvCxnSpPr>
          <p:nvPr/>
        </p:nvCxnSpPr>
        <p:spPr>
          <a:xfrm flipH="1">
            <a:off x="4428762" y="3305909"/>
            <a:ext cx="1" cy="41030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383353-6AB5-C94B-B7DB-624E6E376391}"/>
              </a:ext>
            </a:extLst>
          </p:cNvPr>
          <p:cNvSpPr txBox="1"/>
          <p:nvPr/>
        </p:nvSpPr>
        <p:spPr>
          <a:xfrm>
            <a:off x="6854336" y="1309690"/>
            <a:ext cx="2063262" cy="646331"/>
          </a:xfrm>
          <a:prstGeom prst="rect">
            <a:avLst/>
          </a:prstGeom>
          <a:solidFill>
            <a:schemeClr val="accent5">
              <a:lumMod val="20000"/>
              <a:lumOff val="80000"/>
            </a:schemeClr>
          </a:solidFill>
        </p:spPr>
        <p:txBody>
          <a:bodyPr wrap="square" rtlCol="0">
            <a:spAutoFit/>
          </a:bodyPr>
          <a:lstStyle/>
          <a:p>
            <a:r>
              <a:rPr lang="en-US" dirty="0"/>
              <a:t>Task 1 Example from Lab3</a:t>
            </a:r>
          </a:p>
        </p:txBody>
      </p:sp>
      <p:sp>
        <p:nvSpPr>
          <p:cNvPr id="9" name="TextBox 8">
            <a:extLst>
              <a:ext uri="{FF2B5EF4-FFF2-40B4-BE49-F238E27FC236}">
                <a16:creationId xmlns:a16="http://schemas.microsoft.com/office/drawing/2014/main" id="{9C094A60-BED2-6441-B7AA-A572732A4678}"/>
              </a:ext>
            </a:extLst>
          </p:cNvPr>
          <p:cNvSpPr txBox="1"/>
          <p:nvPr/>
        </p:nvSpPr>
        <p:spPr>
          <a:xfrm>
            <a:off x="7194305" y="4439751"/>
            <a:ext cx="1723293" cy="1200329"/>
          </a:xfrm>
          <a:prstGeom prst="rect">
            <a:avLst/>
          </a:prstGeom>
          <a:solidFill>
            <a:schemeClr val="accent5">
              <a:lumMod val="20000"/>
              <a:lumOff val="80000"/>
            </a:schemeClr>
          </a:solidFill>
        </p:spPr>
        <p:txBody>
          <a:bodyPr wrap="square" rtlCol="0">
            <a:spAutoFit/>
          </a:bodyPr>
          <a:lstStyle/>
          <a:p>
            <a:r>
              <a:rPr lang="en-US" dirty="0"/>
              <a:t>Task1 and Questions added to Appendix B</a:t>
            </a:r>
          </a:p>
        </p:txBody>
      </p:sp>
    </p:spTree>
    <p:extLst>
      <p:ext uri="{BB962C8B-B14F-4D97-AF65-F5344CB8AC3E}">
        <p14:creationId xmlns:p14="http://schemas.microsoft.com/office/powerpoint/2010/main" val="16753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C98D-0725-3A47-9C12-9403D62A8B93}"/>
              </a:ext>
            </a:extLst>
          </p:cNvPr>
          <p:cNvSpPr>
            <a:spLocks noGrp="1"/>
          </p:cNvSpPr>
          <p:nvPr>
            <p:ph type="title"/>
          </p:nvPr>
        </p:nvSpPr>
        <p:spPr>
          <a:xfrm>
            <a:off x="628650" y="-279643"/>
            <a:ext cx="7886700" cy="1325563"/>
          </a:xfrm>
        </p:spPr>
        <p:txBody>
          <a:bodyPr/>
          <a:lstStyle/>
          <a:p>
            <a:r>
              <a:rPr lang="en-US" dirty="0"/>
              <a:t>Appendix B - Sample</a:t>
            </a:r>
          </a:p>
        </p:txBody>
      </p:sp>
      <p:pic>
        <p:nvPicPr>
          <p:cNvPr id="5" name="Picture 4" descr="Text, application, letter&#10;&#10;Description automatically generated">
            <a:extLst>
              <a:ext uri="{FF2B5EF4-FFF2-40B4-BE49-F238E27FC236}">
                <a16:creationId xmlns:a16="http://schemas.microsoft.com/office/drawing/2014/main" id="{FD8C8572-77E5-8742-8CAB-3514D98F5D38}"/>
              </a:ext>
            </a:extLst>
          </p:cNvPr>
          <p:cNvPicPr>
            <a:picLocks noChangeAspect="1"/>
          </p:cNvPicPr>
          <p:nvPr/>
        </p:nvPicPr>
        <p:blipFill>
          <a:blip r:embed="rId2"/>
          <a:stretch>
            <a:fillRect/>
          </a:stretch>
        </p:blipFill>
        <p:spPr>
          <a:xfrm>
            <a:off x="177784" y="1568437"/>
            <a:ext cx="8788432" cy="2646065"/>
          </a:xfrm>
          <a:prstGeom prst="rect">
            <a:avLst/>
          </a:prstGeom>
          <a:ln>
            <a:solidFill>
              <a:schemeClr val="accent1"/>
            </a:solidFill>
          </a:ln>
        </p:spPr>
      </p:pic>
      <p:sp>
        <p:nvSpPr>
          <p:cNvPr id="6" name="TextBox 5">
            <a:extLst>
              <a:ext uri="{FF2B5EF4-FFF2-40B4-BE49-F238E27FC236}">
                <a16:creationId xmlns:a16="http://schemas.microsoft.com/office/drawing/2014/main" id="{960B87D6-17A5-7244-8AA2-CAC9BCF5E86E}"/>
              </a:ext>
            </a:extLst>
          </p:cNvPr>
          <p:cNvSpPr txBox="1"/>
          <p:nvPr/>
        </p:nvSpPr>
        <p:spPr>
          <a:xfrm>
            <a:off x="187569" y="1195754"/>
            <a:ext cx="7022123" cy="369332"/>
          </a:xfrm>
          <a:prstGeom prst="rect">
            <a:avLst/>
          </a:prstGeom>
          <a:noFill/>
        </p:spPr>
        <p:txBody>
          <a:bodyPr wrap="square" rtlCol="0">
            <a:spAutoFit/>
          </a:bodyPr>
          <a:lstStyle/>
          <a:p>
            <a:r>
              <a:rPr lang="en-CA" b="1" dirty="0"/>
              <a:t>Post-Task Interview Questions</a:t>
            </a:r>
            <a:endParaRPr lang="en-CA" dirty="0"/>
          </a:p>
        </p:txBody>
      </p:sp>
      <p:sp>
        <p:nvSpPr>
          <p:cNvPr id="7" name="TextBox 6">
            <a:extLst>
              <a:ext uri="{FF2B5EF4-FFF2-40B4-BE49-F238E27FC236}">
                <a16:creationId xmlns:a16="http://schemas.microsoft.com/office/drawing/2014/main" id="{17F4074E-B3EA-5744-AEBB-01C23A4AFAA8}"/>
              </a:ext>
            </a:extLst>
          </p:cNvPr>
          <p:cNvSpPr txBox="1"/>
          <p:nvPr/>
        </p:nvSpPr>
        <p:spPr>
          <a:xfrm>
            <a:off x="177784" y="4461917"/>
            <a:ext cx="8788432" cy="1754326"/>
          </a:xfrm>
          <a:prstGeom prst="rect">
            <a:avLst/>
          </a:prstGeom>
          <a:solidFill>
            <a:schemeClr val="accent6">
              <a:lumMod val="20000"/>
              <a:lumOff val="80000"/>
            </a:schemeClr>
          </a:solidFill>
        </p:spPr>
        <p:txBody>
          <a:bodyPr wrap="square" rtlCol="0">
            <a:spAutoFit/>
          </a:bodyPr>
          <a:lstStyle/>
          <a:p>
            <a:r>
              <a:rPr lang="en-US" dirty="0"/>
              <a:t>Notes:</a:t>
            </a:r>
          </a:p>
          <a:p>
            <a:pPr marL="285750" indent="-285750">
              <a:buFont typeface="Arial" panose="020B0604020202020204" pitchFamily="34" charset="0"/>
              <a:buChar char="•"/>
            </a:pPr>
            <a:r>
              <a:rPr lang="en-US" dirty="0"/>
              <a:t>You can have two parts to a single question (like Q1).</a:t>
            </a:r>
          </a:p>
          <a:p>
            <a:pPr marL="285750" indent="-285750">
              <a:buFont typeface="Arial" panose="020B0604020202020204" pitchFamily="34" charset="0"/>
              <a:buChar char="•"/>
            </a:pPr>
            <a:r>
              <a:rPr lang="en-US" dirty="0"/>
              <a:t>You can base the other questions from a previous answer (don't have to, but can)</a:t>
            </a:r>
          </a:p>
          <a:p>
            <a:pPr marL="285750" indent="-285750">
              <a:buFont typeface="Arial" panose="020B0604020202020204" pitchFamily="34" charset="0"/>
              <a:buChar char="•"/>
            </a:pPr>
            <a:r>
              <a:rPr lang="en-US" dirty="0"/>
              <a:t>You can write yourself notes to the questions in square brackets. That helps ensure you can adapt the question to potential different situations (which with open questions is a good idea)</a:t>
            </a:r>
          </a:p>
        </p:txBody>
      </p:sp>
      <p:sp>
        <p:nvSpPr>
          <p:cNvPr id="8" name="TextBox 7">
            <a:extLst>
              <a:ext uri="{FF2B5EF4-FFF2-40B4-BE49-F238E27FC236}">
                <a16:creationId xmlns:a16="http://schemas.microsoft.com/office/drawing/2014/main" id="{E4E51CB4-A8F3-274C-9A61-D0070D107B0E}"/>
              </a:ext>
            </a:extLst>
          </p:cNvPr>
          <p:cNvSpPr txBox="1"/>
          <p:nvPr/>
        </p:nvSpPr>
        <p:spPr>
          <a:xfrm>
            <a:off x="5681889" y="611330"/>
            <a:ext cx="3075176" cy="646331"/>
          </a:xfrm>
          <a:prstGeom prst="rect">
            <a:avLst/>
          </a:prstGeom>
          <a:solidFill>
            <a:schemeClr val="accent5">
              <a:lumMod val="20000"/>
              <a:lumOff val="80000"/>
            </a:schemeClr>
          </a:solidFill>
        </p:spPr>
        <p:txBody>
          <a:bodyPr wrap="square" rtlCol="0">
            <a:spAutoFit/>
          </a:bodyPr>
          <a:lstStyle/>
          <a:p>
            <a:r>
              <a:rPr lang="en-US" dirty="0"/>
              <a:t>Themes and questions are added from Lab3</a:t>
            </a:r>
          </a:p>
        </p:txBody>
      </p:sp>
    </p:spTree>
    <p:extLst>
      <p:ext uri="{BB962C8B-B14F-4D97-AF65-F5344CB8AC3E}">
        <p14:creationId xmlns:p14="http://schemas.microsoft.com/office/powerpoint/2010/main" val="1255527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EEE4-D4F9-B646-A7C1-8691EED5833C}"/>
              </a:ext>
            </a:extLst>
          </p:cNvPr>
          <p:cNvSpPr>
            <a:spLocks noGrp="1"/>
          </p:cNvSpPr>
          <p:nvPr>
            <p:ph type="title"/>
          </p:nvPr>
        </p:nvSpPr>
        <p:spPr/>
        <p:txBody>
          <a:bodyPr/>
          <a:lstStyle/>
          <a:p>
            <a:r>
              <a:rPr lang="en-US" dirty="0"/>
              <a:t>Appendix C – Coding Sheet</a:t>
            </a:r>
          </a:p>
        </p:txBody>
      </p:sp>
      <p:sp>
        <p:nvSpPr>
          <p:cNvPr id="3" name="Content Placeholder 2">
            <a:extLst>
              <a:ext uri="{FF2B5EF4-FFF2-40B4-BE49-F238E27FC236}">
                <a16:creationId xmlns:a16="http://schemas.microsoft.com/office/drawing/2014/main" id="{1226FF33-6371-4048-8DFC-3DEA6E56C431}"/>
              </a:ext>
            </a:extLst>
          </p:cNvPr>
          <p:cNvSpPr>
            <a:spLocks noGrp="1"/>
          </p:cNvSpPr>
          <p:nvPr>
            <p:ph idx="1"/>
          </p:nvPr>
        </p:nvSpPr>
        <p:spPr/>
        <p:txBody>
          <a:bodyPr>
            <a:normAutofit fontScale="70000" lnSpcReduction="20000"/>
          </a:bodyPr>
          <a:lstStyle/>
          <a:p>
            <a:pPr>
              <a:lnSpc>
                <a:spcPct val="120000"/>
              </a:lnSpc>
            </a:pPr>
            <a:r>
              <a:rPr lang="en-US" dirty="0"/>
              <a:t>For each participant, some of your team members will be recording observations of the user doing the tasks and make notes of the interview Q answers (that way you you only have to check recordings – not rely completely on it)</a:t>
            </a:r>
          </a:p>
          <a:p>
            <a:pPr>
              <a:lnSpc>
                <a:spcPct val="120000"/>
              </a:lnSpc>
            </a:pPr>
            <a:r>
              <a:rPr lang="en-US" dirty="0"/>
              <a:t>Each participant will be given a number (e.g., P1) and each member who is recording on the coding sheets will add this number to the sheet (and their own name). </a:t>
            </a:r>
            <a:r>
              <a:rPr lang="en-US" b="1" u="sng" dirty="0">
                <a:solidFill>
                  <a:srgbClr val="FF0000"/>
                </a:solidFill>
              </a:rPr>
              <a:t>We do NOT use participants names anywhere in the study for confidentiality – THIS IS A MUST!</a:t>
            </a:r>
          </a:p>
          <a:p>
            <a:pPr>
              <a:lnSpc>
                <a:spcPct val="120000"/>
              </a:lnSpc>
            </a:pPr>
            <a:r>
              <a:rPr lang="en-US" dirty="0"/>
              <a:t>You will add your tasks, task questions and general interview questions to your coding sheet, with room for the researchers (your team) to make notes.</a:t>
            </a:r>
          </a:p>
        </p:txBody>
      </p:sp>
    </p:spTree>
    <p:extLst>
      <p:ext uri="{BB962C8B-B14F-4D97-AF65-F5344CB8AC3E}">
        <p14:creationId xmlns:p14="http://schemas.microsoft.com/office/powerpoint/2010/main" val="214213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70EA-B27C-5445-8F7D-592A63483544}"/>
              </a:ext>
            </a:extLst>
          </p:cNvPr>
          <p:cNvSpPr>
            <a:spLocks noGrp="1"/>
          </p:cNvSpPr>
          <p:nvPr>
            <p:ph type="title"/>
          </p:nvPr>
        </p:nvSpPr>
        <p:spPr>
          <a:xfrm>
            <a:off x="511419" y="-401638"/>
            <a:ext cx="7886700" cy="1325563"/>
          </a:xfrm>
        </p:spPr>
        <p:txBody>
          <a:bodyPr/>
          <a:lstStyle/>
          <a:p>
            <a:r>
              <a:rPr lang="en-US" dirty="0"/>
              <a:t>Appendix C - Sample</a:t>
            </a:r>
          </a:p>
        </p:txBody>
      </p:sp>
      <p:pic>
        <p:nvPicPr>
          <p:cNvPr id="5" name="Content Placeholder 4" descr="Graphical user interface, text, application, letter, email&#10;&#10;Description automatically generated">
            <a:extLst>
              <a:ext uri="{FF2B5EF4-FFF2-40B4-BE49-F238E27FC236}">
                <a16:creationId xmlns:a16="http://schemas.microsoft.com/office/drawing/2014/main" id="{E8136C7B-6912-584D-9B84-442599BD8A91}"/>
              </a:ext>
            </a:extLst>
          </p:cNvPr>
          <p:cNvPicPr>
            <a:picLocks noGrp="1" noChangeAspect="1"/>
          </p:cNvPicPr>
          <p:nvPr>
            <p:ph idx="1"/>
          </p:nvPr>
        </p:nvPicPr>
        <p:blipFill>
          <a:blip r:embed="rId2"/>
          <a:stretch>
            <a:fillRect/>
          </a:stretch>
        </p:blipFill>
        <p:spPr>
          <a:xfrm>
            <a:off x="294304" y="1553064"/>
            <a:ext cx="4078404" cy="5083470"/>
          </a:xfrm>
        </p:spPr>
      </p:pic>
      <p:pic>
        <p:nvPicPr>
          <p:cNvPr id="7" name="Picture 6" descr="A picture containing graphical user interface&#10;&#10;Description automatically generated">
            <a:extLst>
              <a:ext uri="{FF2B5EF4-FFF2-40B4-BE49-F238E27FC236}">
                <a16:creationId xmlns:a16="http://schemas.microsoft.com/office/drawing/2014/main" id="{5FB73243-E059-5748-A493-5ABBC6165A0F}"/>
              </a:ext>
            </a:extLst>
          </p:cNvPr>
          <p:cNvPicPr>
            <a:picLocks noChangeAspect="1"/>
          </p:cNvPicPr>
          <p:nvPr/>
        </p:nvPicPr>
        <p:blipFill>
          <a:blip r:embed="rId3"/>
          <a:stretch>
            <a:fillRect/>
          </a:stretch>
        </p:blipFill>
        <p:spPr>
          <a:xfrm>
            <a:off x="205154" y="784225"/>
            <a:ext cx="4613031" cy="768839"/>
          </a:xfrm>
          <a:prstGeom prst="rect">
            <a:avLst/>
          </a:prstGeom>
        </p:spPr>
      </p:pic>
      <p:sp>
        <p:nvSpPr>
          <p:cNvPr id="8" name="Rectangle 7">
            <a:extLst>
              <a:ext uri="{FF2B5EF4-FFF2-40B4-BE49-F238E27FC236}">
                <a16:creationId xmlns:a16="http://schemas.microsoft.com/office/drawing/2014/main" id="{353F9912-181E-4D4C-82A8-3AC4245653CB}"/>
              </a:ext>
            </a:extLst>
          </p:cNvPr>
          <p:cNvSpPr/>
          <p:nvPr/>
        </p:nvSpPr>
        <p:spPr>
          <a:xfrm>
            <a:off x="294304" y="923925"/>
            <a:ext cx="4523881" cy="5712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BB2D11-C082-B544-B6E4-5C0F87E61048}"/>
              </a:ext>
            </a:extLst>
          </p:cNvPr>
          <p:cNvSpPr txBox="1"/>
          <p:nvPr/>
        </p:nvSpPr>
        <p:spPr>
          <a:xfrm>
            <a:off x="5035300" y="923925"/>
            <a:ext cx="3903546" cy="646331"/>
          </a:xfrm>
          <a:prstGeom prst="rect">
            <a:avLst/>
          </a:prstGeom>
          <a:solidFill>
            <a:schemeClr val="accent5">
              <a:lumMod val="20000"/>
              <a:lumOff val="80000"/>
            </a:schemeClr>
          </a:solidFill>
        </p:spPr>
        <p:txBody>
          <a:bodyPr wrap="square" rtlCol="0">
            <a:spAutoFit/>
          </a:bodyPr>
          <a:lstStyle/>
          <a:p>
            <a:r>
              <a:rPr lang="en-US" dirty="0"/>
              <a:t>Room to add the Participant ID, researcher name and date at top</a:t>
            </a:r>
          </a:p>
        </p:txBody>
      </p:sp>
      <p:sp>
        <p:nvSpPr>
          <p:cNvPr id="10" name="TextBox 9">
            <a:extLst>
              <a:ext uri="{FF2B5EF4-FFF2-40B4-BE49-F238E27FC236}">
                <a16:creationId xmlns:a16="http://schemas.microsoft.com/office/drawing/2014/main" id="{956B63A5-3A78-A441-B86C-25A2B4A569F9}"/>
              </a:ext>
            </a:extLst>
          </p:cNvPr>
          <p:cNvSpPr txBox="1"/>
          <p:nvPr/>
        </p:nvSpPr>
        <p:spPr>
          <a:xfrm>
            <a:off x="5058762" y="3029330"/>
            <a:ext cx="3903546" cy="1200329"/>
          </a:xfrm>
          <a:prstGeom prst="rect">
            <a:avLst/>
          </a:prstGeom>
          <a:solidFill>
            <a:schemeClr val="accent5">
              <a:lumMod val="20000"/>
              <a:lumOff val="80000"/>
            </a:schemeClr>
          </a:solidFill>
        </p:spPr>
        <p:txBody>
          <a:bodyPr wrap="square" rtlCol="0">
            <a:spAutoFit/>
          </a:bodyPr>
          <a:lstStyle/>
          <a:p>
            <a:r>
              <a:rPr lang="en-US" dirty="0"/>
              <a:t>Add each Task (with room to add 'Observations') and leave room to add comments/notes under each task question</a:t>
            </a:r>
          </a:p>
        </p:txBody>
      </p:sp>
    </p:spTree>
    <p:extLst>
      <p:ext uri="{BB962C8B-B14F-4D97-AF65-F5344CB8AC3E}">
        <p14:creationId xmlns:p14="http://schemas.microsoft.com/office/powerpoint/2010/main" val="2345146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70EA-B27C-5445-8F7D-592A63483544}"/>
              </a:ext>
            </a:extLst>
          </p:cNvPr>
          <p:cNvSpPr>
            <a:spLocks noGrp="1"/>
          </p:cNvSpPr>
          <p:nvPr>
            <p:ph type="title"/>
          </p:nvPr>
        </p:nvSpPr>
        <p:spPr>
          <a:xfrm>
            <a:off x="511419" y="-401638"/>
            <a:ext cx="7886700" cy="1325563"/>
          </a:xfrm>
        </p:spPr>
        <p:txBody>
          <a:bodyPr/>
          <a:lstStyle/>
          <a:p>
            <a:r>
              <a:rPr lang="en-US" dirty="0"/>
              <a:t>Appendix C - Sample</a:t>
            </a:r>
          </a:p>
        </p:txBody>
      </p:sp>
      <p:pic>
        <p:nvPicPr>
          <p:cNvPr id="7" name="Picture 6" descr="A picture containing graphical user interface&#10;&#10;Description automatically generated">
            <a:extLst>
              <a:ext uri="{FF2B5EF4-FFF2-40B4-BE49-F238E27FC236}">
                <a16:creationId xmlns:a16="http://schemas.microsoft.com/office/drawing/2014/main" id="{5FB73243-E059-5748-A493-5ABBC6165A0F}"/>
              </a:ext>
            </a:extLst>
          </p:cNvPr>
          <p:cNvPicPr>
            <a:picLocks noChangeAspect="1"/>
          </p:cNvPicPr>
          <p:nvPr/>
        </p:nvPicPr>
        <p:blipFill>
          <a:blip r:embed="rId2"/>
          <a:stretch>
            <a:fillRect/>
          </a:stretch>
        </p:blipFill>
        <p:spPr>
          <a:xfrm>
            <a:off x="205154" y="784225"/>
            <a:ext cx="4613031" cy="768839"/>
          </a:xfrm>
          <a:prstGeom prst="rect">
            <a:avLst/>
          </a:prstGeom>
        </p:spPr>
      </p:pic>
      <p:sp>
        <p:nvSpPr>
          <p:cNvPr id="8" name="Rectangle 7">
            <a:extLst>
              <a:ext uri="{FF2B5EF4-FFF2-40B4-BE49-F238E27FC236}">
                <a16:creationId xmlns:a16="http://schemas.microsoft.com/office/drawing/2014/main" id="{353F9912-181E-4D4C-82A8-3AC4245653CB}"/>
              </a:ext>
            </a:extLst>
          </p:cNvPr>
          <p:cNvSpPr/>
          <p:nvPr/>
        </p:nvSpPr>
        <p:spPr>
          <a:xfrm>
            <a:off x="294304" y="923925"/>
            <a:ext cx="4523881" cy="5712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BB2D11-C082-B544-B6E4-5C0F87E61048}"/>
              </a:ext>
            </a:extLst>
          </p:cNvPr>
          <p:cNvSpPr txBox="1"/>
          <p:nvPr/>
        </p:nvSpPr>
        <p:spPr>
          <a:xfrm>
            <a:off x="5035300" y="923925"/>
            <a:ext cx="3903546" cy="646331"/>
          </a:xfrm>
          <a:prstGeom prst="rect">
            <a:avLst/>
          </a:prstGeom>
          <a:solidFill>
            <a:schemeClr val="accent5">
              <a:lumMod val="20000"/>
              <a:lumOff val="80000"/>
            </a:schemeClr>
          </a:solidFill>
        </p:spPr>
        <p:txBody>
          <a:bodyPr wrap="square" rtlCol="0">
            <a:spAutoFit/>
          </a:bodyPr>
          <a:lstStyle/>
          <a:p>
            <a:r>
              <a:rPr lang="en-US" dirty="0"/>
              <a:t>Room to add the Participant ID, researcher name and date at top</a:t>
            </a:r>
          </a:p>
        </p:txBody>
      </p:sp>
      <p:sp>
        <p:nvSpPr>
          <p:cNvPr id="10" name="TextBox 9">
            <a:extLst>
              <a:ext uri="{FF2B5EF4-FFF2-40B4-BE49-F238E27FC236}">
                <a16:creationId xmlns:a16="http://schemas.microsoft.com/office/drawing/2014/main" id="{956B63A5-3A78-A441-B86C-25A2B4A569F9}"/>
              </a:ext>
            </a:extLst>
          </p:cNvPr>
          <p:cNvSpPr txBox="1"/>
          <p:nvPr/>
        </p:nvSpPr>
        <p:spPr>
          <a:xfrm>
            <a:off x="5035300" y="2522938"/>
            <a:ext cx="3903546" cy="923330"/>
          </a:xfrm>
          <a:prstGeom prst="rect">
            <a:avLst/>
          </a:prstGeom>
          <a:solidFill>
            <a:schemeClr val="accent5">
              <a:lumMod val="20000"/>
              <a:lumOff val="80000"/>
            </a:schemeClr>
          </a:solidFill>
        </p:spPr>
        <p:txBody>
          <a:bodyPr wrap="square" rtlCol="0">
            <a:spAutoFit/>
          </a:bodyPr>
          <a:lstStyle/>
          <a:p>
            <a:r>
              <a:rPr lang="en-US" dirty="0"/>
              <a:t>Add the General Post-Task Interview Questions and leave room to add comments/notes under each question</a:t>
            </a:r>
          </a:p>
        </p:txBody>
      </p:sp>
      <p:pic>
        <p:nvPicPr>
          <p:cNvPr id="11" name="Content Placeholder 10" descr="Text, letter&#10;&#10;Description automatically generated">
            <a:extLst>
              <a:ext uri="{FF2B5EF4-FFF2-40B4-BE49-F238E27FC236}">
                <a16:creationId xmlns:a16="http://schemas.microsoft.com/office/drawing/2014/main" id="{3CF9EA26-13CE-F14B-8E51-CC668AFDFDF5}"/>
              </a:ext>
            </a:extLst>
          </p:cNvPr>
          <p:cNvPicPr>
            <a:picLocks noGrp="1" noChangeAspect="1"/>
          </p:cNvPicPr>
          <p:nvPr>
            <p:ph idx="1"/>
          </p:nvPr>
        </p:nvPicPr>
        <p:blipFill>
          <a:blip r:embed="rId3"/>
          <a:stretch>
            <a:fillRect/>
          </a:stretch>
        </p:blipFill>
        <p:spPr>
          <a:xfrm>
            <a:off x="294304" y="1604559"/>
            <a:ext cx="4406650" cy="4843673"/>
          </a:xfrm>
        </p:spPr>
      </p:pic>
    </p:spTree>
    <p:extLst>
      <p:ext uri="{BB962C8B-B14F-4D97-AF65-F5344CB8AC3E}">
        <p14:creationId xmlns:p14="http://schemas.microsoft.com/office/powerpoint/2010/main" val="417049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1D35-0745-1CD0-9437-C5C44B786F54}"/>
              </a:ext>
            </a:extLst>
          </p:cNvPr>
          <p:cNvSpPr>
            <a:spLocks noGrp="1"/>
          </p:cNvSpPr>
          <p:nvPr>
            <p:ph type="title"/>
          </p:nvPr>
        </p:nvSpPr>
        <p:spPr/>
        <p:txBody>
          <a:bodyPr/>
          <a:lstStyle/>
          <a:p>
            <a:r>
              <a:rPr lang="en-US" dirty="0"/>
              <a:t>Appendix D – Work breakdown</a:t>
            </a:r>
          </a:p>
        </p:txBody>
      </p:sp>
      <p:pic>
        <p:nvPicPr>
          <p:cNvPr id="5" name="Picture 4">
            <a:extLst>
              <a:ext uri="{FF2B5EF4-FFF2-40B4-BE49-F238E27FC236}">
                <a16:creationId xmlns:a16="http://schemas.microsoft.com/office/drawing/2014/main" id="{C3801AB7-D365-819B-A176-5DBFDE2D5C04}"/>
              </a:ext>
            </a:extLst>
          </p:cNvPr>
          <p:cNvPicPr>
            <a:picLocks noChangeAspect="1"/>
          </p:cNvPicPr>
          <p:nvPr/>
        </p:nvPicPr>
        <p:blipFill>
          <a:blip r:embed="rId2"/>
          <a:stretch>
            <a:fillRect/>
          </a:stretch>
        </p:blipFill>
        <p:spPr>
          <a:xfrm>
            <a:off x="0" y="1785411"/>
            <a:ext cx="7772400" cy="4126512"/>
          </a:xfrm>
          <a:prstGeom prst="rect">
            <a:avLst/>
          </a:prstGeom>
        </p:spPr>
      </p:pic>
      <p:sp>
        <p:nvSpPr>
          <p:cNvPr id="6" name="TextBox 5">
            <a:extLst>
              <a:ext uri="{FF2B5EF4-FFF2-40B4-BE49-F238E27FC236}">
                <a16:creationId xmlns:a16="http://schemas.microsoft.com/office/drawing/2014/main" id="{65438F1F-ED05-B573-5404-B0E7F94CC23D}"/>
              </a:ext>
            </a:extLst>
          </p:cNvPr>
          <p:cNvSpPr txBox="1"/>
          <p:nvPr/>
        </p:nvSpPr>
        <p:spPr>
          <a:xfrm>
            <a:off x="7540830" y="1168400"/>
            <a:ext cx="1450769" cy="2031325"/>
          </a:xfrm>
          <a:prstGeom prst="rect">
            <a:avLst/>
          </a:prstGeom>
          <a:solidFill>
            <a:schemeClr val="accent5">
              <a:lumMod val="20000"/>
              <a:lumOff val="80000"/>
            </a:schemeClr>
          </a:solidFill>
        </p:spPr>
        <p:txBody>
          <a:bodyPr wrap="square" rtlCol="0">
            <a:spAutoFit/>
          </a:bodyPr>
          <a:lstStyle/>
          <a:p>
            <a:r>
              <a:rPr lang="en-US" dirty="0"/>
              <a:t>Remove instructions under the heading before handing in MS1</a:t>
            </a:r>
          </a:p>
        </p:txBody>
      </p:sp>
      <p:cxnSp>
        <p:nvCxnSpPr>
          <p:cNvPr id="7" name="Straight Arrow Connector 6">
            <a:extLst>
              <a:ext uri="{FF2B5EF4-FFF2-40B4-BE49-F238E27FC236}">
                <a16:creationId xmlns:a16="http://schemas.microsoft.com/office/drawing/2014/main" id="{6D41043B-3C40-7B70-5319-F8EB58C947D2}"/>
              </a:ext>
            </a:extLst>
          </p:cNvPr>
          <p:cNvCxnSpPr>
            <a:cxnSpLocks/>
          </p:cNvCxnSpPr>
          <p:nvPr/>
        </p:nvCxnSpPr>
        <p:spPr>
          <a:xfrm flipH="1">
            <a:off x="6583954" y="2922726"/>
            <a:ext cx="956876"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4950A0-791E-1657-C1A1-EF8F49C501C8}"/>
              </a:ext>
            </a:extLst>
          </p:cNvPr>
          <p:cNvSpPr txBox="1"/>
          <p:nvPr/>
        </p:nvSpPr>
        <p:spPr>
          <a:xfrm>
            <a:off x="2639369" y="5909934"/>
            <a:ext cx="3944585" cy="923330"/>
          </a:xfrm>
          <a:prstGeom prst="rect">
            <a:avLst/>
          </a:prstGeom>
          <a:solidFill>
            <a:schemeClr val="accent5">
              <a:lumMod val="20000"/>
              <a:lumOff val="80000"/>
            </a:schemeClr>
          </a:solidFill>
        </p:spPr>
        <p:txBody>
          <a:bodyPr wrap="square" rtlCol="0">
            <a:spAutoFit/>
          </a:bodyPr>
          <a:lstStyle/>
          <a:p>
            <a:r>
              <a:rPr lang="en-US" dirty="0"/>
              <a:t>Add member names, you can have more than one name for topic and members will most likely be listed more than once</a:t>
            </a:r>
          </a:p>
        </p:txBody>
      </p:sp>
    </p:spTree>
    <p:extLst>
      <p:ext uri="{BB962C8B-B14F-4D97-AF65-F5344CB8AC3E}">
        <p14:creationId xmlns:p14="http://schemas.microsoft.com/office/powerpoint/2010/main" val="2132384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CFAD-0782-478E-72A7-CED09A99DC58}"/>
              </a:ext>
            </a:extLst>
          </p:cNvPr>
          <p:cNvSpPr>
            <a:spLocks noGrp="1"/>
          </p:cNvSpPr>
          <p:nvPr>
            <p:ph type="title"/>
          </p:nvPr>
        </p:nvSpPr>
        <p:spPr/>
        <p:txBody>
          <a:bodyPr/>
          <a:lstStyle/>
          <a:p>
            <a:r>
              <a:rPr lang="en-US" dirty="0"/>
              <a:t>Study Plan</a:t>
            </a:r>
          </a:p>
        </p:txBody>
      </p:sp>
      <p:sp>
        <p:nvSpPr>
          <p:cNvPr id="3" name="Content Placeholder 2">
            <a:extLst>
              <a:ext uri="{FF2B5EF4-FFF2-40B4-BE49-F238E27FC236}">
                <a16:creationId xmlns:a16="http://schemas.microsoft.com/office/drawing/2014/main" id="{2F998161-40A7-F853-60D6-A784855ACC36}"/>
              </a:ext>
            </a:extLst>
          </p:cNvPr>
          <p:cNvSpPr>
            <a:spLocks noGrp="1"/>
          </p:cNvSpPr>
          <p:nvPr>
            <p:ph idx="1"/>
          </p:nvPr>
        </p:nvSpPr>
        <p:spPr>
          <a:xfrm>
            <a:off x="628650" y="1576242"/>
            <a:ext cx="7886700" cy="4753305"/>
          </a:xfrm>
        </p:spPr>
        <p:txBody>
          <a:bodyPr>
            <a:normAutofit fontScale="85000" lnSpcReduction="20000"/>
          </a:bodyPr>
          <a:lstStyle/>
          <a:p>
            <a:pPr>
              <a:lnSpc>
                <a:spcPct val="120000"/>
              </a:lnSpc>
            </a:pPr>
            <a:r>
              <a:rPr lang="en-US" i="1" dirty="0"/>
              <a:t>Lab 4</a:t>
            </a:r>
            <a:r>
              <a:rPr lang="en-US" dirty="0"/>
              <a:t> (Oct 12) is reserved time that your group can make final changes to the Milestone. Your TAs will be there to help and answer questions.</a:t>
            </a:r>
          </a:p>
          <a:p>
            <a:pPr>
              <a:lnSpc>
                <a:spcPct val="120000"/>
              </a:lnSpc>
            </a:pPr>
            <a:r>
              <a:rPr lang="en-US" i="1" dirty="0"/>
              <a:t>Pilot</a:t>
            </a:r>
            <a:r>
              <a:rPr lang="en-US" dirty="0"/>
              <a:t> ('try out') one to two tasks and your post-study questions in class Oct. 17</a:t>
            </a:r>
          </a:p>
          <a:p>
            <a:pPr lvl="1">
              <a:lnSpc>
                <a:spcPct val="120000"/>
              </a:lnSpc>
            </a:pPr>
            <a:r>
              <a:rPr lang="en-US" dirty="0"/>
              <a:t>We will have some time in class for you try out one to two of your tasks and ask some of your post-study questions (pick ones that you think may need some feedback)</a:t>
            </a:r>
          </a:p>
          <a:p>
            <a:pPr lvl="1">
              <a:lnSpc>
                <a:spcPct val="120000"/>
              </a:lnSpc>
            </a:pPr>
            <a:r>
              <a:rPr lang="en-US" dirty="0"/>
              <a:t>I'll provide a list of 'users' at the start of the pilot. Everyone will get at least one 'trial user'</a:t>
            </a:r>
          </a:p>
          <a:p>
            <a:pPr>
              <a:lnSpc>
                <a:spcPct val="120000"/>
              </a:lnSpc>
            </a:pPr>
            <a:r>
              <a:rPr lang="en-US" i="1" dirty="0"/>
              <a:t>Full study </a:t>
            </a:r>
            <a:r>
              <a:rPr lang="en-US" dirty="0"/>
              <a:t>– in lab Wednesday Oct. 19 – run full study during the full time with classmates</a:t>
            </a:r>
          </a:p>
        </p:txBody>
      </p:sp>
    </p:spTree>
    <p:extLst>
      <p:ext uri="{BB962C8B-B14F-4D97-AF65-F5344CB8AC3E}">
        <p14:creationId xmlns:p14="http://schemas.microsoft.com/office/powerpoint/2010/main" val="266671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2B60-A823-F143-92D1-9A62D38B398F}"/>
              </a:ext>
            </a:extLst>
          </p:cNvPr>
          <p:cNvSpPr>
            <a:spLocks noGrp="1"/>
          </p:cNvSpPr>
          <p:nvPr>
            <p:ph type="title"/>
          </p:nvPr>
        </p:nvSpPr>
        <p:spPr/>
        <p:txBody>
          <a:bodyPr/>
          <a:lstStyle/>
          <a:p>
            <a:r>
              <a:rPr lang="en-US" dirty="0"/>
              <a:t>Milestone 1</a:t>
            </a:r>
          </a:p>
        </p:txBody>
      </p:sp>
      <p:sp>
        <p:nvSpPr>
          <p:cNvPr id="3" name="Content Placeholder 2">
            <a:extLst>
              <a:ext uri="{FF2B5EF4-FFF2-40B4-BE49-F238E27FC236}">
                <a16:creationId xmlns:a16="http://schemas.microsoft.com/office/drawing/2014/main" id="{8FEE56C3-C08E-354A-9CA3-7D0E94F4428B}"/>
              </a:ext>
            </a:extLst>
          </p:cNvPr>
          <p:cNvSpPr>
            <a:spLocks noGrp="1"/>
          </p:cNvSpPr>
          <p:nvPr>
            <p:ph idx="1"/>
          </p:nvPr>
        </p:nvSpPr>
        <p:spPr>
          <a:xfrm>
            <a:off x="347241" y="1342662"/>
            <a:ext cx="8542115" cy="5150211"/>
          </a:xfrm>
        </p:spPr>
        <p:txBody>
          <a:bodyPr>
            <a:normAutofit fontScale="85000" lnSpcReduction="10000"/>
          </a:bodyPr>
          <a:lstStyle/>
          <a:p>
            <a:pPr marL="0" indent="0">
              <a:lnSpc>
                <a:spcPct val="120000"/>
              </a:lnSpc>
              <a:buNone/>
            </a:pPr>
            <a:r>
              <a:rPr lang="en-CA" sz="2000" dirty="0">
                <a:highlight>
                  <a:srgbClr val="FFFF00"/>
                </a:highlight>
              </a:rPr>
              <a:t>Due: </a:t>
            </a:r>
            <a:r>
              <a:rPr lang="en-CA" sz="2000" dirty="0">
                <a:solidFill>
                  <a:srgbClr val="FF0000"/>
                </a:solidFill>
                <a:highlight>
                  <a:srgbClr val="FFFF00"/>
                </a:highlight>
              </a:rPr>
              <a:t>Wednesday, Oct. 12 at 11:00pm (this the entire Milestone, </a:t>
            </a:r>
            <a:r>
              <a:rPr lang="en-CA" sz="2000" b="1" u="sng" dirty="0">
                <a:solidFill>
                  <a:srgbClr val="FF0000"/>
                </a:solidFill>
                <a:highlight>
                  <a:srgbClr val="FFFF00"/>
                </a:highlight>
              </a:rPr>
              <a:t>including</a:t>
            </a:r>
            <a:r>
              <a:rPr lang="en-CA" sz="2000" dirty="0">
                <a:solidFill>
                  <a:srgbClr val="FF0000"/>
                </a:solidFill>
                <a:highlight>
                  <a:srgbClr val="FFFF00"/>
                </a:highlight>
              </a:rPr>
              <a:t> all Appendices)</a:t>
            </a:r>
          </a:p>
          <a:p>
            <a:pPr>
              <a:lnSpc>
                <a:spcPct val="120000"/>
              </a:lnSpc>
            </a:pPr>
            <a:r>
              <a:rPr lang="en-CA" b="1" dirty="0"/>
              <a:t>Project Description</a:t>
            </a:r>
            <a:endParaRPr lang="en-CA" dirty="0"/>
          </a:p>
          <a:p>
            <a:pPr lvl="1">
              <a:lnSpc>
                <a:spcPct val="120000"/>
              </a:lnSpc>
            </a:pPr>
            <a:r>
              <a:rPr lang="en-US" dirty="0"/>
              <a:t>You and your team will improve/come up with a new design for a UI prototype for your chosen topic based on a current app</a:t>
            </a:r>
            <a:endParaRPr lang="en-CA" dirty="0"/>
          </a:p>
          <a:p>
            <a:pPr lvl="1">
              <a:lnSpc>
                <a:spcPct val="120000"/>
              </a:lnSpc>
            </a:pPr>
            <a:r>
              <a:rPr lang="en-US" dirty="0"/>
              <a:t>Your goal is to improve an application based on your topic and chosen device type. Milestone 1 focuses on performing a contextual inquiry that is conducted </a:t>
            </a:r>
            <a:r>
              <a:rPr lang="en-US" b="1" dirty="0"/>
              <a:t>to first understand the user, their needs, and what they do and not on your design ideas</a:t>
            </a:r>
            <a:r>
              <a:rPr lang="en-US" dirty="0"/>
              <a:t>.</a:t>
            </a:r>
          </a:p>
          <a:p>
            <a:pPr lvl="0">
              <a:lnSpc>
                <a:spcPct val="120000"/>
              </a:lnSpc>
            </a:pPr>
            <a:r>
              <a:rPr lang="en-US" dirty="0"/>
              <a:t>The Milestone (template supplied on Brightspace) should be between 12-14 pages in length with the appendices. </a:t>
            </a:r>
          </a:p>
          <a:p>
            <a:pPr>
              <a:lnSpc>
                <a:spcPct val="120000"/>
              </a:lnSpc>
            </a:pPr>
            <a:r>
              <a:rPr lang="en-CA" dirty="0"/>
              <a:t>This group assignment will be an accumulation of Lab 1 and each group members' Assignment 2 (individual), Lab2 and Lab 3.  </a:t>
            </a:r>
          </a:p>
          <a:p>
            <a:pPr lvl="0">
              <a:lnSpc>
                <a:spcPct val="120000"/>
              </a:lnSpc>
            </a:pPr>
            <a:endParaRPr lang="en-US" dirty="0"/>
          </a:p>
        </p:txBody>
      </p:sp>
    </p:spTree>
    <p:extLst>
      <p:ext uri="{BB962C8B-B14F-4D97-AF65-F5344CB8AC3E}">
        <p14:creationId xmlns:p14="http://schemas.microsoft.com/office/powerpoint/2010/main" val="3899260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3BB7-5ACD-A14C-B966-F2061277D396}"/>
              </a:ext>
            </a:extLst>
          </p:cNvPr>
          <p:cNvSpPr>
            <a:spLocks noGrp="1"/>
          </p:cNvSpPr>
          <p:nvPr>
            <p:ph type="title"/>
          </p:nvPr>
        </p:nvSpPr>
        <p:spPr/>
        <p:txBody>
          <a:bodyPr/>
          <a:lstStyle/>
          <a:p>
            <a:r>
              <a:rPr lang="en-US" dirty="0">
                <a:highlight>
                  <a:srgbClr val="FFFF00"/>
                </a:highlight>
              </a:rPr>
              <a:t>Piloting</a:t>
            </a:r>
          </a:p>
        </p:txBody>
      </p:sp>
      <p:sp>
        <p:nvSpPr>
          <p:cNvPr id="3" name="Content Placeholder 2">
            <a:extLst>
              <a:ext uri="{FF2B5EF4-FFF2-40B4-BE49-F238E27FC236}">
                <a16:creationId xmlns:a16="http://schemas.microsoft.com/office/drawing/2014/main" id="{B55AF4D0-F2EB-1540-B0A6-00AA4389709C}"/>
              </a:ext>
            </a:extLst>
          </p:cNvPr>
          <p:cNvSpPr>
            <a:spLocks noGrp="1"/>
          </p:cNvSpPr>
          <p:nvPr>
            <p:ph idx="1"/>
          </p:nvPr>
        </p:nvSpPr>
        <p:spPr>
          <a:xfrm>
            <a:off x="394187" y="1602886"/>
            <a:ext cx="8480181" cy="5149605"/>
          </a:xfrm>
        </p:spPr>
        <p:txBody>
          <a:bodyPr>
            <a:normAutofit fontScale="55000" lnSpcReduction="20000"/>
          </a:bodyPr>
          <a:lstStyle/>
          <a:p>
            <a:pPr>
              <a:lnSpc>
                <a:spcPct val="120000"/>
              </a:lnSpc>
            </a:pPr>
            <a:r>
              <a:rPr lang="en-US" dirty="0"/>
              <a:t>When we run studies, we pilot our study materials and process. </a:t>
            </a:r>
          </a:p>
          <a:p>
            <a:pPr>
              <a:lnSpc>
                <a:spcPct val="120000"/>
              </a:lnSpc>
            </a:pPr>
            <a:r>
              <a:rPr lang="en-US" dirty="0"/>
              <a:t>Pilot data is not kept and analyzed but rather informs of changes that need to be made before the actual study (it's like a dress rehearsal). When you do the pilot, run it like your study. One researcher directs the users and asks the questions. The other researchers will fill in the observation sheets/coding sheets - making notes of not just user behaviour but problems with task descriptions/questions (good info).</a:t>
            </a:r>
          </a:p>
          <a:p>
            <a:pPr>
              <a:lnSpc>
                <a:spcPct val="120000"/>
              </a:lnSpc>
            </a:pPr>
            <a:r>
              <a:rPr lang="en-US" dirty="0"/>
              <a:t>After doing the pilot, you may realize that you need to make some small changes to make things clearer. For example, </a:t>
            </a:r>
          </a:p>
          <a:p>
            <a:pPr lvl="1">
              <a:lnSpc>
                <a:spcPct val="120000"/>
              </a:lnSpc>
            </a:pPr>
            <a:r>
              <a:rPr lang="en-US" dirty="0"/>
              <a:t>Your participant may not understand a task description, so you can update it</a:t>
            </a:r>
          </a:p>
          <a:p>
            <a:pPr lvl="1">
              <a:lnSpc>
                <a:spcPct val="120000"/>
              </a:lnSpc>
            </a:pPr>
            <a:r>
              <a:rPr lang="en-US" dirty="0"/>
              <a:t>You may need to revise some interview questions or even add couple extra questions/prompts because it is confusing.</a:t>
            </a:r>
          </a:p>
          <a:p>
            <a:pPr>
              <a:lnSpc>
                <a:spcPct val="120000"/>
              </a:lnSpc>
            </a:pPr>
            <a:r>
              <a:rPr lang="en-US" dirty="0"/>
              <a:t>Make your changes into the Appendix B + C from MS1 and re-submit highlighting just the changes in the appendices. A submission box will be created that you can use (if needed). Marks won't change – this is just an opportunity to practice and your study better which will make your analysis stronger and your project overall better.</a:t>
            </a:r>
          </a:p>
          <a:p>
            <a:pPr>
              <a:lnSpc>
                <a:spcPct val="120000"/>
              </a:lnSpc>
            </a:pPr>
            <a:r>
              <a:rPr lang="en-US" b="1" dirty="0"/>
              <a:t>Note: after you run the pilot tester through your study, you can outright ask them what they found confusing as well.</a:t>
            </a:r>
          </a:p>
        </p:txBody>
      </p:sp>
    </p:spTree>
    <p:extLst>
      <p:ext uri="{BB962C8B-B14F-4D97-AF65-F5344CB8AC3E}">
        <p14:creationId xmlns:p14="http://schemas.microsoft.com/office/powerpoint/2010/main" val="36167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A1F3-CA94-074E-B398-5B89D1B30E7D}"/>
              </a:ext>
            </a:extLst>
          </p:cNvPr>
          <p:cNvSpPr>
            <a:spLocks noGrp="1"/>
          </p:cNvSpPr>
          <p:nvPr>
            <p:ph type="title"/>
          </p:nvPr>
        </p:nvSpPr>
        <p:spPr/>
        <p:txBody>
          <a:bodyPr/>
          <a:lstStyle/>
          <a:p>
            <a:r>
              <a:rPr lang="en-US" dirty="0"/>
              <a:t>Actual Study (Wed. Oct 19)</a:t>
            </a:r>
          </a:p>
        </p:txBody>
      </p:sp>
      <p:sp>
        <p:nvSpPr>
          <p:cNvPr id="3" name="Content Placeholder 2">
            <a:extLst>
              <a:ext uri="{FF2B5EF4-FFF2-40B4-BE49-F238E27FC236}">
                <a16:creationId xmlns:a16="http://schemas.microsoft.com/office/drawing/2014/main" id="{B2A3ECFE-F869-1244-8BB8-0738A167F879}"/>
              </a:ext>
            </a:extLst>
          </p:cNvPr>
          <p:cNvSpPr>
            <a:spLocks noGrp="1"/>
          </p:cNvSpPr>
          <p:nvPr>
            <p:ph idx="1"/>
          </p:nvPr>
        </p:nvSpPr>
        <p:spPr>
          <a:xfrm>
            <a:off x="628650" y="1420511"/>
            <a:ext cx="8272282" cy="4351338"/>
          </a:xfrm>
        </p:spPr>
        <p:txBody>
          <a:bodyPr>
            <a:normAutofit fontScale="70000" lnSpcReduction="20000"/>
          </a:bodyPr>
          <a:lstStyle/>
          <a:p>
            <a:pPr>
              <a:lnSpc>
                <a:spcPct val="120000"/>
              </a:lnSpc>
            </a:pPr>
            <a:r>
              <a:rPr lang="en-US" dirty="0"/>
              <a:t>This will be run similar to the pilot, but you will have ~3-4 participants to run (so time is important).</a:t>
            </a:r>
          </a:p>
          <a:p>
            <a:pPr>
              <a:lnSpc>
                <a:spcPct val="120000"/>
              </a:lnSpc>
            </a:pPr>
            <a:r>
              <a:rPr lang="en-US" dirty="0"/>
              <a:t>Your team need to be on time. You will have 10-15 minutes to get ready</a:t>
            </a:r>
          </a:p>
          <a:p>
            <a:pPr>
              <a:lnSpc>
                <a:spcPct val="120000"/>
              </a:lnSpc>
            </a:pPr>
            <a:r>
              <a:rPr lang="en-US" dirty="0"/>
              <a:t>We will post the schedule with names before the lab on our course Team</a:t>
            </a:r>
          </a:p>
          <a:p>
            <a:pPr>
              <a:lnSpc>
                <a:spcPct val="120000"/>
              </a:lnSpc>
            </a:pPr>
            <a:r>
              <a:rPr lang="en-US" dirty="0"/>
              <a:t>There will be 3-4 times to run users (we will do the forth round if we have time). We will assign users from each team for each run. During each run, 1 to 2 members of each team will be a user for another team (so when running the study, you will have 1 to 2 members less). Once that run is over, the user will return to their group and another member will be a 'user'</a:t>
            </a:r>
          </a:p>
          <a:p>
            <a:pPr>
              <a:lnSpc>
                <a:spcPct val="120000"/>
              </a:lnSpc>
            </a:pPr>
            <a:r>
              <a:rPr lang="en-US" dirty="0"/>
              <a:t>Again, we will have a schedule set up (you are not responsible for finding people).</a:t>
            </a:r>
          </a:p>
          <a:p>
            <a:pPr>
              <a:lnSpc>
                <a:spcPct val="120000"/>
              </a:lnSpc>
            </a:pPr>
            <a:endParaRPr lang="en-US" dirty="0"/>
          </a:p>
          <a:p>
            <a:pPr marL="0" indent="0">
              <a:lnSpc>
                <a:spcPct val="120000"/>
              </a:lnSpc>
              <a:buNone/>
            </a:pPr>
            <a:endParaRPr lang="en-US" dirty="0"/>
          </a:p>
        </p:txBody>
      </p:sp>
    </p:spTree>
    <p:extLst>
      <p:ext uri="{BB962C8B-B14F-4D97-AF65-F5344CB8AC3E}">
        <p14:creationId xmlns:p14="http://schemas.microsoft.com/office/powerpoint/2010/main" val="3380785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A1F3-CA94-074E-B398-5B89D1B30E7D}"/>
              </a:ext>
            </a:extLst>
          </p:cNvPr>
          <p:cNvSpPr>
            <a:spLocks noGrp="1"/>
          </p:cNvSpPr>
          <p:nvPr>
            <p:ph type="title"/>
          </p:nvPr>
        </p:nvSpPr>
        <p:spPr>
          <a:xfrm>
            <a:off x="553913" y="-17650"/>
            <a:ext cx="7886700" cy="1325563"/>
          </a:xfrm>
        </p:spPr>
        <p:txBody>
          <a:bodyPr/>
          <a:lstStyle/>
          <a:p>
            <a:r>
              <a:rPr lang="en-US" dirty="0"/>
              <a:t>For example: Actual Study</a:t>
            </a:r>
          </a:p>
        </p:txBody>
      </p:sp>
      <p:sp>
        <p:nvSpPr>
          <p:cNvPr id="3" name="Content Placeholder 2">
            <a:extLst>
              <a:ext uri="{FF2B5EF4-FFF2-40B4-BE49-F238E27FC236}">
                <a16:creationId xmlns:a16="http://schemas.microsoft.com/office/drawing/2014/main" id="{B2A3ECFE-F869-1244-8BB8-0738A167F879}"/>
              </a:ext>
            </a:extLst>
          </p:cNvPr>
          <p:cNvSpPr>
            <a:spLocks noGrp="1"/>
          </p:cNvSpPr>
          <p:nvPr>
            <p:ph idx="1"/>
          </p:nvPr>
        </p:nvSpPr>
        <p:spPr>
          <a:xfrm>
            <a:off x="222732" y="1015860"/>
            <a:ext cx="7886700" cy="565883"/>
          </a:xfrm>
        </p:spPr>
        <p:txBody>
          <a:bodyPr>
            <a:normAutofit fontScale="70000" lnSpcReduction="20000"/>
          </a:bodyPr>
          <a:lstStyle/>
          <a:p>
            <a:pPr marL="0" indent="0">
              <a:buNone/>
            </a:pPr>
            <a:r>
              <a:rPr lang="en-US" dirty="0"/>
              <a:t>Below is a sample schedule (note only 3 teams and study runs are shown but the full schedule will show all 10 teams and up to 4 runs):</a:t>
            </a:r>
          </a:p>
          <a:p>
            <a:pPr marL="0" indent="0">
              <a:buNone/>
            </a:pPr>
            <a:endParaRPr lang="en-US" dirty="0"/>
          </a:p>
        </p:txBody>
      </p:sp>
      <p:sp>
        <p:nvSpPr>
          <p:cNvPr id="4" name="TextBox 3">
            <a:extLst>
              <a:ext uri="{FF2B5EF4-FFF2-40B4-BE49-F238E27FC236}">
                <a16:creationId xmlns:a16="http://schemas.microsoft.com/office/drawing/2014/main" id="{E21F23F3-7F1B-AE40-ACA5-F05EDC04B2F0}"/>
              </a:ext>
            </a:extLst>
          </p:cNvPr>
          <p:cNvSpPr txBox="1"/>
          <p:nvPr/>
        </p:nvSpPr>
        <p:spPr>
          <a:xfrm>
            <a:off x="222732" y="2286000"/>
            <a:ext cx="1242648" cy="3754874"/>
          </a:xfrm>
          <a:prstGeom prst="rect">
            <a:avLst/>
          </a:prstGeom>
          <a:noFill/>
        </p:spPr>
        <p:txBody>
          <a:bodyPr wrap="square" rtlCol="0">
            <a:spAutoFit/>
          </a:bodyPr>
          <a:lstStyle/>
          <a:p>
            <a:r>
              <a:rPr lang="en-US" sz="1400" dirty="0"/>
              <a:t>Group Blue</a:t>
            </a:r>
          </a:p>
          <a:p>
            <a:r>
              <a:rPr lang="en-US" sz="1400" b="1" dirty="0">
                <a:solidFill>
                  <a:schemeClr val="accent6">
                    <a:lumMod val="75000"/>
                  </a:schemeClr>
                </a:solidFill>
              </a:rPr>
              <a:t>Name1</a:t>
            </a:r>
          </a:p>
          <a:p>
            <a:r>
              <a:rPr lang="en-US" sz="1400" dirty="0"/>
              <a:t>Name2</a:t>
            </a:r>
          </a:p>
          <a:p>
            <a:r>
              <a:rPr lang="en-US" sz="1400" dirty="0"/>
              <a:t>Name3</a:t>
            </a:r>
          </a:p>
          <a:p>
            <a:r>
              <a:rPr lang="en-US" sz="1400" dirty="0"/>
              <a:t>Name4</a:t>
            </a:r>
          </a:p>
          <a:p>
            <a:endParaRPr lang="en-US" sz="1400" dirty="0"/>
          </a:p>
          <a:p>
            <a:r>
              <a:rPr lang="en-US" sz="1400" dirty="0"/>
              <a:t>Group Green</a:t>
            </a:r>
          </a:p>
          <a:p>
            <a:r>
              <a:rPr lang="en-US" sz="1400" dirty="0"/>
              <a:t>Name1</a:t>
            </a:r>
          </a:p>
          <a:p>
            <a:r>
              <a:rPr lang="en-US" sz="1400" b="1" dirty="0">
                <a:solidFill>
                  <a:srgbClr val="7030A0"/>
                </a:solidFill>
              </a:rPr>
              <a:t>Name2</a:t>
            </a:r>
          </a:p>
          <a:p>
            <a:r>
              <a:rPr lang="en-US" sz="1400" dirty="0"/>
              <a:t>Name3</a:t>
            </a:r>
          </a:p>
          <a:p>
            <a:r>
              <a:rPr lang="en-US" sz="1400" dirty="0"/>
              <a:t>Name4</a:t>
            </a:r>
          </a:p>
          <a:p>
            <a:r>
              <a:rPr lang="en-US" sz="1400" dirty="0"/>
              <a:t>Name5</a:t>
            </a:r>
          </a:p>
          <a:p>
            <a:endParaRPr lang="en-US" sz="1400" dirty="0"/>
          </a:p>
          <a:p>
            <a:r>
              <a:rPr lang="en-US" sz="1400" dirty="0"/>
              <a:t>Group Purple</a:t>
            </a:r>
          </a:p>
          <a:p>
            <a:r>
              <a:rPr lang="en-US" sz="1400" b="1" dirty="0">
                <a:solidFill>
                  <a:srgbClr val="0070C0"/>
                </a:solidFill>
              </a:rPr>
              <a:t>Name1</a:t>
            </a:r>
          </a:p>
          <a:p>
            <a:r>
              <a:rPr lang="en-US" sz="1400" dirty="0"/>
              <a:t>Name2</a:t>
            </a:r>
          </a:p>
          <a:p>
            <a:r>
              <a:rPr lang="en-US" sz="1400" dirty="0"/>
              <a:t>Name3</a:t>
            </a:r>
          </a:p>
        </p:txBody>
      </p:sp>
      <p:sp>
        <p:nvSpPr>
          <p:cNvPr id="5" name="TextBox 4">
            <a:extLst>
              <a:ext uri="{FF2B5EF4-FFF2-40B4-BE49-F238E27FC236}">
                <a16:creationId xmlns:a16="http://schemas.microsoft.com/office/drawing/2014/main" id="{01F6E019-9EC5-4246-88AE-9D6185A8EA03}"/>
              </a:ext>
            </a:extLst>
          </p:cNvPr>
          <p:cNvSpPr txBox="1"/>
          <p:nvPr/>
        </p:nvSpPr>
        <p:spPr>
          <a:xfrm>
            <a:off x="1688117" y="3164395"/>
            <a:ext cx="1242648" cy="1384995"/>
          </a:xfrm>
          <a:prstGeom prst="rect">
            <a:avLst/>
          </a:prstGeom>
          <a:noFill/>
        </p:spPr>
        <p:txBody>
          <a:bodyPr wrap="square" rtlCol="0">
            <a:spAutoFit/>
          </a:bodyPr>
          <a:lstStyle/>
          <a:p>
            <a:r>
              <a:rPr lang="en-US" sz="1400" dirty="0">
                <a:solidFill>
                  <a:srgbClr val="0070C0"/>
                </a:solidFill>
              </a:rPr>
              <a:t>Group Blue</a:t>
            </a:r>
          </a:p>
          <a:p>
            <a:endParaRPr lang="en-US" sz="1400" dirty="0"/>
          </a:p>
          <a:p>
            <a:r>
              <a:rPr lang="en-US" sz="1400" dirty="0">
                <a:solidFill>
                  <a:schemeClr val="accent6">
                    <a:lumMod val="75000"/>
                  </a:schemeClr>
                </a:solidFill>
              </a:rPr>
              <a:t>Group Green</a:t>
            </a:r>
          </a:p>
          <a:p>
            <a:endParaRPr lang="en-US" sz="1400" dirty="0"/>
          </a:p>
          <a:p>
            <a:r>
              <a:rPr lang="en-US" sz="1400" dirty="0">
                <a:solidFill>
                  <a:srgbClr val="7030A0"/>
                </a:solidFill>
              </a:rPr>
              <a:t>Group Purple</a:t>
            </a:r>
          </a:p>
          <a:p>
            <a:endParaRPr lang="en-US" sz="1400" dirty="0"/>
          </a:p>
        </p:txBody>
      </p:sp>
      <p:sp>
        <p:nvSpPr>
          <p:cNvPr id="6" name="TextBox 5">
            <a:extLst>
              <a:ext uri="{FF2B5EF4-FFF2-40B4-BE49-F238E27FC236}">
                <a16:creationId xmlns:a16="http://schemas.microsoft.com/office/drawing/2014/main" id="{BA19C30E-0EE7-8E49-898A-B4AC418AB4FB}"/>
              </a:ext>
            </a:extLst>
          </p:cNvPr>
          <p:cNvSpPr txBox="1"/>
          <p:nvPr/>
        </p:nvSpPr>
        <p:spPr>
          <a:xfrm>
            <a:off x="3329347" y="2286000"/>
            <a:ext cx="1242648" cy="3754874"/>
          </a:xfrm>
          <a:prstGeom prst="rect">
            <a:avLst/>
          </a:prstGeom>
          <a:noFill/>
        </p:spPr>
        <p:txBody>
          <a:bodyPr wrap="square" rtlCol="0">
            <a:spAutoFit/>
          </a:bodyPr>
          <a:lstStyle/>
          <a:p>
            <a:r>
              <a:rPr lang="en-US" sz="1400" dirty="0"/>
              <a:t>Group Blue</a:t>
            </a:r>
          </a:p>
          <a:p>
            <a:r>
              <a:rPr lang="en-US" sz="1400" dirty="0"/>
              <a:t>Name1</a:t>
            </a:r>
          </a:p>
          <a:p>
            <a:r>
              <a:rPr lang="en-US" sz="1400" b="1" dirty="0">
                <a:solidFill>
                  <a:srgbClr val="7030A0"/>
                </a:solidFill>
              </a:rPr>
              <a:t>Name2</a:t>
            </a:r>
          </a:p>
          <a:p>
            <a:r>
              <a:rPr lang="en-US" sz="1400" dirty="0"/>
              <a:t>Name3</a:t>
            </a:r>
          </a:p>
          <a:p>
            <a:r>
              <a:rPr lang="en-US" sz="1400" dirty="0"/>
              <a:t>Name4</a:t>
            </a:r>
          </a:p>
          <a:p>
            <a:endParaRPr lang="en-US" sz="1400" dirty="0"/>
          </a:p>
          <a:p>
            <a:r>
              <a:rPr lang="en-US" sz="1400" dirty="0"/>
              <a:t>Group Green</a:t>
            </a:r>
          </a:p>
          <a:p>
            <a:r>
              <a:rPr lang="en-US" sz="1400" dirty="0"/>
              <a:t>Name1</a:t>
            </a:r>
          </a:p>
          <a:p>
            <a:r>
              <a:rPr lang="en-US" sz="1400" dirty="0"/>
              <a:t>Name2</a:t>
            </a:r>
          </a:p>
          <a:p>
            <a:r>
              <a:rPr lang="en-US" sz="1400" b="1" dirty="0">
                <a:solidFill>
                  <a:srgbClr val="0070C0"/>
                </a:solidFill>
              </a:rPr>
              <a:t>Name3</a:t>
            </a:r>
          </a:p>
          <a:p>
            <a:r>
              <a:rPr lang="en-US" sz="1400" dirty="0"/>
              <a:t>Name4</a:t>
            </a:r>
          </a:p>
          <a:p>
            <a:r>
              <a:rPr lang="en-US" sz="1400" dirty="0"/>
              <a:t>Name5</a:t>
            </a:r>
          </a:p>
          <a:p>
            <a:endParaRPr lang="en-US" sz="1400" dirty="0"/>
          </a:p>
          <a:p>
            <a:r>
              <a:rPr lang="en-US" sz="1400" dirty="0"/>
              <a:t>Group Purple</a:t>
            </a:r>
          </a:p>
          <a:p>
            <a:r>
              <a:rPr lang="en-US" sz="1400" dirty="0"/>
              <a:t>Name1</a:t>
            </a:r>
          </a:p>
          <a:p>
            <a:r>
              <a:rPr lang="en-US" sz="1400" b="1" dirty="0">
                <a:solidFill>
                  <a:schemeClr val="accent6">
                    <a:lumMod val="75000"/>
                  </a:schemeClr>
                </a:solidFill>
              </a:rPr>
              <a:t>Name2</a:t>
            </a:r>
          </a:p>
          <a:p>
            <a:r>
              <a:rPr lang="en-US" sz="1400" dirty="0"/>
              <a:t>Name3</a:t>
            </a:r>
          </a:p>
        </p:txBody>
      </p:sp>
      <p:sp>
        <p:nvSpPr>
          <p:cNvPr id="8" name="TextBox 7">
            <a:extLst>
              <a:ext uri="{FF2B5EF4-FFF2-40B4-BE49-F238E27FC236}">
                <a16:creationId xmlns:a16="http://schemas.microsoft.com/office/drawing/2014/main" id="{D7E52158-7108-C144-A197-D2E11CF7768F}"/>
              </a:ext>
            </a:extLst>
          </p:cNvPr>
          <p:cNvSpPr txBox="1"/>
          <p:nvPr/>
        </p:nvSpPr>
        <p:spPr>
          <a:xfrm>
            <a:off x="6435967" y="2286000"/>
            <a:ext cx="1242648" cy="3754874"/>
          </a:xfrm>
          <a:prstGeom prst="rect">
            <a:avLst/>
          </a:prstGeom>
          <a:noFill/>
        </p:spPr>
        <p:txBody>
          <a:bodyPr wrap="square" rtlCol="0">
            <a:spAutoFit/>
          </a:bodyPr>
          <a:lstStyle/>
          <a:p>
            <a:r>
              <a:rPr lang="en-US" sz="1400" dirty="0"/>
              <a:t>Group Blue</a:t>
            </a:r>
          </a:p>
          <a:p>
            <a:r>
              <a:rPr lang="en-US" sz="1400" dirty="0"/>
              <a:t>Name1</a:t>
            </a:r>
          </a:p>
          <a:p>
            <a:r>
              <a:rPr lang="en-US" sz="1400" dirty="0"/>
              <a:t>Name2</a:t>
            </a:r>
          </a:p>
          <a:p>
            <a:r>
              <a:rPr lang="en-US" sz="1400" b="1" dirty="0">
                <a:solidFill>
                  <a:schemeClr val="accent6">
                    <a:lumMod val="75000"/>
                  </a:schemeClr>
                </a:solidFill>
              </a:rPr>
              <a:t>Name3</a:t>
            </a:r>
          </a:p>
          <a:p>
            <a:r>
              <a:rPr lang="en-US" sz="1400" dirty="0"/>
              <a:t>Name4</a:t>
            </a:r>
          </a:p>
          <a:p>
            <a:endParaRPr lang="en-US" sz="1400" dirty="0"/>
          </a:p>
          <a:p>
            <a:r>
              <a:rPr lang="en-US" sz="1400" dirty="0"/>
              <a:t>Group Green</a:t>
            </a:r>
          </a:p>
          <a:p>
            <a:r>
              <a:rPr lang="en-US" sz="1400" b="1" dirty="0">
                <a:solidFill>
                  <a:srgbClr val="0070C0"/>
                </a:solidFill>
              </a:rPr>
              <a:t>Name1</a:t>
            </a:r>
          </a:p>
          <a:p>
            <a:r>
              <a:rPr lang="en-US" sz="1400" dirty="0"/>
              <a:t>Name2</a:t>
            </a:r>
          </a:p>
          <a:p>
            <a:r>
              <a:rPr lang="en-US" sz="1400" dirty="0"/>
              <a:t>Name3</a:t>
            </a:r>
          </a:p>
          <a:p>
            <a:r>
              <a:rPr lang="en-US" sz="1400" b="1" dirty="0">
                <a:solidFill>
                  <a:srgbClr val="7030A0"/>
                </a:solidFill>
              </a:rPr>
              <a:t>Name4</a:t>
            </a:r>
          </a:p>
          <a:p>
            <a:r>
              <a:rPr lang="en-US" sz="1400" dirty="0"/>
              <a:t>Name5</a:t>
            </a:r>
          </a:p>
          <a:p>
            <a:endParaRPr lang="en-US" sz="1400" dirty="0"/>
          </a:p>
          <a:p>
            <a:r>
              <a:rPr lang="en-US" sz="1400" dirty="0"/>
              <a:t>Group Purple</a:t>
            </a:r>
          </a:p>
          <a:p>
            <a:r>
              <a:rPr lang="en-US" sz="1400" dirty="0"/>
              <a:t>Name1</a:t>
            </a:r>
          </a:p>
          <a:p>
            <a:r>
              <a:rPr lang="en-US" sz="1400" dirty="0"/>
              <a:t>Name2</a:t>
            </a:r>
          </a:p>
          <a:p>
            <a:r>
              <a:rPr lang="en-US" sz="1400" dirty="0"/>
              <a:t>Name3</a:t>
            </a:r>
          </a:p>
        </p:txBody>
      </p:sp>
      <p:sp>
        <p:nvSpPr>
          <p:cNvPr id="10" name="TextBox 9">
            <a:extLst>
              <a:ext uri="{FF2B5EF4-FFF2-40B4-BE49-F238E27FC236}">
                <a16:creationId xmlns:a16="http://schemas.microsoft.com/office/drawing/2014/main" id="{570151A4-808F-3D48-82D9-04BFE00EE8A2}"/>
              </a:ext>
            </a:extLst>
          </p:cNvPr>
          <p:cNvSpPr txBox="1"/>
          <p:nvPr/>
        </p:nvSpPr>
        <p:spPr>
          <a:xfrm>
            <a:off x="222737" y="2003807"/>
            <a:ext cx="2004646" cy="369332"/>
          </a:xfrm>
          <a:prstGeom prst="rect">
            <a:avLst/>
          </a:prstGeom>
          <a:noFill/>
        </p:spPr>
        <p:txBody>
          <a:bodyPr wrap="square" rtlCol="0">
            <a:spAutoFit/>
          </a:bodyPr>
          <a:lstStyle/>
          <a:p>
            <a:r>
              <a:rPr lang="en-US" dirty="0"/>
              <a:t>Run 1: 4:45-5:15</a:t>
            </a:r>
          </a:p>
        </p:txBody>
      </p:sp>
      <p:sp>
        <p:nvSpPr>
          <p:cNvPr id="11" name="TextBox 10">
            <a:extLst>
              <a:ext uri="{FF2B5EF4-FFF2-40B4-BE49-F238E27FC236}">
                <a16:creationId xmlns:a16="http://schemas.microsoft.com/office/drawing/2014/main" id="{CEE78384-74F4-8F48-8338-33DC7BADEF4C}"/>
              </a:ext>
            </a:extLst>
          </p:cNvPr>
          <p:cNvSpPr txBox="1"/>
          <p:nvPr/>
        </p:nvSpPr>
        <p:spPr>
          <a:xfrm>
            <a:off x="3329352" y="2003807"/>
            <a:ext cx="2004646" cy="375138"/>
          </a:xfrm>
          <a:prstGeom prst="rect">
            <a:avLst/>
          </a:prstGeom>
          <a:noFill/>
        </p:spPr>
        <p:txBody>
          <a:bodyPr wrap="square" rtlCol="0">
            <a:spAutoFit/>
          </a:bodyPr>
          <a:lstStyle/>
          <a:p>
            <a:r>
              <a:rPr lang="en-US" dirty="0"/>
              <a:t>Run 2: 5:20-5:50</a:t>
            </a:r>
          </a:p>
        </p:txBody>
      </p:sp>
      <p:sp>
        <p:nvSpPr>
          <p:cNvPr id="12" name="TextBox 11">
            <a:extLst>
              <a:ext uri="{FF2B5EF4-FFF2-40B4-BE49-F238E27FC236}">
                <a16:creationId xmlns:a16="http://schemas.microsoft.com/office/drawing/2014/main" id="{33A4308C-CBF8-A64E-B054-C3D6386AF435}"/>
              </a:ext>
            </a:extLst>
          </p:cNvPr>
          <p:cNvSpPr txBox="1"/>
          <p:nvPr/>
        </p:nvSpPr>
        <p:spPr>
          <a:xfrm>
            <a:off x="6435967" y="2003807"/>
            <a:ext cx="2004646" cy="375138"/>
          </a:xfrm>
          <a:prstGeom prst="rect">
            <a:avLst/>
          </a:prstGeom>
          <a:noFill/>
        </p:spPr>
        <p:txBody>
          <a:bodyPr wrap="square" rtlCol="0">
            <a:spAutoFit/>
          </a:bodyPr>
          <a:lstStyle/>
          <a:p>
            <a:r>
              <a:rPr lang="en-US" dirty="0"/>
              <a:t>Run 3: 5:55-6:25</a:t>
            </a:r>
          </a:p>
        </p:txBody>
      </p:sp>
      <p:sp>
        <p:nvSpPr>
          <p:cNvPr id="13" name="TextBox 12">
            <a:extLst>
              <a:ext uri="{FF2B5EF4-FFF2-40B4-BE49-F238E27FC236}">
                <a16:creationId xmlns:a16="http://schemas.microsoft.com/office/drawing/2014/main" id="{26A427B4-DE85-7C47-B36C-2D9ABCD2C0A2}"/>
              </a:ext>
            </a:extLst>
          </p:cNvPr>
          <p:cNvSpPr txBox="1"/>
          <p:nvPr/>
        </p:nvSpPr>
        <p:spPr>
          <a:xfrm>
            <a:off x="4882657" y="3164393"/>
            <a:ext cx="1242648" cy="1384995"/>
          </a:xfrm>
          <a:prstGeom prst="rect">
            <a:avLst/>
          </a:prstGeom>
          <a:noFill/>
        </p:spPr>
        <p:txBody>
          <a:bodyPr wrap="square" rtlCol="0">
            <a:spAutoFit/>
          </a:bodyPr>
          <a:lstStyle/>
          <a:p>
            <a:r>
              <a:rPr lang="en-US" sz="1400" dirty="0">
                <a:solidFill>
                  <a:srgbClr val="0070C0"/>
                </a:solidFill>
              </a:rPr>
              <a:t>Group Blue</a:t>
            </a:r>
          </a:p>
          <a:p>
            <a:endParaRPr lang="en-US" sz="1400" dirty="0"/>
          </a:p>
          <a:p>
            <a:r>
              <a:rPr lang="en-US" sz="1400" dirty="0">
                <a:solidFill>
                  <a:schemeClr val="accent6">
                    <a:lumMod val="75000"/>
                  </a:schemeClr>
                </a:solidFill>
              </a:rPr>
              <a:t>Group Green</a:t>
            </a:r>
          </a:p>
          <a:p>
            <a:endParaRPr lang="en-US" sz="1400" dirty="0"/>
          </a:p>
          <a:p>
            <a:r>
              <a:rPr lang="en-US" sz="1400" dirty="0">
                <a:solidFill>
                  <a:srgbClr val="7030A0"/>
                </a:solidFill>
              </a:rPr>
              <a:t>Group Purple</a:t>
            </a:r>
          </a:p>
          <a:p>
            <a:endParaRPr lang="en-US" sz="1400" dirty="0"/>
          </a:p>
        </p:txBody>
      </p:sp>
      <p:sp>
        <p:nvSpPr>
          <p:cNvPr id="14" name="TextBox 13">
            <a:extLst>
              <a:ext uri="{FF2B5EF4-FFF2-40B4-BE49-F238E27FC236}">
                <a16:creationId xmlns:a16="http://schemas.microsoft.com/office/drawing/2014/main" id="{4DC1D00E-0CDA-9948-AC6B-A6B394590511}"/>
              </a:ext>
            </a:extLst>
          </p:cNvPr>
          <p:cNvSpPr txBox="1"/>
          <p:nvPr/>
        </p:nvSpPr>
        <p:spPr>
          <a:xfrm>
            <a:off x="7678615" y="3164394"/>
            <a:ext cx="1242648" cy="1384995"/>
          </a:xfrm>
          <a:prstGeom prst="rect">
            <a:avLst/>
          </a:prstGeom>
          <a:noFill/>
        </p:spPr>
        <p:txBody>
          <a:bodyPr wrap="square" rtlCol="0">
            <a:spAutoFit/>
          </a:bodyPr>
          <a:lstStyle/>
          <a:p>
            <a:r>
              <a:rPr lang="en-US" sz="1400" dirty="0"/>
              <a:t>Group Blue</a:t>
            </a:r>
          </a:p>
          <a:p>
            <a:endParaRPr lang="en-US" sz="1400" dirty="0"/>
          </a:p>
          <a:p>
            <a:r>
              <a:rPr lang="en-US" sz="1400" dirty="0"/>
              <a:t>Group Green</a:t>
            </a:r>
          </a:p>
          <a:p>
            <a:endParaRPr lang="en-US" sz="1400" dirty="0"/>
          </a:p>
          <a:p>
            <a:r>
              <a:rPr lang="en-US" sz="1400" dirty="0"/>
              <a:t>Group Purple</a:t>
            </a:r>
          </a:p>
          <a:p>
            <a:endParaRPr lang="en-US" sz="1400" dirty="0"/>
          </a:p>
        </p:txBody>
      </p:sp>
      <p:cxnSp>
        <p:nvCxnSpPr>
          <p:cNvPr id="16" name="Straight Arrow Connector 15">
            <a:extLst>
              <a:ext uri="{FF2B5EF4-FFF2-40B4-BE49-F238E27FC236}">
                <a16:creationId xmlns:a16="http://schemas.microsoft.com/office/drawing/2014/main" id="{C0ED3380-3ECE-2B4D-9E62-BB2152986058}"/>
              </a:ext>
            </a:extLst>
          </p:cNvPr>
          <p:cNvCxnSpPr/>
          <p:nvPr/>
        </p:nvCxnSpPr>
        <p:spPr>
          <a:xfrm flipV="1">
            <a:off x="844056" y="3411415"/>
            <a:ext cx="961293" cy="205153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1ACC041-2522-A54B-B075-FA5A0A809EBD}"/>
              </a:ext>
            </a:extLst>
          </p:cNvPr>
          <p:cNvCxnSpPr/>
          <p:nvPr/>
        </p:nvCxnSpPr>
        <p:spPr>
          <a:xfrm>
            <a:off x="844056" y="2637692"/>
            <a:ext cx="961293" cy="1230085"/>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6682B7-8C61-9341-A67E-DF01B8F89686}"/>
              </a:ext>
            </a:extLst>
          </p:cNvPr>
          <p:cNvCxnSpPr/>
          <p:nvPr/>
        </p:nvCxnSpPr>
        <p:spPr>
          <a:xfrm>
            <a:off x="844056" y="4163437"/>
            <a:ext cx="931981" cy="56032"/>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06FE01-8F7F-BD46-8E97-CC03E73B63CA}"/>
              </a:ext>
            </a:extLst>
          </p:cNvPr>
          <p:cNvCxnSpPr>
            <a:cxnSpLocks/>
          </p:cNvCxnSpPr>
          <p:nvPr/>
        </p:nvCxnSpPr>
        <p:spPr>
          <a:xfrm>
            <a:off x="3950671" y="2895218"/>
            <a:ext cx="1019906" cy="1268219"/>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58FAC2-2935-584F-8D58-DC8E4710D5D1}"/>
              </a:ext>
            </a:extLst>
          </p:cNvPr>
          <p:cNvCxnSpPr>
            <a:cxnSpLocks/>
          </p:cNvCxnSpPr>
          <p:nvPr/>
        </p:nvCxnSpPr>
        <p:spPr>
          <a:xfrm flipV="1">
            <a:off x="3991701" y="3741370"/>
            <a:ext cx="978876" cy="1886545"/>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F2E72C-8A27-2347-8683-6BB203093313}"/>
              </a:ext>
            </a:extLst>
          </p:cNvPr>
          <p:cNvCxnSpPr>
            <a:cxnSpLocks/>
          </p:cNvCxnSpPr>
          <p:nvPr/>
        </p:nvCxnSpPr>
        <p:spPr>
          <a:xfrm flipV="1">
            <a:off x="3988761" y="3411415"/>
            <a:ext cx="981816" cy="101907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64C3FA-09FA-584A-8072-A7954FE67B76}"/>
              </a:ext>
            </a:extLst>
          </p:cNvPr>
          <p:cNvCxnSpPr>
            <a:cxnSpLocks/>
          </p:cNvCxnSpPr>
          <p:nvPr/>
        </p:nvCxnSpPr>
        <p:spPr>
          <a:xfrm>
            <a:off x="7057291" y="3158674"/>
            <a:ext cx="762001" cy="582696"/>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82590AD-B21A-2A43-8546-BB55633F5BF7}"/>
              </a:ext>
            </a:extLst>
          </p:cNvPr>
          <p:cNvCxnSpPr>
            <a:cxnSpLocks/>
          </p:cNvCxnSpPr>
          <p:nvPr/>
        </p:nvCxnSpPr>
        <p:spPr>
          <a:xfrm flipV="1">
            <a:off x="7057291" y="3411415"/>
            <a:ext cx="762001" cy="57463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94CC37A-8CAF-2646-B107-CDDABF761E8A}"/>
              </a:ext>
            </a:extLst>
          </p:cNvPr>
          <p:cNvCxnSpPr>
            <a:cxnSpLocks/>
          </p:cNvCxnSpPr>
          <p:nvPr/>
        </p:nvCxnSpPr>
        <p:spPr>
          <a:xfrm flipV="1">
            <a:off x="7039708" y="4268240"/>
            <a:ext cx="779584" cy="281148"/>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47A1E74-83FE-474C-B682-54666053EE4F}"/>
              </a:ext>
            </a:extLst>
          </p:cNvPr>
          <p:cNvSpPr txBox="1"/>
          <p:nvPr/>
        </p:nvSpPr>
        <p:spPr>
          <a:xfrm>
            <a:off x="222732" y="6084277"/>
            <a:ext cx="8698531" cy="738664"/>
          </a:xfrm>
          <a:prstGeom prst="rect">
            <a:avLst/>
          </a:prstGeom>
          <a:solidFill>
            <a:schemeClr val="accent6">
              <a:lumMod val="20000"/>
              <a:lumOff val="80000"/>
            </a:schemeClr>
          </a:solidFill>
        </p:spPr>
        <p:txBody>
          <a:bodyPr wrap="square" rtlCol="0">
            <a:spAutoFit/>
          </a:bodyPr>
          <a:lstStyle/>
          <a:p>
            <a:r>
              <a:rPr lang="en-US" sz="1400" dirty="0"/>
              <a:t>Notes: in Run 1, the first member of Team Blue will be a user/participant for Team Green, etc.</a:t>
            </a:r>
          </a:p>
          <a:p>
            <a:r>
              <a:rPr lang="en-US" sz="1400" dirty="0"/>
              <a:t>We will try to ensure that everyone has a chance to either be a pilot tester or actual user participant</a:t>
            </a:r>
          </a:p>
          <a:p>
            <a:r>
              <a:rPr lang="en-US" sz="1400" dirty="0"/>
              <a:t>There will be ~10 minutes between each run, so that the team can get ready for the next user </a:t>
            </a:r>
          </a:p>
        </p:txBody>
      </p:sp>
    </p:spTree>
    <p:extLst>
      <p:ext uri="{BB962C8B-B14F-4D97-AF65-F5344CB8AC3E}">
        <p14:creationId xmlns:p14="http://schemas.microsoft.com/office/powerpoint/2010/main" val="95020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FD19-0A2B-E84B-B7F9-C9EC15AC0601}"/>
              </a:ext>
            </a:extLst>
          </p:cNvPr>
          <p:cNvSpPr>
            <a:spLocks noGrp="1"/>
          </p:cNvSpPr>
          <p:nvPr>
            <p:ph type="title"/>
          </p:nvPr>
        </p:nvSpPr>
        <p:spPr>
          <a:xfrm>
            <a:off x="412710" y="365126"/>
            <a:ext cx="8318580" cy="1325563"/>
          </a:xfrm>
        </p:spPr>
        <p:txBody>
          <a:bodyPr>
            <a:normAutofit fontScale="90000"/>
          </a:bodyPr>
          <a:lstStyle/>
          <a:p>
            <a:r>
              <a:rPr lang="en-US" dirty="0"/>
              <a:t>Section 1 - </a:t>
            </a:r>
            <a:r>
              <a:rPr lang="en-CA" dirty="0"/>
              <a:t>Group Information (.5 page)</a:t>
            </a:r>
            <a:br>
              <a:rPr lang="en-CA" dirty="0"/>
            </a:br>
            <a:endParaRPr lang="en-US" dirty="0"/>
          </a:p>
        </p:txBody>
      </p:sp>
      <p:sp>
        <p:nvSpPr>
          <p:cNvPr id="3" name="Content Placeholder 2">
            <a:extLst>
              <a:ext uri="{FF2B5EF4-FFF2-40B4-BE49-F238E27FC236}">
                <a16:creationId xmlns:a16="http://schemas.microsoft.com/office/drawing/2014/main" id="{D701132E-B84F-E343-9731-946C8D76927B}"/>
              </a:ext>
            </a:extLst>
          </p:cNvPr>
          <p:cNvSpPr>
            <a:spLocks noGrp="1"/>
          </p:cNvSpPr>
          <p:nvPr>
            <p:ph idx="1"/>
          </p:nvPr>
        </p:nvSpPr>
        <p:spPr>
          <a:xfrm>
            <a:off x="628649" y="1825625"/>
            <a:ext cx="8318579" cy="4351338"/>
          </a:xfrm>
        </p:spPr>
        <p:txBody>
          <a:bodyPr/>
          <a:lstStyle/>
          <a:p>
            <a:pPr lvl="0"/>
            <a:r>
              <a:rPr lang="en-CA" dirty="0"/>
              <a:t>Project Title</a:t>
            </a:r>
          </a:p>
          <a:p>
            <a:pPr lvl="0"/>
            <a:r>
              <a:rPr lang="en-CA" dirty="0"/>
              <a:t>Date</a:t>
            </a:r>
          </a:p>
          <a:p>
            <a:pPr lvl="0"/>
            <a:r>
              <a:rPr lang="en-CA" dirty="0"/>
              <a:t>Group Name and Group members (name, </a:t>
            </a:r>
            <a:r>
              <a:rPr lang="en-CA" dirty="0" err="1"/>
              <a:t>BannerID</a:t>
            </a:r>
            <a:r>
              <a:rPr lang="en-CA" dirty="0"/>
              <a:t> and email address)</a:t>
            </a:r>
          </a:p>
          <a:p>
            <a:endParaRPr lang="en-US" dirty="0"/>
          </a:p>
        </p:txBody>
      </p:sp>
    </p:spTree>
    <p:extLst>
      <p:ext uri="{BB962C8B-B14F-4D97-AF65-F5344CB8AC3E}">
        <p14:creationId xmlns:p14="http://schemas.microsoft.com/office/powerpoint/2010/main" val="80255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8B2A-3BCA-4B46-964D-A5EC143F36AE}"/>
              </a:ext>
            </a:extLst>
          </p:cNvPr>
          <p:cNvSpPr>
            <a:spLocks noGrp="1"/>
          </p:cNvSpPr>
          <p:nvPr>
            <p:ph type="title"/>
          </p:nvPr>
        </p:nvSpPr>
        <p:spPr>
          <a:xfrm>
            <a:off x="162046" y="365126"/>
            <a:ext cx="8819908" cy="1325563"/>
          </a:xfrm>
        </p:spPr>
        <p:txBody>
          <a:bodyPr>
            <a:normAutofit/>
          </a:bodyPr>
          <a:lstStyle/>
          <a:p>
            <a:r>
              <a:rPr lang="en-US" sz="3400" dirty="0"/>
              <a:t>Section 2 - </a:t>
            </a:r>
            <a:r>
              <a:rPr lang="en-CA" sz="3400" dirty="0"/>
              <a:t>Purpose and Background (~2-2.5 pp)</a:t>
            </a:r>
            <a:endParaRPr lang="en-US" sz="3400" dirty="0"/>
          </a:p>
        </p:txBody>
      </p:sp>
      <p:sp>
        <p:nvSpPr>
          <p:cNvPr id="3" name="Content Placeholder 2">
            <a:extLst>
              <a:ext uri="{FF2B5EF4-FFF2-40B4-BE49-F238E27FC236}">
                <a16:creationId xmlns:a16="http://schemas.microsoft.com/office/drawing/2014/main" id="{E686E139-5FE4-9B47-B0C6-118E6D35051B}"/>
              </a:ext>
            </a:extLst>
          </p:cNvPr>
          <p:cNvSpPr>
            <a:spLocks noGrp="1"/>
          </p:cNvSpPr>
          <p:nvPr>
            <p:ph idx="1"/>
          </p:nvPr>
        </p:nvSpPr>
        <p:spPr>
          <a:xfrm>
            <a:off x="304800" y="1415317"/>
            <a:ext cx="8487508" cy="3098068"/>
          </a:xfrm>
        </p:spPr>
        <p:txBody>
          <a:bodyPr>
            <a:normAutofit fontScale="70000" lnSpcReduction="20000"/>
          </a:bodyPr>
          <a:lstStyle/>
          <a:p>
            <a:pPr lvl="0">
              <a:lnSpc>
                <a:spcPct val="120000"/>
              </a:lnSpc>
            </a:pPr>
            <a:r>
              <a:rPr lang="en-CA" dirty="0"/>
              <a:t>Purpose – describe the topic area you are investigation (.5 page)</a:t>
            </a:r>
          </a:p>
          <a:p>
            <a:pPr lvl="0">
              <a:lnSpc>
                <a:spcPct val="120000"/>
              </a:lnSpc>
            </a:pPr>
            <a:r>
              <a:rPr lang="en-CA" dirty="0"/>
              <a:t>Objectives – 3-5 objectives that you hope to learn from doing this inquiry (~.5)</a:t>
            </a:r>
          </a:p>
          <a:p>
            <a:pPr lvl="0">
              <a:lnSpc>
                <a:spcPct val="120000"/>
              </a:lnSpc>
            </a:pPr>
            <a:r>
              <a:rPr lang="en-CA" dirty="0"/>
              <a:t>Literature Review and Application Assessment– using the individual group members' Assignment 2, write a comprehensive review of the current research/landscape of the topic area. (~1 pages). You should also include a summary of the app assessment you did between popular apps based on your topic to justify the app you chose to explore (~.5 page)</a:t>
            </a:r>
          </a:p>
          <a:p>
            <a:pPr marL="0" indent="0">
              <a:lnSpc>
                <a:spcPct val="120000"/>
              </a:lnSpc>
              <a:buNone/>
            </a:pPr>
            <a:endParaRPr lang="en-US" dirty="0"/>
          </a:p>
        </p:txBody>
      </p:sp>
      <p:sp>
        <p:nvSpPr>
          <p:cNvPr id="4" name="TextBox 3">
            <a:extLst>
              <a:ext uri="{FF2B5EF4-FFF2-40B4-BE49-F238E27FC236}">
                <a16:creationId xmlns:a16="http://schemas.microsoft.com/office/drawing/2014/main" id="{7FE2CD56-78EE-2D49-BE25-3792FFD3DCD5}"/>
              </a:ext>
            </a:extLst>
          </p:cNvPr>
          <p:cNvSpPr txBox="1"/>
          <p:nvPr/>
        </p:nvSpPr>
        <p:spPr>
          <a:xfrm>
            <a:off x="351692" y="4184550"/>
            <a:ext cx="8487508" cy="2031325"/>
          </a:xfrm>
          <a:prstGeom prst="rect">
            <a:avLst/>
          </a:prstGeom>
          <a:solidFill>
            <a:schemeClr val="accent6">
              <a:lumMod val="20000"/>
              <a:lumOff val="80000"/>
            </a:schemeClr>
          </a:solidFill>
          <a:ln>
            <a:solidFill>
              <a:schemeClr val="tx1"/>
            </a:solidFill>
          </a:ln>
        </p:spPr>
        <p:txBody>
          <a:bodyPr wrap="square" rtlCol="0">
            <a:spAutoFit/>
          </a:bodyPr>
          <a:lstStyle/>
          <a:p>
            <a:pPr marL="285750" indent="-285750">
              <a:buFont typeface="Arial" panose="020B0604020202020204" pitchFamily="34" charset="0"/>
              <a:buChar char="•"/>
            </a:pPr>
            <a:r>
              <a:rPr lang="en-US" dirty="0"/>
              <a:t>In Lab1 your group found relevant papers to your topic and produced themes that related to the papers. You should use that lab with each member's individual summaries to create your literature review. This shouldn't be a list of separate paper summaries but rather a well thought through section that informs the reader about the research in your topic area organized by your themes.</a:t>
            </a:r>
          </a:p>
          <a:p>
            <a:pPr marL="285750" indent="-285750">
              <a:buFont typeface="Arial" panose="020B0604020202020204" pitchFamily="34" charset="0"/>
              <a:buChar char="•"/>
            </a:pPr>
            <a:r>
              <a:rPr lang="en-US" dirty="0"/>
              <a:t>In Lab 2, your group compared two applications that fit your topic and you decided on which one to focus. Summarize this process and justify the app you chose.</a:t>
            </a:r>
          </a:p>
        </p:txBody>
      </p:sp>
    </p:spTree>
    <p:extLst>
      <p:ext uri="{BB962C8B-B14F-4D97-AF65-F5344CB8AC3E}">
        <p14:creationId xmlns:p14="http://schemas.microsoft.com/office/powerpoint/2010/main" val="298781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3399-0EB3-6148-920B-681B4A843B1C}"/>
              </a:ext>
            </a:extLst>
          </p:cNvPr>
          <p:cNvSpPr>
            <a:spLocks noGrp="1"/>
          </p:cNvSpPr>
          <p:nvPr>
            <p:ph type="title"/>
          </p:nvPr>
        </p:nvSpPr>
        <p:spPr>
          <a:xfrm>
            <a:off x="243070" y="98385"/>
            <a:ext cx="8584799" cy="1325563"/>
          </a:xfrm>
        </p:spPr>
        <p:txBody>
          <a:bodyPr>
            <a:noAutofit/>
          </a:bodyPr>
          <a:lstStyle/>
          <a:p>
            <a:r>
              <a:rPr lang="en-US" sz="3200" dirty="0"/>
              <a:t>Section 3 -</a:t>
            </a:r>
            <a:r>
              <a:rPr lang="en-CA" sz="3200" dirty="0"/>
              <a:t>Info Gathering Approach (~1-1.5 pp)</a:t>
            </a:r>
            <a:br>
              <a:rPr lang="en-CA" sz="3200" dirty="0"/>
            </a:br>
            <a:endParaRPr lang="en-US" sz="3200" dirty="0"/>
          </a:p>
        </p:txBody>
      </p:sp>
      <p:sp>
        <p:nvSpPr>
          <p:cNvPr id="4" name="TextBox 3">
            <a:extLst>
              <a:ext uri="{FF2B5EF4-FFF2-40B4-BE49-F238E27FC236}">
                <a16:creationId xmlns:a16="http://schemas.microsoft.com/office/drawing/2014/main" id="{48E62987-9B69-2D48-A6B1-5F7E0B06AF03}"/>
              </a:ext>
            </a:extLst>
          </p:cNvPr>
          <p:cNvSpPr txBox="1"/>
          <p:nvPr/>
        </p:nvSpPr>
        <p:spPr>
          <a:xfrm>
            <a:off x="5791200" y="856776"/>
            <a:ext cx="3213754" cy="923330"/>
          </a:xfrm>
          <a:prstGeom prst="rect">
            <a:avLst/>
          </a:prstGeom>
          <a:solidFill>
            <a:schemeClr val="accent6">
              <a:lumMod val="20000"/>
              <a:lumOff val="80000"/>
            </a:schemeClr>
          </a:solidFill>
          <a:ln>
            <a:solidFill>
              <a:schemeClr val="tx1"/>
            </a:solidFill>
          </a:ln>
        </p:spPr>
        <p:txBody>
          <a:bodyPr wrap="square" rtlCol="0">
            <a:spAutoFit/>
          </a:bodyPr>
          <a:lstStyle/>
          <a:p>
            <a:r>
              <a:rPr lang="en-US" dirty="0"/>
              <a:t>Lab 3 – Tasks &amp; questions</a:t>
            </a:r>
          </a:p>
          <a:p>
            <a:r>
              <a:rPr lang="en-US" dirty="0"/>
              <a:t>and Post-study questions Use for the  appendices for the MS</a:t>
            </a:r>
          </a:p>
        </p:txBody>
      </p:sp>
      <p:pic>
        <p:nvPicPr>
          <p:cNvPr id="7" name="Picture 6">
            <a:extLst>
              <a:ext uri="{FF2B5EF4-FFF2-40B4-BE49-F238E27FC236}">
                <a16:creationId xmlns:a16="http://schemas.microsoft.com/office/drawing/2014/main" id="{E397C6B1-903B-CAB3-FC07-7D34CCD2C60E}"/>
              </a:ext>
            </a:extLst>
          </p:cNvPr>
          <p:cNvPicPr>
            <a:picLocks noChangeAspect="1"/>
          </p:cNvPicPr>
          <p:nvPr/>
        </p:nvPicPr>
        <p:blipFill>
          <a:blip r:embed="rId2"/>
          <a:stretch>
            <a:fillRect/>
          </a:stretch>
        </p:blipFill>
        <p:spPr>
          <a:xfrm>
            <a:off x="243070" y="1885613"/>
            <a:ext cx="7772400" cy="4848206"/>
          </a:xfrm>
          <a:prstGeom prst="rect">
            <a:avLst/>
          </a:prstGeom>
          <a:ln>
            <a:solidFill>
              <a:schemeClr val="accent1"/>
            </a:solidFill>
          </a:ln>
        </p:spPr>
      </p:pic>
      <p:sp>
        <p:nvSpPr>
          <p:cNvPr id="9" name="TextBox 8">
            <a:extLst>
              <a:ext uri="{FF2B5EF4-FFF2-40B4-BE49-F238E27FC236}">
                <a16:creationId xmlns:a16="http://schemas.microsoft.com/office/drawing/2014/main" id="{06E9B3B7-6B1E-E2F1-AC50-6E96D68DD940}"/>
              </a:ext>
            </a:extLst>
          </p:cNvPr>
          <p:cNvSpPr txBox="1"/>
          <p:nvPr/>
        </p:nvSpPr>
        <p:spPr>
          <a:xfrm>
            <a:off x="243070" y="870404"/>
            <a:ext cx="4678878" cy="646331"/>
          </a:xfrm>
          <a:prstGeom prst="rect">
            <a:avLst/>
          </a:prstGeom>
          <a:solidFill>
            <a:schemeClr val="accent5">
              <a:lumMod val="40000"/>
              <a:lumOff val="60000"/>
            </a:schemeClr>
          </a:solidFill>
          <a:ln>
            <a:solidFill>
              <a:schemeClr val="accent1"/>
            </a:solidFill>
          </a:ln>
        </p:spPr>
        <p:txBody>
          <a:bodyPr wrap="square" rtlCol="0">
            <a:spAutoFit/>
          </a:bodyPr>
          <a:lstStyle/>
          <a:p>
            <a:r>
              <a:rPr lang="en-CA" dirty="0"/>
              <a:t>This section provides information about where and how you will run the study </a:t>
            </a:r>
          </a:p>
        </p:txBody>
      </p:sp>
    </p:spTree>
    <p:extLst>
      <p:ext uri="{BB962C8B-B14F-4D97-AF65-F5344CB8AC3E}">
        <p14:creationId xmlns:p14="http://schemas.microsoft.com/office/powerpoint/2010/main" val="357622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0B39-4D62-CFF4-DED6-D2B0C5BE4829}"/>
              </a:ext>
            </a:extLst>
          </p:cNvPr>
          <p:cNvSpPr>
            <a:spLocks noGrp="1"/>
          </p:cNvSpPr>
          <p:nvPr>
            <p:ph type="title"/>
          </p:nvPr>
        </p:nvSpPr>
        <p:spPr/>
        <p:txBody>
          <a:bodyPr/>
          <a:lstStyle/>
          <a:p>
            <a:r>
              <a:rPr lang="en-US" dirty="0"/>
              <a:t>Location, equipment/app, instruments</a:t>
            </a:r>
          </a:p>
        </p:txBody>
      </p:sp>
      <p:sp>
        <p:nvSpPr>
          <p:cNvPr id="3" name="Content Placeholder 2">
            <a:extLst>
              <a:ext uri="{FF2B5EF4-FFF2-40B4-BE49-F238E27FC236}">
                <a16:creationId xmlns:a16="http://schemas.microsoft.com/office/drawing/2014/main" id="{6E4C0188-8F05-8EAC-5109-034329E4AEB6}"/>
              </a:ext>
            </a:extLst>
          </p:cNvPr>
          <p:cNvSpPr>
            <a:spLocks noGrp="1"/>
          </p:cNvSpPr>
          <p:nvPr>
            <p:ph idx="1"/>
          </p:nvPr>
        </p:nvSpPr>
        <p:spPr/>
        <p:txBody>
          <a:bodyPr/>
          <a:lstStyle/>
          <a:p>
            <a:pPr lvl="0"/>
            <a:r>
              <a:rPr lang="en-CA" dirty="0"/>
              <a:t>The location of the study, equipment/application used and description of instruments (e.g., interview/ contextual inquiry)</a:t>
            </a:r>
            <a:endParaRPr lang="en-CA" sz="3200" dirty="0"/>
          </a:p>
          <a:p>
            <a:pPr lvl="2"/>
            <a:r>
              <a:rPr lang="en-US" dirty="0"/>
              <a:t>Describe where the study will be located (e.g., the labs in the Computer Science building)</a:t>
            </a:r>
            <a:endParaRPr lang="en-CA" sz="2400" dirty="0"/>
          </a:p>
          <a:p>
            <a:pPr lvl="2"/>
            <a:r>
              <a:rPr lang="en-US" dirty="0"/>
              <a:t>Equipment used (e.g., Smartphone, Smartwatch)</a:t>
            </a:r>
            <a:endParaRPr lang="en-CA" sz="2400" dirty="0"/>
          </a:p>
          <a:p>
            <a:pPr lvl="2"/>
            <a:r>
              <a:rPr lang="en-US" dirty="0"/>
              <a:t>Briefly describe the application you will be using</a:t>
            </a:r>
            <a:endParaRPr lang="en-CA" sz="2400" dirty="0"/>
          </a:p>
          <a:p>
            <a:pPr lvl="2"/>
            <a:r>
              <a:rPr lang="en-US" dirty="0"/>
              <a:t>Concisely explain what you will ask of the user (e.g., questions, observation tasks) and how you will record the answers and observations (e.g. use coding sheets – refer to Appendix C).  </a:t>
            </a:r>
            <a:endParaRPr lang="en-CA" sz="2400" dirty="0"/>
          </a:p>
          <a:p>
            <a:pPr lvl="2"/>
            <a:r>
              <a:rPr lang="en-US" dirty="0"/>
              <a:t>Do not repeat all the questions that are already included in the appendix – just give the reader an understanding about what things you want to ask and/or have the user do).</a:t>
            </a:r>
            <a:endParaRPr lang="en-CA" sz="2400" dirty="0"/>
          </a:p>
          <a:p>
            <a:endParaRPr lang="en-US" dirty="0"/>
          </a:p>
        </p:txBody>
      </p:sp>
    </p:spTree>
    <p:extLst>
      <p:ext uri="{BB962C8B-B14F-4D97-AF65-F5344CB8AC3E}">
        <p14:creationId xmlns:p14="http://schemas.microsoft.com/office/powerpoint/2010/main" val="327612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222C-9FB2-5866-E016-1BE7E95B05EC}"/>
              </a:ext>
            </a:extLst>
          </p:cNvPr>
          <p:cNvSpPr>
            <a:spLocks noGrp="1"/>
          </p:cNvSpPr>
          <p:nvPr>
            <p:ph type="title"/>
          </p:nvPr>
        </p:nvSpPr>
        <p:spPr/>
        <p:txBody>
          <a:bodyPr/>
          <a:lstStyle/>
          <a:p>
            <a:r>
              <a:rPr lang="en-US" dirty="0"/>
              <a:t>The Study Process and Role</a:t>
            </a:r>
          </a:p>
        </p:txBody>
      </p:sp>
      <p:sp>
        <p:nvSpPr>
          <p:cNvPr id="3" name="Content Placeholder 2">
            <a:extLst>
              <a:ext uri="{FF2B5EF4-FFF2-40B4-BE49-F238E27FC236}">
                <a16:creationId xmlns:a16="http://schemas.microsoft.com/office/drawing/2014/main" id="{C6C97B03-4E71-DC00-382C-7E9BAB0FAE00}"/>
              </a:ext>
            </a:extLst>
          </p:cNvPr>
          <p:cNvSpPr>
            <a:spLocks noGrp="1"/>
          </p:cNvSpPr>
          <p:nvPr>
            <p:ph idx="1"/>
          </p:nvPr>
        </p:nvSpPr>
        <p:spPr>
          <a:xfrm>
            <a:off x="261257" y="1496290"/>
            <a:ext cx="8490857" cy="5142015"/>
          </a:xfrm>
        </p:spPr>
        <p:txBody>
          <a:bodyPr>
            <a:normAutofit fontScale="62500" lnSpcReduction="20000"/>
          </a:bodyPr>
          <a:lstStyle/>
          <a:p>
            <a:pPr lvl="0">
              <a:lnSpc>
                <a:spcPct val="120000"/>
              </a:lnSpc>
            </a:pPr>
            <a:r>
              <a:rPr lang="en-CA" sz="3200" dirty="0"/>
              <a:t>The study process: </a:t>
            </a:r>
            <a:r>
              <a:rPr lang="en-US" sz="3200" dirty="0"/>
              <a:t>This is a step-by-step explanation of what the user will do (e.g., from the moment of meeting with you, etc. For example:</a:t>
            </a:r>
            <a:endParaRPr lang="en-CA" sz="3200" dirty="0"/>
          </a:p>
          <a:p>
            <a:pPr lvl="2">
              <a:lnSpc>
                <a:spcPct val="120000"/>
              </a:lnSpc>
            </a:pPr>
            <a:r>
              <a:rPr lang="en-US" sz="2600" dirty="0"/>
              <a:t>The researchers describe the study (Appendix A)</a:t>
            </a:r>
            <a:endParaRPr lang="en-CA" sz="2600" dirty="0"/>
          </a:p>
          <a:p>
            <a:pPr lvl="2">
              <a:lnSpc>
                <a:spcPct val="120000"/>
              </a:lnSpc>
            </a:pPr>
            <a:r>
              <a:rPr lang="en-US" sz="2600" dirty="0"/>
              <a:t>The participant starts the [interview] (Appendix B) and may be asked to show how they currently do [------]</a:t>
            </a:r>
            <a:endParaRPr lang="en-CA" sz="2600" dirty="0"/>
          </a:p>
          <a:p>
            <a:pPr lvl="2">
              <a:lnSpc>
                <a:spcPct val="120000"/>
              </a:lnSpc>
            </a:pPr>
            <a:r>
              <a:rPr lang="en-US" sz="2600" dirty="0"/>
              <a:t>Once the participant has finished the interview, the researchers thank the participant</a:t>
            </a:r>
          </a:p>
          <a:p>
            <a:pPr>
              <a:lnSpc>
                <a:spcPct val="120000"/>
              </a:lnSpc>
            </a:pPr>
            <a:r>
              <a:rPr lang="en-CA" sz="3200" dirty="0"/>
              <a:t>Researchers' roles</a:t>
            </a:r>
            <a:r>
              <a:rPr lang="en-CA" sz="3200" b="1" dirty="0"/>
              <a:t>: </a:t>
            </a:r>
            <a:r>
              <a:rPr lang="en-CA" sz="3200" dirty="0"/>
              <a:t> explain what each researcher will do so everyone has a part in the process. </a:t>
            </a:r>
          </a:p>
          <a:p>
            <a:pPr lvl="1">
              <a:lnSpc>
                <a:spcPct val="120000"/>
              </a:lnSpc>
            </a:pPr>
            <a:r>
              <a:rPr lang="en-US" sz="2600" dirty="0"/>
              <a:t>Do not use actual names rather Researcher 1, Researcher 2</a:t>
            </a:r>
          </a:p>
          <a:p>
            <a:pPr lvl="1">
              <a:lnSpc>
                <a:spcPct val="120000"/>
              </a:lnSpc>
            </a:pPr>
            <a:r>
              <a:rPr lang="en-US" sz="2600" dirty="0"/>
              <a:t>You should have a role for 4 researchers since when we run our study, one person will a 'user' for another group).  </a:t>
            </a:r>
          </a:p>
          <a:p>
            <a:pPr lvl="1">
              <a:lnSpc>
                <a:spcPct val="120000"/>
              </a:lnSpc>
            </a:pPr>
            <a:r>
              <a:rPr lang="en-US" sz="2600" dirty="0"/>
              <a:t>For example,</a:t>
            </a:r>
            <a:endParaRPr lang="en-CA" sz="2600" dirty="0"/>
          </a:p>
          <a:p>
            <a:pPr marL="1162050" lvl="3" indent="-273050">
              <a:lnSpc>
                <a:spcPct val="120000"/>
              </a:lnSpc>
            </a:pPr>
            <a:r>
              <a:rPr lang="en-US" sz="2600" dirty="0"/>
              <a:t>Researcher 1 will explain the study and answer questions at the start of the study.</a:t>
            </a:r>
            <a:endParaRPr lang="en-CA" sz="2600" dirty="0"/>
          </a:p>
          <a:p>
            <a:pPr marL="1162050" lvl="3" indent="-273050">
              <a:lnSpc>
                <a:spcPct val="120000"/>
              </a:lnSpc>
            </a:pPr>
            <a:r>
              <a:rPr lang="en-US" sz="2600" dirty="0"/>
              <a:t>Researcher 2 and 3 will record the answers of the study, etc. </a:t>
            </a:r>
            <a:endParaRPr lang="en-CA" sz="2600" dirty="0"/>
          </a:p>
          <a:p>
            <a:pPr marL="704850" lvl="3" indent="-273050">
              <a:lnSpc>
                <a:spcPct val="120000"/>
              </a:lnSpc>
            </a:pPr>
            <a:r>
              <a:rPr lang="en-US" sz="2600" dirty="0"/>
              <a:t>note you can only do one interview/contextual inquiry at a time </a:t>
            </a:r>
            <a:endParaRPr lang="en-CA" sz="2600" dirty="0"/>
          </a:p>
          <a:p>
            <a:pPr>
              <a:lnSpc>
                <a:spcPct val="120000"/>
              </a:lnSpc>
            </a:pPr>
            <a:endParaRPr lang="en-CA" sz="3200" dirty="0"/>
          </a:p>
          <a:p>
            <a:pPr>
              <a:lnSpc>
                <a:spcPct val="120000"/>
              </a:lnSpc>
            </a:pPr>
            <a:endParaRPr lang="en-US" dirty="0"/>
          </a:p>
        </p:txBody>
      </p:sp>
    </p:spTree>
    <p:extLst>
      <p:ext uri="{BB962C8B-B14F-4D97-AF65-F5344CB8AC3E}">
        <p14:creationId xmlns:p14="http://schemas.microsoft.com/office/powerpoint/2010/main" val="198730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73A5-2239-1A9C-8D6A-8464A0249E78}"/>
              </a:ext>
            </a:extLst>
          </p:cNvPr>
          <p:cNvSpPr>
            <a:spLocks noGrp="1"/>
          </p:cNvSpPr>
          <p:nvPr>
            <p:ph type="title"/>
          </p:nvPr>
        </p:nvSpPr>
        <p:spPr/>
        <p:txBody>
          <a:bodyPr/>
          <a:lstStyle/>
          <a:p>
            <a:r>
              <a:rPr lang="en-US" dirty="0"/>
              <a:t>Expected Time</a:t>
            </a:r>
          </a:p>
        </p:txBody>
      </p:sp>
      <p:sp>
        <p:nvSpPr>
          <p:cNvPr id="3" name="Content Placeholder 2">
            <a:extLst>
              <a:ext uri="{FF2B5EF4-FFF2-40B4-BE49-F238E27FC236}">
                <a16:creationId xmlns:a16="http://schemas.microsoft.com/office/drawing/2014/main" id="{AF9F2C31-0393-10BD-7C0B-E2FB986820EF}"/>
              </a:ext>
            </a:extLst>
          </p:cNvPr>
          <p:cNvSpPr>
            <a:spLocks noGrp="1"/>
          </p:cNvSpPr>
          <p:nvPr>
            <p:ph idx="1"/>
          </p:nvPr>
        </p:nvSpPr>
        <p:spPr>
          <a:xfrm>
            <a:off x="628650" y="1591294"/>
            <a:ext cx="7886700" cy="4585669"/>
          </a:xfrm>
        </p:spPr>
        <p:txBody>
          <a:bodyPr>
            <a:normAutofit fontScale="92500"/>
          </a:bodyPr>
          <a:lstStyle/>
          <a:p>
            <a:pPr>
              <a:lnSpc>
                <a:spcPct val="120000"/>
              </a:lnSpc>
            </a:pPr>
            <a:r>
              <a:rPr lang="en-US" dirty="0"/>
              <a:t>Expected Time to do the study - provide a breakdown of expected time for each user. For example:</a:t>
            </a:r>
          </a:p>
          <a:p>
            <a:pPr>
              <a:lnSpc>
                <a:spcPct val="120000"/>
              </a:lnSpc>
            </a:pPr>
            <a:r>
              <a:rPr lang="en-US" dirty="0"/>
              <a:t>Note: Each interview/contextual inquiry should take ~15 minutes</a:t>
            </a:r>
          </a:p>
          <a:p>
            <a:pPr lvl="1">
              <a:lnSpc>
                <a:spcPct val="120000"/>
              </a:lnSpc>
            </a:pPr>
            <a:r>
              <a:rPr lang="en-US" dirty="0"/>
              <a:t>1-2 minutes to introduce the researchers, topic and process, and answer any questions </a:t>
            </a:r>
          </a:p>
          <a:p>
            <a:pPr lvl="1">
              <a:lnSpc>
                <a:spcPct val="120000"/>
              </a:lnSpc>
            </a:pPr>
            <a:r>
              <a:rPr lang="en-US" dirty="0"/>
              <a:t>10 minutes to go through the questions and observation tasks</a:t>
            </a:r>
          </a:p>
          <a:p>
            <a:pPr lvl="1">
              <a:lnSpc>
                <a:spcPct val="120000"/>
              </a:lnSpc>
            </a:pPr>
            <a:r>
              <a:rPr lang="en-US" dirty="0"/>
              <a:t>2 minutes to thank users and answer any questions</a:t>
            </a:r>
          </a:p>
          <a:p>
            <a:pPr>
              <a:lnSpc>
                <a:spcPct val="120000"/>
              </a:lnSpc>
            </a:pPr>
            <a:endParaRPr lang="en-US" dirty="0"/>
          </a:p>
          <a:p>
            <a:pPr>
              <a:lnSpc>
                <a:spcPct val="120000"/>
              </a:lnSpc>
            </a:pPr>
            <a:endParaRPr lang="en-US" dirty="0"/>
          </a:p>
        </p:txBody>
      </p:sp>
    </p:spTree>
    <p:extLst>
      <p:ext uri="{BB962C8B-B14F-4D97-AF65-F5344CB8AC3E}">
        <p14:creationId xmlns:p14="http://schemas.microsoft.com/office/powerpoint/2010/main" val="143291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9425-FBBD-AD4C-BF5B-475DFA9A0C30}"/>
              </a:ext>
            </a:extLst>
          </p:cNvPr>
          <p:cNvSpPr>
            <a:spLocks noGrp="1"/>
          </p:cNvSpPr>
          <p:nvPr>
            <p:ph type="title"/>
          </p:nvPr>
        </p:nvSpPr>
        <p:spPr/>
        <p:txBody>
          <a:bodyPr/>
          <a:lstStyle/>
          <a:p>
            <a:r>
              <a:rPr lang="en-US" dirty="0"/>
              <a:t>Section 4 - References </a:t>
            </a:r>
          </a:p>
        </p:txBody>
      </p:sp>
      <p:sp>
        <p:nvSpPr>
          <p:cNvPr id="3" name="Content Placeholder 2">
            <a:extLst>
              <a:ext uri="{FF2B5EF4-FFF2-40B4-BE49-F238E27FC236}">
                <a16:creationId xmlns:a16="http://schemas.microsoft.com/office/drawing/2014/main" id="{CE41BC1A-49AD-9A4F-90C8-D3DC4E5A4588}"/>
              </a:ext>
            </a:extLst>
          </p:cNvPr>
          <p:cNvSpPr>
            <a:spLocks noGrp="1"/>
          </p:cNvSpPr>
          <p:nvPr>
            <p:ph idx="1"/>
          </p:nvPr>
        </p:nvSpPr>
        <p:spPr/>
        <p:txBody>
          <a:bodyPr/>
          <a:lstStyle/>
          <a:p>
            <a:r>
              <a:rPr lang="en-CA" dirty="0"/>
              <a:t>(5) in ACM format </a:t>
            </a:r>
            <a:endParaRPr lang="en-US" dirty="0"/>
          </a:p>
        </p:txBody>
      </p:sp>
      <p:sp>
        <p:nvSpPr>
          <p:cNvPr id="8" name="TextBox 7">
            <a:extLst>
              <a:ext uri="{FF2B5EF4-FFF2-40B4-BE49-F238E27FC236}">
                <a16:creationId xmlns:a16="http://schemas.microsoft.com/office/drawing/2014/main" id="{210FC8DF-BEA8-99CF-CC77-1304D18D7F13}"/>
              </a:ext>
            </a:extLst>
          </p:cNvPr>
          <p:cNvSpPr txBox="1"/>
          <p:nvPr/>
        </p:nvSpPr>
        <p:spPr>
          <a:xfrm>
            <a:off x="6424551" y="1365662"/>
            <a:ext cx="2458192" cy="369332"/>
          </a:xfrm>
          <a:prstGeom prst="rect">
            <a:avLst/>
          </a:prstGeom>
          <a:solidFill>
            <a:schemeClr val="accent6">
              <a:lumMod val="20000"/>
              <a:lumOff val="80000"/>
            </a:schemeClr>
          </a:solidFill>
          <a:ln>
            <a:solidFill>
              <a:schemeClr val="tx1"/>
            </a:solidFill>
          </a:ln>
        </p:spPr>
        <p:txBody>
          <a:bodyPr wrap="square" rtlCol="0">
            <a:spAutoFit/>
          </a:bodyPr>
          <a:lstStyle/>
          <a:p>
            <a:r>
              <a:rPr lang="en-US" dirty="0"/>
              <a:t>Lab 1 – use references </a:t>
            </a:r>
          </a:p>
        </p:txBody>
      </p:sp>
    </p:spTree>
    <p:extLst>
      <p:ext uri="{BB962C8B-B14F-4D97-AF65-F5344CB8AC3E}">
        <p14:creationId xmlns:p14="http://schemas.microsoft.com/office/powerpoint/2010/main" val="37511127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2035</Words>
  <Application>Microsoft Macintosh PowerPoint</Application>
  <PresentationFormat>On-screen Show (4:3)</PresentationFormat>
  <Paragraphs>183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Milestone 1</vt:lpstr>
      <vt:lpstr>Milestone 1</vt:lpstr>
      <vt:lpstr>Section 1 - Group Information (.5 page) </vt:lpstr>
      <vt:lpstr>Section 2 - Purpose and Background (~2-2.5 pp)</vt:lpstr>
      <vt:lpstr>Section 3 -Info Gathering Approach (~1-1.5 pp) </vt:lpstr>
      <vt:lpstr>Location, equipment/app, instruments</vt:lpstr>
      <vt:lpstr>The Study Process and Role</vt:lpstr>
      <vt:lpstr>Expected Time</vt:lpstr>
      <vt:lpstr>Section 4 - References </vt:lpstr>
      <vt:lpstr>Appendices</vt:lpstr>
      <vt:lpstr>Appendix A: Study Script</vt:lpstr>
      <vt:lpstr>Appendix B: Tasks and Questions</vt:lpstr>
      <vt:lpstr>Appendix B - sample</vt:lpstr>
      <vt:lpstr>Appendix B - Sample</vt:lpstr>
      <vt:lpstr>Appendix C – Coding Sheet</vt:lpstr>
      <vt:lpstr>Appendix C - Sample</vt:lpstr>
      <vt:lpstr>Appendix C - Sample</vt:lpstr>
      <vt:lpstr>Appendix D – Work breakdown</vt:lpstr>
      <vt:lpstr>Study Plan</vt:lpstr>
      <vt:lpstr>Piloting</vt:lpstr>
      <vt:lpstr>Actual Study (Wed. Oct 19)</vt:lpstr>
      <vt:lpstr>For example: Actual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Lab4</dc:title>
  <dc:creator>Bonnie MacKay</dc:creator>
  <cp:lastModifiedBy>Bonnie MacKay</cp:lastModifiedBy>
  <cp:revision>22</cp:revision>
  <dcterms:created xsi:type="dcterms:W3CDTF">2020-02-13T15:20:23Z</dcterms:created>
  <dcterms:modified xsi:type="dcterms:W3CDTF">2022-09-25T18:01:11Z</dcterms:modified>
</cp:coreProperties>
</file>