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4"/>
  </p:sldMasterIdLst>
  <p:notesMasterIdLst>
    <p:notesMasterId r:id="rId28"/>
  </p:notesMasterIdLst>
  <p:sldIdLst>
    <p:sldId id="256" r:id="rId5"/>
    <p:sldId id="257" r:id="rId6"/>
    <p:sldId id="277" r:id="rId7"/>
    <p:sldId id="276" r:id="rId8"/>
    <p:sldId id="262" r:id="rId9"/>
    <p:sldId id="264" r:id="rId10"/>
    <p:sldId id="266" r:id="rId11"/>
    <p:sldId id="265" r:id="rId12"/>
    <p:sldId id="278" r:id="rId13"/>
    <p:sldId id="279" r:id="rId14"/>
    <p:sldId id="280" r:id="rId15"/>
    <p:sldId id="271" r:id="rId16"/>
    <p:sldId id="275" r:id="rId17"/>
    <p:sldId id="282" r:id="rId18"/>
    <p:sldId id="281" r:id="rId19"/>
    <p:sldId id="267" r:id="rId20"/>
    <p:sldId id="268" r:id="rId21"/>
    <p:sldId id="283" r:id="rId22"/>
    <p:sldId id="284" r:id="rId23"/>
    <p:sldId id="285" r:id="rId24"/>
    <p:sldId id="286" r:id="rId25"/>
    <p:sldId id="287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F312D-C5E8-414C-8BD7-6B729204A412}" v="3139" dt="2022-12-05T14:23:10.438"/>
    <p1510:client id="{55B05AC9-A6DD-48F3-A6AF-43DE803FA80A}" v="158" dt="2022-12-05T14:15:03.520"/>
    <p1510:client id="{5B87AC86-352A-3941-BEA6-876341627F44}" v="2594" dt="2022-12-05T14:20:17.301"/>
    <p1510:client id="{77A2CB1C-005C-4C9C-9416-8750BE3682DD}" v="14" dt="2022-12-05T11:42:56.368"/>
    <p1510:client id="{A80FA791-D9A5-4A5E-A124-07669A8D7059}" v="27" dt="2022-12-05T04:54:03.043"/>
    <p1510:client id="{A95E31E8-0A65-476D-A281-28B8F12F23EC}" v="2410" dt="2022-12-05T14:16:38.256"/>
    <p1510:client id="{C23E3BBA-F261-4586-8C4C-1EF57C700537}" v="27" dt="2022-12-05T12:33:51.425"/>
    <p1510:client id="{F32E3306-C654-451B-ABA1-DCEC05FB7292}" v="1071" dt="2022-12-05T01:54:12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5088C-BC0D-6E49-A097-5E3A6E89CBFD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A92E4-BAEB-524E-A293-7490B4A12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A92E4-BAEB-524E-A293-7490B4A127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2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4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8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6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3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4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677972.267797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88A5B45D-6AC3-7F42-6AEB-D620E1C48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70" r="9089" b="147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508357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cs typeface="Calibri Light"/>
              </a:rPr>
              <a:t>Design UI&amp;UX CSCI5601</a:t>
            </a: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Team Orange</a:t>
            </a:r>
            <a:br>
              <a:rPr lang="en-US" sz="4000" dirty="0">
                <a:cs typeface="Calibri Light"/>
              </a:rPr>
            </a:br>
            <a:br>
              <a:rPr lang="en-US" sz="4000" dirty="0">
                <a:cs typeface="Calibri Light"/>
              </a:rPr>
            </a:br>
            <a:r>
              <a:rPr lang="en-US" sz="4000" dirty="0">
                <a:cs typeface="Calibri Light"/>
              </a:rPr>
              <a:t>Topic: Pre-Trip Vacation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200" dirty="0">
                <a:cs typeface="Calibri"/>
              </a:rPr>
              <a:t>Faiza </a:t>
            </a:r>
            <a:r>
              <a:rPr lang="en-US" sz="1200" dirty="0" err="1">
                <a:cs typeface="Calibri"/>
              </a:rPr>
              <a:t>Umatiya</a:t>
            </a:r>
            <a:r>
              <a:rPr lang="en-US" sz="1200" dirty="0">
                <a:cs typeface="Calibri"/>
              </a:rPr>
              <a:t> (B00899642)</a:t>
            </a:r>
          </a:p>
          <a:p>
            <a:pPr algn="l"/>
            <a:r>
              <a:rPr lang="en-US" sz="1200" dirty="0">
                <a:cs typeface="Calibri"/>
              </a:rPr>
              <a:t>Harsh </a:t>
            </a:r>
            <a:r>
              <a:rPr lang="en-US" sz="1200" dirty="0" err="1">
                <a:cs typeface="Calibri"/>
              </a:rPr>
              <a:t>Kamleshbhai</a:t>
            </a:r>
            <a:r>
              <a:rPr lang="en-US" sz="1200" dirty="0">
                <a:cs typeface="Calibri"/>
              </a:rPr>
              <a:t> Shah (B00899573)</a:t>
            </a:r>
          </a:p>
          <a:p>
            <a:pPr algn="l"/>
            <a:r>
              <a:rPr lang="en-US" sz="1200" dirty="0" err="1">
                <a:cs typeface="Calibri"/>
              </a:rPr>
              <a:t>Hrishi</a:t>
            </a:r>
            <a:r>
              <a:rPr lang="en-US" sz="1200" dirty="0">
                <a:cs typeface="Calibri"/>
              </a:rPr>
              <a:t> Patel (B00911902)</a:t>
            </a:r>
          </a:p>
          <a:p>
            <a:pPr algn="l"/>
            <a:r>
              <a:rPr lang="en-US" sz="1200" dirty="0">
                <a:cs typeface="Calibri"/>
              </a:rPr>
              <a:t>Karan Singh Rathore (B00902792)</a:t>
            </a:r>
          </a:p>
          <a:p>
            <a:pPr algn="l"/>
            <a:r>
              <a:rPr lang="en-US" sz="1200" dirty="0" err="1">
                <a:cs typeface="Calibri"/>
              </a:rPr>
              <a:t>Qiwei</a:t>
            </a:r>
            <a:r>
              <a:rPr lang="en-US" sz="1200" dirty="0">
                <a:cs typeface="Calibri"/>
              </a:rPr>
              <a:t> Sun (B00780054)</a:t>
            </a:r>
          </a:p>
          <a:p>
            <a:pPr algn="l"/>
            <a:endParaRPr lang="en-US" sz="800" dirty="0">
              <a:cs typeface="Calibri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7FDF-C662-BA12-2294-4433C09E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Prototyping – Task 2 (Finding activities)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6A5B2A-2E30-7DDC-A777-AB89219B4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80" y="2023547"/>
            <a:ext cx="2199363" cy="4133624"/>
          </a:xfrm>
        </p:spPr>
      </p:pic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D8A39354-A5C5-26FC-9F66-B57F1AB7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393" y="2034639"/>
            <a:ext cx="2197290" cy="4114800"/>
          </a:xfrm>
          <a:prstGeom prst="rect">
            <a:avLst/>
          </a:prstGeom>
        </p:spPr>
      </p:pic>
      <p:pic>
        <p:nvPicPr>
          <p:cNvPr id="7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EF43B905-6BEE-AF35-FC2F-49E47D010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105" y="2024743"/>
            <a:ext cx="2186412" cy="4114800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0F7727E4-6E49-1865-4DF5-B557F9CA0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092" y="2024743"/>
            <a:ext cx="2220362" cy="4114800"/>
          </a:xfrm>
          <a:prstGeom prst="rect">
            <a:avLst/>
          </a:prstGeom>
        </p:spPr>
      </p:pic>
      <p:pic>
        <p:nvPicPr>
          <p:cNvPr id="11" name="Picture 11" descr="Diagram, shape, polygon&#10;&#10;Description automatically generated">
            <a:extLst>
              <a:ext uri="{FF2B5EF4-FFF2-40B4-BE49-F238E27FC236}">
                <a16:creationId xmlns:a16="http://schemas.microsoft.com/office/drawing/2014/main" id="{E047D792-F806-A8EF-E27F-3D3E0A990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7986" y="2024743"/>
            <a:ext cx="22167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8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7FDF-C662-BA12-2294-4433C09E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Prototyping – Task 3 (Comparing hotels)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94CD340-2418-501D-889F-53C7146C0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0" y="1944378"/>
            <a:ext cx="2375475" cy="4351338"/>
          </a:xfr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4C73546-AE57-9F3D-2D02-F9109EBB9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206" y="1945574"/>
            <a:ext cx="2345327" cy="4362202"/>
          </a:xfrm>
          <a:prstGeom prst="rect">
            <a:avLst/>
          </a:prstGeom>
        </p:spPr>
      </p:pic>
      <p:pic>
        <p:nvPicPr>
          <p:cNvPr id="5" name="Picture 5" descr="Diagram, shape, polygon&#10;&#10;Description automatically generated">
            <a:extLst>
              <a:ext uri="{FF2B5EF4-FFF2-40B4-BE49-F238E27FC236}">
                <a16:creationId xmlns:a16="http://schemas.microsoft.com/office/drawing/2014/main" id="{B8623B50-D5F7-CBA3-A12F-BB8A932A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464" y="1945574"/>
            <a:ext cx="2339485" cy="4362202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52937F8-7DA4-0C5B-B887-E315AAA24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699" y="1945574"/>
            <a:ext cx="2339485" cy="4362202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5D0B9AC8-3133-FF0A-09F1-7A7723CD4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6989" y="1945574"/>
            <a:ext cx="2335372" cy="43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8F1D-C972-92D1-AA38-0B395336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A309-77DA-2308-CA29-5FBB0259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>
                <a:cs typeface="Calibri"/>
              </a:rPr>
              <a:t>To evaluate our low-fi prototype we went through a cognitive walkthrough as we don’t have real users.</a:t>
            </a:r>
          </a:p>
          <a:p>
            <a:pPr>
              <a:lnSpc>
                <a:spcPct val="120000"/>
              </a:lnSpc>
            </a:pPr>
            <a:r>
              <a:rPr lang="en-US">
                <a:cs typeface="Calibri"/>
              </a:rPr>
              <a:t>Prototypes were used for the cognitive walkthrough process.</a:t>
            </a:r>
          </a:p>
          <a:p>
            <a:pPr>
              <a:lnSpc>
                <a:spcPct val="120000"/>
              </a:lnSpc>
            </a:pPr>
            <a:r>
              <a:rPr lang="en-US">
                <a:cs typeface="Calibri"/>
              </a:rPr>
              <a:t>We made experts examine the prototypes’ usability by guiding them through user persona, task scenarios and use-cases.</a:t>
            </a:r>
          </a:p>
          <a:p>
            <a:pPr>
              <a:lnSpc>
                <a:spcPct val="120000"/>
              </a:lnSpc>
            </a:pPr>
            <a:r>
              <a:rPr lang="en-US">
                <a:cs typeface="Calibri"/>
              </a:rPr>
              <a:t>We identified design issues from the results of the Cognitive Walkthrough.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97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AD4E-D0E5-CED4-8341-4A5E8C56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Walkthrough: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28E053-B689-84A7-6240-D09054468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1002"/>
            <a:ext cx="10515600" cy="4140583"/>
          </a:xfrm>
        </p:spPr>
      </p:pic>
    </p:spTree>
    <p:extLst>
      <p:ext uri="{BB962C8B-B14F-4D97-AF65-F5344CB8AC3E}">
        <p14:creationId xmlns:p14="http://schemas.microsoft.com/office/powerpoint/2010/main" val="165127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4D6F-92DC-A144-C9BB-A053A9BD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Walkthrough: Results</a:t>
            </a:r>
          </a:p>
        </p:txBody>
      </p:sp>
      <p:pic>
        <p:nvPicPr>
          <p:cNvPr id="5" name="Content Placeholder 4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071C6451-2AAE-75D1-960F-6F0023AFA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5935"/>
            <a:ext cx="10515600" cy="3730718"/>
          </a:xfrm>
        </p:spPr>
      </p:pic>
    </p:spTree>
    <p:extLst>
      <p:ext uri="{BB962C8B-B14F-4D97-AF65-F5344CB8AC3E}">
        <p14:creationId xmlns:p14="http://schemas.microsoft.com/office/powerpoint/2010/main" val="405854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6F0F-4076-4A91-3C35-D8DC186F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Walkthrough: Results</a:t>
            </a:r>
          </a:p>
        </p:txBody>
      </p:sp>
      <p:pic>
        <p:nvPicPr>
          <p:cNvPr id="5" name="Content Placeholder 4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163AE7D9-A7B0-0652-2BF9-9520B0872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0384"/>
            <a:ext cx="10515600" cy="3401820"/>
          </a:xfrm>
        </p:spPr>
      </p:pic>
    </p:spTree>
    <p:extLst>
      <p:ext uri="{BB962C8B-B14F-4D97-AF65-F5344CB8AC3E}">
        <p14:creationId xmlns:p14="http://schemas.microsoft.com/office/powerpoint/2010/main" val="373297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E10F-6E02-4168-FA47-A97DF096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Calibri Light"/>
              </a:rPr>
              <a:t>Design Fixes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4B5F746-C046-EDAC-D9C2-3D4FFD3E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78" y="1836362"/>
            <a:ext cx="7419288" cy="4508736"/>
          </a:xfrm>
        </p:spPr>
      </p:pic>
    </p:spTree>
    <p:extLst>
      <p:ext uri="{BB962C8B-B14F-4D97-AF65-F5344CB8AC3E}">
        <p14:creationId xmlns:p14="http://schemas.microsoft.com/office/powerpoint/2010/main" val="161939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2E45-7A85-3EBE-F900-4049EB56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Calibri Light"/>
              </a:rPr>
              <a:t>Design Fixes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CC6CE-EEDA-9CA2-84AD-D9D381BC9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18" y="1659547"/>
            <a:ext cx="7607629" cy="4757078"/>
          </a:xfrm>
        </p:spPr>
      </p:pic>
    </p:spTree>
    <p:extLst>
      <p:ext uri="{BB962C8B-B14F-4D97-AF65-F5344CB8AC3E}">
        <p14:creationId xmlns:p14="http://schemas.microsoft.com/office/powerpoint/2010/main" val="240487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5467-2C77-2DBB-B538-87C5844B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Calibri Light"/>
              </a:rPr>
              <a:t>Design Fixes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B2A4114-FFB0-2868-986B-A827F142E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24" y="1882139"/>
            <a:ext cx="8340241" cy="4390073"/>
          </a:xfrm>
        </p:spPr>
      </p:pic>
    </p:spTree>
    <p:extLst>
      <p:ext uri="{BB962C8B-B14F-4D97-AF65-F5344CB8AC3E}">
        <p14:creationId xmlns:p14="http://schemas.microsoft.com/office/powerpoint/2010/main" val="804923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5467-2C77-2DBB-B538-87C5844B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Calibri Light"/>
              </a:rPr>
              <a:t>Design Fixes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F8F8F6D-FF7C-D73D-4915-A39C38A82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067" y="1765761"/>
            <a:ext cx="6992018" cy="4449784"/>
          </a:xfrm>
        </p:spPr>
      </p:pic>
    </p:spTree>
    <p:extLst>
      <p:ext uri="{BB962C8B-B14F-4D97-AF65-F5344CB8AC3E}">
        <p14:creationId xmlns:p14="http://schemas.microsoft.com/office/powerpoint/2010/main" val="396634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2C07-50C2-0CD6-FCB6-8C10686F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30D7-F23A-23BE-0D7C-E4374D28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55" y="1710479"/>
            <a:ext cx="10708654" cy="466174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sz="3000">
                <a:cs typeface="Calibri"/>
              </a:rPr>
              <a:t>Online flight booking is a  complex cognitive  task [1]</a:t>
            </a:r>
          </a:p>
          <a:p>
            <a:r>
              <a:rPr lang="en-US" sz="3000">
                <a:cs typeface="Calibri"/>
              </a:rPr>
              <a:t>Tourists become increasingly dependent on mobile city guides to locate tourist services and retrieve information about nearby points of interest when visiting unknown destinations. [2]</a:t>
            </a:r>
          </a:p>
          <a:p>
            <a:r>
              <a:rPr lang="en-US" sz="3000">
                <a:cs typeface="Calibri"/>
              </a:rPr>
              <a:t>Thanks for mobile apps and online platforms, vacation planning has become much easier and accessible.</a:t>
            </a:r>
          </a:p>
          <a:p>
            <a:r>
              <a:rPr lang="en-US" sz="3000">
                <a:cs typeface="Calibri"/>
              </a:rPr>
              <a:t>Design a user-centered mobile trip planning application.</a:t>
            </a:r>
          </a:p>
          <a:p>
            <a:r>
              <a:rPr lang="en-US" sz="3000">
                <a:cs typeface="Calibri"/>
              </a:rPr>
              <a:t>We explored a three applications for vacation planning MakeMyTrip, </a:t>
            </a:r>
            <a:r>
              <a:rPr lang="en-US" sz="3000" err="1">
                <a:cs typeface="Calibri"/>
              </a:rPr>
              <a:t>GoIbibo</a:t>
            </a:r>
            <a:r>
              <a:rPr lang="en-US" sz="3000">
                <a:cs typeface="Calibri"/>
              </a:rPr>
              <a:t>, Expedia etc.</a:t>
            </a:r>
          </a:p>
          <a:p>
            <a:r>
              <a:rPr lang="en-US" sz="3000">
                <a:cs typeface="Calibri"/>
              </a:rPr>
              <a:t>We modeled our project around MakeMyTrip.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78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5467-2C77-2DBB-B538-87C5844B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Calibri Light"/>
              </a:rPr>
              <a:t>Design Fixes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48F8674-7462-6C6C-F031-69BFC8339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183" y="1713097"/>
            <a:ext cx="7259568" cy="4526619"/>
          </a:xfrm>
        </p:spPr>
      </p:pic>
    </p:spTree>
    <p:extLst>
      <p:ext uri="{BB962C8B-B14F-4D97-AF65-F5344CB8AC3E}">
        <p14:creationId xmlns:p14="http://schemas.microsoft.com/office/powerpoint/2010/main" val="32116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5467-2C77-2DBB-B538-87C5844B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Calibri Light"/>
              </a:rPr>
              <a:t>Design Fixes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EFE70EC-B6BA-49AE-FFD0-E766E4610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464" y="1842754"/>
            <a:ext cx="7008024" cy="4470462"/>
          </a:xfrm>
        </p:spPr>
      </p:pic>
    </p:spTree>
    <p:extLst>
      <p:ext uri="{BB962C8B-B14F-4D97-AF65-F5344CB8AC3E}">
        <p14:creationId xmlns:p14="http://schemas.microsoft.com/office/powerpoint/2010/main" val="121666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64AC-E8C5-C12A-C9BE-F034EA47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817E-0CC9-7721-F6EE-A6A508186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Users preferred ease-of-use than an attractive UI.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Users wanted more flexibility while planning their vacation.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Other than basic features like flight, hotel booking, users wanted to have other features like activity bookings, cab bookings, etc.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Users found the new features helpful and interesting.</a:t>
            </a:r>
          </a:p>
        </p:txBody>
      </p:sp>
    </p:spTree>
    <p:extLst>
      <p:ext uri="{BB962C8B-B14F-4D97-AF65-F5344CB8AC3E}">
        <p14:creationId xmlns:p14="http://schemas.microsoft.com/office/powerpoint/2010/main" val="26205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64AC-E8C5-C12A-C9BE-F034EA47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817E-0CC9-7721-F6EE-A6A508186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[1] Ivan Burmistrov. 2009. Mobile air ticket booking. In European Conference on Cognitive Ergonomics: Designing beyond the Product --- Understanding Activity and User Experience in Ubiquitous Environments (ECCE '09). VTT Technical Research Centre of Finland, FI-02044 VTT, FIN, Article 11, 1–5.</a:t>
            </a:r>
          </a:p>
          <a:p>
            <a:r>
              <a:rPr lang="en-US" sz="1600">
                <a:cs typeface="Calibri"/>
              </a:rPr>
              <a:t>[2] </a:t>
            </a:r>
            <a:r>
              <a:rPr lang="en-US" sz="1600" err="1">
                <a:cs typeface="Calibri"/>
              </a:rPr>
              <a:t>Damianos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Gavalas</a:t>
            </a:r>
            <a:r>
              <a:rPr lang="en-US" sz="1600">
                <a:cs typeface="Calibri"/>
              </a:rPr>
              <a:t>, </a:t>
            </a:r>
            <a:r>
              <a:rPr lang="en-US" sz="1600" err="1">
                <a:cs typeface="Calibri"/>
              </a:rPr>
              <a:t>Vlasios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Kasapakis</a:t>
            </a:r>
            <a:r>
              <a:rPr lang="en-US" sz="1600">
                <a:cs typeface="Calibri"/>
              </a:rPr>
              <a:t>, </a:t>
            </a:r>
            <a:r>
              <a:rPr lang="en-US" sz="1600" err="1">
                <a:cs typeface="Calibri"/>
              </a:rPr>
              <a:t>Charalampos</a:t>
            </a:r>
            <a:r>
              <a:rPr lang="en-US" sz="1600">
                <a:cs typeface="Calibri"/>
              </a:rPr>
              <a:t> Konstantopoulos, </a:t>
            </a:r>
            <a:r>
              <a:rPr lang="en-US" sz="1600" err="1">
                <a:cs typeface="Calibri"/>
              </a:rPr>
              <a:t>Grammati</a:t>
            </a:r>
            <a:r>
              <a:rPr lang="en-US" sz="1600">
                <a:cs typeface="Calibri"/>
              </a:rPr>
              <a:t> </a:t>
            </a:r>
            <a:r>
              <a:rPr lang="en-US" sz="1600" err="1">
                <a:cs typeface="Calibri"/>
              </a:rPr>
              <a:t>Pantziou</a:t>
            </a:r>
            <a:r>
              <a:rPr lang="en-US" sz="1600">
                <a:cs typeface="Calibri"/>
              </a:rPr>
              <a:t>, Nikolaos </a:t>
            </a:r>
            <a:r>
              <a:rPr lang="en-US" sz="1600" err="1">
                <a:cs typeface="Calibri"/>
              </a:rPr>
              <a:t>Vathis</a:t>
            </a:r>
            <a:r>
              <a:rPr lang="en-US" sz="1600">
                <a:cs typeface="Calibri"/>
              </a:rPr>
              <a:t>, and Christos </a:t>
            </a:r>
            <a:r>
              <a:rPr lang="en-US" sz="1600" err="1">
                <a:cs typeface="Calibri"/>
              </a:rPr>
              <a:t>Zaroliagis</a:t>
            </a:r>
            <a:r>
              <a:rPr lang="en-US" sz="1600">
                <a:cs typeface="Calibri"/>
              </a:rPr>
              <a:t>. 2014. A personalized multimodal tourist tour planner. In Proceedings of the 13th International Conference on Mobile and Ubiquitous Multimedia (MUM '14). Association for Computing Machinery, New York, NY, USA, 73–80. </a:t>
            </a:r>
            <a:r>
              <a:rPr lang="en-US" sz="1600"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https://doi.org/10.1145/2677972.2677977</a:t>
            </a:r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[3] “Balsamiq cloud,” </a:t>
            </a:r>
            <a:r>
              <a:rPr lang="en-US" sz="1600" err="1">
                <a:cs typeface="Calibri"/>
              </a:rPr>
              <a:t>Balsamiq.cloud</a:t>
            </a:r>
            <a:r>
              <a:rPr lang="en-US" sz="1600">
                <a:cs typeface="Calibri"/>
              </a:rPr>
              <a:t>. [Online]. Available: https://</a:t>
            </a:r>
            <a:r>
              <a:rPr lang="en-US" sz="1600" err="1">
                <a:cs typeface="Calibri"/>
              </a:rPr>
              <a:t>balsamiq.cloud</a:t>
            </a:r>
            <a:r>
              <a:rPr lang="en-US" sz="1600">
                <a:cs typeface="Calibri"/>
              </a:rPr>
              <a:t>/. [Accessed: 03-Dec-2022].</a:t>
            </a:r>
          </a:p>
          <a:p>
            <a:r>
              <a:rPr lang="en-US" sz="1600">
                <a:cs typeface="Calibri"/>
              </a:rPr>
              <a:t>[4] “MakeMyTrip,” </a:t>
            </a:r>
            <a:r>
              <a:rPr lang="en-US" sz="1600" err="1">
                <a:cs typeface="Calibri"/>
              </a:rPr>
              <a:t>MakeMyTrip.com</a:t>
            </a:r>
            <a:r>
              <a:rPr lang="en-US" sz="1600">
                <a:cs typeface="Calibri"/>
              </a:rPr>
              <a:t>. [Online]. Available: https://</a:t>
            </a:r>
            <a:r>
              <a:rPr lang="en-US" sz="1600" err="1">
                <a:cs typeface="Calibri"/>
              </a:rPr>
              <a:t>www.makemytrip.com</a:t>
            </a:r>
            <a:r>
              <a:rPr lang="en-US" sz="1600">
                <a:cs typeface="Calibri"/>
              </a:rPr>
              <a:t>/. [Accessed: 04-Dec-2022].</a:t>
            </a:r>
          </a:p>
          <a:p>
            <a:r>
              <a:rPr lang="en-US" sz="1600">
                <a:cs typeface="Calibri"/>
              </a:rPr>
              <a:t>[5] “</a:t>
            </a:r>
            <a:r>
              <a:rPr lang="en-US" sz="1600" err="1">
                <a:cs typeface="Calibri"/>
              </a:rPr>
              <a:t>Goibibo</a:t>
            </a:r>
            <a:r>
              <a:rPr lang="en-US" sz="1600">
                <a:cs typeface="Calibri"/>
              </a:rPr>
              <a:t> - best travel website.” </a:t>
            </a:r>
            <a:r>
              <a:rPr lang="en-US" sz="1600" err="1">
                <a:cs typeface="Calibri"/>
              </a:rPr>
              <a:t>Goibibo</a:t>
            </a:r>
            <a:r>
              <a:rPr lang="en-US" sz="1600">
                <a:cs typeface="Calibri"/>
              </a:rPr>
              <a:t>. [Online]. Available: https://</a:t>
            </a:r>
            <a:r>
              <a:rPr lang="en-US" sz="1600" err="1">
                <a:cs typeface="Calibri"/>
              </a:rPr>
              <a:t>www.goibibo.com</a:t>
            </a:r>
            <a:r>
              <a:rPr lang="en-US" sz="1600">
                <a:cs typeface="Calibri"/>
              </a:rPr>
              <a:t>/. [Accessed: 05-Dec-2022].</a:t>
            </a:r>
          </a:p>
          <a:p>
            <a:r>
              <a:rPr lang="en-US" sz="1600">
                <a:cs typeface="Calibri"/>
              </a:rPr>
              <a:t>[6] “Expedia” </a:t>
            </a:r>
            <a:r>
              <a:rPr lang="en-US" sz="1600" err="1">
                <a:cs typeface="Calibri"/>
              </a:rPr>
              <a:t>Expedia.ca</a:t>
            </a:r>
            <a:r>
              <a:rPr lang="en-US" sz="1600">
                <a:cs typeface="Calibri"/>
              </a:rPr>
              <a:t>. [Online]. Available: https://</a:t>
            </a:r>
            <a:r>
              <a:rPr lang="en-US" sz="1600" err="1">
                <a:cs typeface="Calibri"/>
              </a:rPr>
              <a:t>www.expedia.ca</a:t>
            </a:r>
            <a:r>
              <a:rPr lang="en-US" sz="1600">
                <a:cs typeface="Calibri"/>
              </a:rPr>
              <a:t>/. [Accessed: 05-Dec-2022].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584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E2C07-50C2-0CD6-FCB6-8C10686F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9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30D7-F23A-23BE-0D7C-E4374D28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972"/>
            <a:ext cx="10804685" cy="4288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It has become easier to plan your vacation online, but has it?</a:t>
            </a:r>
          </a:p>
          <a:p>
            <a:r>
              <a:rPr lang="en-US" dirty="0">
                <a:cs typeface="Calibri"/>
              </a:rPr>
              <a:t>Besides just booking hotels and flights, what else do users look for while pre-planning a vacation?</a:t>
            </a:r>
          </a:p>
          <a:p>
            <a:r>
              <a:rPr lang="en-US" dirty="0">
                <a:cs typeface="Calibri"/>
              </a:rPr>
              <a:t>To explore possible reasons that stops users </a:t>
            </a:r>
            <a:r>
              <a:rPr lang="en-US" dirty="0">
                <a:ea typeface="+mn-lt"/>
                <a:cs typeface="+mn-lt"/>
              </a:rPr>
              <a:t>booking </a:t>
            </a:r>
            <a:r>
              <a:rPr lang="en-US" dirty="0">
                <a:cs typeface="Calibri"/>
              </a:rPr>
              <a:t>for vacation through mobile applications over other sources. </a:t>
            </a:r>
          </a:p>
          <a:p>
            <a:r>
              <a:rPr lang="en-US" dirty="0">
                <a:cs typeface="Calibri"/>
              </a:rPr>
              <a:t>We wanted to understand how users perceive existing applications.</a:t>
            </a:r>
          </a:p>
          <a:p>
            <a:r>
              <a:rPr lang="en-US" dirty="0">
                <a:cs typeface="Calibri"/>
              </a:rPr>
              <a:t>We wanted to understand users' needs for planning a vacation.</a:t>
            </a:r>
          </a:p>
          <a:p>
            <a:r>
              <a:rPr lang="en-US" dirty="0">
                <a:cs typeface="Calibri"/>
              </a:rPr>
              <a:t>We wanted to comprehend the difficulties </a:t>
            </a:r>
            <a:r>
              <a:rPr lang="en-US" dirty="0" err="1">
                <a:cs typeface="Calibri"/>
              </a:rPr>
              <a:t>travellers</a:t>
            </a:r>
            <a:r>
              <a:rPr lang="en-US" dirty="0">
                <a:cs typeface="Calibri"/>
              </a:rPr>
              <a:t> confront when making travel plans.</a:t>
            </a:r>
          </a:p>
        </p:txBody>
      </p:sp>
    </p:spTree>
    <p:extLst>
      <p:ext uri="{BB962C8B-B14F-4D97-AF65-F5344CB8AC3E}">
        <p14:creationId xmlns:p14="http://schemas.microsoft.com/office/powerpoint/2010/main" val="34206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2C07-50C2-0CD6-FCB6-8C10686F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30D7-F23A-23BE-0D7C-E4374D28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Calibri"/>
              </a:rPr>
              <a:t>We reviewed several research paper and produced themes for our project.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/>
              </a:rPr>
              <a:t>We produced themes for our project.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/>
              </a:rPr>
              <a:t>We conducted a study for contextual inquiry which had questions and observations tasks covering important features of any travel application.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/>
              </a:rPr>
              <a:t>The tasks included booking a flight, booking hotels, exploring activities and attractions and booking holiday packages.</a:t>
            </a:r>
          </a:p>
        </p:txBody>
      </p:sp>
    </p:spTree>
    <p:extLst>
      <p:ext uri="{BB962C8B-B14F-4D97-AF65-F5344CB8AC3E}">
        <p14:creationId xmlns:p14="http://schemas.microsoft.com/office/powerpoint/2010/main" val="37304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039F-FB11-D1E5-F1DF-1BD3A47E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One: Research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0F3C-55BC-B387-475C-E7723E1E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Evaluated user needs from the current system in terms of achieving a task.</a:t>
            </a:r>
          </a:p>
          <a:p>
            <a:pPr>
              <a:lnSpc>
                <a:spcPct val="150000"/>
              </a:lnSpc>
            </a:pPr>
            <a:r>
              <a:rPr lang="en-US" dirty="0"/>
              <a:t>To know which aspects matter the most for users while booking a flight.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>Learn how users discover city attractions and book a reservation.</a:t>
            </a:r>
          </a:p>
          <a:p>
            <a:pPr>
              <a:lnSpc>
                <a:spcPct val="150000"/>
              </a:lnSpc>
            </a:pPr>
            <a:r>
              <a:rPr lang="en-US" dirty="0"/>
              <a:t>To understand how users find and book a hotel.</a:t>
            </a:r>
          </a:p>
          <a:p>
            <a:pPr>
              <a:lnSpc>
                <a:spcPct val="150000"/>
              </a:lnSpc>
            </a:pPr>
            <a:r>
              <a:rPr lang="en-US" dirty="0"/>
              <a:t>Recognizing features/recommendations that can improve the usability of the application.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172E-6664-CD0E-5D57-2E6D69E0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One: Research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E240-7A5F-693F-873A-8499591F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performed contextual inquiry.</a:t>
            </a:r>
            <a:endParaRPr lang="en-US" dirty="0"/>
          </a:p>
          <a:p>
            <a:r>
              <a:rPr lang="en-US" dirty="0">
                <a:cs typeface="Calibri"/>
              </a:rPr>
              <a:t>Users were asked to perform four tasks.</a:t>
            </a:r>
            <a:endParaRPr lang="en-US" dirty="0"/>
          </a:p>
          <a:p>
            <a:r>
              <a:rPr lang="en-US" dirty="0">
                <a:cs typeface="Calibri"/>
              </a:rPr>
              <a:t>Tasks and interview questions were asked.</a:t>
            </a:r>
            <a:endParaRPr lang="en-US" dirty="0"/>
          </a:p>
          <a:p>
            <a:r>
              <a:rPr lang="en-US" dirty="0">
                <a:cs typeface="Calibri"/>
              </a:rPr>
              <a:t>Tasks covered booking flights, hotels, </a:t>
            </a:r>
            <a:r>
              <a:rPr lang="en-US" dirty="0"/>
              <a:t>and holiday packages and searching for activities/attractions.</a:t>
            </a:r>
            <a:endParaRPr lang="en-US">
              <a:cs typeface="Calibri"/>
            </a:endParaRPr>
          </a:p>
          <a:p>
            <a:r>
              <a:rPr lang="en-US" dirty="0"/>
              <a:t>Results were captured in coding sheets.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Formed themes from Affinity Diagraming.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085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3379-B2B0-FB9C-9707-8EC08171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Affinity Diagraming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4F86C60-A733-924E-C2F5-4E893288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cs typeface="Calibri"/>
              </a:rPr>
              <a:t>Three rounds for affinity diagraming.</a:t>
            </a:r>
          </a:p>
          <a:p>
            <a:r>
              <a:rPr lang="en-US" sz="2400">
                <a:cs typeface="Calibri"/>
              </a:rPr>
              <a:t>Six themes were found after affinity diagraming.</a:t>
            </a:r>
          </a:p>
          <a:p>
            <a:r>
              <a:rPr lang="en-US" sz="2400">
                <a:cs typeface="Calibri"/>
              </a:rPr>
              <a:t>Three themes were selected – booking and searching flights, holiday package and attractions.</a:t>
            </a:r>
          </a:p>
          <a:p>
            <a:r>
              <a:rPr lang="en-US" sz="2400">
                <a:cs typeface="Calibri"/>
              </a:rPr>
              <a:t>Prototypes were created for tasks based on the three themes we finalized from affinity diagraming.</a:t>
            </a:r>
          </a:p>
        </p:txBody>
      </p:sp>
      <p:pic>
        <p:nvPicPr>
          <p:cNvPr id="8" name="Picture 8" descr="A picture containing text, envelope&#10;&#10;Description automatically generated">
            <a:extLst>
              <a:ext uri="{FF2B5EF4-FFF2-40B4-BE49-F238E27FC236}">
                <a16:creationId xmlns:a16="http://schemas.microsoft.com/office/drawing/2014/main" id="{62AE3B28-BEDE-98E7-E65D-F65DBFDA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111413"/>
            <a:ext cx="6253212" cy="3705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CD2B5-0C48-5A47-3319-95F53E84B0BC}"/>
              </a:ext>
            </a:extLst>
          </p:cNvPr>
          <p:cNvSpPr txBox="1"/>
          <p:nvPr/>
        </p:nvSpPr>
        <p:spPr>
          <a:xfrm>
            <a:off x="6691088" y="2384131"/>
            <a:ext cx="458279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279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7FDF-C662-BA12-2294-4433C09E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One: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7AEC-4868-4283-AF2E-24BF45E8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User should be able to customize the holiday package by customizing the days, hotel stays etc.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While booking flight, “Arrive by” and “Depart at” time selection would give more flexibility to user. 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The application can have options for date that will assist users in looking up activities available on that day.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In hotel comparison, the application should have a way of comparing two hotels.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1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7FDF-C662-BA12-2294-4433C09E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– Task 1 (Filtering Flights)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5E68FB4-A3DA-4D16-7CA8-B1E025887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27" y="1518176"/>
            <a:ext cx="2349286" cy="4783999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DC5C9956-CB95-1601-A4A0-8278FF3E72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54" y="1518176"/>
            <a:ext cx="2349286" cy="4784224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B3C9744A-916E-D7E4-6CF2-BA43EDE1A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8401"/>
            <a:ext cx="2349286" cy="4784361"/>
          </a:xfrm>
          <a:prstGeom prst="rect">
            <a:avLst/>
          </a:prstGeom>
        </p:spPr>
      </p:pic>
      <p:pic>
        <p:nvPicPr>
          <p:cNvPr id="24" name="Picture 23" descr="Text, letter&#10;&#10;Description automatically generated">
            <a:extLst>
              <a:ext uri="{FF2B5EF4-FFF2-40B4-BE49-F238E27FC236}">
                <a16:creationId xmlns:a16="http://schemas.microsoft.com/office/drawing/2014/main" id="{AB447946-11E4-3B01-B5AA-8CF0E9066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81" y="1517816"/>
            <a:ext cx="2349285" cy="47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2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666C868C9CC43A5F2D59440269E9B" ma:contentTypeVersion="2" ma:contentTypeDescription="Create a new document." ma:contentTypeScope="" ma:versionID="4a5781d0d97d5c24f68f24b01653cd72">
  <xsd:schema xmlns:xsd="http://www.w3.org/2001/XMLSchema" xmlns:xs="http://www.w3.org/2001/XMLSchema" xmlns:p="http://schemas.microsoft.com/office/2006/metadata/properties" xmlns:ns2="df876e2b-5d98-46a4-be63-4f9528d9dcc2" targetNamespace="http://schemas.microsoft.com/office/2006/metadata/properties" ma:root="true" ma:fieldsID="ad3438ab63dd9333c96c42017bdf2dab" ns2:_="">
    <xsd:import namespace="df876e2b-5d98-46a4-be63-4f9528d9dc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76e2b-5d98-46a4-be63-4f9528d9dc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5FD4B8-C8A8-4DAE-9351-E66C3117DA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4B8BB0-F905-4205-9264-5B9BDEBB9196}">
  <ds:schemaRefs>
    <ds:schemaRef ds:uri="df876e2b-5d98-46a4-be63-4f9528d9dc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4D2AAB-E427-486C-87E1-16E46E65376E}">
  <ds:schemaRefs>
    <ds:schemaRef ds:uri="df876e2b-5d98-46a4-be63-4f9528d9dcc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920</Words>
  <Application>Microsoft Macintosh PowerPoint</Application>
  <PresentationFormat>Widescreen</PresentationFormat>
  <Paragraphs>82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Design UI&amp;UX CSCI5601 Team Orange  Topic: Pre-Trip Vacation</vt:lpstr>
      <vt:lpstr>Background</vt:lpstr>
      <vt:lpstr>Motivation</vt:lpstr>
      <vt:lpstr>Our Approach</vt:lpstr>
      <vt:lpstr>Study One: Research Goal</vt:lpstr>
      <vt:lpstr>Study One: Research Description</vt:lpstr>
      <vt:lpstr>Affinity Diagraming</vt:lpstr>
      <vt:lpstr>Study One: Results</vt:lpstr>
      <vt:lpstr>Prototyping – Task 1 (Filtering Flights)</vt:lpstr>
      <vt:lpstr>Prototyping – Task 2 (Finding activities)</vt:lpstr>
      <vt:lpstr>Prototyping – Task 3 (Comparing hotels)</vt:lpstr>
      <vt:lpstr>Cognitive Walkthrough</vt:lpstr>
      <vt:lpstr>Cognitive Walkthrough: Results</vt:lpstr>
      <vt:lpstr>Cognitive Walkthrough: Results</vt:lpstr>
      <vt:lpstr>Cognitive Walkthrough: Results</vt:lpstr>
      <vt:lpstr>Design Fixes</vt:lpstr>
      <vt:lpstr>Design Fixes</vt:lpstr>
      <vt:lpstr>Design Fixes</vt:lpstr>
      <vt:lpstr>Design Fixes</vt:lpstr>
      <vt:lpstr>Design Fixes</vt:lpstr>
      <vt:lpstr>Design Fixes</vt:lpstr>
      <vt:lpstr>Findings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Harsh Kamleshbhai Shah</cp:lastModifiedBy>
  <cp:revision>1</cp:revision>
  <dcterms:created xsi:type="dcterms:W3CDTF">2022-12-05T01:20:26Z</dcterms:created>
  <dcterms:modified xsi:type="dcterms:W3CDTF">2022-12-05T14:23:10Z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0x01010035C666C868C9CC43A5F2D59440269E9B</vt:lpwstr>
  </property>
</Properties>
</file>