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240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6102" y="1019301"/>
            <a:ext cx="18506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2011424"/>
            <a:ext cx="5758840" cy="6062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917" y="7609458"/>
            <a:ext cx="6858000" cy="1957070"/>
            <a:chOff x="350520" y="8023187"/>
            <a:chExt cx="6858000" cy="1957070"/>
          </a:xfrm>
        </p:grpSpPr>
        <p:sp>
          <p:nvSpPr>
            <p:cNvPr id="3" name="object 3"/>
            <p:cNvSpPr/>
            <p:nvPr/>
          </p:nvSpPr>
          <p:spPr>
            <a:xfrm>
              <a:off x="350520" y="8023187"/>
              <a:ext cx="6858000" cy="124460"/>
            </a:xfrm>
            <a:custGeom>
              <a:avLst/>
              <a:gdLst/>
              <a:ahLst/>
              <a:cxnLst/>
              <a:rect l="l" t="t" r="r" b="b"/>
              <a:pathLst>
                <a:path w="6858000" h="124459">
                  <a:moveTo>
                    <a:pt x="0" y="123863"/>
                  </a:moveTo>
                  <a:lnTo>
                    <a:pt x="6858000" y="123863"/>
                  </a:lnTo>
                  <a:lnTo>
                    <a:pt x="6858000" y="0"/>
                  </a:lnTo>
                  <a:lnTo>
                    <a:pt x="0" y="0"/>
                  </a:lnTo>
                  <a:lnTo>
                    <a:pt x="0" y="12386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0520" y="8147050"/>
              <a:ext cx="6858000" cy="1832610"/>
            </a:xfrm>
            <a:custGeom>
              <a:avLst/>
              <a:gdLst/>
              <a:ahLst/>
              <a:cxnLst/>
              <a:rect l="l" t="t" r="r" b="b"/>
              <a:pathLst>
                <a:path w="6858000" h="1832609">
                  <a:moveTo>
                    <a:pt x="6858000" y="0"/>
                  </a:moveTo>
                  <a:lnTo>
                    <a:pt x="0" y="0"/>
                  </a:lnTo>
                  <a:lnTo>
                    <a:pt x="0" y="1832610"/>
                  </a:lnTo>
                  <a:lnTo>
                    <a:pt x="6858000" y="183261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121919"/>
            <a:ext cx="5721984" cy="6894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0716" y="8196833"/>
            <a:ext cx="5345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latin typeface="Arial"/>
                <a:cs typeface="Arial"/>
              </a:rPr>
              <a:t>BUS</a:t>
            </a:r>
            <a:r>
              <a:rPr sz="2400" b="1" spc="-45" dirty="0">
                <a:latin typeface="Arial"/>
                <a:cs typeface="Arial"/>
              </a:rPr>
              <a:t>I</a:t>
            </a:r>
            <a:r>
              <a:rPr sz="2400" b="1" spc="-55" dirty="0">
                <a:latin typeface="Arial"/>
                <a:cs typeface="Arial"/>
              </a:rPr>
              <a:t>NES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REP</a:t>
            </a:r>
            <a:r>
              <a:rPr sz="2400" b="1" spc="-45" dirty="0">
                <a:latin typeface="Arial"/>
                <a:cs typeface="Arial"/>
              </a:rPr>
              <a:t>O</a:t>
            </a:r>
            <a:r>
              <a:rPr sz="2400" b="1" spc="-5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YEA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REV</a:t>
            </a:r>
            <a:r>
              <a:rPr sz="2400" b="1" spc="-45" dirty="0">
                <a:latin typeface="Arial"/>
                <a:cs typeface="Arial"/>
              </a:rPr>
              <a:t>I</a:t>
            </a:r>
            <a:r>
              <a:rPr sz="2400" b="1" spc="-5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010" y="891285"/>
            <a:ext cx="410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Calibri Light"/>
                <a:cs typeface="Calibri Light"/>
              </a:rPr>
              <a:t>S</a:t>
            </a:r>
            <a:r>
              <a:rPr sz="1800" spc="-55" dirty="0">
                <a:latin typeface="Calibri Light"/>
                <a:cs typeface="Calibri Light"/>
              </a:rPr>
              <a:t>W</a:t>
            </a:r>
            <a:r>
              <a:rPr sz="1800" spc="-45" dirty="0">
                <a:latin typeface="Calibri Light"/>
                <a:cs typeface="Calibri Light"/>
              </a:rPr>
              <a:t>I</a:t>
            </a:r>
            <a:r>
              <a:rPr sz="1800" spc="-50" dirty="0">
                <a:latin typeface="Calibri Light"/>
                <a:cs typeface="Calibri Light"/>
              </a:rPr>
              <a:t>G</a:t>
            </a:r>
            <a:r>
              <a:rPr sz="1800" spc="-75" dirty="0">
                <a:latin typeface="Calibri Light"/>
                <a:cs typeface="Calibri Light"/>
              </a:rPr>
              <a:t>G</a:t>
            </a:r>
            <a:r>
              <a:rPr sz="1800" dirty="0">
                <a:latin typeface="Calibri Light"/>
                <a:cs typeface="Calibri Light"/>
              </a:rPr>
              <a:t>Y</a:t>
            </a:r>
            <a:r>
              <a:rPr sz="1800" spc="-100" dirty="0">
                <a:latin typeface="Calibri Light"/>
                <a:cs typeface="Calibri Light"/>
              </a:rPr>
              <a:t> </a:t>
            </a:r>
            <a:r>
              <a:rPr sz="1800" spc="-55" dirty="0">
                <a:latin typeface="Calibri Light"/>
                <a:cs typeface="Calibri Light"/>
              </a:rPr>
              <a:t>EXPE</a:t>
            </a:r>
            <a:r>
              <a:rPr sz="1800" spc="-50" dirty="0">
                <a:latin typeface="Calibri Light"/>
                <a:cs typeface="Calibri Light"/>
              </a:rPr>
              <a:t>R</a:t>
            </a:r>
            <a:r>
              <a:rPr sz="1800" spc="-45" dirty="0">
                <a:latin typeface="Calibri Light"/>
                <a:cs typeface="Calibri Light"/>
              </a:rPr>
              <a:t>I</a:t>
            </a:r>
            <a:r>
              <a:rPr sz="1800" spc="-65" dirty="0">
                <a:latin typeface="Calibri Light"/>
                <a:cs typeface="Calibri Light"/>
              </a:rPr>
              <a:t>E</a:t>
            </a:r>
            <a:r>
              <a:rPr sz="1800" spc="-50" dirty="0">
                <a:latin typeface="Calibri Light"/>
                <a:cs typeface="Calibri Light"/>
              </a:rPr>
              <a:t>N</a:t>
            </a:r>
            <a:r>
              <a:rPr sz="1800" spc="-55" dirty="0">
                <a:latin typeface="Calibri Light"/>
                <a:cs typeface="Calibri Light"/>
              </a:rPr>
              <a:t>CE</a:t>
            </a:r>
            <a:r>
              <a:rPr sz="1800" dirty="0">
                <a:latin typeface="Calibri Light"/>
                <a:cs typeface="Calibri Light"/>
              </a:rPr>
              <a:t>D</a:t>
            </a:r>
            <a:r>
              <a:rPr sz="1800" spc="-10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90" dirty="0">
                <a:latin typeface="Calibri Light"/>
                <a:cs typeface="Calibri Light"/>
              </a:rPr>
              <a:t> </a:t>
            </a:r>
            <a:r>
              <a:rPr sz="1800" spc="-65" dirty="0">
                <a:latin typeface="Calibri Light"/>
                <a:cs typeface="Calibri Light"/>
              </a:rPr>
              <a:t>D</a:t>
            </a:r>
            <a:r>
              <a:rPr sz="1800" spc="-60" dirty="0">
                <a:latin typeface="Calibri Light"/>
                <a:cs typeface="Calibri Light"/>
              </a:rPr>
              <a:t>R</a:t>
            </a:r>
            <a:r>
              <a:rPr sz="1800" spc="-50" dirty="0">
                <a:latin typeface="Calibri Light"/>
                <a:cs typeface="Calibri Light"/>
              </a:rPr>
              <a:t>O</a:t>
            </a:r>
            <a:r>
              <a:rPr sz="1800" dirty="0">
                <a:latin typeface="Calibri Light"/>
                <a:cs typeface="Calibri Light"/>
              </a:rPr>
              <a:t>P</a:t>
            </a:r>
            <a:r>
              <a:rPr sz="1800" spc="-100" dirty="0">
                <a:latin typeface="Calibri Light"/>
                <a:cs typeface="Calibri Light"/>
              </a:rPr>
              <a:t> </a:t>
            </a:r>
            <a:r>
              <a:rPr sz="1800" spc="-60" dirty="0">
                <a:latin typeface="Calibri Light"/>
                <a:cs typeface="Calibri Light"/>
              </a:rPr>
              <a:t>I</a:t>
            </a:r>
            <a:r>
              <a:rPr sz="1800" dirty="0">
                <a:latin typeface="Calibri Light"/>
                <a:cs typeface="Calibri Light"/>
              </a:rPr>
              <a:t>N</a:t>
            </a:r>
            <a:r>
              <a:rPr sz="1800" spc="-105" dirty="0">
                <a:latin typeface="Calibri Light"/>
                <a:cs typeface="Calibri Light"/>
              </a:rPr>
              <a:t> </a:t>
            </a:r>
            <a:r>
              <a:rPr sz="1800" spc="-45" dirty="0">
                <a:latin typeface="Calibri Light"/>
                <a:cs typeface="Calibri Light"/>
              </a:rPr>
              <a:t>T</a:t>
            </a:r>
            <a:r>
              <a:rPr sz="1800" spc="-50" dirty="0">
                <a:latin typeface="Calibri Light"/>
                <a:cs typeface="Calibri Light"/>
              </a:rPr>
              <a:t>H</a:t>
            </a:r>
            <a:r>
              <a:rPr sz="1800" spc="-65" dirty="0">
                <a:latin typeface="Calibri Light"/>
                <a:cs typeface="Calibri Light"/>
              </a:rPr>
              <a:t>E</a:t>
            </a:r>
            <a:r>
              <a:rPr sz="1800" spc="-50" dirty="0">
                <a:latin typeface="Calibri Light"/>
                <a:cs typeface="Calibri Light"/>
              </a:rPr>
              <a:t>S</a:t>
            </a:r>
            <a:r>
              <a:rPr sz="1800" dirty="0">
                <a:latin typeface="Calibri Light"/>
                <a:cs typeface="Calibri Light"/>
              </a:rPr>
              <a:t>E</a:t>
            </a:r>
            <a:r>
              <a:rPr sz="1800" spc="-114" dirty="0">
                <a:latin typeface="Calibri Light"/>
                <a:cs typeface="Calibri Light"/>
              </a:rPr>
              <a:t> </a:t>
            </a:r>
            <a:r>
              <a:rPr sz="1800" spc="-65" dirty="0">
                <a:latin typeface="Calibri Light"/>
                <a:cs typeface="Calibri Light"/>
              </a:rPr>
              <a:t>D</a:t>
            </a:r>
            <a:r>
              <a:rPr sz="1800" spc="-200" dirty="0">
                <a:latin typeface="Calibri Light"/>
                <a:cs typeface="Calibri Light"/>
              </a:rPr>
              <a:t>A</a:t>
            </a:r>
            <a:r>
              <a:rPr sz="1800" spc="-45" dirty="0">
                <a:latin typeface="Calibri Light"/>
                <a:cs typeface="Calibri Light"/>
              </a:rPr>
              <a:t>T</a:t>
            </a:r>
            <a:r>
              <a:rPr sz="1800" spc="-65" dirty="0">
                <a:latin typeface="Calibri Light"/>
                <a:cs typeface="Calibri Light"/>
              </a:rPr>
              <a:t>E</a:t>
            </a:r>
            <a:r>
              <a:rPr sz="1800" dirty="0">
                <a:latin typeface="Calibri Light"/>
                <a:cs typeface="Calibri Light"/>
              </a:rPr>
              <a:t>S</a:t>
            </a:r>
            <a:endParaRPr sz="1800">
              <a:latin typeface="Calibri Light"/>
              <a:cs typeface="Calibr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1" y="1379473"/>
          <a:ext cx="6845933" cy="8252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D</a:t>
                      </a:r>
                      <a:r>
                        <a:rPr sz="110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ATES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K</a:t>
                      </a:r>
                      <a:r>
                        <a:rPr sz="11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EY</a:t>
                      </a:r>
                      <a:r>
                        <a:rPr sz="1100" spc="2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spc="1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F</a:t>
                      </a:r>
                      <a:r>
                        <a:rPr sz="1100" spc="1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ACTORS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(S</a:t>
                      </a:r>
                      <a:r>
                        <a:rPr sz="11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OCIAL</a:t>
                      </a:r>
                      <a:r>
                        <a:rPr sz="1100" spc="6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M</a:t>
                      </a:r>
                      <a:r>
                        <a:rPr sz="11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EDIA</a:t>
                      </a:r>
                      <a:r>
                        <a:rPr sz="1100" spc="4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1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RAFFIC</a:t>
                      </a:r>
                      <a:r>
                        <a:rPr sz="1100" spc="4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&amp;</a:t>
                      </a:r>
                      <a:r>
                        <a:rPr sz="1400" spc="-2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1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THERS</a:t>
                      </a:r>
                      <a:r>
                        <a:rPr sz="14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)</a:t>
                      </a:r>
                      <a:endParaRPr sz="1400">
                        <a:latin typeface="Calibri Light"/>
                        <a:cs typeface="Calibri Ligh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1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D</a:t>
                      </a:r>
                      <a:r>
                        <a:rPr sz="1100" spc="1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ROP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marR="82550" indent="-121920">
                        <a:lnSpc>
                          <a:spcPts val="1860"/>
                        </a:lnSpc>
                        <a:spcBef>
                          <a:spcPts val="70"/>
                        </a:spcBef>
                      </a:pPr>
                      <a:r>
                        <a:rPr sz="1400" spc="2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F</a:t>
                      </a:r>
                      <a:r>
                        <a:rPr sz="110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L</a:t>
                      </a:r>
                      <a:r>
                        <a:rPr sz="1100" spc="2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U</a:t>
                      </a:r>
                      <a:r>
                        <a:rPr sz="11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1100" spc="2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100" spc="-1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U</a:t>
                      </a:r>
                      <a:r>
                        <a:rPr sz="1100" spc="-6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1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100" spc="2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1100" spc="2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100" spc="2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N</a:t>
                      </a:r>
                      <a:r>
                        <a:rPr sz="110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S  </a:t>
                      </a:r>
                      <a:r>
                        <a:rPr sz="1100" spc="1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100" spc="3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1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RAFFIC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88265" indent="123189">
                        <a:lnSpc>
                          <a:spcPts val="1860"/>
                        </a:lnSpc>
                        <a:spcBef>
                          <a:spcPts val="70"/>
                        </a:spcBef>
                      </a:pPr>
                      <a:r>
                        <a:rPr sz="14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100" spc="1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VERALL </a:t>
                      </a:r>
                      <a:r>
                        <a:rPr sz="1100" spc="2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spc="2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1100" spc="2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100" spc="2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N</a:t>
                      </a:r>
                      <a:r>
                        <a:rPr sz="1100" spc="2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VE</a:t>
                      </a:r>
                      <a:r>
                        <a:rPr sz="1100" spc="-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1100" spc="25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SI</a:t>
                      </a:r>
                      <a:r>
                        <a:rPr sz="1100" spc="2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100" dirty="0">
                          <a:solidFill>
                            <a:srgbClr val="4471C4"/>
                          </a:solidFill>
                          <a:latin typeface="Calibri Light"/>
                          <a:cs typeface="Calibri Light"/>
                        </a:rPr>
                        <a:t>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41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10-01-2019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Facebook,</a:t>
                      </a:r>
                      <a:r>
                        <a:rPr sz="1100" b="1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YouTube,</a:t>
                      </a:r>
                      <a:r>
                        <a:rPr sz="1100" b="1" spc="6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Twitter,</a:t>
                      </a:r>
                      <a:r>
                        <a:rPr sz="1100" b="1" spc="6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etc.</a:t>
                      </a:r>
                      <a:r>
                        <a:rPr sz="1100" b="1" spc="6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6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lower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57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compared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week.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5780" indent="-229235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Two.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-45%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-49%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624">
                <a:tc>
                  <a:txBody>
                    <a:bodyPr/>
                    <a:lstStyle/>
                    <a:p>
                      <a:pPr marL="635"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29-01-2019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1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was</a:t>
                      </a:r>
                      <a:r>
                        <a:rPr sz="1100" b="1" spc="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2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surge</a:t>
                      </a:r>
                      <a:r>
                        <a:rPr sz="1100" b="1" spc="2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YouTube</a:t>
                      </a:r>
                      <a:r>
                        <a:rPr sz="1100" b="1" spc="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traffic,</a:t>
                      </a:r>
                      <a:r>
                        <a:rPr sz="1100" b="1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while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5780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1220470" algn="l"/>
                          <a:tab pos="1586230" algn="l"/>
                          <a:tab pos="2146300" algn="l"/>
                          <a:tab pos="2632075" algn="l"/>
                        </a:tabLst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Facebook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and	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Twitter	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traffic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decreased.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5780" marR="62230">
                        <a:lnSpc>
                          <a:spcPct val="11000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Additionally,</a:t>
                      </a:r>
                      <a:r>
                        <a:rPr sz="1100" b="1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100" b="1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b="1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100" b="1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mediums</a:t>
                      </a:r>
                      <a:r>
                        <a:rPr sz="1100" b="1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also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decreased.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25780" marR="62865" indent="-228600" algn="just">
                        <a:lnSpc>
                          <a:spcPct val="110000"/>
                        </a:lnSpc>
                        <a:buFont typeface="Symbol"/>
                        <a:buChar char=""/>
                        <a:tabLst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restaurants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got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reduced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28.28% compared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previous week's same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day.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25780" marR="1073785">
                        <a:lnSpc>
                          <a:spcPct val="1100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Last week same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day: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383,015.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week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day: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274,777.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-72%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-40%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5718">
                <a:tc>
                  <a:txBody>
                    <a:bodyPr/>
                    <a:lstStyle/>
                    <a:p>
                      <a:pPr marL="635"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19-02-2019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Overall</a:t>
                      </a:r>
                      <a:r>
                        <a:rPr sz="1100" b="1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Social</a:t>
                      </a:r>
                      <a:r>
                        <a:rPr sz="1100" b="1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media</a:t>
                      </a:r>
                      <a:r>
                        <a:rPr sz="1100" b="1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100" b="1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lower</a:t>
                      </a:r>
                      <a:r>
                        <a:rPr sz="1100" b="1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100" b="1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last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57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week.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5780" indent="-229235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Delivery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Charges.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-56%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-4%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02-03-2019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Delivery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Charges.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Symbol"/>
                        <a:buChar char=""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5780" indent="-229235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Two.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Symbol"/>
                        <a:buChar char=""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Out-of-stock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items: 40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(last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week “SD”: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35)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-38%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38430" marR="132715" algn="ctr">
                        <a:lnSpc>
                          <a:spcPct val="101699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2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200" b="1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9917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19-03-2019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Two.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Symbol"/>
                        <a:buChar char=""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5780" indent="-229235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Low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Rate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Payments.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-46%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38430" marR="132715" algn="ctr">
                        <a:lnSpc>
                          <a:spcPct val="101699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2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200" b="1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236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04-04-2019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100" b="1" spc="6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discount</a:t>
                      </a:r>
                      <a:r>
                        <a:rPr sz="1100" b="1" spc="6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decreased</a:t>
                      </a:r>
                      <a:r>
                        <a:rPr sz="1100" b="1" spc="6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b="1" spc="6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10%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5780" marR="63500">
                        <a:lnSpc>
                          <a:spcPct val="109100"/>
                        </a:lnSpc>
                        <a:spcBef>
                          <a:spcPts val="1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compared</a:t>
                      </a:r>
                      <a:r>
                        <a:rPr sz="11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11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day</a:t>
                      </a:r>
                      <a:r>
                        <a:rPr sz="1100" b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week, which had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discount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 19%.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Out-of-stock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items: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35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(last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week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“SD”: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31)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-52%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45134" marR="132715" indent="-306705">
                        <a:lnSpc>
                          <a:spcPct val="101699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2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200" b="1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0331" y="914399"/>
          <a:ext cx="6845933" cy="8923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8742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12-04-2019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Facebook,</a:t>
                      </a:r>
                      <a:r>
                        <a:rPr sz="1100" b="1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YouTube,</a:t>
                      </a:r>
                      <a:r>
                        <a:rPr sz="1100" b="1" spc="6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Twitter,</a:t>
                      </a:r>
                      <a:r>
                        <a:rPr sz="1100" b="1" spc="6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etc.</a:t>
                      </a:r>
                      <a:r>
                        <a:rPr sz="1100" b="1" spc="6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6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lower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57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compared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week.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25780" indent="-229235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Restaurants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by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4.60%.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week: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388,271.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This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week: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406,144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(+17,873).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-27%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-9%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392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25-04-2019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out-of-stock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items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per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restaurant.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5780" indent="-229235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Two.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-39%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45134" marR="132715" indent="-306705">
                        <a:lnSpc>
                          <a:spcPct val="101699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2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200" b="1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8343">
                <a:tc>
                  <a:txBody>
                    <a:bodyPr/>
                    <a:lstStyle/>
                    <a:p>
                      <a:pPr marL="635"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20-06-2019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Facebook,</a:t>
                      </a:r>
                      <a:r>
                        <a:rPr sz="1100" b="1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YouTube,</a:t>
                      </a:r>
                      <a:r>
                        <a:rPr sz="1100" b="1" spc="6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Twitter,</a:t>
                      </a:r>
                      <a:r>
                        <a:rPr sz="1100" b="1" spc="6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etc.</a:t>
                      </a:r>
                      <a:r>
                        <a:rPr sz="1100" b="1" spc="6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6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lower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57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compared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week.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25780" marR="62865" indent="-228600">
                        <a:lnSpc>
                          <a:spcPct val="109100"/>
                        </a:lnSpc>
                        <a:spcBef>
                          <a:spcPts val="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100" b="1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images</a:t>
                      </a:r>
                      <a:r>
                        <a:rPr sz="1100" b="1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100" b="1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restaurant</a:t>
                      </a:r>
                      <a:r>
                        <a:rPr sz="1100" b="1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was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higher compared to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week.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-54%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-53%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13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16-07-2019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Two.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ymbol"/>
                        <a:buChar char=""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25780" marR="61594" indent="-228600">
                        <a:lnSpc>
                          <a:spcPct val="110000"/>
                        </a:lnSpc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100" b="1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images</a:t>
                      </a:r>
                      <a:r>
                        <a:rPr sz="1100" b="1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100" b="1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restaurant</a:t>
                      </a:r>
                      <a:r>
                        <a:rPr sz="1100" b="1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was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higher compared to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week.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Symbol"/>
                        <a:buChar char=""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25780" marR="63500" indent="-228600">
                        <a:lnSpc>
                          <a:spcPct val="110000"/>
                        </a:lnSpc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Facebook,</a:t>
                      </a:r>
                      <a:r>
                        <a:rPr sz="1100" b="1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YouTube,</a:t>
                      </a:r>
                      <a:r>
                        <a:rPr sz="1100" b="1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Twitter,</a:t>
                      </a:r>
                      <a:r>
                        <a:rPr sz="1100" b="1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etc.</a:t>
                      </a:r>
                      <a:r>
                        <a:rPr sz="1100" b="1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lower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compared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to last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week.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-63%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-10%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11-08-2019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Two.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-54%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45134" marR="132715" indent="-306705">
                        <a:lnSpc>
                          <a:spcPct val="101699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2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200" b="1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1500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14-09-2019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There are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64</a:t>
                      </a:r>
                      <a:r>
                        <a:rPr sz="11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out-of-stock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items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restaurant.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Symbol"/>
                        <a:buChar char=""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5780" indent="-229235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packing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charges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was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high.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Symbol"/>
                        <a:buChar char=""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840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delivery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charges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were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high.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-54%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9816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17-11-2019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1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1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ymbol"/>
                        <a:buChar char=""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25780" marR="63500" indent="-228600">
                        <a:lnSpc>
                          <a:spcPct val="110000"/>
                        </a:lnSpc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Facebook,</a:t>
                      </a:r>
                      <a:r>
                        <a:rPr sz="1100" b="1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YouTube,</a:t>
                      </a:r>
                      <a:r>
                        <a:rPr sz="1100" b="1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Twitter,</a:t>
                      </a:r>
                      <a:r>
                        <a:rPr sz="1100" b="1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etc.</a:t>
                      </a:r>
                      <a:r>
                        <a:rPr sz="1100" b="1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lower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compared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to last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week.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-57%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736" y="947921"/>
            <a:ext cx="7092950" cy="4433570"/>
            <a:chOff x="237736" y="947921"/>
            <a:chExt cx="7092950" cy="44335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736" y="947921"/>
              <a:ext cx="7092707" cy="44333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479" y="993774"/>
              <a:ext cx="6941820" cy="42824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5429" y="974724"/>
              <a:ext cx="6979920" cy="4320540"/>
            </a:xfrm>
            <a:custGeom>
              <a:avLst/>
              <a:gdLst/>
              <a:ahLst/>
              <a:cxnLst/>
              <a:rect l="l" t="t" r="r" b="b"/>
              <a:pathLst>
                <a:path w="6979920" h="4320540">
                  <a:moveTo>
                    <a:pt x="0" y="4320540"/>
                  </a:moveTo>
                  <a:lnTo>
                    <a:pt x="6979920" y="4320540"/>
                  </a:lnTo>
                  <a:lnTo>
                    <a:pt x="6979920" y="0"/>
                  </a:lnTo>
                  <a:lnTo>
                    <a:pt x="0" y="0"/>
                  </a:lnTo>
                  <a:lnTo>
                    <a:pt x="0" y="43205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9436" y="5728709"/>
            <a:ext cx="7115809" cy="4479290"/>
            <a:chOff x="219436" y="5728709"/>
            <a:chExt cx="7115809" cy="44792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436" y="5728709"/>
              <a:ext cx="7115585" cy="44790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29" y="5775464"/>
              <a:ext cx="6964680" cy="43281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6379" y="5756414"/>
              <a:ext cx="7002780" cy="4366260"/>
            </a:xfrm>
            <a:custGeom>
              <a:avLst/>
              <a:gdLst/>
              <a:ahLst/>
              <a:cxnLst/>
              <a:rect l="l" t="t" r="r" b="b"/>
              <a:pathLst>
                <a:path w="7002780" h="4366259">
                  <a:moveTo>
                    <a:pt x="0" y="4366260"/>
                  </a:moveTo>
                  <a:lnTo>
                    <a:pt x="7002780" y="4366260"/>
                  </a:lnTo>
                  <a:lnTo>
                    <a:pt x="7002780" y="0"/>
                  </a:lnTo>
                  <a:lnTo>
                    <a:pt x="0" y="0"/>
                  </a:lnTo>
                  <a:lnTo>
                    <a:pt x="0" y="436626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922" y="891285"/>
            <a:ext cx="475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Calibri Light"/>
                <a:cs typeface="Calibri Light"/>
              </a:rPr>
              <a:t>S</a:t>
            </a:r>
            <a:r>
              <a:rPr sz="1800" spc="-55" dirty="0">
                <a:latin typeface="Calibri Light"/>
                <a:cs typeface="Calibri Light"/>
              </a:rPr>
              <a:t>W</a:t>
            </a:r>
            <a:r>
              <a:rPr sz="1800" spc="-45" dirty="0">
                <a:latin typeface="Calibri Light"/>
                <a:cs typeface="Calibri Light"/>
              </a:rPr>
              <a:t>I</a:t>
            </a:r>
            <a:r>
              <a:rPr sz="1800" spc="-50" dirty="0">
                <a:latin typeface="Calibri Light"/>
                <a:cs typeface="Calibri Light"/>
              </a:rPr>
              <a:t>G</a:t>
            </a:r>
            <a:r>
              <a:rPr sz="1800" spc="-90" dirty="0">
                <a:latin typeface="Calibri Light"/>
                <a:cs typeface="Calibri Light"/>
              </a:rPr>
              <a:t>G</a:t>
            </a:r>
            <a:r>
              <a:rPr sz="1800" spc="-20" dirty="0">
                <a:latin typeface="Calibri Light"/>
                <a:cs typeface="Calibri Light"/>
              </a:rPr>
              <a:t>Y</a:t>
            </a:r>
            <a:r>
              <a:rPr sz="1800" spc="-60" dirty="0">
                <a:latin typeface="Calibri Light"/>
                <a:cs typeface="Calibri Light"/>
              </a:rPr>
              <a:t>’</a:t>
            </a:r>
            <a:r>
              <a:rPr sz="1800" dirty="0">
                <a:latin typeface="Calibri Light"/>
                <a:cs typeface="Calibri Light"/>
              </a:rPr>
              <a:t>S</a:t>
            </a:r>
            <a:r>
              <a:rPr sz="1800" spc="-95" dirty="0">
                <a:latin typeface="Calibri Light"/>
                <a:cs typeface="Calibri Light"/>
              </a:rPr>
              <a:t> </a:t>
            </a:r>
            <a:r>
              <a:rPr sz="1800" spc="-55" dirty="0">
                <a:latin typeface="Calibri Light"/>
                <a:cs typeface="Calibri Light"/>
              </a:rPr>
              <a:t>PE</a:t>
            </a:r>
            <a:r>
              <a:rPr sz="1800" spc="-60" dirty="0">
                <a:latin typeface="Calibri Light"/>
                <a:cs typeface="Calibri Light"/>
              </a:rPr>
              <a:t>RF</a:t>
            </a:r>
            <a:r>
              <a:rPr sz="1800" spc="-65" dirty="0">
                <a:latin typeface="Calibri Light"/>
                <a:cs typeface="Calibri Light"/>
              </a:rPr>
              <a:t>O</a:t>
            </a:r>
            <a:r>
              <a:rPr sz="1800" spc="-50" dirty="0">
                <a:latin typeface="Calibri Light"/>
                <a:cs typeface="Calibri Light"/>
              </a:rPr>
              <a:t>R</a:t>
            </a:r>
            <a:r>
              <a:rPr sz="1800" spc="-45" dirty="0">
                <a:latin typeface="Calibri Light"/>
                <a:cs typeface="Calibri Light"/>
              </a:rPr>
              <a:t>M</a:t>
            </a:r>
            <a:r>
              <a:rPr sz="1800" spc="-55" dirty="0">
                <a:latin typeface="Calibri Light"/>
                <a:cs typeface="Calibri Light"/>
              </a:rPr>
              <a:t>A</a:t>
            </a:r>
            <a:r>
              <a:rPr sz="1800" spc="-50" dirty="0">
                <a:latin typeface="Calibri Light"/>
                <a:cs typeface="Calibri Light"/>
              </a:rPr>
              <a:t>N</a:t>
            </a:r>
            <a:r>
              <a:rPr sz="1800" spc="-55" dirty="0">
                <a:latin typeface="Calibri Light"/>
                <a:cs typeface="Calibri Light"/>
              </a:rPr>
              <a:t>C</a:t>
            </a:r>
            <a:r>
              <a:rPr sz="1800" dirty="0">
                <a:latin typeface="Calibri Light"/>
                <a:cs typeface="Calibri Light"/>
              </a:rPr>
              <a:t>E</a:t>
            </a:r>
            <a:r>
              <a:rPr sz="1800" spc="-100" dirty="0">
                <a:latin typeface="Calibri Light"/>
                <a:cs typeface="Calibri Light"/>
              </a:rPr>
              <a:t> </a:t>
            </a:r>
            <a:r>
              <a:rPr sz="1800" spc="-135" dirty="0">
                <a:latin typeface="Calibri Light"/>
                <a:cs typeface="Calibri Light"/>
              </a:rPr>
              <a:t>W</a:t>
            </a:r>
            <a:r>
              <a:rPr sz="1800" spc="-45" dirty="0">
                <a:latin typeface="Calibri Light"/>
                <a:cs typeface="Calibri Light"/>
              </a:rPr>
              <a:t>A</a:t>
            </a:r>
            <a:r>
              <a:rPr sz="1800" dirty="0">
                <a:latin typeface="Calibri Light"/>
                <a:cs typeface="Calibri Light"/>
              </a:rPr>
              <a:t>S</a:t>
            </a:r>
            <a:r>
              <a:rPr sz="1800" spc="-110" dirty="0">
                <a:latin typeface="Calibri Light"/>
                <a:cs typeface="Calibri Light"/>
              </a:rPr>
              <a:t> </a:t>
            </a:r>
            <a:r>
              <a:rPr sz="1800" spc="-50" dirty="0">
                <a:latin typeface="Calibri Light"/>
                <a:cs typeface="Calibri Light"/>
              </a:rPr>
              <a:t>H</a:t>
            </a:r>
            <a:r>
              <a:rPr sz="1800" spc="-60" dirty="0">
                <a:latin typeface="Calibri Light"/>
                <a:cs typeface="Calibri Light"/>
              </a:rPr>
              <a:t>I</a:t>
            </a:r>
            <a:r>
              <a:rPr sz="1800" spc="-50" dirty="0">
                <a:latin typeface="Calibri Light"/>
                <a:cs typeface="Calibri Light"/>
              </a:rPr>
              <a:t>G</a:t>
            </a:r>
            <a:r>
              <a:rPr sz="1800" dirty="0">
                <a:latin typeface="Calibri Light"/>
                <a:cs typeface="Calibri Light"/>
              </a:rPr>
              <a:t>H</a:t>
            </a:r>
            <a:r>
              <a:rPr sz="1800" spc="-95" dirty="0">
                <a:latin typeface="Calibri Light"/>
                <a:cs typeface="Calibri Light"/>
              </a:rPr>
              <a:t> </a:t>
            </a:r>
            <a:r>
              <a:rPr sz="1800" spc="-50" dirty="0">
                <a:latin typeface="Calibri Light"/>
                <a:cs typeface="Calibri Light"/>
              </a:rPr>
              <a:t>O</a:t>
            </a:r>
            <a:r>
              <a:rPr sz="1800" dirty="0">
                <a:latin typeface="Calibri Light"/>
                <a:cs typeface="Calibri Light"/>
              </a:rPr>
              <a:t>N</a:t>
            </a:r>
            <a:r>
              <a:rPr sz="1800" spc="-105" dirty="0">
                <a:latin typeface="Calibri Light"/>
                <a:cs typeface="Calibri Light"/>
              </a:rPr>
              <a:t> </a:t>
            </a:r>
            <a:r>
              <a:rPr sz="1800" spc="-45" dirty="0">
                <a:latin typeface="Calibri Light"/>
                <a:cs typeface="Calibri Light"/>
              </a:rPr>
              <a:t>T</a:t>
            </a:r>
            <a:r>
              <a:rPr sz="1800" spc="-60" dirty="0">
                <a:latin typeface="Calibri Light"/>
                <a:cs typeface="Calibri Light"/>
              </a:rPr>
              <a:t>H</a:t>
            </a:r>
            <a:r>
              <a:rPr sz="1800" spc="-65" dirty="0">
                <a:latin typeface="Calibri Light"/>
                <a:cs typeface="Calibri Light"/>
              </a:rPr>
              <a:t>E</a:t>
            </a:r>
            <a:r>
              <a:rPr sz="1800" spc="-50" dirty="0">
                <a:latin typeface="Calibri Light"/>
                <a:cs typeface="Calibri Light"/>
              </a:rPr>
              <a:t>S</a:t>
            </a:r>
            <a:r>
              <a:rPr sz="1800" dirty="0">
                <a:latin typeface="Calibri Light"/>
                <a:cs typeface="Calibri Light"/>
              </a:rPr>
              <a:t>E</a:t>
            </a:r>
            <a:r>
              <a:rPr sz="1800" spc="-100" dirty="0">
                <a:latin typeface="Calibri Light"/>
                <a:cs typeface="Calibri Light"/>
              </a:rPr>
              <a:t> </a:t>
            </a:r>
            <a:r>
              <a:rPr sz="1800" spc="-75" dirty="0">
                <a:latin typeface="Calibri Light"/>
                <a:cs typeface="Calibri Light"/>
              </a:rPr>
              <a:t>D</a:t>
            </a:r>
            <a:r>
              <a:rPr sz="1800" spc="-200" dirty="0">
                <a:latin typeface="Calibri Light"/>
                <a:cs typeface="Calibri Light"/>
              </a:rPr>
              <a:t>A</a:t>
            </a:r>
            <a:r>
              <a:rPr sz="1800" spc="-45" dirty="0">
                <a:latin typeface="Calibri Light"/>
                <a:cs typeface="Calibri Light"/>
              </a:rPr>
              <a:t>T</a:t>
            </a:r>
            <a:r>
              <a:rPr sz="1800" spc="-65" dirty="0">
                <a:latin typeface="Calibri Light"/>
                <a:cs typeface="Calibri Light"/>
              </a:rPr>
              <a:t>E</a:t>
            </a:r>
            <a:r>
              <a:rPr sz="1800" dirty="0">
                <a:latin typeface="Calibri Light"/>
                <a:cs typeface="Calibri Light"/>
              </a:rPr>
              <a:t>S</a:t>
            </a:r>
            <a:endParaRPr sz="1800">
              <a:latin typeface="Calibri Light"/>
              <a:cs typeface="Calibr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1772" y="1379473"/>
          <a:ext cx="6661784" cy="838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spc="-30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DATES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MAJOR</a:t>
                      </a:r>
                      <a:r>
                        <a:rPr sz="1300" spc="-15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spc="-5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HIKE</a:t>
                      </a:r>
                      <a:r>
                        <a:rPr sz="1300" spc="5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(Same</a:t>
                      </a:r>
                      <a:r>
                        <a:rPr sz="1300" spc="-20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spc="-10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Day</a:t>
                      </a:r>
                      <a:r>
                        <a:rPr sz="1300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spc="-10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Last Week)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spc="-5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INSIGHTS </a:t>
                      </a:r>
                      <a:r>
                        <a:rPr sz="1300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(Same</a:t>
                      </a:r>
                      <a:r>
                        <a:rPr sz="1300" spc="-20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spc="-10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Day</a:t>
                      </a:r>
                      <a:r>
                        <a:rPr sz="1300" spc="5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spc="-10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Last </a:t>
                      </a:r>
                      <a:r>
                        <a:rPr sz="1300" spc="-15" dirty="0">
                          <a:solidFill>
                            <a:srgbClr val="2E5395"/>
                          </a:solidFill>
                          <a:latin typeface="Calibri Light"/>
                          <a:cs typeface="Calibri Light"/>
                        </a:rPr>
                        <a:t>Week)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17-01-2019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+106%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+110%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21-01-2019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+23%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7%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22-01-2019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+85%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+77%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31-01-2019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+20%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05-02-2019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+115%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26-02-2019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+120%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28-02-2019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+22%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09-03-2019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+102%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4%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24-03-2019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+22%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4%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+6%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26-03-2019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+78%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-5%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11-04-2019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+92%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-7%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14-04-2019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+28%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4%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18-04-2019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+73%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9%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+11%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19-04-2019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+25%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27-06-2019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+115%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+119%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23-07-2019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+135%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83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18-08-2019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+107%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21-09-2019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+112%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-1%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09-10-2019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+22%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7%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-4%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21-10-2019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+32%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6%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+9%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63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09-11-2019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+26%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4%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1772" y="914399"/>
          <a:ext cx="6661784" cy="1135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2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877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24-11-2019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+135%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4%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877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01-12-2019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+21%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4%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+1%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877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22-12-2019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+21%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Conversion: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4%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change: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57552" y="2241791"/>
            <a:ext cx="7041515" cy="8357870"/>
            <a:chOff x="257552" y="2241791"/>
            <a:chExt cx="7041515" cy="8357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2" y="2241791"/>
              <a:ext cx="7039361" cy="43495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530" y="2288412"/>
              <a:ext cx="6888480" cy="41986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80" y="2269362"/>
              <a:ext cx="6926580" cy="4236720"/>
            </a:xfrm>
            <a:custGeom>
              <a:avLst/>
              <a:gdLst/>
              <a:ahLst/>
              <a:cxnLst/>
              <a:rect l="l" t="t" r="r" b="b"/>
              <a:pathLst>
                <a:path w="6926580" h="4236720">
                  <a:moveTo>
                    <a:pt x="0" y="4236720"/>
                  </a:moveTo>
                  <a:lnTo>
                    <a:pt x="6926580" y="4236720"/>
                  </a:lnTo>
                  <a:lnTo>
                    <a:pt x="6926580" y="0"/>
                  </a:lnTo>
                  <a:lnTo>
                    <a:pt x="0" y="0"/>
                  </a:lnTo>
                  <a:lnTo>
                    <a:pt x="0" y="42367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676" y="6630885"/>
              <a:ext cx="7031771" cy="396855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055" y="6677062"/>
              <a:ext cx="6880859" cy="38176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4005" y="6658012"/>
              <a:ext cx="6918959" cy="3855720"/>
            </a:xfrm>
            <a:custGeom>
              <a:avLst/>
              <a:gdLst/>
              <a:ahLst/>
              <a:cxnLst/>
              <a:rect l="l" t="t" r="r" b="b"/>
              <a:pathLst>
                <a:path w="6918959" h="3855720">
                  <a:moveTo>
                    <a:pt x="0" y="3855720"/>
                  </a:moveTo>
                  <a:lnTo>
                    <a:pt x="6918959" y="3855720"/>
                  </a:lnTo>
                  <a:lnTo>
                    <a:pt x="6918959" y="0"/>
                  </a:lnTo>
                  <a:lnTo>
                    <a:pt x="0" y="0"/>
                  </a:lnTo>
                  <a:lnTo>
                    <a:pt x="0" y="38557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102" y="1019301"/>
            <a:ext cx="1849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HYPOTHESIS</a:t>
            </a:r>
          </a:p>
        </p:txBody>
      </p:sp>
      <p:sp>
        <p:nvSpPr>
          <p:cNvPr id="3" name="object 3"/>
          <p:cNvSpPr/>
          <p:nvPr/>
        </p:nvSpPr>
        <p:spPr>
          <a:xfrm>
            <a:off x="1445005" y="915923"/>
            <a:ext cx="4672330" cy="6350"/>
          </a:xfrm>
          <a:custGeom>
            <a:avLst/>
            <a:gdLst/>
            <a:ahLst/>
            <a:cxnLst/>
            <a:rect l="l" t="t" r="r" b="b"/>
            <a:pathLst>
              <a:path w="4672330" h="6350">
                <a:moveTo>
                  <a:pt x="4671949" y="0"/>
                </a:moveTo>
                <a:lnTo>
                  <a:pt x="0" y="0"/>
                </a:lnTo>
                <a:lnTo>
                  <a:pt x="0" y="6096"/>
                </a:lnTo>
                <a:lnTo>
                  <a:pt x="4671949" y="6096"/>
                </a:lnTo>
                <a:lnTo>
                  <a:pt x="467194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5005" y="1644649"/>
            <a:ext cx="4672330" cy="6350"/>
          </a:xfrm>
          <a:custGeom>
            <a:avLst/>
            <a:gdLst/>
            <a:ahLst/>
            <a:cxnLst/>
            <a:rect l="l" t="t" r="r" b="b"/>
            <a:pathLst>
              <a:path w="4672330" h="6350">
                <a:moveTo>
                  <a:pt x="4671949" y="0"/>
                </a:moveTo>
                <a:lnTo>
                  <a:pt x="0" y="0"/>
                </a:lnTo>
                <a:lnTo>
                  <a:pt x="0" y="6096"/>
                </a:lnTo>
                <a:lnTo>
                  <a:pt x="4671949" y="6096"/>
                </a:lnTo>
                <a:lnTo>
                  <a:pt x="467194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2011424"/>
            <a:ext cx="5758180" cy="6062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525" algn="just">
              <a:lnSpc>
                <a:spcPct val="128800"/>
              </a:lnSpc>
              <a:spcBef>
                <a:spcPts val="105"/>
              </a:spcBef>
            </a:pPr>
            <a:r>
              <a:rPr sz="1200" spc="25" dirty="0">
                <a:latin typeface="Georgia"/>
                <a:cs typeface="Georgia"/>
              </a:rPr>
              <a:t>The </a:t>
            </a:r>
            <a:r>
              <a:rPr sz="1200" spc="10" dirty="0">
                <a:latin typeface="Georgia"/>
                <a:cs typeface="Georgia"/>
              </a:rPr>
              <a:t>drop </a:t>
            </a:r>
            <a:r>
              <a:rPr sz="1200" dirty="0">
                <a:latin typeface="Georgia"/>
                <a:cs typeface="Georgia"/>
              </a:rPr>
              <a:t>in </a:t>
            </a:r>
            <a:r>
              <a:rPr sz="1200" spc="5" dirty="0">
                <a:latin typeface="Georgia"/>
                <a:cs typeface="Georgia"/>
              </a:rPr>
              <a:t>Swiggy's </a:t>
            </a:r>
            <a:r>
              <a:rPr sz="1200" dirty="0">
                <a:latin typeface="Georgia"/>
                <a:cs typeface="Georgia"/>
              </a:rPr>
              <a:t>performance </a:t>
            </a:r>
            <a:r>
              <a:rPr sz="1200" spc="-5" dirty="0">
                <a:latin typeface="Georgia"/>
                <a:cs typeface="Georgia"/>
              </a:rPr>
              <a:t>can </a:t>
            </a:r>
            <a:r>
              <a:rPr sz="1200" spc="15" dirty="0">
                <a:latin typeface="Georgia"/>
                <a:cs typeface="Georgia"/>
              </a:rPr>
              <a:t>be </a:t>
            </a:r>
            <a:r>
              <a:rPr sz="1200" spc="-5" dirty="0">
                <a:latin typeface="Georgia"/>
                <a:cs typeface="Georgia"/>
              </a:rPr>
              <a:t>attributed </a:t>
            </a:r>
            <a:r>
              <a:rPr sz="1200" spc="25" dirty="0">
                <a:latin typeface="Georgia"/>
                <a:cs typeface="Georgia"/>
              </a:rPr>
              <a:t>to </a:t>
            </a:r>
            <a:r>
              <a:rPr sz="1200" spc="-5" dirty="0">
                <a:latin typeface="Georgia"/>
                <a:cs typeface="Georgia"/>
              </a:rPr>
              <a:t>three </a:t>
            </a:r>
            <a:r>
              <a:rPr sz="1200" spc="-10" dirty="0">
                <a:latin typeface="Georgia"/>
                <a:cs typeface="Georgia"/>
              </a:rPr>
              <a:t>main </a:t>
            </a:r>
            <a:r>
              <a:rPr sz="1200" spc="-15" dirty="0">
                <a:latin typeface="Georgia"/>
                <a:cs typeface="Georgia"/>
              </a:rPr>
              <a:t>factors: traffic 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influx from </a:t>
            </a:r>
            <a:r>
              <a:rPr sz="1200" spc="-10" dirty="0">
                <a:latin typeface="Georgia"/>
                <a:cs typeface="Georgia"/>
              </a:rPr>
              <a:t>social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media, </a:t>
            </a:r>
            <a:r>
              <a:rPr sz="1200" spc="-5" dirty="0">
                <a:latin typeface="Georgia"/>
                <a:cs typeface="Georgia"/>
              </a:rPr>
              <a:t>challenges </a:t>
            </a:r>
            <a:r>
              <a:rPr sz="1200" spc="15" dirty="0">
                <a:latin typeface="Georgia"/>
                <a:cs typeface="Georgia"/>
              </a:rPr>
              <a:t>with </a:t>
            </a:r>
            <a:r>
              <a:rPr sz="1200" spc="-20" dirty="0">
                <a:latin typeface="Georgia"/>
                <a:cs typeface="Georgia"/>
              </a:rPr>
              <a:t>restaurant</a:t>
            </a:r>
            <a:r>
              <a:rPr sz="1200" spc="-15" dirty="0">
                <a:latin typeface="Georgia"/>
                <a:cs typeface="Georgia"/>
              </a:rPr>
              <a:t> partners,</a:t>
            </a:r>
            <a:r>
              <a:rPr sz="1200" spc="254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and</a:t>
            </a:r>
            <a:r>
              <a:rPr sz="1200" spc="260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high </a:t>
            </a:r>
            <a:r>
              <a:rPr sz="1200" spc="5" dirty="0">
                <a:latin typeface="Georgia"/>
                <a:cs typeface="Georgia"/>
              </a:rPr>
              <a:t>packaging 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and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delivery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charges.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sz="1400" dirty="0">
                <a:latin typeface="Georgia"/>
                <a:cs typeface="Georgia"/>
              </a:rPr>
              <a:t>Decreased</a:t>
            </a:r>
            <a:r>
              <a:rPr sz="1400" spc="10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Social</a:t>
            </a:r>
            <a:r>
              <a:rPr sz="1400" spc="10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Media</a:t>
            </a:r>
            <a:r>
              <a:rPr sz="1400" spc="10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Traffic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Georgia"/>
              <a:cs typeface="Georgia"/>
            </a:endParaRPr>
          </a:p>
          <a:p>
            <a:pPr marL="12700" marR="5080" algn="just">
              <a:lnSpc>
                <a:spcPct val="128600"/>
              </a:lnSpc>
            </a:pPr>
            <a:r>
              <a:rPr sz="1200" spc="25" dirty="0">
                <a:latin typeface="Georgia"/>
                <a:cs typeface="Georgia"/>
              </a:rPr>
              <a:t>The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primary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spc="-20" dirty="0">
                <a:latin typeface="Georgia"/>
                <a:cs typeface="Georgia"/>
              </a:rPr>
              <a:t>reason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behind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the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decline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in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Swiggy's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performance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can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15" dirty="0">
                <a:latin typeface="Georgia"/>
                <a:cs typeface="Georgia"/>
              </a:rPr>
              <a:t>be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attributed </a:t>
            </a:r>
            <a:r>
              <a:rPr sz="1200" spc="-280" dirty="0">
                <a:latin typeface="Georgia"/>
                <a:cs typeface="Georgia"/>
              </a:rPr>
              <a:t> </a:t>
            </a:r>
            <a:r>
              <a:rPr sz="1200" spc="25" dirty="0">
                <a:latin typeface="Georgia"/>
                <a:cs typeface="Georgia"/>
              </a:rPr>
              <a:t>to </a:t>
            </a:r>
            <a:r>
              <a:rPr sz="1200" spc="5" dirty="0">
                <a:latin typeface="Georgia"/>
                <a:cs typeface="Georgia"/>
              </a:rPr>
              <a:t>the </a:t>
            </a:r>
            <a:r>
              <a:rPr sz="1200" spc="-5" dirty="0">
                <a:latin typeface="Georgia"/>
                <a:cs typeface="Georgia"/>
              </a:rPr>
              <a:t>sudden </a:t>
            </a:r>
            <a:r>
              <a:rPr sz="1200" spc="-15" dirty="0">
                <a:latin typeface="Georgia"/>
                <a:cs typeface="Georgia"/>
              </a:rPr>
              <a:t>decrease</a:t>
            </a:r>
            <a:r>
              <a:rPr sz="1200" spc="254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in </a:t>
            </a:r>
            <a:r>
              <a:rPr sz="1200" spc="-15" dirty="0">
                <a:latin typeface="Georgia"/>
                <a:cs typeface="Georgia"/>
              </a:rPr>
              <a:t>traffic</a:t>
            </a:r>
            <a:r>
              <a:rPr sz="1200" spc="26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originating </a:t>
            </a:r>
            <a:r>
              <a:rPr sz="1200" spc="5" dirty="0">
                <a:latin typeface="Georgia"/>
                <a:cs typeface="Georgia"/>
              </a:rPr>
              <a:t>from </a:t>
            </a:r>
            <a:r>
              <a:rPr sz="1200" spc="-10" dirty="0">
                <a:latin typeface="Georgia"/>
                <a:cs typeface="Georgia"/>
              </a:rPr>
              <a:t>social</a:t>
            </a:r>
            <a:r>
              <a:rPr sz="1200" spc="27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media </a:t>
            </a:r>
            <a:r>
              <a:rPr sz="1200" spc="-10" dirty="0">
                <a:latin typeface="Georgia"/>
                <a:cs typeface="Georgia"/>
              </a:rPr>
              <a:t>platforms. </a:t>
            </a:r>
            <a:r>
              <a:rPr sz="1200" spc="-15" dirty="0">
                <a:latin typeface="Georgia"/>
                <a:cs typeface="Georgia"/>
              </a:rPr>
              <a:t>As</a:t>
            </a:r>
            <a:r>
              <a:rPr sz="1200" spc="26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users 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spc="25" dirty="0">
                <a:latin typeface="Georgia"/>
                <a:cs typeface="Georgia"/>
              </a:rPr>
              <a:t>on </a:t>
            </a:r>
            <a:r>
              <a:rPr sz="1200" spc="-10" dirty="0">
                <a:latin typeface="Georgia"/>
                <a:cs typeface="Georgia"/>
              </a:rPr>
              <a:t>these </a:t>
            </a:r>
            <a:r>
              <a:rPr sz="1200" spc="-15" dirty="0">
                <a:latin typeface="Georgia"/>
                <a:cs typeface="Georgia"/>
              </a:rPr>
              <a:t>platforms </a:t>
            </a:r>
            <a:r>
              <a:rPr sz="1200" spc="10" dirty="0">
                <a:latin typeface="Georgia"/>
                <a:cs typeface="Georgia"/>
              </a:rPr>
              <a:t>engaged </a:t>
            </a:r>
            <a:r>
              <a:rPr sz="1200" spc="15" dirty="0">
                <a:latin typeface="Georgia"/>
                <a:cs typeface="Georgia"/>
              </a:rPr>
              <a:t>with </a:t>
            </a:r>
            <a:r>
              <a:rPr sz="1200" spc="5" dirty="0">
                <a:latin typeface="Georgia"/>
                <a:cs typeface="Georgia"/>
              </a:rPr>
              <a:t>Swiggy's </a:t>
            </a:r>
            <a:r>
              <a:rPr sz="1200" spc="10" dirty="0">
                <a:latin typeface="Georgia"/>
                <a:cs typeface="Georgia"/>
              </a:rPr>
              <a:t>promotions, </a:t>
            </a:r>
            <a:r>
              <a:rPr sz="1200" spc="-15" dirty="0">
                <a:latin typeface="Georgia"/>
                <a:cs typeface="Georgia"/>
              </a:rPr>
              <a:t>offers and </a:t>
            </a:r>
            <a:r>
              <a:rPr sz="1200" spc="-10" dirty="0">
                <a:latin typeface="Georgia"/>
                <a:cs typeface="Georgia"/>
              </a:rPr>
              <a:t>advertisements, </a:t>
            </a:r>
            <a:r>
              <a:rPr sz="1200" spc="-5" dirty="0">
                <a:latin typeface="Georgia"/>
                <a:cs typeface="Georgia"/>
              </a:rPr>
              <a:t>it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resulted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in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50" dirty="0">
                <a:latin typeface="Georgia"/>
                <a:cs typeface="Georgia"/>
              </a:rPr>
              <a:t>a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drop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of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app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visit.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Georgia"/>
              <a:cs typeface="Georgia"/>
            </a:endParaRPr>
          </a:p>
          <a:p>
            <a:pPr marL="12700" marR="6985" algn="just">
              <a:lnSpc>
                <a:spcPct val="128699"/>
              </a:lnSpc>
            </a:pPr>
            <a:r>
              <a:rPr sz="1200" spc="25" dirty="0">
                <a:latin typeface="Georgia"/>
                <a:cs typeface="Georgia"/>
              </a:rPr>
              <a:t>The </a:t>
            </a:r>
            <a:r>
              <a:rPr sz="1200" spc="-10" dirty="0">
                <a:latin typeface="Georgia"/>
                <a:cs typeface="Georgia"/>
              </a:rPr>
              <a:t>subsequent </a:t>
            </a:r>
            <a:r>
              <a:rPr sz="1200" spc="15" dirty="0">
                <a:latin typeface="Georgia"/>
                <a:cs typeface="Georgia"/>
              </a:rPr>
              <a:t>unexpected </a:t>
            </a:r>
            <a:r>
              <a:rPr sz="1200" spc="10" dirty="0">
                <a:latin typeface="Georgia"/>
                <a:cs typeface="Georgia"/>
              </a:rPr>
              <a:t>drop </a:t>
            </a:r>
            <a:r>
              <a:rPr sz="1200" dirty="0">
                <a:latin typeface="Georgia"/>
                <a:cs typeface="Georgia"/>
              </a:rPr>
              <a:t>in </a:t>
            </a:r>
            <a:r>
              <a:rPr sz="1200" spc="-10" dirty="0">
                <a:latin typeface="Georgia"/>
                <a:cs typeface="Georgia"/>
              </a:rPr>
              <a:t>social </a:t>
            </a:r>
            <a:r>
              <a:rPr sz="1200" spc="-5" dirty="0">
                <a:latin typeface="Georgia"/>
                <a:cs typeface="Georgia"/>
              </a:rPr>
              <a:t>media-driven </a:t>
            </a:r>
            <a:r>
              <a:rPr sz="1200" spc="-15" dirty="0">
                <a:latin typeface="Georgia"/>
                <a:cs typeface="Georgia"/>
              </a:rPr>
              <a:t>traffic </a:t>
            </a:r>
            <a:r>
              <a:rPr sz="1200" spc="-10" dirty="0">
                <a:latin typeface="Georgia"/>
                <a:cs typeface="Georgia"/>
              </a:rPr>
              <a:t>may have </a:t>
            </a:r>
            <a:r>
              <a:rPr sz="1200" dirty="0">
                <a:latin typeface="Georgia"/>
                <a:cs typeface="Georgia"/>
              </a:rPr>
              <a:t>negatively </a:t>
            </a:r>
            <a:r>
              <a:rPr sz="1200" spc="5" dirty="0">
                <a:latin typeface="Georgia"/>
                <a:cs typeface="Georgia"/>
              </a:rPr>
              <a:t> impacted Swiggy's </a:t>
            </a:r>
            <a:r>
              <a:rPr sz="1200" spc="-5" dirty="0">
                <a:latin typeface="Georgia"/>
                <a:cs typeface="Georgia"/>
              </a:rPr>
              <a:t>visibility </a:t>
            </a:r>
            <a:r>
              <a:rPr sz="1200" spc="-15" dirty="0">
                <a:latin typeface="Georgia"/>
                <a:cs typeface="Georgia"/>
              </a:rPr>
              <a:t>and </a:t>
            </a:r>
            <a:r>
              <a:rPr sz="1200" dirty="0">
                <a:latin typeface="Georgia"/>
                <a:cs typeface="Georgia"/>
              </a:rPr>
              <a:t>reach, leading </a:t>
            </a:r>
            <a:r>
              <a:rPr sz="1200" spc="25" dirty="0">
                <a:latin typeface="Georgia"/>
                <a:cs typeface="Georgia"/>
              </a:rPr>
              <a:t>to </a:t>
            </a:r>
            <a:r>
              <a:rPr sz="1200" spc="-50" dirty="0">
                <a:latin typeface="Georgia"/>
                <a:cs typeface="Georgia"/>
              </a:rPr>
              <a:t>a </a:t>
            </a:r>
            <a:r>
              <a:rPr sz="1200" spc="10" dirty="0">
                <a:latin typeface="Georgia"/>
                <a:cs typeface="Georgia"/>
              </a:rPr>
              <a:t>decline </a:t>
            </a:r>
            <a:r>
              <a:rPr sz="1200" dirty="0">
                <a:latin typeface="Georgia"/>
                <a:cs typeface="Georgia"/>
              </a:rPr>
              <a:t>in customer </a:t>
            </a:r>
            <a:r>
              <a:rPr sz="1200" spc="-5" dirty="0">
                <a:latin typeface="Georgia"/>
                <a:cs typeface="Georgia"/>
              </a:rPr>
              <a:t>acquisition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and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order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15" dirty="0">
                <a:latin typeface="Georgia"/>
                <a:cs typeface="Georgia"/>
              </a:rPr>
              <a:t>volume.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400" spc="-15" dirty="0">
                <a:latin typeface="Georgia"/>
                <a:cs typeface="Georgia"/>
              </a:rPr>
              <a:t>Strained</a:t>
            </a:r>
            <a:r>
              <a:rPr sz="1400" spc="80" dirty="0">
                <a:latin typeface="Georgia"/>
                <a:cs typeface="Georgia"/>
              </a:rPr>
              <a:t> </a:t>
            </a:r>
            <a:r>
              <a:rPr sz="1400" spc="10" dirty="0">
                <a:latin typeface="Georgia"/>
                <a:cs typeface="Georgia"/>
              </a:rPr>
              <a:t>Operational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15" dirty="0">
                <a:latin typeface="Georgia"/>
                <a:cs typeface="Georgia"/>
              </a:rPr>
              <a:t>Capacity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Georgia"/>
              <a:cs typeface="Georgia"/>
            </a:endParaRPr>
          </a:p>
          <a:p>
            <a:pPr marL="12700" marR="6350" algn="just">
              <a:lnSpc>
                <a:spcPct val="128600"/>
              </a:lnSpc>
            </a:pPr>
            <a:r>
              <a:rPr sz="1200" spc="25" dirty="0">
                <a:latin typeface="Georgia"/>
                <a:cs typeface="Georgia"/>
              </a:rPr>
              <a:t>The </a:t>
            </a:r>
            <a:r>
              <a:rPr sz="1200" spc="15" dirty="0">
                <a:latin typeface="Georgia"/>
                <a:cs typeface="Georgia"/>
              </a:rPr>
              <a:t>unexpected </a:t>
            </a:r>
            <a:r>
              <a:rPr sz="1200" spc="-15" dirty="0">
                <a:latin typeface="Georgia"/>
                <a:cs typeface="Georgia"/>
              </a:rPr>
              <a:t>decrease </a:t>
            </a:r>
            <a:r>
              <a:rPr sz="1200" dirty="0">
                <a:latin typeface="Georgia"/>
                <a:cs typeface="Georgia"/>
              </a:rPr>
              <a:t>in </a:t>
            </a:r>
            <a:r>
              <a:rPr sz="1200" spc="-10" dirty="0">
                <a:latin typeface="Georgia"/>
                <a:cs typeface="Georgia"/>
              </a:rPr>
              <a:t>social </a:t>
            </a:r>
            <a:r>
              <a:rPr sz="1200" spc="-5" dirty="0">
                <a:latin typeface="Georgia"/>
                <a:cs typeface="Georgia"/>
              </a:rPr>
              <a:t>media-driven </a:t>
            </a:r>
            <a:r>
              <a:rPr sz="1200" spc="-15" dirty="0">
                <a:latin typeface="Georgia"/>
                <a:cs typeface="Georgia"/>
              </a:rPr>
              <a:t>traffic </a:t>
            </a:r>
            <a:r>
              <a:rPr sz="1200" spc="10" dirty="0">
                <a:latin typeface="Georgia"/>
                <a:cs typeface="Georgia"/>
              </a:rPr>
              <a:t>might </a:t>
            </a:r>
            <a:r>
              <a:rPr sz="1200" spc="-10" dirty="0">
                <a:latin typeface="Georgia"/>
                <a:cs typeface="Georgia"/>
              </a:rPr>
              <a:t>have </a:t>
            </a:r>
            <a:r>
              <a:rPr sz="1200" spc="-20" dirty="0">
                <a:latin typeface="Georgia"/>
                <a:cs typeface="Georgia"/>
              </a:rPr>
              <a:t>strained </a:t>
            </a:r>
            <a:r>
              <a:rPr sz="1200" spc="5" dirty="0">
                <a:latin typeface="Georgia"/>
                <a:cs typeface="Georgia"/>
              </a:rPr>
              <a:t>Swiggy's 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operational </a:t>
            </a:r>
            <a:r>
              <a:rPr sz="1200" spc="-5" dirty="0">
                <a:latin typeface="Georgia"/>
                <a:cs typeface="Georgia"/>
              </a:rPr>
              <a:t>capacity </a:t>
            </a:r>
            <a:r>
              <a:rPr sz="1200" spc="25" dirty="0">
                <a:latin typeface="Georgia"/>
                <a:cs typeface="Georgia"/>
              </a:rPr>
              <a:t>to </a:t>
            </a:r>
            <a:r>
              <a:rPr sz="1200" spc="-5" dirty="0">
                <a:latin typeface="Georgia"/>
                <a:cs typeface="Georgia"/>
              </a:rPr>
              <a:t>handle </a:t>
            </a:r>
            <a:r>
              <a:rPr sz="1200" spc="-50" dirty="0">
                <a:latin typeface="Georgia"/>
                <a:cs typeface="Georgia"/>
              </a:rPr>
              <a:t>a </a:t>
            </a:r>
            <a:r>
              <a:rPr sz="1200" spc="10" dirty="0">
                <a:latin typeface="Georgia"/>
                <a:cs typeface="Georgia"/>
              </a:rPr>
              <a:t>high </a:t>
            </a:r>
            <a:r>
              <a:rPr sz="1200" spc="15" dirty="0">
                <a:latin typeface="Georgia"/>
                <a:cs typeface="Georgia"/>
              </a:rPr>
              <a:t>volume </a:t>
            </a:r>
            <a:r>
              <a:rPr sz="1200" spc="10" dirty="0">
                <a:latin typeface="Georgia"/>
                <a:cs typeface="Georgia"/>
              </a:rPr>
              <a:t>of concurrent </a:t>
            </a:r>
            <a:r>
              <a:rPr sz="1200" spc="-10" dirty="0">
                <a:latin typeface="Georgia"/>
                <a:cs typeface="Georgia"/>
              </a:rPr>
              <a:t>orders. </a:t>
            </a:r>
            <a:r>
              <a:rPr sz="1200" spc="25" dirty="0">
                <a:latin typeface="Georgia"/>
                <a:cs typeface="Georgia"/>
              </a:rPr>
              <a:t>The </a:t>
            </a:r>
            <a:r>
              <a:rPr sz="1200" spc="5" dirty="0">
                <a:latin typeface="Georgia"/>
                <a:cs typeface="Georgia"/>
              </a:rPr>
              <a:t>company's 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infrastructure, </a:t>
            </a:r>
            <a:r>
              <a:rPr sz="1200" spc="10" dirty="0">
                <a:latin typeface="Georgia"/>
                <a:cs typeface="Georgia"/>
              </a:rPr>
              <a:t>including technological </a:t>
            </a:r>
            <a:r>
              <a:rPr sz="1200" spc="-25" dirty="0">
                <a:latin typeface="Georgia"/>
                <a:cs typeface="Georgia"/>
              </a:rPr>
              <a:t>systems, </a:t>
            </a:r>
            <a:r>
              <a:rPr sz="1200" dirty="0">
                <a:latin typeface="Georgia"/>
                <a:cs typeface="Georgia"/>
              </a:rPr>
              <a:t>delivery </a:t>
            </a:r>
            <a:r>
              <a:rPr sz="1200" spc="5" dirty="0">
                <a:latin typeface="Georgia"/>
                <a:cs typeface="Georgia"/>
              </a:rPr>
              <a:t>fleet, </a:t>
            </a:r>
            <a:r>
              <a:rPr sz="1200" spc="-20" dirty="0">
                <a:latin typeface="Georgia"/>
                <a:cs typeface="Georgia"/>
              </a:rPr>
              <a:t>and </a:t>
            </a:r>
            <a:r>
              <a:rPr sz="1200" dirty="0">
                <a:latin typeface="Georgia"/>
                <a:cs typeface="Georgia"/>
              </a:rPr>
              <a:t>personnel, </a:t>
            </a:r>
            <a:r>
              <a:rPr sz="1200" spc="-10" dirty="0">
                <a:latin typeface="Georgia"/>
                <a:cs typeface="Georgia"/>
              </a:rPr>
              <a:t>may 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have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been</a:t>
            </a:r>
            <a:r>
              <a:rPr sz="1200" spc="1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optimally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designed</a:t>
            </a:r>
            <a:r>
              <a:rPr sz="1200" spc="110" dirty="0">
                <a:latin typeface="Georgia"/>
                <a:cs typeface="Georgia"/>
              </a:rPr>
              <a:t> </a:t>
            </a:r>
            <a:r>
              <a:rPr sz="1200" spc="25" dirty="0">
                <a:latin typeface="Georgia"/>
                <a:cs typeface="Georgia"/>
              </a:rPr>
              <a:t>to</a:t>
            </a:r>
            <a:r>
              <a:rPr sz="1200" spc="10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handle</a:t>
            </a:r>
            <a:r>
              <a:rPr sz="1200" spc="11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the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previously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anticipated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traffic</a:t>
            </a:r>
            <a:r>
              <a:rPr sz="1200" spc="1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levels.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Georgia"/>
              <a:cs typeface="Georgia"/>
            </a:endParaRPr>
          </a:p>
          <a:p>
            <a:pPr marL="12700" marR="8255" algn="just">
              <a:lnSpc>
                <a:spcPct val="128400"/>
              </a:lnSpc>
            </a:pPr>
            <a:r>
              <a:rPr sz="1200" spc="20" dirty="0">
                <a:latin typeface="Georgia"/>
                <a:cs typeface="Georgia"/>
              </a:rPr>
              <a:t>However, </a:t>
            </a:r>
            <a:r>
              <a:rPr sz="1200" spc="5" dirty="0">
                <a:latin typeface="Georgia"/>
                <a:cs typeface="Georgia"/>
              </a:rPr>
              <a:t>the </a:t>
            </a:r>
            <a:r>
              <a:rPr sz="1200" spc="-5" dirty="0">
                <a:latin typeface="Georgia"/>
                <a:cs typeface="Georgia"/>
              </a:rPr>
              <a:t>sudden </a:t>
            </a:r>
            <a:r>
              <a:rPr sz="1200" spc="10" dirty="0">
                <a:latin typeface="Georgia"/>
                <a:cs typeface="Georgia"/>
              </a:rPr>
              <a:t>drop </a:t>
            </a:r>
            <a:r>
              <a:rPr sz="1200" dirty="0">
                <a:latin typeface="Georgia"/>
                <a:cs typeface="Georgia"/>
              </a:rPr>
              <a:t>in </a:t>
            </a:r>
            <a:r>
              <a:rPr sz="1200" spc="-10" dirty="0">
                <a:latin typeface="Georgia"/>
                <a:cs typeface="Georgia"/>
              </a:rPr>
              <a:t>social </a:t>
            </a:r>
            <a:r>
              <a:rPr sz="1200" spc="-5" dirty="0">
                <a:latin typeface="Georgia"/>
                <a:cs typeface="Georgia"/>
              </a:rPr>
              <a:t>media </a:t>
            </a:r>
            <a:r>
              <a:rPr sz="1200" spc="-15" dirty="0">
                <a:latin typeface="Georgia"/>
                <a:cs typeface="Georgia"/>
              </a:rPr>
              <a:t>traffic</a:t>
            </a:r>
            <a:r>
              <a:rPr sz="1200" spc="254" dirty="0">
                <a:latin typeface="Georgia"/>
                <a:cs typeface="Georgia"/>
              </a:rPr>
              <a:t> </a:t>
            </a:r>
            <a:r>
              <a:rPr sz="1200" spc="20" dirty="0">
                <a:latin typeface="Georgia"/>
                <a:cs typeface="Georgia"/>
              </a:rPr>
              <a:t>could </a:t>
            </a:r>
            <a:r>
              <a:rPr sz="1200" spc="-10" dirty="0">
                <a:latin typeface="Georgia"/>
                <a:cs typeface="Georgia"/>
              </a:rPr>
              <a:t>have </a:t>
            </a:r>
            <a:r>
              <a:rPr sz="1200" spc="5" dirty="0">
                <a:latin typeface="Georgia"/>
                <a:cs typeface="Georgia"/>
              </a:rPr>
              <a:t>led </a:t>
            </a:r>
            <a:r>
              <a:rPr sz="1200" spc="25" dirty="0">
                <a:latin typeface="Georgia"/>
                <a:cs typeface="Georgia"/>
              </a:rPr>
              <a:t>to </a:t>
            </a:r>
            <a:r>
              <a:rPr sz="1200" dirty="0">
                <a:latin typeface="Georgia"/>
                <a:cs typeface="Georgia"/>
              </a:rPr>
              <a:t>underutilization 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of </a:t>
            </a:r>
            <a:r>
              <a:rPr sz="1200" spc="-10" dirty="0">
                <a:latin typeface="Georgia"/>
                <a:cs typeface="Georgia"/>
              </a:rPr>
              <a:t>these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resources,</a:t>
            </a:r>
            <a:r>
              <a:rPr sz="1200" spc="-5" dirty="0">
                <a:latin typeface="Georgia"/>
                <a:cs typeface="Georgia"/>
              </a:rPr>
              <a:t> resulting</a:t>
            </a:r>
            <a:r>
              <a:rPr sz="1200" dirty="0">
                <a:latin typeface="Georgia"/>
                <a:cs typeface="Georgia"/>
              </a:rPr>
              <a:t> in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inefficiencies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and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challenges</a:t>
            </a:r>
            <a:r>
              <a:rPr sz="1200" dirty="0">
                <a:latin typeface="Georgia"/>
                <a:cs typeface="Georgia"/>
              </a:rPr>
              <a:t> in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managing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orders,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deliveries,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and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overall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service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quality.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8718"/>
            <a:ext cx="5757545" cy="392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Georgia"/>
                <a:cs typeface="Georgia"/>
              </a:rPr>
              <a:t>Impact</a:t>
            </a:r>
            <a:r>
              <a:rPr sz="1400" spc="85" dirty="0">
                <a:latin typeface="Georgia"/>
                <a:cs typeface="Georgia"/>
              </a:rPr>
              <a:t> </a:t>
            </a:r>
            <a:r>
              <a:rPr sz="1400" spc="30" dirty="0">
                <a:latin typeface="Georgia"/>
                <a:cs typeface="Georgia"/>
              </a:rPr>
              <a:t>on</a:t>
            </a:r>
            <a:r>
              <a:rPr sz="1400" spc="10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Performance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Georgia"/>
              <a:cs typeface="Georgia"/>
            </a:endParaRPr>
          </a:p>
          <a:p>
            <a:pPr marL="12700" marR="5080" algn="just">
              <a:lnSpc>
                <a:spcPct val="128600"/>
              </a:lnSpc>
            </a:pPr>
            <a:r>
              <a:rPr sz="1200" spc="25" dirty="0">
                <a:latin typeface="Georgia"/>
                <a:cs typeface="Georgia"/>
              </a:rPr>
              <a:t>The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decrease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in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social</a:t>
            </a:r>
            <a:r>
              <a:rPr sz="1200" spc="-5" dirty="0">
                <a:latin typeface="Georgia"/>
                <a:cs typeface="Georgia"/>
              </a:rPr>
              <a:t> media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traffic</a:t>
            </a:r>
            <a:r>
              <a:rPr sz="1200" spc="-10" dirty="0">
                <a:latin typeface="Georgia"/>
                <a:cs typeface="Georgia"/>
              </a:rPr>
              <a:t> may</a:t>
            </a:r>
            <a:r>
              <a:rPr sz="1200" spc="-5" dirty="0">
                <a:latin typeface="Georgia"/>
                <a:cs typeface="Georgia"/>
              </a:rPr>
              <a:t> have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had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0" dirty="0">
                <a:latin typeface="Georgia"/>
                <a:cs typeface="Georgia"/>
              </a:rPr>
              <a:t>a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direct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impact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25" dirty="0">
                <a:latin typeface="Georgia"/>
                <a:cs typeface="Georgia"/>
              </a:rPr>
              <a:t>on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Swiggy's 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performance</a:t>
            </a:r>
            <a:r>
              <a:rPr sz="1200" spc="5" dirty="0">
                <a:latin typeface="Georgia"/>
                <a:cs typeface="Georgia"/>
              </a:rPr>
              <a:t> during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the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identified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dates.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With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fewer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users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accessing</a:t>
            </a:r>
            <a:r>
              <a:rPr sz="1200" spc="265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Swiggy's 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platform </a:t>
            </a:r>
            <a:r>
              <a:rPr sz="1200" spc="10" dirty="0">
                <a:latin typeface="Georgia"/>
                <a:cs typeface="Georgia"/>
              </a:rPr>
              <a:t>through </a:t>
            </a:r>
            <a:r>
              <a:rPr sz="1200" spc="-10" dirty="0">
                <a:latin typeface="Georgia"/>
                <a:cs typeface="Georgia"/>
              </a:rPr>
              <a:t>social </a:t>
            </a:r>
            <a:r>
              <a:rPr sz="1200" spc="-5" dirty="0">
                <a:latin typeface="Georgia"/>
                <a:cs typeface="Georgia"/>
              </a:rPr>
              <a:t>media channels, </a:t>
            </a:r>
            <a:r>
              <a:rPr sz="1200" spc="5" dirty="0">
                <a:latin typeface="Georgia"/>
                <a:cs typeface="Georgia"/>
              </a:rPr>
              <a:t>the company's </a:t>
            </a:r>
            <a:r>
              <a:rPr sz="1200" spc="-5" dirty="0">
                <a:latin typeface="Georgia"/>
                <a:cs typeface="Georgia"/>
              </a:rPr>
              <a:t>ability </a:t>
            </a:r>
            <a:r>
              <a:rPr sz="1200" spc="25" dirty="0">
                <a:latin typeface="Georgia"/>
                <a:cs typeface="Georgia"/>
              </a:rPr>
              <a:t>to </a:t>
            </a:r>
            <a:r>
              <a:rPr sz="1200" dirty="0">
                <a:latin typeface="Georgia"/>
                <a:cs typeface="Georgia"/>
              </a:rPr>
              <a:t>generate </a:t>
            </a:r>
            <a:r>
              <a:rPr sz="1200" spc="5" dirty="0">
                <a:latin typeface="Georgia"/>
                <a:cs typeface="Georgia"/>
              </a:rPr>
              <a:t>revenue, 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acquire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spc="20" dirty="0">
                <a:latin typeface="Georgia"/>
                <a:cs typeface="Georgia"/>
              </a:rPr>
              <a:t>new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customers</a:t>
            </a:r>
            <a:r>
              <a:rPr sz="1200" spc="25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and</a:t>
            </a:r>
            <a:r>
              <a:rPr sz="1200" spc="35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retain</a:t>
            </a:r>
            <a:r>
              <a:rPr sz="1200" spc="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existing</a:t>
            </a:r>
            <a:r>
              <a:rPr sz="1200" spc="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ones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may</a:t>
            </a:r>
            <a:r>
              <a:rPr sz="1200" spc="2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have</a:t>
            </a:r>
            <a:r>
              <a:rPr sz="1200" spc="3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been</a:t>
            </a:r>
            <a:r>
              <a:rPr sz="1200" spc="2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significantly</a:t>
            </a:r>
            <a:r>
              <a:rPr sz="1200" spc="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affected.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Georgia"/>
              <a:cs typeface="Georgia"/>
            </a:endParaRPr>
          </a:p>
          <a:p>
            <a:pPr marL="12700" marR="6350" algn="just">
              <a:lnSpc>
                <a:spcPct val="128299"/>
              </a:lnSpc>
            </a:pPr>
            <a:r>
              <a:rPr sz="1200" spc="15" dirty="0">
                <a:latin typeface="Georgia"/>
                <a:cs typeface="Georgia"/>
              </a:rPr>
              <a:t>Consequently, </a:t>
            </a:r>
            <a:r>
              <a:rPr sz="1200" spc="5" dirty="0">
                <a:latin typeface="Georgia"/>
                <a:cs typeface="Georgia"/>
              </a:rPr>
              <a:t>the </a:t>
            </a:r>
            <a:r>
              <a:rPr sz="1200" spc="10" dirty="0">
                <a:latin typeface="Georgia"/>
                <a:cs typeface="Georgia"/>
              </a:rPr>
              <a:t>decline </a:t>
            </a:r>
            <a:r>
              <a:rPr sz="1200" dirty="0">
                <a:latin typeface="Georgia"/>
                <a:cs typeface="Georgia"/>
              </a:rPr>
              <a:t>in performance metrics, </a:t>
            </a:r>
            <a:r>
              <a:rPr sz="1200" spc="-5" dirty="0">
                <a:latin typeface="Georgia"/>
                <a:cs typeface="Georgia"/>
              </a:rPr>
              <a:t>such </a:t>
            </a:r>
            <a:r>
              <a:rPr sz="1200" spc="-65" dirty="0">
                <a:latin typeface="Georgia"/>
                <a:cs typeface="Georgia"/>
              </a:rPr>
              <a:t>as </a:t>
            </a:r>
            <a:r>
              <a:rPr sz="1200" dirty="0">
                <a:latin typeface="Georgia"/>
                <a:cs typeface="Georgia"/>
              </a:rPr>
              <a:t>order </a:t>
            </a:r>
            <a:r>
              <a:rPr sz="1200" spc="5" dirty="0">
                <a:latin typeface="Georgia"/>
                <a:cs typeface="Georgia"/>
              </a:rPr>
              <a:t>volumes, </a:t>
            </a:r>
            <a:r>
              <a:rPr sz="1200" spc="-5" dirty="0">
                <a:latin typeface="Georgia"/>
                <a:cs typeface="Georgia"/>
              </a:rPr>
              <a:t>revenues,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and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customer </a:t>
            </a:r>
            <a:r>
              <a:rPr sz="1200" spc="-20" dirty="0">
                <a:latin typeface="Georgia"/>
                <a:cs typeface="Georgia"/>
              </a:rPr>
              <a:t>satisfaction</a:t>
            </a:r>
            <a:r>
              <a:rPr sz="1200" spc="24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ratings, </a:t>
            </a:r>
            <a:r>
              <a:rPr sz="1200" spc="-5" dirty="0">
                <a:latin typeface="Georgia"/>
                <a:cs typeface="Georgia"/>
              </a:rPr>
              <a:t>can </a:t>
            </a:r>
            <a:r>
              <a:rPr sz="1200" spc="15" dirty="0">
                <a:latin typeface="Georgia"/>
                <a:cs typeface="Georgia"/>
              </a:rPr>
              <a:t>be </a:t>
            </a:r>
            <a:r>
              <a:rPr sz="1200" spc="-5" dirty="0">
                <a:latin typeface="Georgia"/>
                <a:cs typeface="Georgia"/>
              </a:rPr>
              <a:t>attributed </a:t>
            </a:r>
            <a:r>
              <a:rPr sz="1200" spc="25" dirty="0">
                <a:latin typeface="Georgia"/>
                <a:cs typeface="Georgia"/>
              </a:rPr>
              <a:t>to </a:t>
            </a:r>
            <a:r>
              <a:rPr sz="1200" spc="5" dirty="0">
                <a:latin typeface="Georgia"/>
                <a:cs typeface="Georgia"/>
              </a:rPr>
              <a:t>the reduced </a:t>
            </a:r>
            <a:r>
              <a:rPr sz="1200" dirty="0">
                <a:latin typeface="Georgia"/>
                <a:cs typeface="Georgia"/>
              </a:rPr>
              <a:t>exposure </a:t>
            </a:r>
            <a:r>
              <a:rPr sz="1200" spc="-15" dirty="0">
                <a:latin typeface="Georgia"/>
                <a:cs typeface="Georgia"/>
              </a:rPr>
              <a:t>and 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reach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resulting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from</a:t>
            </a:r>
            <a:r>
              <a:rPr sz="1200" spc="8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the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drop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in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social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media-driven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traffic.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 marL="1050290" marR="1044575" algn="ctr">
              <a:lnSpc>
                <a:spcPct val="149400"/>
              </a:lnSpc>
              <a:spcBef>
                <a:spcPts val="695"/>
              </a:spcBef>
            </a:pPr>
            <a:r>
              <a:rPr sz="1600" b="1" spc="-20" dirty="0">
                <a:solidFill>
                  <a:srgbClr val="2E5395"/>
                </a:solidFill>
                <a:latin typeface="Palatino Linotype"/>
                <a:cs typeface="Palatino Linotype"/>
              </a:rPr>
              <a:t>The</a:t>
            </a:r>
            <a:r>
              <a:rPr sz="1600" b="1" spc="100" dirty="0">
                <a:solidFill>
                  <a:srgbClr val="2E5395"/>
                </a:solidFill>
                <a:latin typeface="Palatino Linotype"/>
                <a:cs typeface="Palatino Linotype"/>
              </a:rPr>
              <a:t> </a:t>
            </a:r>
            <a:r>
              <a:rPr sz="1600" b="1" spc="-15" dirty="0">
                <a:solidFill>
                  <a:srgbClr val="2E5395"/>
                </a:solidFill>
                <a:latin typeface="Palatino Linotype"/>
                <a:cs typeface="Palatino Linotype"/>
              </a:rPr>
              <a:t>Impact</a:t>
            </a:r>
            <a:r>
              <a:rPr sz="1600" b="1" spc="100" dirty="0">
                <a:solidFill>
                  <a:srgbClr val="2E5395"/>
                </a:solidFill>
                <a:latin typeface="Palatino Linotype"/>
                <a:cs typeface="Palatino Linotype"/>
              </a:rPr>
              <a:t> </a:t>
            </a:r>
            <a:r>
              <a:rPr sz="1600" b="1" spc="-45" dirty="0">
                <a:solidFill>
                  <a:srgbClr val="2E5395"/>
                </a:solidFill>
                <a:latin typeface="Palatino Linotype"/>
                <a:cs typeface="Palatino Linotype"/>
              </a:rPr>
              <a:t>of</a:t>
            </a:r>
            <a:r>
              <a:rPr sz="1600" b="1" spc="190" dirty="0">
                <a:solidFill>
                  <a:srgbClr val="2E5395"/>
                </a:solidFill>
                <a:latin typeface="Palatino Linotype"/>
                <a:cs typeface="Palatino Linotype"/>
              </a:rPr>
              <a:t> </a:t>
            </a:r>
            <a:r>
              <a:rPr sz="1600" b="1" spc="-30" dirty="0">
                <a:solidFill>
                  <a:srgbClr val="2E5395"/>
                </a:solidFill>
                <a:latin typeface="Palatino Linotype"/>
                <a:cs typeface="Palatino Linotype"/>
              </a:rPr>
              <a:t>Restaurant</a:t>
            </a:r>
            <a:r>
              <a:rPr sz="1600" b="1" spc="105" dirty="0">
                <a:solidFill>
                  <a:srgbClr val="2E5395"/>
                </a:solidFill>
                <a:latin typeface="Palatino Linotype"/>
                <a:cs typeface="Palatino Linotype"/>
              </a:rPr>
              <a:t> </a:t>
            </a:r>
            <a:r>
              <a:rPr sz="1600" b="1" spc="-25" dirty="0">
                <a:solidFill>
                  <a:srgbClr val="2E5395"/>
                </a:solidFill>
                <a:latin typeface="Palatino Linotype"/>
                <a:cs typeface="Palatino Linotype"/>
              </a:rPr>
              <a:t>Partner</a:t>
            </a:r>
            <a:r>
              <a:rPr sz="1600" b="1" spc="100" dirty="0">
                <a:solidFill>
                  <a:srgbClr val="2E5395"/>
                </a:solidFill>
                <a:latin typeface="Palatino Linotype"/>
                <a:cs typeface="Palatino Linotype"/>
              </a:rPr>
              <a:t> </a:t>
            </a:r>
            <a:r>
              <a:rPr sz="1600" b="1" spc="-80" dirty="0">
                <a:solidFill>
                  <a:srgbClr val="2E5395"/>
                </a:solidFill>
                <a:latin typeface="Palatino Linotype"/>
                <a:cs typeface="Palatino Linotype"/>
              </a:rPr>
              <a:t>Issues </a:t>
            </a:r>
            <a:r>
              <a:rPr sz="1600" b="1" spc="-385" dirty="0">
                <a:solidFill>
                  <a:srgbClr val="2E5395"/>
                </a:solidFill>
                <a:latin typeface="Palatino Linotype"/>
                <a:cs typeface="Palatino Linotype"/>
              </a:rPr>
              <a:t> </a:t>
            </a:r>
            <a:r>
              <a:rPr sz="1600" b="1" spc="-30" dirty="0">
                <a:solidFill>
                  <a:srgbClr val="2E5395"/>
                </a:solidFill>
                <a:latin typeface="Palatino Linotype"/>
                <a:cs typeface="Palatino Linotype"/>
              </a:rPr>
              <a:t>&amp;</a:t>
            </a:r>
            <a:endParaRPr sz="16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1600" b="1" spc="-35" dirty="0">
                <a:solidFill>
                  <a:srgbClr val="2E5395"/>
                </a:solidFill>
                <a:latin typeface="Palatino Linotype"/>
                <a:cs typeface="Palatino Linotype"/>
              </a:rPr>
              <a:t>High</a:t>
            </a:r>
            <a:r>
              <a:rPr sz="1600" b="1" spc="125" dirty="0">
                <a:solidFill>
                  <a:srgbClr val="2E5395"/>
                </a:solidFill>
                <a:latin typeface="Palatino Linotype"/>
                <a:cs typeface="Palatino Linotype"/>
              </a:rPr>
              <a:t> </a:t>
            </a:r>
            <a:r>
              <a:rPr sz="1600" b="1" spc="-30" dirty="0">
                <a:solidFill>
                  <a:srgbClr val="2E5395"/>
                </a:solidFill>
                <a:latin typeface="Palatino Linotype"/>
                <a:cs typeface="Palatino Linotype"/>
              </a:rPr>
              <a:t>Charges</a:t>
            </a:r>
            <a:r>
              <a:rPr sz="1600" b="1" spc="110" dirty="0">
                <a:solidFill>
                  <a:srgbClr val="2E5395"/>
                </a:solidFill>
                <a:latin typeface="Palatino Linotype"/>
                <a:cs typeface="Palatino Linotype"/>
              </a:rPr>
              <a:t> </a:t>
            </a:r>
            <a:r>
              <a:rPr sz="1600" b="1" spc="5" dirty="0">
                <a:solidFill>
                  <a:srgbClr val="2E5395"/>
                </a:solidFill>
                <a:latin typeface="Palatino Linotype"/>
                <a:cs typeface="Palatino Linotype"/>
              </a:rPr>
              <a:t>on</a:t>
            </a:r>
            <a:r>
              <a:rPr sz="1600" b="1" spc="125" dirty="0">
                <a:solidFill>
                  <a:srgbClr val="2E5395"/>
                </a:solidFill>
                <a:latin typeface="Palatino Linotype"/>
                <a:cs typeface="Palatino Linotype"/>
              </a:rPr>
              <a:t> </a:t>
            </a:r>
            <a:r>
              <a:rPr sz="1600" b="1" spc="-70" dirty="0">
                <a:solidFill>
                  <a:srgbClr val="2E5395"/>
                </a:solidFill>
                <a:latin typeface="Palatino Linotype"/>
                <a:cs typeface="Palatino Linotype"/>
              </a:rPr>
              <a:t>Swiggy’s</a:t>
            </a:r>
            <a:r>
              <a:rPr sz="1600" b="1" spc="100" dirty="0">
                <a:solidFill>
                  <a:srgbClr val="2E5395"/>
                </a:solidFill>
                <a:latin typeface="Palatino Linotype"/>
                <a:cs typeface="Palatino Linotype"/>
              </a:rPr>
              <a:t> </a:t>
            </a:r>
            <a:r>
              <a:rPr sz="1600" b="1" spc="-25" dirty="0">
                <a:solidFill>
                  <a:srgbClr val="2E5395"/>
                </a:solidFill>
                <a:latin typeface="Palatino Linotype"/>
                <a:cs typeface="Palatino Linotype"/>
              </a:rPr>
              <a:t>Performance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70702"/>
            <a:ext cx="5759450" cy="3851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latin typeface="Georgia"/>
                <a:cs typeface="Georgia"/>
              </a:rPr>
              <a:t>Issues</a:t>
            </a:r>
            <a:r>
              <a:rPr sz="1400" spc="110" dirty="0">
                <a:latin typeface="Georgia"/>
                <a:cs typeface="Georgia"/>
              </a:rPr>
              <a:t> </a:t>
            </a:r>
            <a:r>
              <a:rPr sz="1400" spc="15" dirty="0">
                <a:latin typeface="Georgia"/>
                <a:cs typeface="Georgia"/>
              </a:rPr>
              <a:t>with</a:t>
            </a:r>
            <a:r>
              <a:rPr sz="1400" spc="114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Restaurant</a:t>
            </a:r>
            <a:r>
              <a:rPr sz="1400" spc="11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Partners</a:t>
            </a:r>
            <a:r>
              <a:rPr sz="1400" spc="130" dirty="0">
                <a:latin typeface="Georgia"/>
                <a:cs typeface="Georgia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–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“</a:t>
            </a:r>
            <a:r>
              <a:rPr sz="1400" spc="25" dirty="0">
                <a:latin typeface="Georgia"/>
                <a:cs typeface="Georgia"/>
              </a:rPr>
              <a:t>Average</a:t>
            </a:r>
            <a:r>
              <a:rPr sz="1400" spc="114" dirty="0">
                <a:latin typeface="Georgia"/>
                <a:cs typeface="Georgia"/>
              </a:rPr>
              <a:t> </a:t>
            </a:r>
            <a:r>
              <a:rPr sz="1400" spc="40" dirty="0">
                <a:latin typeface="Georgia"/>
                <a:cs typeface="Georgia"/>
              </a:rPr>
              <a:t>Cost</a:t>
            </a:r>
            <a:r>
              <a:rPr sz="1400" spc="110" dirty="0">
                <a:latin typeface="Georgia"/>
                <a:cs typeface="Georgia"/>
              </a:rPr>
              <a:t> </a:t>
            </a:r>
            <a:r>
              <a:rPr sz="1400" spc="20" dirty="0">
                <a:latin typeface="Georgia"/>
                <a:cs typeface="Georgia"/>
              </a:rPr>
              <a:t>of</a:t>
            </a:r>
            <a:r>
              <a:rPr sz="1400" spc="114" dirty="0">
                <a:latin typeface="Georgia"/>
                <a:cs typeface="Georgia"/>
              </a:rPr>
              <a:t> </a:t>
            </a:r>
            <a:r>
              <a:rPr sz="1400" spc="90" dirty="0">
                <a:latin typeface="Georgia"/>
                <a:cs typeface="Georgia"/>
              </a:rPr>
              <a:t>Two</a:t>
            </a:r>
            <a:r>
              <a:rPr sz="1400" spc="90" dirty="0">
                <a:latin typeface="Lucida Sans Unicode"/>
                <a:cs typeface="Lucida Sans Unicode"/>
              </a:rPr>
              <a:t>”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Lucida Sans Unicode"/>
              <a:cs typeface="Lucida Sans Unicode"/>
            </a:endParaRPr>
          </a:p>
          <a:p>
            <a:pPr marL="12700" marR="8255" algn="just">
              <a:lnSpc>
                <a:spcPct val="126899"/>
              </a:lnSpc>
              <a:spcBef>
                <a:spcPts val="5"/>
              </a:spcBef>
            </a:pPr>
            <a:r>
              <a:rPr sz="1200" spc="50" dirty="0">
                <a:latin typeface="Georgia"/>
                <a:cs typeface="Georgia"/>
              </a:rPr>
              <a:t>One </a:t>
            </a:r>
            <a:r>
              <a:rPr sz="1200" spc="-10" dirty="0">
                <a:latin typeface="Georgia"/>
                <a:cs typeface="Georgia"/>
              </a:rPr>
              <a:t>major </a:t>
            </a:r>
            <a:r>
              <a:rPr sz="1200" spc="-20" dirty="0">
                <a:latin typeface="Georgia"/>
                <a:cs typeface="Georgia"/>
              </a:rPr>
              <a:t>reason</a:t>
            </a:r>
            <a:r>
              <a:rPr sz="1200" spc="24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for </a:t>
            </a:r>
            <a:r>
              <a:rPr sz="1200" spc="5" dirty="0">
                <a:latin typeface="Georgia"/>
                <a:cs typeface="Georgia"/>
              </a:rPr>
              <a:t>the </a:t>
            </a:r>
            <a:r>
              <a:rPr sz="1200" spc="10" dirty="0">
                <a:latin typeface="Georgia"/>
                <a:cs typeface="Georgia"/>
              </a:rPr>
              <a:t>drop </a:t>
            </a:r>
            <a:r>
              <a:rPr sz="1200" dirty="0">
                <a:latin typeface="Georgia"/>
                <a:cs typeface="Georgia"/>
              </a:rPr>
              <a:t>in </a:t>
            </a:r>
            <a:r>
              <a:rPr sz="1200" spc="5" dirty="0">
                <a:latin typeface="Georgia"/>
                <a:cs typeface="Georgia"/>
              </a:rPr>
              <a:t>Swiggy's </a:t>
            </a:r>
            <a:r>
              <a:rPr sz="1200" dirty="0">
                <a:latin typeface="Georgia"/>
                <a:cs typeface="Georgia"/>
              </a:rPr>
              <a:t>performance </a:t>
            </a:r>
            <a:r>
              <a:rPr sz="1200" spc="-5" dirty="0">
                <a:latin typeface="Georgia"/>
                <a:cs typeface="Georgia"/>
              </a:rPr>
              <a:t>can </a:t>
            </a:r>
            <a:r>
              <a:rPr sz="1200" spc="15" dirty="0">
                <a:latin typeface="Georgia"/>
                <a:cs typeface="Georgia"/>
              </a:rPr>
              <a:t>be </a:t>
            </a:r>
            <a:r>
              <a:rPr sz="1200" spc="-5" dirty="0">
                <a:latin typeface="Georgia"/>
                <a:cs typeface="Georgia"/>
              </a:rPr>
              <a:t>attributed </a:t>
            </a:r>
            <a:r>
              <a:rPr sz="1200" spc="25" dirty="0">
                <a:latin typeface="Georgia"/>
                <a:cs typeface="Georgia"/>
              </a:rPr>
              <a:t>to </a:t>
            </a:r>
            <a:r>
              <a:rPr sz="1200" spc="5" dirty="0">
                <a:latin typeface="Georgia"/>
                <a:cs typeface="Georgia"/>
              </a:rPr>
              <a:t>the 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issues </a:t>
            </a:r>
            <a:r>
              <a:rPr sz="1200" spc="-5" dirty="0">
                <a:latin typeface="Georgia"/>
                <a:cs typeface="Georgia"/>
              </a:rPr>
              <a:t>faced </a:t>
            </a:r>
            <a:r>
              <a:rPr sz="1200" spc="15" dirty="0">
                <a:latin typeface="Georgia"/>
                <a:cs typeface="Georgia"/>
              </a:rPr>
              <a:t>with </a:t>
            </a:r>
            <a:r>
              <a:rPr sz="1200" spc="-25" dirty="0">
                <a:latin typeface="Georgia"/>
                <a:cs typeface="Georgia"/>
              </a:rPr>
              <a:t>restaurant </a:t>
            </a:r>
            <a:r>
              <a:rPr sz="1200" spc="-15" dirty="0">
                <a:latin typeface="Georgia"/>
                <a:cs typeface="Georgia"/>
              </a:rPr>
              <a:t>partners, </a:t>
            </a:r>
            <a:r>
              <a:rPr sz="1200" spc="-10" dirty="0">
                <a:latin typeface="Georgia"/>
                <a:cs typeface="Georgia"/>
              </a:rPr>
              <a:t>primarily related </a:t>
            </a:r>
            <a:r>
              <a:rPr sz="1200" spc="25" dirty="0">
                <a:latin typeface="Georgia"/>
                <a:cs typeface="Georgia"/>
              </a:rPr>
              <a:t>to </a:t>
            </a:r>
            <a:r>
              <a:rPr sz="1200" spc="5" dirty="0">
                <a:latin typeface="Georgia"/>
                <a:cs typeface="Georgia"/>
              </a:rPr>
              <a:t>the </a:t>
            </a:r>
            <a:r>
              <a:rPr sz="1250" i="1" spc="-75" dirty="0">
                <a:latin typeface="Georgia"/>
                <a:cs typeface="Georgia"/>
              </a:rPr>
              <a:t>"average </a:t>
            </a:r>
            <a:r>
              <a:rPr sz="1250" i="1" spc="-20" dirty="0">
                <a:latin typeface="Georgia"/>
                <a:cs typeface="Georgia"/>
              </a:rPr>
              <a:t>cost </a:t>
            </a:r>
            <a:r>
              <a:rPr sz="1250" i="1" spc="-10" dirty="0">
                <a:latin typeface="Georgia"/>
                <a:cs typeface="Georgia"/>
              </a:rPr>
              <a:t>of </a:t>
            </a:r>
            <a:r>
              <a:rPr sz="1250" i="1" spc="-20" dirty="0">
                <a:latin typeface="Georgia"/>
                <a:cs typeface="Georgia"/>
              </a:rPr>
              <a:t>two" </a:t>
            </a:r>
            <a:r>
              <a:rPr sz="1250" i="1" spc="-1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metric. </a:t>
            </a:r>
            <a:r>
              <a:rPr sz="1200" spc="5" dirty="0">
                <a:latin typeface="Georgia"/>
                <a:cs typeface="Georgia"/>
              </a:rPr>
              <a:t>Customers </a:t>
            </a:r>
            <a:r>
              <a:rPr sz="1200" dirty="0">
                <a:latin typeface="Georgia"/>
                <a:cs typeface="Georgia"/>
              </a:rPr>
              <a:t>typically order </a:t>
            </a:r>
            <a:r>
              <a:rPr sz="1200" spc="35" dirty="0">
                <a:latin typeface="Georgia"/>
                <a:cs typeface="Georgia"/>
              </a:rPr>
              <a:t>two </a:t>
            </a:r>
            <a:r>
              <a:rPr sz="1200" spc="5" dirty="0">
                <a:latin typeface="Georgia"/>
                <a:cs typeface="Georgia"/>
              </a:rPr>
              <a:t>or </a:t>
            </a:r>
            <a:r>
              <a:rPr sz="1200" spc="10" dirty="0">
                <a:latin typeface="Georgia"/>
                <a:cs typeface="Georgia"/>
              </a:rPr>
              <a:t>more </a:t>
            </a:r>
            <a:r>
              <a:rPr sz="1200" spc="20" dirty="0">
                <a:latin typeface="Georgia"/>
                <a:cs typeface="Georgia"/>
              </a:rPr>
              <a:t>food </a:t>
            </a:r>
            <a:r>
              <a:rPr sz="1200" spc="-10" dirty="0">
                <a:latin typeface="Georgia"/>
                <a:cs typeface="Georgia"/>
              </a:rPr>
              <a:t>items </a:t>
            </a:r>
            <a:r>
              <a:rPr sz="1200" spc="-15" dirty="0">
                <a:latin typeface="Georgia"/>
                <a:cs typeface="Georgia"/>
              </a:rPr>
              <a:t>and </a:t>
            </a:r>
            <a:r>
              <a:rPr sz="1200" spc="5" dirty="0">
                <a:latin typeface="Georgia"/>
                <a:cs typeface="Georgia"/>
              </a:rPr>
              <a:t>they </a:t>
            </a:r>
            <a:r>
              <a:rPr sz="1200" dirty="0">
                <a:latin typeface="Georgia"/>
                <a:cs typeface="Georgia"/>
              </a:rPr>
              <a:t>actively </a:t>
            </a:r>
            <a:r>
              <a:rPr sz="1200" spc="-5" dirty="0">
                <a:latin typeface="Georgia"/>
                <a:cs typeface="Georgia"/>
              </a:rPr>
              <a:t>seek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discounts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and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coupons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25" dirty="0">
                <a:latin typeface="Georgia"/>
                <a:cs typeface="Georgia"/>
              </a:rPr>
              <a:t>to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reduce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their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total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bill.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Georgia"/>
              <a:cs typeface="Georgia"/>
            </a:endParaRPr>
          </a:p>
          <a:p>
            <a:pPr marL="12700" marR="10795" algn="just">
              <a:lnSpc>
                <a:spcPct val="128800"/>
              </a:lnSpc>
            </a:pPr>
            <a:r>
              <a:rPr sz="1200" spc="20" dirty="0">
                <a:latin typeface="Georgia"/>
                <a:cs typeface="Georgia"/>
              </a:rPr>
              <a:t>However,</a:t>
            </a:r>
            <a:r>
              <a:rPr sz="1200" spc="25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if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the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average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cost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of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35" dirty="0">
                <a:latin typeface="Georgia"/>
                <a:cs typeface="Georgia"/>
              </a:rPr>
              <a:t>two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items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unreasonably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20" dirty="0">
                <a:latin typeface="Georgia"/>
                <a:cs typeface="Georgia"/>
              </a:rPr>
              <a:t>high,</a:t>
            </a:r>
            <a:r>
              <a:rPr sz="1200" spc="2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it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may</a:t>
            </a:r>
            <a:r>
              <a:rPr sz="1200" dirty="0">
                <a:latin typeface="Georgia"/>
                <a:cs typeface="Georgia"/>
              </a:rPr>
              <a:t> deter 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customers </a:t>
            </a:r>
            <a:r>
              <a:rPr sz="1200" spc="5" dirty="0">
                <a:latin typeface="Georgia"/>
                <a:cs typeface="Georgia"/>
              </a:rPr>
              <a:t>from placing </a:t>
            </a:r>
            <a:r>
              <a:rPr sz="1200" spc="-5" dirty="0">
                <a:latin typeface="Georgia"/>
                <a:cs typeface="Georgia"/>
              </a:rPr>
              <a:t>orders. </a:t>
            </a:r>
            <a:r>
              <a:rPr sz="1200" spc="25" dirty="0">
                <a:latin typeface="Georgia"/>
                <a:cs typeface="Georgia"/>
              </a:rPr>
              <a:t>The </a:t>
            </a:r>
            <a:r>
              <a:rPr sz="1200" spc="10" dirty="0">
                <a:latin typeface="Georgia"/>
                <a:cs typeface="Georgia"/>
              </a:rPr>
              <a:t>high </a:t>
            </a:r>
            <a:r>
              <a:rPr sz="1200" dirty="0">
                <a:latin typeface="Georgia"/>
                <a:cs typeface="Georgia"/>
              </a:rPr>
              <a:t>cost </a:t>
            </a:r>
            <a:r>
              <a:rPr sz="1200" spc="-10" dirty="0">
                <a:latin typeface="Georgia"/>
                <a:cs typeface="Georgia"/>
              </a:rPr>
              <a:t>may have </a:t>
            </a:r>
            <a:r>
              <a:rPr sz="1200" spc="5" dirty="0">
                <a:latin typeface="Georgia"/>
                <a:cs typeface="Georgia"/>
              </a:rPr>
              <a:t>led </a:t>
            </a:r>
            <a:r>
              <a:rPr sz="1200" spc="25" dirty="0">
                <a:latin typeface="Georgia"/>
                <a:cs typeface="Georgia"/>
              </a:rPr>
              <a:t>to </a:t>
            </a:r>
            <a:r>
              <a:rPr sz="1200" spc="-50" dirty="0">
                <a:latin typeface="Georgia"/>
                <a:cs typeface="Georgia"/>
              </a:rPr>
              <a:t>a </a:t>
            </a:r>
            <a:r>
              <a:rPr sz="1200" spc="15" dirty="0">
                <a:latin typeface="Georgia"/>
                <a:cs typeface="Georgia"/>
              </a:rPr>
              <a:t>drop </a:t>
            </a:r>
            <a:r>
              <a:rPr sz="1200" dirty="0">
                <a:latin typeface="Georgia"/>
                <a:cs typeface="Georgia"/>
              </a:rPr>
              <a:t>in customer </a:t>
            </a:r>
            <a:r>
              <a:rPr sz="1200" spc="5" dirty="0">
                <a:latin typeface="Georgia"/>
                <a:cs typeface="Georgia"/>
              </a:rPr>
              <a:t> demand,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resulting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in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reduced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order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volumes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and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impacting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Swiggy's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performance.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919"/>
              </a:spcBef>
            </a:pPr>
            <a:r>
              <a:rPr sz="1400" spc="15" dirty="0">
                <a:latin typeface="Georgia"/>
                <a:cs typeface="Georgia"/>
              </a:rPr>
              <a:t>High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5" dirty="0">
                <a:latin typeface="Georgia"/>
                <a:cs typeface="Georgia"/>
              </a:rPr>
              <a:t>Packaging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10" dirty="0">
                <a:latin typeface="Georgia"/>
                <a:cs typeface="Georgia"/>
              </a:rPr>
              <a:t>Delivery</a:t>
            </a:r>
            <a:r>
              <a:rPr sz="1400" spc="85" dirty="0">
                <a:latin typeface="Georgia"/>
                <a:cs typeface="Georgia"/>
              </a:rPr>
              <a:t> </a:t>
            </a:r>
            <a:r>
              <a:rPr sz="1400" spc="10" dirty="0">
                <a:latin typeface="Georgia"/>
                <a:cs typeface="Georgia"/>
              </a:rPr>
              <a:t>Charges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Georgia"/>
              <a:cs typeface="Georgia"/>
            </a:endParaRPr>
          </a:p>
          <a:p>
            <a:pPr marL="12700" marR="5080" algn="just">
              <a:lnSpc>
                <a:spcPct val="128699"/>
              </a:lnSpc>
            </a:pPr>
            <a:r>
              <a:rPr sz="1200" spc="10" dirty="0">
                <a:latin typeface="Georgia"/>
                <a:cs typeface="Georgia"/>
              </a:rPr>
              <a:t>Another </a:t>
            </a:r>
            <a:r>
              <a:rPr sz="1200" spc="-10" dirty="0">
                <a:latin typeface="Georgia"/>
                <a:cs typeface="Georgia"/>
              </a:rPr>
              <a:t>significant </a:t>
            </a:r>
            <a:r>
              <a:rPr sz="1200" spc="-5" dirty="0">
                <a:latin typeface="Georgia"/>
                <a:cs typeface="Georgia"/>
              </a:rPr>
              <a:t>factor </a:t>
            </a:r>
            <a:r>
              <a:rPr sz="1200" spc="5" dirty="0">
                <a:latin typeface="Georgia"/>
                <a:cs typeface="Georgia"/>
              </a:rPr>
              <a:t>contributing </a:t>
            </a:r>
            <a:r>
              <a:rPr sz="1200" spc="25" dirty="0">
                <a:latin typeface="Georgia"/>
                <a:cs typeface="Georgia"/>
              </a:rPr>
              <a:t>to </a:t>
            </a:r>
            <a:r>
              <a:rPr sz="1200" dirty="0">
                <a:latin typeface="Georgia"/>
                <a:cs typeface="Georgia"/>
              </a:rPr>
              <a:t>the </a:t>
            </a:r>
            <a:r>
              <a:rPr sz="1200" spc="10" dirty="0">
                <a:latin typeface="Georgia"/>
                <a:cs typeface="Georgia"/>
              </a:rPr>
              <a:t>drop </a:t>
            </a:r>
            <a:r>
              <a:rPr sz="1200" dirty="0">
                <a:latin typeface="Georgia"/>
                <a:cs typeface="Georgia"/>
              </a:rPr>
              <a:t>in </a:t>
            </a:r>
            <a:r>
              <a:rPr sz="1200" spc="5" dirty="0">
                <a:latin typeface="Georgia"/>
                <a:cs typeface="Georgia"/>
              </a:rPr>
              <a:t>Swiggy's </a:t>
            </a:r>
            <a:r>
              <a:rPr sz="1200" dirty="0">
                <a:latin typeface="Georgia"/>
                <a:cs typeface="Georgia"/>
              </a:rPr>
              <a:t>performance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5" dirty="0">
                <a:latin typeface="Georgia"/>
                <a:cs typeface="Georgia"/>
              </a:rPr>
              <a:t>the 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imposition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of </a:t>
            </a:r>
            <a:r>
              <a:rPr sz="1200" spc="15" dirty="0">
                <a:latin typeface="Georgia"/>
                <a:cs typeface="Georgia"/>
              </a:rPr>
              <a:t>high </a:t>
            </a:r>
            <a:r>
              <a:rPr sz="1200" spc="5" dirty="0">
                <a:latin typeface="Georgia"/>
                <a:cs typeface="Georgia"/>
              </a:rPr>
              <a:t>packaging </a:t>
            </a:r>
            <a:r>
              <a:rPr sz="1200" spc="-15" dirty="0">
                <a:latin typeface="Georgia"/>
                <a:cs typeface="Georgia"/>
              </a:rPr>
              <a:t>and</a:t>
            </a:r>
            <a:r>
              <a:rPr sz="1200" spc="254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delivery </a:t>
            </a:r>
            <a:r>
              <a:rPr sz="1200" spc="-5" dirty="0">
                <a:latin typeface="Georgia"/>
                <a:cs typeface="Georgia"/>
              </a:rPr>
              <a:t>charges. </a:t>
            </a:r>
            <a:r>
              <a:rPr sz="1200" spc="5" dirty="0">
                <a:latin typeface="Georgia"/>
                <a:cs typeface="Georgia"/>
              </a:rPr>
              <a:t>Customers </a:t>
            </a:r>
            <a:r>
              <a:rPr sz="1200" spc="-20" dirty="0">
                <a:latin typeface="Georgia"/>
                <a:cs typeface="Georgia"/>
              </a:rPr>
              <a:t>are</a:t>
            </a:r>
            <a:r>
              <a:rPr sz="1200" spc="25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price-sensitive 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and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seek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affordable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options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20" dirty="0">
                <a:latin typeface="Georgia"/>
                <a:cs typeface="Georgia"/>
              </a:rPr>
              <a:t>when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ordering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20" dirty="0">
                <a:latin typeface="Georgia"/>
                <a:cs typeface="Georgia"/>
              </a:rPr>
              <a:t>food.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3853"/>
            <a:ext cx="5758815" cy="3395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 algn="just">
              <a:lnSpc>
                <a:spcPct val="128600"/>
              </a:lnSpc>
              <a:spcBef>
                <a:spcPts val="95"/>
              </a:spcBef>
            </a:pPr>
            <a:r>
              <a:rPr sz="1200" spc="-40" dirty="0">
                <a:latin typeface="Georgia"/>
                <a:cs typeface="Georgia"/>
              </a:rPr>
              <a:t>If </a:t>
            </a:r>
            <a:r>
              <a:rPr sz="1200" spc="5" dirty="0">
                <a:latin typeface="Georgia"/>
                <a:cs typeface="Georgia"/>
              </a:rPr>
              <a:t>the </a:t>
            </a:r>
            <a:r>
              <a:rPr sz="1200" spc="-10" dirty="0">
                <a:latin typeface="Georgia"/>
                <a:cs typeface="Georgia"/>
              </a:rPr>
              <a:t>charges </a:t>
            </a:r>
            <a:r>
              <a:rPr sz="1200" spc="-15" dirty="0">
                <a:latin typeface="Georgia"/>
                <a:cs typeface="Georgia"/>
              </a:rPr>
              <a:t>associated </a:t>
            </a:r>
            <a:r>
              <a:rPr sz="1200" spc="15" dirty="0">
                <a:latin typeface="Georgia"/>
                <a:cs typeface="Georgia"/>
              </a:rPr>
              <a:t>with </a:t>
            </a:r>
            <a:r>
              <a:rPr sz="1200" spc="5" dirty="0">
                <a:latin typeface="Georgia"/>
                <a:cs typeface="Georgia"/>
              </a:rPr>
              <a:t>packaging </a:t>
            </a:r>
            <a:r>
              <a:rPr sz="1200" spc="-10" dirty="0">
                <a:latin typeface="Georgia"/>
                <a:cs typeface="Georgia"/>
              </a:rPr>
              <a:t>and </a:t>
            </a:r>
            <a:r>
              <a:rPr sz="1200" dirty="0">
                <a:latin typeface="Georgia"/>
                <a:cs typeface="Georgia"/>
              </a:rPr>
              <a:t>delivery </a:t>
            </a:r>
            <a:r>
              <a:rPr sz="1200" spc="-25" dirty="0">
                <a:latin typeface="Georgia"/>
                <a:cs typeface="Georgia"/>
              </a:rPr>
              <a:t>are </a:t>
            </a:r>
            <a:r>
              <a:rPr sz="1200" spc="-5" dirty="0">
                <a:latin typeface="Georgia"/>
                <a:cs typeface="Georgia"/>
              </a:rPr>
              <a:t>excessively </a:t>
            </a:r>
            <a:r>
              <a:rPr sz="1200" spc="15" dirty="0">
                <a:latin typeface="Georgia"/>
                <a:cs typeface="Georgia"/>
              </a:rPr>
              <a:t>high, </a:t>
            </a:r>
            <a:r>
              <a:rPr sz="1200" spc="-10" dirty="0">
                <a:latin typeface="Georgia"/>
                <a:cs typeface="Georgia"/>
              </a:rPr>
              <a:t>customers 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may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choose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alternative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platforms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or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modes</a:t>
            </a:r>
            <a:r>
              <a:rPr sz="1200" spc="10" dirty="0">
                <a:latin typeface="Georgia"/>
                <a:cs typeface="Georgia"/>
              </a:rPr>
              <a:t> of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20" dirty="0">
                <a:latin typeface="Georgia"/>
                <a:cs typeface="Georgia"/>
              </a:rPr>
              <a:t>food</a:t>
            </a:r>
            <a:r>
              <a:rPr sz="1200" spc="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delivery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that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offer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more 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competitive pricing. </a:t>
            </a:r>
            <a:r>
              <a:rPr sz="1200" spc="15" dirty="0">
                <a:latin typeface="Georgia"/>
                <a:cs typeface="Georgia"/>
              </a:rPr>
              <a:t>The </a:t>
            </a:r>
            <a:r>
              <a:rPr sz="1200" spc="10" dirty="0">
                <a:latin typeface="Georgia"/>
                <a:cs typeface="Georgia"/>
              </a:rPr>
              <a:t>high </a:t>
            </a:r>
            <a:r>
              <a:rPr sz="1200" spc="-10" dirty="0">
                <a:latin typeface="Georgia"/>
                <a:cs typeface="Georgia"/>
              </a:rPr>
              <a:t>charges may have </a:t>
            </a:r>
            <a:r>
              <a:rPr sz="1200" spc="-5" dirty="0">
                <a:latin typeface="Georgia"/>
                <a:cs typeface="Georgia"/>
              </a:rPr>
              <a:t>deterred </a:t>
            </a:r>
            <a:r>
              <a:rPr sz="1200" spc="-10" dirty="0">
                <a:latin typeface="Georgia"/>
                <a:cs typeface="Georgia"/>
              </a:rPr>
              <a:t>customers </a:t>
            </a:r>
            <a:r>
              <a:rPr sz="1200" spc="5" dirty="0">
                <a:latin typeface="Georgia"/>
                <a:cs typeface="Georgia"/>
              </a:rPr>
              <a:t>from ordering </a:t>
            </a:r>
            <a:r>
              <a:rPr sz="1200" spc="10" dirty="0">
                <a:latin typeface="Georgia"/>
                <a:cs typeface="Georgia"/>
              </a:rPr>
              <a:t> through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15" dirty="0">
                <a:latin typeface="Georgia"/>
                <a:cs typeface="Georgia"/>
              </a:rPr>
              <a:t>Swiggy,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resulting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in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50" dirty="0">
                <a:latin typeface="Georgia"/>
                <a:cs typeface="Georgia"/>
              </a:rPr>
              <a:t>a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decline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in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its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business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metrics.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919"/>
              </a:spcBef>
            </a:pPr>
            <a:r>
              <a:rPr sz="1400" spc="20" dirty="0">
                <a:latin typeface="Georgia"/>
                <a:cs typeface="Georgia"/>
              </a:rPr>
              <a:t>Customer</a:t>
            </a:r>
            <a:r>
              <a:rPr sz="1400" spc="105" dirty="0">
                <a:latin typeface="Georgia"/>
                <a:cs typeface="Georgia"/>
              </a:rPr>
              <a:t> </a:t>
            </a:r>
            <a:r>
              <a:rPr sz="1400" spc="10" dirty="0">
                <a:latin typeface="Georgia"/>
                <a:cs typeface="Georgia"/>
              </a:rPr>
              <a:t>Drop-off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10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Impact</a:t>
            </a:r>
            <a:r>
              <a:rPr sz="1400" spc="105" dirty="0">
                <a:latin typeface="Georgia"/>
                <a:cs typeface="Georgia"/>
              </a:rPr>
              <a:t> </a:t>
            </a:r>
            <a:r>
              <a:rPr sz="1400" spc="35" dirty="0">
                <a:latin typeface="Georgia"/>
                <a:cs typeface="Georgia"/>
              </a:rPr>
              <a:t>on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Orders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50">
              <a:latin typeface="Georgia"/>
              <a:cs typeface="Georgia"/>
            </a:endParaRPr>
          </a:p>
          <a:p>
            <a:pPr marL="12700" marR="5080" algn="just">
              <a:lnSpc>
                <a:spcPct val="128400"/>
              </a:lnSpc>
            </a:pPr>
            <a:r>
              <a:rPr sz="1200" spc="25" dirty="0">
                <a:latin typeface="Georgia"/>
                <a:cs typeface="Georgia"/>
              </a:rPr>
              <a:t>The </a:t>
            </a:r>
            <a:r>
              <a:rPr sz="1200" spc="10" dirty="0">
                <a:latin typeface="Georgia"/>
                <a:cs typeface="Georgia"/>
              </a:rPr>
              <a:t>combination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of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high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average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cost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of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35" dirty="0">
                <a:latin typeface="Georgia"/>
                <a:cs typeface="Georgia"/>
              </a:rPr>
              <a:t>two </a:t>
            </a:r>
            <a:r>
              <a:rPr sz="1200" spc="-10" dirty="0">
                <a:latin typeface="Georgia"/>
                <a:cs typeface="Georgia"/>
              </a:rPr>
              <a:t>items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and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inflated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packaging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and 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delivery </a:t>
            </a:r>
            <a:r>
              <a:rPr sz="1200" spc="-10" dirty="0">
                <a:latin typeface="Georgia"/>
                <a:cs typeface="Georgia"/>
              </a:rPr>
              <a:t>charges may have </a:t>
            </a:r>
            <a:r>
              <a:rPr sz="1200" spc="5" dirty="0">
                <a:latin typeface="Georgia"/>
                <a:cs typeface="Georgia"/>
              </a:rPr>
              <a:t>led </a:t>
            </a:r>
            <a:r>
              <a:rPr sz="1200" spc="25" dirty="0">
                <a:latin typeface="Georgia"/>
                <a:cs typeface="Georgia"/>
              </a:rPr>
              <a:t>to </a:t>
            </a:r>
            <a:r>
              <a:rPr sz="1200" spc="-50" dirty="0">
                <a:latin typeface="Georgia"/>
                <a:cs typeface="Georgia"/>
              </a:rPr>
              <a:t>a </a:t>
            </a:r>
            <a:r>
              <a:rPr sz="1200" spc="-5" dirty="0">
                <a:latin typeface="Georgia"/>
                <a:cs typeface="Georgia"/>
              </a:rPr>
              <a:t>considerable </a:t>
            </a:r>
            <a:r>
              <a:rPr sz="1200" dirty="0">
                <a:latin typeface="Georgia"/>
                <a:cs typeface="Georgia"/>
              </a:rPr>
              <a:t>drop-off in </a:t>
            </a:r>
            <a:r>
              <a:rPr sz="1200" spc="-10" dirty="0">
                <a:latin typeface="Georgia"/>
                <a:cs typeface="Georgia"/>
              </a:rPr>
              <a:t>customers </a:t>
            </a:r>
            <a:r>
              <a:rPr sz="1200" spc="5" dirty="0">
                <a:latin typeface="Georgia"/>
                <a:cs typeface="Georgia"/>
              </a:rPr>
              <a:t>placing </a:t>
            </a:r>
            <a:r>
              <a:rPr sz="1200" spc="-15" dirty="0">
                <a:latin typeface="Georgia"/>
                <a:cs typeface="Georgia"/>
              </a:rPr>
              <a:t>orders 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through </a:t>
            </a:r>
            <a:r>
              <a:rPr sz="1200" spc="15" dirty="0">
                <a:latin typeface="Georgia"/>
                <a:cs typeface="Georgia"/>
              </a:rPr>
              <a:t>Swiggy. </a:t>
            </a:r>
            <a:r>
              <a:rPr sz="1200" spc="5" dirty="0">
                <a:latin typeface="Georgia"/>
                <a:cs typeface="Georgia"/>
              </a:rPr>
              <a:t>Customers </a:t>
            </a:r>
            <a:r>
              <a:rPr sz="1200" spc="35" dirty="0">
                <a:latin typeface="Georgia"/>
                <a:cs typeface="Georgia"/>
              </a:rPr>
              <a:t>who </a:t>
            </a:r>
            <a:r>
              <a:rPr sz="1200" spc="10" dirty="0">
                <a:latin typeface="Georgia"/>
                <a:cs typeface="Georgia"/>
              </a:rPr>
              <a:t>found </a:t>
            </a:r>
            <a:r>
              <a:rPr sz="1200" spc="5" dirty="0">
                <a:latin typeface="Georgia"/>
                <a:cs typeface="Georgia"/>
              </a:rPr>
              <a:t>the </a:t>
            </a:r>
            <a:r>
              <a:rPr sz="1200" spc="-5" dirty="0">
                <a:latin typeface="Georgia"/>
                <a:cs typeface="Georgia"/>
              </a:rPr>
              <a:t>overall </a:t>
            </a:r>
            <a:r>
              <a:rPr sz="1200" dirty="0">
                <a:latin typeface="Georgia"/>
                <a:cs typeface="Georgia"/>
              </a:rPr>
              <a:t>cost </a:t>
            </a:r>
            <a:r>
              <a:rPr sz="1200" spc="30" dirty="0">
                <a:latin typeface="Georgia"/>
                <a:cs typeface="Georgia"/>
              </a:rPr>
              <a:t>too </a:t>
            </a:r>
            <a:r>
              <a:rPr sz="1200" spc="15" dirty="0">
                <a:latin typeface="Georgia"/>
                <a:cs typeface="Georgia"/>
              </a:rPr>
              <a:t>high </a:t>
            </a:r>
            <a:r>
              <a:rPr sz="1200" spc="10" dirty="0">
                <a:latin typeface="Georgia"/>
                <a:cs typeface="Georgia"/>
              </a:rPr>
              <a:t>might </a:t>
            </a:r>
            <a:r>
              <a:rPr sz="1200" spc="-5" dirty="0">
                <a:latin typeface="Georgia"/>
                <a:cs typeface="Georgia"/>
              </a:rPr>
              <a:t>have </a:t>
            </a:r>
            <a:r>
              <a:rPr sz="1200" spc="5" dirty="0">
                <a:latin typeface="Georgia"/>
                <a:cs typeface="Georgia"/>
              </a:rPr>
              <a:t>sought 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alternative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options,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impacting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Swiggy's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order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volumes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and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revenues.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Georgia"/>
              <a:cs typeface="Georgia"/>
            </a:endParaRPr>
          </a:p>
          <a:p>
            <a:pPr marL="12700" marR="8890" algn="just">
              <a:lnSpc>
                <a:spcPct val="128299"/>
              </a:lnSpc>
            </a:pPr>
            <a:r>
              <a:rPr sz="1200" spc="25" dirty="0">
                <a:latin typeface="Georgia"/>
                <a:cs typeface="Georgia"/>
              </a:rPr>
              <a:t>The </a:t>
            </a:r>
            <a:r>
              <a:rPr sz="1200" dirty="0">
                <a:latin typeface="Georgia"/>
                <a:cs typeface="Georgia"/>
              </a:rPr>
              <a:t>negative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customer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perception </a:t>
            </a:r>
            <a:r>
              <a:rPr sz="1200" spc="-10" dirty="0">
                <a:latin typeface="Georgia"/>
                <a:cs typeface="Georgia"/>
              </a:rPr>
              <a:t>resulting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from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these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high </a:t>
            </a:r>
            <a:r>
              <a:rPr sz="1200" spc="-10" dirty="0">
                <a:latin typeface="Georgia"/>
                <a:cs typeface="Georgia"/>
              </a:rPr>
              <a:t>charges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20" dirty="0">
                <a:latin typeface="Georgia"/>
                <a:cs typeface="Georgia"/>
              </a:rPr>
              <a:t>could </a:t>
            </a:r>
            <a:r>
              <a:rPr sz="1200" spc="-10" dirty="0">
                <a:latin typeface="Georgia"/>
                <a:cs typeface="Georgia"/>
              </a:rPr>
              <a:t>have 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contributed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25" dirty="0">
                <a:latin typeface="Georgia"/>
                <a:cs typeface="Georgia"/>
              </a:rPr>
              <a:t>to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50" dirty="0">
                <a:latin typeface="Georgia"/>
                <a:cs typeface="Georgia"/>
              </a:rPr>
              <a:t>a</a:t>
            </a:r>
            <a:r>
              <a:rPr sz="1200" spc="8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decline</a:t>
            </a:r>
            <a:r>
              <a:rPr sz="1200" spc="10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in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Swiggy's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performance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during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the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specified</a:t>
            </a:r>
            <a:r>
              <a:rPr sz="1200" spc="10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period.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1513</Words>
  <Application>Microsoft Office PowerPoint</Application>
  <PresentationFormat>Custom</PresentationFormat>
  <Paragraphs>447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Lucida Sans Unicode</vt:lpstr>
      <vt:lpstr>Palatino Linotype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Faiyaz Hussain</dc:creator>
  <cp:lastModifiedBy>Akash Srivastava</cp:lastModifiedBy>
  <cp:revision>1</cp:revision>
  <dcterms:created xsi:type="dcterms:W3CDTF">2023-11-13T11:19:48Z</dcterms:created>
  <dcterms:modified xsi:type="dcterms:W3CDTF">2023-11-13T11:26:04Z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2023-07-03T00:00:00Z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2023-11-13T00:00:00Z</vt:filetime>
  </property>
</Properties>
</file>