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4630400" cy="8229600"/>
  <p:notesSz cx="8229600" cy="14630400"/>
  <p:embeddedFontLst>
    <p:embeddedFont>
      <p:font typeface="Alexandria Semi Bold"/>
      <p:regular r:id="rId10"/>
    </p:embeddedFont>
    <p:embeddedFont>
      <p:font typeface="Alexandria Semi Bold"/>
      <p:regular r:id="rId11"/>
    </p:embeddedFont>
    <p:embeddedFont>
      <p:font typeface="Sora Light"/>
      <p:regular r:id="rId12"/>
    </p:embeddedFont>
    <p:embeddedFont>
      <p:font typeface="Sora Light"/>
      <p:regular r:id="rId13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0" Type="http://schemas.openxmlformats.org/officeDocument/2006/relationships/font" Target="fonts/font1.fntdata"/><Relationship Id="rId11" Type="http://schemas.openxmlformats.org/officeDocument/2006/relationships/font" Target="fonts/font2.fntdata"/><Relationship Id="rId12" Type="http://schemas.openxmlformats.org/officeDocument/2006/relationships/font" Target="fonts/font3.fntdata"/><Relationship Id="rId13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71009" y="539353"/>
            <a:ext cx="7774781" cy="12870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050"/>
              </a:lnSpc>
              <a:buNone/>
            </a:pPr>
            <a:r>
              <a:rPr lang="en-US" sz="40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PySpark ALS Netflix Movie Recommendation System</a:t>
            </a:r>
            <a:endParaRPr lang="en-US" sz="4050" dirty="0"/>
          </a:p>
        </p:txBody>
      </p:sp>
      <p:sp>
        <p:nvSpPr>
          <p:cNvPr id="4" name="Text 1"/>
          <p:cNvSpPr/>
          <p:nvPr/>
        </p:nvSpPr>
        <p:spPr>
          <a:xfrm>
            <a:off x="6171009" y="2119789"/>
            <a:ext cx="7774781" cy="9386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This project builds a Netflix-style movie recommendation system using PySpark's ALS collaborative filtering. It processes user ratings and movie details from CSVs, trains an ALS model, and evaluates predictions with RMSE.</a:t>
            </a:r>
            <a:endParaRPr lang="en-US" sz="1500" dirty="0"/>
          </a:p>
        </p:txBody>
      </p:sp>
      <p:sp>
        <p:nvSpPr>
          <p:cNvPr id="5" name="Shape 2"/>
          <p:cNvSpPr/>
          <p:nvPr/>
        </p:nvSpPr>
        <p:spPr>
          <a:xfrm>
            <a:off x="6171009" y="3278505"/>
            <a:ext cx="7774781" cy="2264450"/>
          </a:xfrm>
          <a:prstGeom prst="roundRect">
            <a:avLst>
              <a:gd name="adj" fmla="val 4846"/>
            </a:avLst>
          </a:prstGeom>
          <a:solidFill>
            <a:srgbClr val="FFFAFA"/>
          </a:solidFill>
          <a:ln w="22860">
            <a:solidFill>
              <a:srgbClr val="BBC2DC"/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6148149" y="3278505"/>
            <a:ext cx="91440" cy="2264450"/>
          </a:xfrm>
          <a:prstGeom prst="roundRect">
            <a:avLst>
              <a:gd name="adj" fmla="val 89855"/>
            </a:avLst>
          </a:prstGeom>
          <a:solidFill>
            <a:srgbClr val="1A2D7A"/>
          </a:solidFill>
          <a:ln/>
        </p:spPr>
      </p:sp>
      <p:sp>
        <p:nvSpPr>
          <p:cNvPr id="7" name="Text 4"/>
          <p:cNvSpPr/>
          <p:nvPr/>
        </p:nvSpPr>
        <p:spPr>
          <a:xfrm>
            <a:off x="6458069" y="3496985"/>
            <a:ext cx="2574012" cy="3217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Key Features</a:t>
            </a:r>
            <a:endParaRPr lang="en-US" sz="2000" dirty="0"/>
          </a:p>
        </p:txBody>
      </p:sp>
      <p:sp>
        <p:nvSpPr>
          <p:cNvPr id="8" name="Text 5"/>
          <p:cNvSpPr/>
          <p:nvPr/>
        </p:nvSpPr>
        <p:spPr>
          <a:xfrm>
            <a:off x="6458069" y="3935968"/>
            <a:ext cx="7269242" cy="6257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450"/>
              </a:lnSpc>
              <a:buSzPct val="100000"/>
              <a:buChar char="•"/>
            </a:pPr>
            <a:r>
              <a:rPr lang="en-US" sz="15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Reads user ratings (CustId, MovieId, Rating) &amp; movie details (MovieId, MovieTitle).</a:t>
            </a:r>
            <a:endParaRPr lang="en-US" sz="1500" dirty="0"/>
          </a:p>
        </p:txBody>
      </p:sp>
      <p:sp>
        <p:nvSpPr>
          <p:cNvPr id="9" name="Text 6"/>
          <p:cNvSpPr/>
          <p:nvPr/>
        </p:nvSpPr>
        <p:spPr>
          <a:xfrm>
            <a:off x="6458069" y="4630222"/>
            <a:ext cx="7269242" cy="3128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450"/>
              </a:lnSpc>
              <a:buSzPct val="100000"/>
              <a:buChar char="•"/>
            </a:pPr>
            <a:r>
              <a:rPr lang="en-US" sz="15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Generates top-10 movie recommendations per user.</a:t>
            </a:r>
            <a:endParaRPr lang="en-US" sz="1500" dirty="0"/>
          </a:p>
        </p:txBody>
      </p:sp>
      <p:sp>
        <p:nvSpPr>
          <p:cNvPr id="10" name="Text 7"/>
          <p:cNvSpPr/>
          <p:nvPr/>
        </p:nvSpPr>
        <p:spPr>
          <a:xfrm>
            <a:off x="6458069" y="5011579"/>
            <a:ext cx="7269242" cy="3128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450"/>
              </a:lnSpc>
              <a:buSzPct val="100000"/>
              <a:buChar char="•"/>
            </a:pPr>
            <a:r>
              <a:rPr lang="en-US" sz="15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Generates top-10 user recommendations per movie.</a:t>
            </a:r>
            <a:endParaRPr lang="en-US" sz="1500" dirty="0"/>
          </a:p>
        </p:txBody>
      </p:sp>
      <p:sp>
        <p:nvSpPr>
          <p:cNvPr id="11" name="Shape 8"/>
          <p:cNvSpPr/>
          <p:nvPr/>
        </p:nvSpPr>
        <p:spPr>
          <a:xfrm>
            <a:off x="6171009" y="5738574"/>
            <a:ext cx="7774781" cy="1951553"/>
          </a:xfrm>
          <a:prstGeom prst="roundRect">
            <a:avLst>
              <a:gd name="adj" fmla="val 5623"/>
            </a:avLst>
          </a:prstGeom>
          <a:solidFill>
            <a:srgbClr val="FFFAFA"/>
          </a:solidFill>
          <a:ln w="22860">
            <a:solidFill>
              <a:srgbClr val="BBC2DC"/>
            </a:solidFill>
            <a:prstDash val="solid"/>
          </a:ln>
        </p:spPr>
      </p:sp>
      <p:sp>
        <p:nvSpPr>
          <p:cNvPr id="12" name="Shape 9"/>
          <p:cNvSpPr/>
          <p:nvPr/>
        </p:nvSpPr>
        <p:spPr>
          <a:xfrm>
            <a:off x="6148149" y="5738574"/>
            <a:ext cx="91440" cy="1951553"/>
          </a:xfrm>
          <a:prstGeom prst="roundRect">
            <a:avLst>
              <a:gd name="adj" fmla="val 89855"/>
            </a:avLst>
          </a:prstGeom>
          <a:solidFill>
            <a:srgbClr val="1A2D7A"/>
          </a:solidFill>
          <a:ln/>
        </p:spPr>
      </p:sp>
      <p:sp>
        <p:nvSpPr>
          <p:cNvPr id="13" name="Text 10"/>
          <p:cNvSpPr/>
          <p:nvPr/>
        </p:nvSpPr>
        <p:spPr>
          <a:xfrm>
            <a:off x="6458069" y="5957054"/>
            <a:ext cx="2574012" cy="3217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Robust Design</a:t>
            </a:r>
            <a:endParaRPr lang="en-US" sz="2000" dirty="0"/>
          </a:p>
        </p:txBody>
      </p:sp>
      <p:sp>
        <p:nvSpPr>
          <p:cNvPr id="14" name="Text 11"/>
          <p:cNvSpPr/>
          <p:nvPr/>
        </p:nvSpPr>
        <p:spPr>
          <a:xfrm>
            <a:off x="6458069" y="6396038"/>
            <a:ext cx="7269242" cy="3128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450"/>
              </a:lnSpc>
              <a:buSzPct val="100000"/>
              <a:buChar char="•"/>
            </a:pPr>
            <a:r>
              <a:rPr lang="en-US" sz="15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Includes proper type casting and null handling.</a:t>
            </a:r>
            <a:endParaRPr lang="en-US" sz="1500" dirty="0"/>
          </a:p>
        </p:txBody>
      </p:sp>
      <p:sp>
        <p:nvSpPr>
          <p:cNvPr id="15" name="Text 12"/>
          <p:cNvSpPr/>
          <p:nvPr/>
        </p:nvSpPr>
        <p:spPr>
          <a:xfrm>
            <a:off x="6458069" y="6777395"/>
            <a:ext cx="7269242" cy="3128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450"/>
              </a:lnSpc>
              <a:buSzPct val="100000"/>
              <a:buChar char="•"/>
            </a:pPr>
            <a:r>
              <a:rPr lang="en-US" sz="15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Implements cold-start strategy for new users/movies.</a:t>
            </a:r>
            <a:endParaRPr lang="en-US" sz="1500" dirty="0"/>
          </a:p>
        </p:txBody>
      </p:sp>
      <p:sp>
        <p:nvSpPr>
          <p:cNvPr id="16" name="Text 13"/>
          <p:cNvSpPr/>
          <p:nvPr/>
        </p:nvSpPr>
        <p:spPr>
          <a:xfrm>
            <a:off x="6458069" y="7158752"/>
            <a:ext cx="7269242" cy="3128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450"/>
              </a:lnSpc>
              <a:buSzPct val="100000"/>
              <a:buChar char="•"/>
            </a:pPr>
            <a:r>
              <a:rPr lang="en-US" sz="15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Outputs all results to HDFS as CSV files.</a:t>
            </a:r>
            <a:endParaRPr lang="en-US" sz="1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2350" y="551855"/>
            <a:ext cx="5281017" cy="6602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150"/>
              </a:lnSpc>
              <a:buNone/>
            </a:pPr>
            <a:r>
              <a:rPr lang="en-US" sz="41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Spark </a:t>
            </a:r>
            <a:endParaRPr lang="en-US" sz="41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2350" y="1613416"/>
            <a:ext cx="12146518" cy="202692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02350" y="3941326"/>
            <a:ext cx="4224814" cy="5280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150"/>
              </a:lnSpc>
              <a:buNone/>
            </a:pPr>
            <a:r>
              <a:rPr lang="en-US" sz="33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YARN</a:t>
            </a:r>
            <a:endParaRPr lang="en-US" sz="3300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50" y="4770358"/>
            <a:ext cx="13225701" cy="316587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6621" y="460891"/>
            <a:ext cx="4411028" cy="551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300"/>
              </a:lnSpc>
              <a:buNone/>
            </a:pPr>
            <a:r>
              <a:rPr lang="en-US" sz="3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GRAPHS</a:t>
            </a:r>
            <a:endParaRPr lang="en-US" sz="3450" dirty="0"/>
          </a:p>
        </p:txBody>
      </p:sp>
      <p:sp>
        <p:nvSpPr>
          <p:cNvPr id="3" name="Shape 1"/>
          <p:cNvSpPr/>
          <p:nvPr/>
        </p:nvSpPr>
        <p:spPr>
          <a:xfrm>
            <a:off x="465892" y="1263610"/>
            <a:ext cx="6765608" cy="7008376"/>
          </a:xfrm>
          <a:prstGeom prst="roundRect">
            <a:avLst>
              <a:gd name="adj" fmla="val 1784"/>
            </a:avLst>
          </a:prstGeom>
          <a:solidFill>
            <a:srgbClr val="FCEC99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412" y="1452086"/>
            <a:ext cx="6285667" cy="4190405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5830967"/>
            <a:ext cx="4773692" cy="2252543"/>
          </a:xfrm>
          <a:prstGeom prst="rect">
            <a:avLst/>
          </a:prstGeom>
        </p:spPr>
      </p:pic>
      <p:sp>
        <p:nvSpPr>
          <p:cNvPr id="6" name="Shape 2"/>
          <p:cNvSpPr/>
          <p:nvPr/>
        </p:nvSpPr>
        <p:spPr>
          <a:xfrm>
            <a:off x="7406521" y="1263610"/>
            <a:ext cx="6765608" cy="7008376"/>
          </a:xfrm>
          <a:prstGeom prst="roundRect">
            <a:avLst>
              <a:gd name="adj" fmla="val 1784"/>
            </a:avLst>
          </a:prstGeom>
          <a:solidFill>
            <a:srgbClr val="FCEC99"/>
          </a:solidFill>
          <a:ln/>
        </p:spPr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4042" y="1452086"/>
            <a:ext cx="5493663" cy="549366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2025-09-16T03:54:13Z</dcterms:created>
  <dcterms:modified xsi:type="dcterms:W3CDTF">2025-09-16T03:54:13Z</dcterms:modified>
</cp:coreProperties>
</file>