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Gelasio" panose="020B0604020202020204" charset="0"/>
      <p:regular r:id="rId5"/>
    </p:embeddedFont>
    <p:embeddedFont>
      <p:font typeface="Gelasio Semi Bold" panose="020B0604020202020204" charset="0"/>
      <p:regular r:id="rId6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55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Sentiment Analysis of Tweets with PySpark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Using TF-IDF + Logistic Regression on Sentiment140 Dataset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326505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PySpark for Tweet Sentiment</a:t>
            </a:r>
            <a:endParaRPr lang="en-US" sz="1750" dirty="0"/>
          </a:p>
        </p:txBody>
      </p:sp>
      <p:sp>
        <p:nvSpPr>
          <p:cNvPr id="3" name="Shape 1"/>
          <p:cNvSpPr/>
          <p:nvPr/>
        </p:nvSpPr>
        <p:spPr>
          <a:xfrm>
            <a:off x="396835" y="992148"/>
            <a:ext cx="6861691" cy="838676"/>
          </a:xfrm>
          <a:prstGeom prst="roundRect">
            <a:avLst>
              <a:gd name="adj" fmla="val 8722"/>
            </a:avLst>
          </a:prstGeom>
          <a:solidFill>
            <a:srgbClr val="F9F6F0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" y="976908"/>
            <a:ext cx="6861691" cy="60960"/>
          </a:xfrm>
          <a:prstGeom prst="roundRect">
            <a:avLst>
              <a:gd name="adj" fmla="val 27907"/>
            </a:avLst>
          </a:prstGeom>
          <a:solidFill>
            <a:srgbClr val="DECEBB"/>
          </a:solidFill>
          <a:ln/>
        </p:spPr>
      </p:sp>
      <p:sp>
        <p:nvSpPr>
          <p:cNvPr id="5" name="Shape 3"/>
          <p:cNvSpPr/>
          <p:nvPr/>
        </p:nvSpPr>
        <p:spPr>
          <a:xfrm>
            <a:off x="3657540" y="822127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DECEBB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77" y="907137"/>
            <a:ext cx="136088" cy="17002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25423" y="127563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Sentiment Task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525423" y="1520785"/>
            <a:ext cx="6604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Classify emotional tone of tweets (positive/negative) from the 1.6M-tweet Sentiment140 dataset.</a:t>
            </a:r>
            <a:endParaRPr lang="en-US" sz="850" dirty="0"/>
          </a:p>
        </p:txBody>
      </p:sp>
      <p:sp>
        <p:nvSpPr>
          <p:cNvPr id="9" name="Shape 6"/>
          <p:cNvSpPr/>
          <p:nvPr/>
        </p:nvSpPr>
        <p:spPr>
          <a:xfrm>
            <a:off x="7371874" y="992148"/>
            <a:ext cx="6861691" cy="838676"/>
          </a:xfrm>
          <a:prstGeom prst="roundRect">
            <a:avLst>
              <a:gd name="adj" fmla="val 8722"/>
            </a:avLst>
          </a:prstGeom>
          <a:solidFill>
            <a:srgbClr val="F9F6F0"/>
          </a:solidFill>
          <a:ln/>
        </p:spPr>
      </p:sp>
      <p:sp>
        <p:nvSpPr>
          <p:cNvPr id="10" name="Shape 7"/>
          <p:cNvSpPr/>
          <p:nvPr/>
        </p:nvSpPr>
        <p:spPr>
          <a:xfrm>
            <a:off x="7371874" y="976908"/>
            <a:ext cx="6861691" cy="60960"/>
          </a:xfrm>
          <a:prstGeom prst="roundRect">
            <a:avLst>
              <a:gd name="adj" fmla="val 27907"/>
            </a:avLst>
          </a:prstGeom>
          <a:solidFill>
            <a:srgbClr val="DECEBB"/>
          </a:solidFill>
          <a:ln/>
        </p:spPr>
      </p:sp>
      <p:sp>
        <p:nvSpPr>
          <p:cNvPr id="11" name="Shape 8"/>
          <p:cNvSpPr/>
          <p:nvPr/>
        </p:nvSpPr>
        <p:spPr>
          <a:xfrm>
            <a:off x="10632579" y="822127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DECEBB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615" y="907137"/>
            <a:ext cx="136088" cy="170021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500461" y="127563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ML Pipeline</a:t>
            </a:r>
            <a:endParaRPr lang="en-US" sz="1100" dirty="0"/>
          </a:p>
        </p:txBody>
      </p:sp>
      <p:sp>
        <p:nvSpPr>
          <p:cNvPr id="14" name="Text 10"/>
          <p:cNvSpPr/>
          <p:nvPr/>
        </p:nvSpPr>
        <p:spPr>
          <a:xfrm>
            <a:off x="7500461" y="1520785"/>
            <a:ext cx="6604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Preprocessing (clean, tokenize), TF-IDF feature extraction, then Logistic Regression model training.</a:t>
            </a:r>
            <a:endParaRPr lang="en-US" sz="850" dirty="0"/>
          </a:p>
        </p:txBody>
      </p:sp>
      <p:sp>
        <p:nvSpPr>
          <p:cNvPr id="15" name="Text 11"/>
          <p:cNvSpPr/>
          <p:nvPr/>
        </p:nvSpPr>
        <p:spPr>
          <a:xfrm>
            <a:off x="396835" y="2000845"/>
            <a:ext cx="1708190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Results &amp; Scalability</a:t>
            </a:r>
            <a:endParaRPr lang="en-US" sz="1300" dirty="0"/>
          </a:p>
        </p:txBody>
      </p:sp>
      <p:sp>
        <p:nvSpPr>
          <p:cNvPr id="16" name="Text 12"/>
          <p:cNvSpPr/>
          <p:nvPr/>
        </p:nvSpPr>
        <p:spPr>
          <a:xfrm>
            <a:off x="396835" y="249686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Tweet Distribution</a:t>
            </a:r>
            <a:endParaRPr lang="en-US" sz="11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35" y="2801542"/>
            <a:ext cx="3145891" cy="1701166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1372791" y="4615993"/>
            <a:ext cx="113348" cy="113348"/>
          </a:xfrm>
          <a:prstGeom prst="roundRect">
            <a:avLst>
              <a:gd name="adj" fmla="val 16134"/>
            </a:avLst>
          </a:prstGeom>
          <a:solidFill>
            <a:srgbClr val="30271D"/>
          </a:solidFill>
          <a:ln/>
        </p:spPr>
      </p:sp>
      <p:sp>
        <p:nvSpPr>
          <p:cNvPr id="19" name="Text 14"/>
          <p:cNvSpPr/>
          <p:nvPr/>
        </p:nvSpPr>
        <p:spPr>
          <a:xfrm>
            <a:off x="1547098" y="4615993"/>
            <a:ext cx="395883" cy="113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Positive</a:t>
            </a:r>
            <a:endParaRPr lang="en-US" sz="850" dirty="0"/>
          </a:p>
        </p:txBody>
      </p:sp>
      <p:sp>
        <p:nvSpPr>
          <p:cNvPr id="20" name="Shape 15"/>
          <p:cNvSpPr/>
          <p:nvPr/>
        </p:nvSpPr>
        <p:spPr>
          <a:xfrm>
            <a:off x="2095381" y="4615993"/>
            <a:ext cx="113348" cy="113348"/>
          </a:xfrm>
          <a:prstGeom prst="roundRect">
            <a:avLst>
              <a:gd name="adj" fmla="val 16134"/>
            </a:avLst>
          </a:prstGeom>
          <a:solidFill>
            <a:srgbClr val="9C7E5E"/>
          </a:solidFill>
          <a:ln/>
        </p:spPr>
      </p:sp>
      <p:sp>
        <p:nvSpPr>
          <p:cNvPr id="21" name="Text 16"/>
          <p:cNvSpPr/>
          <p:nvPr/>
        </p:nvSpPr>
        <p:spPr>
          <a:xfrm>
            <a:off x="2269689" y="4615993"/>
            <a:ext cx="440055" cy="113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Negative</a:t>
            </a:r>
            <a:endParaRPr lang="en-US" sz="850" dirty="0"/>
          </a:p>
        </p:txBody>
      </p:sp>
      <p:sp>
        <p:nvSpPr>
          <p:cNvPr id="23" name="Text 18"/>
          <p:cNvSpPr/>
          <p:nvPr/>
        </p:nvSpPr>
        <p:spPr>
          <a:xfrm>
            <a:off x="10517743" y="2249859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82%</a:t>
            </a:r>
            <a:endParaRPr lang="en-US" sz="2000" dirty="0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5121" y="1786948"/>
            <a:ext cx="1394937" cy="1464827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0517743" y="334524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Accuracy</a:t>
            </a:r>
            <a:endParaRPr lang="en-US" sz="1100" dirty="0"/>
          </a:p>
        </p:txBody>
      </p:sp>
      <p:sp>
        <p:nvSpPr>
          <p:cNvPr id="27" name="Text 21"/>
          <p:cNvSpPr/>
          <p:nvPr/>
        </p:nvSpPr>
        <p:spPr>
          <a:xfrm>
            <a:off x="7833537" y="3495904"/>
            <a:ext cx="60743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PySpark enables scalable processing of millions of tweets for real-time analysis.</a:t>
            </a:r>
            <a:endParaRPr lang="en-US" sz="85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CFA799-B9B3-321E-95D5-838AF18CC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70" y="5518972"/>
            <a:ext cx="2655655" cy="22450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BD058D-C5C8-D6AA-FA9F-7EAC9B0F9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301" y="5473426"/>
            <a:ext cx="2655655" cy="2245049"/>
          </a:xfrm>
          <a:prstGeom prst="rect">
            <a:avLst/>
          </a:prstGeom>
        </p:spPr>
      </p:pic>
      <p:sp>
        <p:nvSpPr>
          <p:cNvPr id="35" name="Text 11">
            <a:extLst>
              <a:ext uri="{FF2B5EF4-FFF2-40B4-BE49-F238E27FC236}">
                <a16:creationId xmlns:a16="http://schemas.microsoft.com/office/drawing/2014/main" id="{C08B568C-1A01-9BB0-6B9A-5349E982A6B5}"/>
              </a:ext>
            </a:extLst>
          </p:cNvPr>
          <p:cNvSpPr/>
          <p:nvPr/>
        </p:nvSpPr>
        <p:spPr>
          <a:xfrm>
            <a:off x="2688631" y="5029982"/>
            <a:ext cx="1708190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Graphs</a:t>
            </a:r>
            <a:endParaRPr lang="en-US" sz="1600" dirty="0"/>
          </a:p>
        </p:txBody>
      </p:sp>
      <p:sp>
        <p:nvSpPr>
          <p:cNvPr id="36" name="Text 11">
            <a:extLst>
              <a:ext uri="{FF2B5EF4-FFF2-40B4-BE49-F238E27FC236}">
                <a16:creationId xmlns:a16="http://schemas.microsoft.com/office/drawing/2014/main" id="{2BDC4107-17E5-6DB3-BE2E-8408447F04AA}"/>
              </a:ext>
            </a:extLst>
          </p:cNvPr>
          <p:cNvSpPr/>
          <p:nvPr/>
        </p:nvSpPr>
        <p:spPr>
          <a:xfrm>
            <a:off x="9880520" y="4211834"/>
            <a:ext cx="1708190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Dashboards</a:t>
            </a:r>
            <a:endParaRPr lang="en-US" sz="1600" dirty="0"/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A0929367-5300-611C-CB5F-4F04C519C4D0}"/>
              </a:ext>
            </a:extLst>
          </p:cNvPr>
          <p:cNvSpPr/>
          <p:nvPr/>
        </p:nvSpPr>
        <p:spPr>
          <a:xfrm>
            <a:off x="6762706" y="4744199"/>
            <a:ext cx="1708190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Yarn</a:t>
            </a:r>
            <a:endParaRPr lang="en-US" sz="130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4BD6C98E-6CF3-3EBD-26F3-712001DB7886}"/>
              </a:ext>
            </a:extLst>
          </p:cNvPr>
          <p:cNvSpPr/>
          <p:nvPr/>
        </p:nvSpPr>
        <p:spPr>
          <a:xfrm>
            <a:off x="6762706" y="6286284"/>
            <a:ext cx="1708190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Spark</a:t>
            </a:r>
            <a:endParaRPr lang="en-US" sz="13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CB8E97-4558-12D3-66CD-E7648A225099}"/>
              </a:ext>
            </a:extLst>
          </p:cNvPr>
          <p:cNvSpPr/>
          <p:nvPr/>
        </p:nvSpPr>
        <p:spPr>
          <a:xfrm>
            <a:off x="12863946" y="7764021"/>
            <a:ext cx="1641764" cy="340888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CA60214-E399-09CA-623D-FCFEAEE6D3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8003" y="4996396"/>
            <a:ext cx="8059479" cy="117612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313E2D4-A1EB-02E6-CA45-56A6CE2FCD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8003" y="6566199"/>
            <a:ext cx="8059479" cy="1564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Gelasio</vt:lpstr>
      <vt:lpstr>Arial</vt:lpstr>
      <vt:lpstr>Gelasio Semi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NCP</cp:lastModifiedBy>
  <cp:revision>2</cp:revision>
  <dcterms:created xsi:type="dcterms:W3CDTF">2025-09-10T07:11:43Z</dcterms:created>
  <dcterms:modified xsi:type="dcterms:W3CDTF">2025-09-10T07:23:26Z</dcterms:modified>
</cp:coreProperties>
</file>