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comments/comment7.xml" ContentType="application/vnd.openxmlformats-officedocument.presentationml.comments+xml"/>
  <Override PartName="/ppt/notesSlides/notesSlide10.xml" ContentType="application/vnd.openxmlformats-officedocument.presentationml.notesSlide+xml"/>
  <Override PartName="/ppt/comments/comment8.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9.xml" ContentType="application/vnd.openxmlformats-officedocument.presentationml.comments+xml"/>
  <Override PartName="/ppt/notesSlides/notesSlide14.xml" ContentType="application/vnd.openxmlformats-officedocument.presentationml.notesSlide+xml"/>
  <Override PartName="/ppt/comments/comment10.xml" ContentType="application/vnd.openxmlformats-officedocument.presentationml.comments+xml"/>
  <Override PartName="/ppt/notesSlides/notesSlide15.xml" ContentType="application/vnd.openxmlformats-officedocument.presentationml.notesSlide+xml"/>
  <Override PartName="/ppt/comments/comment1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i Ivanov" initials="" lastIdx="12" clrIdx="0"/>
  <p:cmAuthor id="1" name="Andrei IVANOV (108990)" initials="AI" lastIdx="1" clrIdx="1">
    <p:extLst>
      <p:ext uri="{19B8F6BF-5375-455C-9EA6-DF929625EA0E}">
        <p15:presenceInfo xmlns:p15="http://schemas.microsoft.com/office/powerpoint/2012/main" userId="S::andrei.ivanov@stud.etti.upb.ro::dd5caa49-8e84-4344-a8b7-5ecedbff411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74" y="54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2-26T21:11:08.483" idx="1">
    <p:pos x="6000" y="0"/>
    <p:text>importance of sleep for emotional and energetical regulation of humans, details about the sleep stages we are given (N1-N4, REM), significance and why use AI to predict sleep stages</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24-02-26T21:17:43.110" idx="11">
    <p:pos x="6000" y="0"/>
    <p:text>compute dendrogram to use for visual support</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24-02-26T21:18:43.658" idx="12">
    <p:pos x="6000" y="0"/>
    <p:text>mention the use of GridSearchCV for hyperparam tuning</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4-03-03T20:37:16.639" idx="2">
    <p:pos x="425" y="1775"/>
    <p:text>AI can make predictions based on information that would be hard for humans to understand due to the nature of the EEG signal</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4-02-26T21:09:23.045" idx="3">
    <p:pos x="6000" y="0"/>
    <p:text>physiological significance, what it measures, how it is measured, signal acquisition (mentioning our given channels, Fpz-Cz &amp; Pz-Oz), general characteristics of signal (non-stationary etc)</p:text>
  </p:cm>
  <p:cm authorId="1" dt="2024-03-04T22:49:24.799" idx="1">
    <p:pos x="10" y="10"/>
    <p:text>Ghimatgar et al. revealed that the results of sleep stage staging using Fpz-Cz EEG signals were more accurate than other channels [21]</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24-03-03T21:26:40.048" idx="4">
    <p:pos x="370" y="1744"/>
    <p:text>showing that ZCR can be correlated with certain neurological events</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4-03-03T21:24:11.747" idx="5">
    <p:pos x="425" y="924"/>
    <p:text>frequency-domain analysis focuses on the distribution of signal energy across different frequency bands</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4-03-04T15:28:44.752" idx="6">
    <p:pos x="6000" y="0"/>
    <p:text>answering to the question how do we start with given data, knowing the problem and the signal, to "solve" the problem</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24-03-04T15:27:32.102" idx="8">
    <p:pos x="6000" y="100"/>
    <p:text>functions could be either taken from existing libraries or "done by hand"; advantage of manually composing them: getting a deeper understanding of the maths, and EEG signals</p:text>
  </p:cm>
  <p:cm authorId="0" dt="2024-03-04T15:28:03.617" idx="7">
    <p:pos x="6000" y="0"/>
    <p:text>i also think that it is not necessary to explain what each function does, they are pretty self explanatory</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24-03-04T16:40:46.235" idx="9">
    <p:pos x="6000" y="0"/>
    <p:text>spectra look different from each other in each state but there are also differences between the two channels, so feature extraction will happen to both</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24-02-26T21:14:27.778" idx="10">
    <p:pos x="6000" y="0"/>
    <p:text>mention multiple types of algorithms that could be used in general (mention that NNs can be fed time series and learn from them without prior feature extraction)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bf0c12d2ec_2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bf0c12d2ec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bf0c12d2ec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bf0c12d2e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bce682f6c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bce682f6c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bce682f6c0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bce682f6c0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bce682f6c0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bce682f6c0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bce682f6c0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bce682f6c0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bce682f6c0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bce682f6c0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bce682f6c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bce682f6c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bce682f6c0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bce682f6c0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bce682f6c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bce682f6c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bce682f6c0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bce682f6c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bd12065e8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bd12065e8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bce682f6c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bce682f6c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bce682f6c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bce682f6c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bce682f6c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bce682f6c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bce682f6c0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bce682f6c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bce682f6c0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bce682f6c0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comments" Target="../comments/commen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comments" Target="../comments/comment9.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comments" Target="../comments/comment10.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comments" Target="../comments/comment11.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3" Type="http://schemas.openxmlformats.org/officeDocument/2006/relationships/hyperlink" Target="https://www.nature.com/articles/s41598-021-83337-3"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comments" Target="../comments/commen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comments" Target="../comments/commen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comments" Target="../comments/commen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comments" Target="../comments/commen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87900" y="795575"/>
            <a:ext cx="8400300" cy="94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2980">
                <a:solidFill>
                  <a:schemeClr val="lt1"/>
                </a:solidFill>
                <a:highlight>
                  <a:srgbClr val="8B5DCA"/>
                </a:highlight>
              </a:rPr>
              <a:t>Biosignal Analytics</a:t>
            </a:r>
            <a:endParaRPr sz="2980">
              <a:solidFill>
                <a:schemeClr val="lt1"/>
              </a:solidFill>
              <a:highlight>
                <a:srgbClr val="8B5DCA"/>
              </a:highlight>
            </a:endParaRPr>
          </a:p>
          <a:p>
            <a:pPr marL="0" lvl="0" indent="0" algn="l" rtl="0">
              <a:spcBef>
                <a:spcPts val="0"/>
              </a:spcBef>
              <a:spcAft>
                <a:spcPts val="0"/>
              </a:spcAft>
              <a:buSzPts val="990"/>
              <a:buNone/>
            </a:pPr>
            <a:r>
              <a:rPr lang="en-GB" sz="2180">
                <a:solidFill>
                  <a:schemeClr val="lt1"/>
                </a:solidFill>
                <a:highlight>
                  <a:srgbClr val="8B5DCA"/>
                </a:highlight>
              </a:rPr>
              <a:t>Group 4 - Sleep stage classification using electroencephalography</a:t>
            </a:r>
            <a:endParaRPr sz="2180">
              <a:solidFill>
                <a:schemeClr val="lt1"/>
              </a:solidFill>
              <a:highlight>
                <a:srgbClr val="8B5DCA"/>
              </a:highlight>
            </a:endParaRPr>
          </a:p>
        </p:txBody>
      </p:sp>
      <p:sp>
        <p:nvSpPr>
          <p:cNvPr id="55" name="Google Shape;55;p13"/>
          <p:cNvSpPr txBox="1">
            <a:spLocks noGrp="1"/>
          </p:cNvSpPr>
          <p:nvPr>
            <p:ph type="subTitle" idx="1"/>
          </p:nvPr>
        </p:nvSpPr>
        <p:spPr>
          <a:xfrm>
            <a:off x="-827025" y="4171350"/>
            <a:ext cx="8520600" cy="792600"/>
          </a:xfrm>
          <a:prstGeom prst="rect">
            <a:avLst/>
          </a:prstGeom>
        </p:spPr>
        <p:txBody>
          <a:bodyPr spcFirstLastPara="1" wrap="square" lIns="91425" tIns="91425" rIns="91425" bIns="91425" anchor="t" anchorCtr="0">
            <a:normAutofit/>
          </a:bodyPr>
          <a:lstStyle/>
          <a:p>
            <a:pPr marL="0" lvl="0" indent="0" algn="r" rtl="0">
              <a:lnSpc>
                <a:spcPct val="80000"/>
              </a:lnSpc>
              <a:spcBef>
                <a:spcPts val="0"/>
              </a:spcBef>
              <a:spcAft>
                <a:spcPts val="0"/>
              </a:spcAft>
              <a:buSzPts val="935"/>
              <a:buNone/>
            </a:pPr>
            <a:r>
              <a:rPr lang="en-GB" sz="2180">
                <a:solidFill>
                  <a:schemeClr val="dk1"/>
                </a:solidFill>
              </a:rPr>
              <a:t>Andrei Ivanov</a:t>
            </a:r>
            <a:endParaRPr sz="2180">
              <a:solidFill>
                <a:schemeClr val="dk1"/>
              </a:solidFill>
            </a:endParaRPr>
          </a:p>
          <a:p>
            <a:pPr marL="0" lvl="0" indent="0" algn="r" rtl="0">
              <a:lnSpc>
                <a:spcPct val="80000"/>
              </a:lnSpc>
              <a:spcBef>
                <a:spcPts val="0"/>
              </a:spcBef>
              <a:spcAft>
                <a:spcPts val="0"/>
              </a:spcAft>
              <a:buSzPts val="935"/>
              <a:buNone/>
            </a:pPr>
            <a:r>
              <a:rPr lang="en-GB" sz="2180">
                <a:solidFill>
                  <a:schemeClr val="dk1"/>
                </a:solidFill>
              </a:rPr>
              <a:t>Faiza Anan Noor</a:t>
            </a:r>
            <a:endParaRPr sz="2180">
              <a:solidFill>
                <a:schemeClr val="dk1"/>
              </a:solidFill>
            </a:endParaRPr>
          </a:p>
        </p:txBody>
      </p:sp>
      <p:pic>
        <p:nvPicPr>
          <p:cNvPr id="56" name="Google Shape;56;p13"/>
          <p:cNvPicPr preferRelativeResize="0"/>
          <p:nvPr/>
        </p:nvPicPr>
        <p:blipFill>
          <a:blip r:embed="rId3">
            <a:alphaModFix/>
          </a:blip>
          <a:stretch>
            <a:fillRect/>
          </a:stretch>
        </p:blipFill>
        <p:spPr>
          <a:xfrm>
            <a:off x="923506" y="2068400"/>
            <a:ext cx="2515274" cy="2606325"/>
          </a:xfrm>
          <a:prstGeom prst="rect">
            <a:avLst/>
          </a:prstGeom>
          <a:noFill/>
          <a:ln>
            <a:noFill/>
          </a:ln>
        </p:spPr>
      </p:pic>
      <p:pic>
        <p:nvPicPr>
          <p:cNvPr id="57" name="Google Shape;57;p13"/>
          <p:cNvPicPr preferRelativeResize="0"/>
          <p:nvPr/>
        </p:nvPicPr>
        <p:blipFill rotWithShape="1">
          <a:blip r:embed="rId4">
            <a:alphaModFix/>
          </a:blip>
          <a:srcRect r="67514"/>
          <a:stretch/>
        </p:blipFill>
        <p:spPr>
          <a:xfrm>
            <a:off x="7321228" y="3394850"/>
            <a:ext cx="1543249" cy="1767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5"/>
        <p:cNvGrpSpPr/>
        <p:nvPr/>
      </p:nvGrpSpPr>
      <p:grpSpPr>
        <a:xfrm>
          <a:off x="0" y="0"/>
          <a:ext cx="0" cy="0"/>
          <a:chOff x="0" y="0"/>
          <a:chExt cx="0" cy="0"/>
        </a:xfrm>
      </p:grpSpPr>
      <p:sp>
        <p:nvSpPr>
          <p:cNvPr id="186" name="Google Shape;186;p22"/>
          <p:cNvSpPr/>
          <p:nvPr/>
        </p:nvSpPr>
        <p:spPr>
          <a:xfrm>
            <a:off x="379950" y="0"/>
            <a:ext cx="46200" cy="16362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7" name="Google Shape;187;p22"/>
          <p:cNvSpPr/>
          <p:nvPr/>
        </p:nvSpPr>
        <p:spPr>
          <a:xfrm>
            <a:off x="586450" y="0"/>
            <a:ext cx="46200" cy="10503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8" name="Google Shape;188;p22"/>
          <p:cNvSpPr/>
          <p:nvPr/>
        </p:nvSpPr>
        <p:spPr>
          <a:xfrm>
            <a:off x="543100" y="1006075"/>
            <a:ext cx="132900" cy="13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22"/>
          <p:cNvSpPr/>
          <p:nvPr/>
        </p:nvSpPr>
        <p:spPr>
          <a:xfrm>
            <a:off x="173450" y="0"/>
            <a:ext cx="46200" cy="24156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 name="Google Shape;190;p22"/>
          <p:cNvSpPr/>
          <p:nvPr/>
        </p:nvSpPr>
        <p:spPr>
          <a:xfrm>
            <a:off x="8119225" y="4213475"/>
            <a:ext cx="1362900" cy="136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1" name="Google Shape;191;p22"/>
          <p:cNvSpPr txBox="1">
            <a:spLocks noGrp="1"/>
          </p:cNvSpPr>
          <p:nvPr>
            <p:ph type="sldNum" idx="12"/>
          </p:nvPr>
        </p:nvSpPr>
        <p:spPr>
          <a:xfrm>
            <a:off x="8453908" y="46981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900">
                <a:solidFill>
                  <a:schemeClr val="lt1"/>
                </a:solidFill>
              </a:rPr>
              <a:t>10</a:t>
            </a:fld>
            <a:endParaRPr sz="1900">
              <a:solidFill>
                <a:schemeClr val="lt1"/>
              </a:solidFill>
            </a:endParaRPr>
          </a:p>
        </p:txBody>
      </p:sp>
      <p:pic>
        <p:nvPicPr>
          <p:cNvPr id="192" name="Google Shape;192;p22"/>
          <p:cNvPicPr preferRelativeResize="0"/>
          <p:nvPr/>
        </p:nvPicPr>
        <p:blipFill>
          <a:blip r:embed="rId3">
            <a:alphaModFix/>
          </a:blip>
          <a:stretch>
            <a:fillRect/>
          </a:stretch>
        </p:blipFill>
        <p:spPr>
          <a:xfrm>
            <a:off x="792938" y="440575"/>
            <a:ext cx="2613913" cy="1829739"/>
          </a:xfrm>
          <a:prstGeom prst="rect">
            <a:avLst/>
          </a:prstGeom>
          <a:noFill/>
          <a:ln w="9525" cap="flat" cmpd="sng">
            <a:solidFill>
              <a:srgbClr val="8B5DCA"/>
            </a:solidFill>
            <a:prstDash val="solid"/>
            <a:round/>
            <a:headEnd type="none" w="sm" len="sm"/>
            <a:tailEnd type="none" w="sm" len="sm"/>
          </a:ln>
        </p:spPr>
      </p:pic>
      <p:pic>
        <p:nvPicPr>
          <p:cNvPr id="193" name="Google Shape;193;p22"/>
          <p:cNvPicPr preferRelativeResize="0"/>
          <p:nvPr/>
        </p:nvPicPr>
        <p:blipFill>
          <a:blip r:embed="rId4">
            <a:alphaModFix/>
          </a:blip>
          <a:stretch>
            <a:fillRect/>
          </a:stretch>
        </p:blipFill>
        <p:spPr>
          <a:xfrm>
            <a:off x="3483038" y="431488"/>
            <a:ext cx="2613925" cy="1847933"/>
          </a:xfrm>
          <a:prstGeom prst="rect">
            <a:avLst/>
          </a:prstGeom>
          <a:noFill/>
          <a:ln w="9525" cap="flat" cmpd="sng">
            <a:solidFill>
              <a:srgbClr val="8B5DCA"/>
            </a:solidFill>
            <a:prstDash val="solid"/>
            <a:round/>
            <a:headEnd type="none" w="sm" len="sm"/>
            <a:tailEnd type="none" w="sm" len="sm"/>
          </a:ln>
        </p:spPr>
      </p:pic>
      <p:pic>
        <p:nvPicPr>
          <p:cNvPr id="194" name="Google Shape;194;p22"/>
          <p:cNvPicPr preferRelativeResize="0"/>
          <p:nvPr/>
        </p:nvPicPr>
        <p:blipFill>
          <a:blip r:embed="rId5">
            <a:alphaModFix/>
          </a:blip>
          <a:stretch>
            <a:fillRect/>
          </a:stretch>
        </p:blipFill>
        <p:spPr>
          <a:xfrm>
            <a:off x="6173149" y="393312"/>
            <a:ext cx="2721953" cy="1924300"/>
          </a:xfrm>
          <a:prstGeom prst="rect">
            <a:avLst/>
          </a:prstGeom>
          <a:noFill/>
          <a:ln w="9525" cap="flat" cmpd="sng">
            <a:solidFill>
              <a:srgbClr val="8B5DCA"/>
            </a:solidFill>
            <a:prstDash val="solid"/>
            <a:round/>
            <a:headEnd type="none" w="sm" len="sm"/>
            <a:tailEnd type="none" w="sm" len="sm"/>
          </a:ln>
        </p:spPr>
      </p:pic>
      <p:pic>
        <p:nvPicPr>
          <p:cNvPr id="195" name="Google Shape;195;p22"/>
          <p:cNvPicPr preferRelativeResize="0"/>
          <p:nvPr/>
        </p:nvPicPr>
        <p:blipFill>
          <a:blip r:embed="rId6">
            <a:alphaModFix/>
          </a:blip>
          <a:stretch>
            <a:fillRect/>
          </a:stretch>
        </p:blipFill>
        <p:spPr>
          <a:xfrm>
            <a:off x="219652" y="2702240"/>
            <a:ext cx="2721950" cy="1902260"/>
          </a:xfrm>
          <a:prstGeom prst="rect">
            <a:avLst/>
          </a:prstGeom>
          <a:noFill/>
          <a:ln w="9525" cap="flat" cmpd="sng">
            <a:solidFill>
              <a:srgbClr val="8B5DCA"/>
            </a:solidFill>
            <a:prstDash val="solid"/>
            <a:round/>
            <a:headEnd type="none" w="sm" len="sm"/>
            <a:tailEnd type="none" w="sm" len="sm"/>
          </a:ln>
        </p:spPr>
      </p:pic>
      <p:pic>
        <p:nvPicPr>
          <p:cNvPr id="196" name="Google Shape;196;p22"/>
          <p:cNvPicPr preferRelativeResize="0"/>
          <p:nvPr/>
        </p:nvPicPr>
        <p:blipFill>
          <a:blip r:embed="rId7">
            <a:alphaModFix/>
          </a:blip>
          <a:stretch>
            <a:fillRect/>
          </a:stretch>
        </p:blipFill>
        <p:spPr>
          <a:xfrm>
            <a:off x="5965426" y="2691221"/>
            <a:ext cx="2721950" cy="1924304"/>
          </a:xfrm>
          <a:prstGeom prst="rect">
            <a:avLst/>
          </a:prstGeom>
          <a:noFill/>
          <a:ln w="9525" cap="flat" cmpd="sng">
            <a:solidFill>
              <a:srgbClr val="8B5DCA"/>
            </a:solidFill>
            <a:prstDash val="solid"/>
            <a:round/>
            <a:headEnd type="none" w="sm" len="sm"/>
            <a:tailEnd type="none" w="sm" len="sm"/>
          </a:ln>
        </p:spPr>
      </p:pic>
      <p:pic>
        <p:nvPicPr>
          <p:cNvPr id="197" name="Google Shape;197;p22"/>
          <p:cNvPicPr preferRelativeResize="0"/>
          <p:nvPr/>
        </p:nvPicPr>
        <p:blipFill>
          <a:blip r:embed="rId8">
            <a:alphaModFix/>
          </a:blip>
          <a:stretch>
            <a:fillRect/>
          </a:stretch>
        </p:blipFill>
        <p:spPr>
          <a:xfrm>
            <a:off x="3092538" y="2700693"/>
            <a:ext cx="2721950" cy="1905365"/>
          </a:xfrm>
          <a:prstGeom prst="rect">
            <a:avLst/>
          </a:prstGeom>
          <a:noFill/>
          <a:ln w="9525" cap="flat" cmpd="sng">
            <a:solidFill>
              <a:srgbClr val="8B5DCA"/>
            </a:solidFill>
            <a:prstDash val="solid"/>
            <a:round/>
            <a:headEnd type="none" w="sm" len="sm"/>
            <a:tailEnd type="none" w="sm" len="sm"/>
          </a:ln>
        </p:spPr>
      </p:pic>
      <p:sp>
        <p:nvSpPr>
          <p:cNvPr id="198" name="Google Shape;198;p22"/>
          <p:cNvSpPr txBox="1"/>
          <p:nvPr/>
        </p:nvSpPr>
        <p:spPr>
          <a:xfrm>
            <a:off x="1702700" y="2270325"/>
            <a:ext cx="794400" cy="30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b="1">
                <a:solidFill>
                  <a:schemeClr val="dk2"/>
                </a:solidFill>
              </a:rPr>
              <a:t>Awake</a:t>
            </a:r>
            <a:endParaRPr sz="1100" b="1">
              <a:solidFill>
                <a:schemeClr val="dk2"/>
              </a:solidFill>
            </a:endParaRPr>
          </a:p>
        </p:txBody>
      </p:sp>
      <p:sp>
        <p:nvSpPr>
          <p:cNvPr id="199" name="Google Shape;199;p22"/>
          <p:cNvSpPr txBox="1"/>
          <p:nvPr/>
        </p:nvSpPr>
        <p:spPr>
          <a:xfrm>
            <a:off x="4392800" y="2270325"/>
            <a:ext cx="794400" cy="30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b="1">
                <a:solidFill>
                  <a:schemeClr val="dk2"/>
                </a:solidFill>
              </a:rPr>
              <a:t>N1</a:t>
            </a:r>
            <a:endParaRPr sz="1100" b="1">
              <a:solidFill>
                <a:schemeClr val="dk2"/>
              </a:solidFill>
            </a:endParaRPr>
          </a:p>
        </p:txBody>
      </p:sp>
      <p:sp>
        <p:nvSpPr>
          <p:cNvPr id="200" name="Google Shape;200;p22"/>
          <p:cNvSpPr txBox="1"/>
          <p:nvPr/>
        </p:nvSpPr>
        <p:spPr>
          <a:xfrm>
            <a:off x="7136925" y="2277450"/>
            <a:ext cx="794400" cy="30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b="1">
                <a:solidFill>
                  <a:schemeClr val="dk2"/>
                </a:solidFill>
              </a:rPr>
              <a:t>N2</a:t>
            </a:r>
            <a:endParaRPr sz="1100" b="1">
              <a:solidFill>
                <a:schemeClr val="dk2"/>
              </a:solidFill>
            </a:endParaRPr>
          </a:p>
        </p:txBody>
      </p:sp>
      <p:sp>
        <p:nvSpPr>
          <p:cNvPr id="201" name="Google Shape;201;p22"/>
          <p:cNvSpPr txBox="1"/>
          <p:nvPr/>
        </p:nvSpPr>
        <p:spPr>
          <a:xfrm>
            <a:off x="1183425" y="4615525"/>
            <a:ext cx="794400" cy="30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b="1">
                <a:solidFill>
                  <a:schemeClr val="dk2"/>
                </a:solidFill>
              </a:rPr>
              <a:t>N3</a:t>
            </a:r>
            <a:endParaRPr sz="1100" b="1">
              <a:solidFill>
                <a:schemeClr val="dk2"/>
              </a:solidFill>
            </a:endParaRPr>
          </a:p>
        </p:txBody>
      </p:sp>
      <p:sp>
        <p:nvSpPr>
          <p:cNvPr id="202" name="Google Shape;202;p22"/>
          <p:cNvSpPr txBox="1"/>
          <p:nvPr/>
        </p:nvSpPr>
        <p:spPr>
          <a:xfrm>
            <a:off x="4174800" y="4615525"/>
            <a:ext cx="794400" cy="30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b="1">
                <a:solidFill>
                  <a:schemeClr val="dk2"/>
                </a:solidFill>
              </a:rPr>
              <a:t>N4</a:t>
            </a:r>
            <a:endParaRPr sz="1100" b="1">
              <a:solidFill>
                <a:schemeClr val="dk2"/>
              </a:solidFill>
            </a:endParaRPr>
          </a:p>
        </p:txBody>
      </p:sp>
      <p:sp>
        <p:nvSpPr>
          <p:cNvPr id="203" name="Google Shape;203;p22"/>
          <p:cNvSpPr txBox="1"/>
          <p:nvPr/>
        </p:nvSpPr>
        <p:spPr>
          <a:xfrm>
            <a:off x="6929200" y="4615525"/>
            <a:ext cx="794400" cy="30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b="1">
                <a:solidFill>
                  <a:schemeClr val="dk2"/>
                </a:solidFill>
              </a:rPr>
              <a:t>REM</a:t>
            </a:r>
            <a:endParaRPr sz="1100" b="1">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p23"/>
          <p:cNvSpPr/>
          <p:nvPr/>
        </p:nvSpPr>
        <p:spPr>
          <a:xfrm>
            <a:off x="379950" y="0"/>
            <a:ext cx="46200" cy="16362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 name="Google Shape;209;p23"/>
          <p:cNvSpPr/>
          <p:nvPr/>
        </p:nvSpPr>
        <p:spPr>
          <a:xfrm>
            <a:off x="586450" y="0"/>
            <a:ext cx="46200" cy="10503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 name="Google Shape;210;p23"/>
          <p:cNvSpPr/>
          <p:nvPr/>
        </p:nvSpPr>
        <p:spPr>
          <a:xfrm>
            <a:off x="543100" y="1006075"/>
            <a:ext cx="132900" cy="13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23"/>
          <p:cNvSpPr/>
          <p:nvPr/>
        </p:nvSpPr>
        <p:spPr>
          <a:xfrm>
            <a:off x="173450" y="0"/>
            <a:ext cx="46200" cy="24156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23"/>
          <p:cNvSpPr/>
          <p:nvPr/>
        </p:nvSpPr>
        <p:spPr>
          <a:xfrm>
            <a:off x="8119225" y="4213475"/>
            <a:ext cx="1362900" cy="136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23"/>
          <p:cNvSpPr txBox="1">
            <a:spLocks noGrp="1"/>
          </p:cNvSpPr>
          <p:nvPr>
            <p:ph type="sldNum" idx="12"/>
          </p:nvPr>
        </p:nvSpPr>
        <p:spPr>
          <a:xfrm>
            <a:off x="8453908" y="46981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900">
                <a:solidFill>
                  <a:schemeClr val="lt1"/>
                </a:solidFill>
              </a:rPr>
              <a:t>11</a:t>
            </a:fld>
            <a:endParaRPr sz="1900">
              <a:solidFill>
                <a:schemeClr val="lt1"/>
              </a:solidFill>
            </a:endParaRPr>
          </a:p>
        </p:txBody>
      </p:sp>
      <p:pic>
        <p:nvPicPr>
          <p:cNvPr id="214" name="Google Shape;214;p23"/>
          <p:cNvPicPr preferRelativeResize="0"/>
          <p:nvPr/>
        </p:nvPicPr>
        <p:blipFill>
          <a:blip r:embed="rId3">
            <a:alphaModFix/>
          </a:blip>
          <a:stretch>
            <a:fillRect/>
          </a:stretch>
        </p:blipFill>
        <p:spPr>
          <a:xfrm>
            <a:off x="5202375" y="661475"/>
            <a:ext cx="3800225" cy="2748500"/>
          </a:xfrm>
          <a:prstGeom prst="rect">
            <a:avLst/>
          </a:prstGeom>
          <a:noFill/>
          <a:ln w="9525" cap="flat" cmpd="sng">
            <a:solidFill>
              <a:srgbClr val="8B5DCA"/>
            </a:solidFill>
            <a:prstDash val="solid"/>
            <a:round/>
            <a:headEnd type="none" w="sm" len="sm"/>
            <a:tailEnd type="none" w="sm" len="sm"/>
          </a:ln>
        </p:spPr>
      </p:pic>
      <p:sp>
        <p:nvSpPr>
          <p:cNvPr id="215" name="Google Shape;215;p23"/>
          <p:cNvSpPr txBox="1"/>
          <p:nvPr/>
        </p:nvSpPr>
        <p:spPr>
          <a:xfrm>
            <a:off x="5202425" y="3396788"/>
            <a:ext cx="3800100" cy="30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b="1">
                <a:solidFill>
                  <a:schemeClr val="dk2"/>
                </a:solidFill>
              </a:rPr>
              <a:t>Spectral Edge Frequency Percentage choice </a:t>
            </a:r>
            <a:endParaRPr sz="1100" b="1">
              <a:solidFill>
                <a:schemeClr val="dk2"/>
              </a:solidFill>
            </a:endParaRPr>
          </a:p>
        </p:txBody>
      </p:sp>
      <p:pic>
        <p:nvPicPr>
          <p:cNvPr id="216" name="Google Shape;216;p23"/>
          <p:cNvPicPr preferRelativeResize="0"/>
          <p:nvPr/>
        </p:nvPicPr>
        <p:blipFill>
          <a:blip r:embed="rId4">
            <a:alphaModFix/>
          </a:blip>
          <a:stretch>
            <a:fillRect/>
          </a:stretch>
        </p:blipFill>
        <p:spPr>
          <a:xfrm>
            <a:off x="372075" y="1776825"/>
            <a:ext cx="4677926" cy="2580533"/>
          </a:xfrm>
          <a:prstGeom prst="rect">
            <a:avLst/>
          </a:prstGeom>
          <a:noFill/>
          <a:ln w="9525" cap="flat" cmpd="sng">
            <a:solidFill>
              <a:srgbClr val="8B5DCA"/>
            </a:solidFill>
            <a:prstDash val="solid"/>
            <a:round/>
            <a:headEnd type="none" w="sm" len="sm"/>
            <a:tailEnd type="none" w="sm" len="sm"/>
          </a:ln>
        </p:spPr>
      </p:pic>
      <p:sp>
        <p:nvSpPr>
          <p:cNvPr id="217" name="Google Shape;217;p23"/>
          <p:cNvSpPr txBox="1"/>
          <p:nvPr/>
        </p:nvSpPr>
        <p:spPr>
          <a:xfrm>
            <a:off x="810988" y="4357338"/>
            <a:ext cx="3800100" cy="30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b="1">
                <a:solidFill>
                  <a:schemeClr val="dk2"/>
                </a:solidFill>
              </a:rPr>
              <a:t>Excerpt from the hyperparameter grid search</a:t>
            </a:r>
            <a:endParaRPr sz="1100" b="1">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sp>
        <p:nvSpPr>
          <p:cNvPr id="222" name="Google Shape;222;p24"/>
          <p:cNvSpPr/>
          <p:nvPr/>
        </p:nvSpPr>
        <p:spPr>
          <a:xfrm>
            <a:off x="379950" y="0"/>
            <a:ext cx="46200" cy="16362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 name="Google Shape;223;p24"/>
          <p:cNvSpPr/>
          <p:nvPr/>
        </p:nvSpPr>
        <p:spPr>
          <a:xfrm>
            <a:off x="586450" y="0"/>
            <a:ext cx="46200" cy="10503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 name="Google Shape;224;p24"/>
          <p:cNvSpPr/>
          <p:nvPr/>
        </p:nvSpPr>
        <p:spPr>
          <a:xfrm>
            <a:off x="543100" y="1006075"/>
            <a:ext cx="132900" cy="13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24"/>
          <p:cNvSpPr/>
          <p:nvPr/>
        </p:nvSpPr>
        <p:spPr>
          <a:xfrm>
            <a:off x="173450" y="0"/>
            <a:ext cx="46200" cy="24156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24"/>
          <p:cNvSpPr/>
          <p:nvPr/>
        </p:nvSpPr>
        <p:spPr>
          <a:xfrm>
            <a:off x="8119225" y="4213475"/>
            <a:ext cx="1362900" cy="136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24"/>
          <p:cNvSpPr txBox="1">
            <a:spLocks noGrp="1"/>
          </p:cNvSpPr>
          <p:nvPr>
            <p:ph type="sldNum" idx="12"/>
          </p:nvPr>
        </p:nvSpPr>
        <p:spPr>
          <a:xfrm>
            <a:off x="8453908" y="46981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900">
                <a:solidFill>
                  <a:schemeClr val="lt1"/>
                </a:solidFill>
              </a:rPr>
              <a:t>12</a:t>
            </a:fld>
            <a:endParaRPr sz="1900">
              <a:solidFill>
                <a:schemeClr val="lt1"/>
              </a:solidFill>
            </a:endParaRPr>
          </a:p>
        </p:txBody>
      </p:sp>
      <p:sp>
        <p:nvSpPr>
          <p:cNvPr id="228" name="Google Shape;228;p24"/>
          <p:cNvSpPr txBox="1">
            <a:spLocks noGrp="1"/>
          </p:cNvSpPr>
          <p:nvPr>
            <p:ph type="ctrTitle" idx="4294967295"/>
          </p:nvPr>
        </p:nvSpPr>
        <p:spPr>
          <a:xfrm>
            <a:off x="792950" y="566500"/>
            <a:ext cx="8400300" cy="9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80">
                <a:solidFill>
                  <a:srgbClr val="8B5DCA"/>
                </a:solidFill>
              </a:rPr>
              <a:t>Project workflow</a:t>
            </a:r>
            <a:endParaRPr sz="2180">
              <a:solidFill>
                <a:srgbClr val="8B5DCA"/>
              </a:solidFill>
            </a:endParaRPr>
          </a:p>
        </p:txBody>
      </p:sp>
      <p:sp>
        <p:nvSpPr>
          <p:cNvPr id="229" name="Google Shape;229;p24"/>
          <p:cNvSpPr txBox="1"/>
          <p:nvPr/>
        </p:nvSpPr>
        <p:spPr>
          <a:xfrm>
            <a:off x="792950" y="1019750"/>
            <a:ext cx="6597900" cy="7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900" b="1">
                <a:solidFill>
                  <a:schemeClr val="dk2"/>
                </a:solidFill>
              </a:rPr>
              <a:t>Dataset building</a:t>
            </a:r>
            <a:endParaRPr sz="1900" b="1">
              <a:solidFill>
                <a:schemeClr val="dk2"/>
              </a:solidFill>
            </a:endParaRPr>
          </a:p>
        </p:txBody>
      </p:sp>
      <p:sp>
        <p:nvSpPr>
          <p:cNvPr id="230" name="Google Shape;230;p24"/>
          <p:cNvSpPr txBox="1"/>
          <p:nvPr/>
        </p:nvSpPr>
        <p:spPr>
          <a:xfrm>
            <a:off x="846950" y="1442326"/>
            <a:ext cx="7445100" cy="104641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Char char="●"/>
            </a:pPr>
            <a:r>
              <a:rPr lang="en-GB" dirty="0">
                <a:solidFill>
                  <a:schemeClr val="dk2"/>
                </a:solidFill>
              </a:rPr>
              <a:t>Features can thus be extracted from each signal matrix, so a set of time-domain features and frequency-domain features result from both the </a:t>
            </a:r>
            <a:r>
              <a:rPr lang="en-GB" dirty="0" err="1">
                <a:solidFill>
                  <a:schemeClr val="dk2"/>
                </a:solidFill>
              </a:rPr>
              <a:t>Fpz-Cz</a:t>
            </a:r>
            <a:r>
              <a:rPr lang="en-GB" dirty="0">
                <a:solidFill>
                  <a:schemeClr val="dk2"/>
                </a:solidFill>
              </a:rPr>
              <a:t> channel and </a:t>
            </a:r>
            <a:r>
              <a:rPr lang="ro-RO" dirty="0">
                <a:solidFill>
                  <a:schemeClr val="dk2"/>
                </a:solidFill>
              </a:rPr>
              <a:t>   </a:t>
            </a:r>
            <a:r>
              <a:rPr lang="en-GB" dirty="0" err="1">
                <a:solidFill>
                  <a:schemeClr val="dk2"/>
                </a:solidFill>
              </a:rPr>
              <a:t>Pz</a:t>
            </a:r>
            <a:r>
              <a:rPr lang="en-GB" dirty="0">
                <a:solidFill>
                  <a:schemeClr val="dk2"/>
                </a:solidFill>
              </a:rPr>
              <a:t>-Oz channel, along with the only one inter-channel feature</a:t>
            </a:r>
            <a:endParaRPr dirty="0">
              <a:solidFill>
                <a:schemeClr val="dk2"/>
              </a:solidFill>
            </a:endParaRPr>
          </a:p>
          <a:p>
            <a:pPr marL="457200" lvl="0" indent="-311150" algn="l" rtl="0">
              <a:spcBef>
                <a:spcPts val="0"/>
              </a:spcBef>
              <a:spcAft>
                <a:spcPts val="0"/>
              </a:spcAft>
              <a:buClr>
                <a:schemeClr val="dk1"/>
              </a:buClr>
              <a:buSzPts val="1300"/>
              <a:buChar char="●"/>
            </a:pPr>
            <a:r>
              <a:rPr lang="en-GB" dirty="0">
                <a:solidFill>
                  <a:schemeClr val="dk2"/>
                </a:solidFill>
              </a:rPr>
              <a:t>All this data should be stored in a comprehensible way to be “fed” to the ML algorithms</a:t>
            </a:r>
            <a:endParaRPr dirty="0">
              <a:solidFill>
                <a:schemeClr val="dk2"/>
              </a:solidFill>
            </a:endParaRPr>
          </a:p>
        </p:txBody>
      </p:sp>
      <p:pic>
        <p:nvPicPr>
          <p:cNvPr id="231" name="Google Shape;231;p24"/>
          <p:cNvPicPr preferRelativeResize="0"/>
          <p:nvPr/>
        </p:nvPicPr>
        <p:blipFill>
          <a:blip r:embed="rId3">
            <a:alphaModFix/>
          </a:blip>
          <a:stretch>
            <a:fillRect/>
          </a:stretch>
        </p:blipFill>
        <p:spPr>
          <a:xfrm>
            <a:off x="2143125" y="2571750"/>
            <a:ext cx="4857750" cy="1390650"/>
          </a:xfrm>
          <a:prstGeom prst="rect">
            <a:avLst/>
          </a:prstGeom>
          <a:noFill/>
          <a:ln w="9525" cap="flat" cmpd="sng">
            <a:solidFill>
              <a:srgbClr val="8B5DCA"/>
            </a:solidFill>
            <a:prstDash val="solid"/>
            <a:round/>
            <a:headEnd type="none" w="sm" len="sm"/>
            <a:tailEnd type="none" w="sm" len="sm"/>
          </a:ln>
        </p:spPr>
      </p:pic>
      <p:sp>
        <p:nvSpPr>
          <p:cNvPr id="232" name="Google Shape;232;p24"/>
          <p:cNvSpPr txBox="1"/>
          <p:nvPr/>
        </p:nvSpPr>
        <p:spPr>
          <a:xfrm>
            <a:off x="977225" y="4129000"/>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chemeClr val="dk2"/>
                </a:solidFill>
              </a:rPr>
              <a:t>Training dataset length: 5963</a:t>
            </a:r>
            <a:endParaRPr dirty="0">
              <a:solidFill>
                <a:schemeClr val="dk2"/>
              </a:solidFill>
            </a:endParaRPr>
          </a:p>
          <a:p>
            <a:pPr marL="0" lvl="0" indent="0" algn="l" rtl="0">
              <a:spcBef>
                <a:spcPts val="0"/>
              </a:spcBef>
              <a:spcAft>
                <a:spcPts val="0"/>
              </a:spcAft>
              <a:buNone/>
            </a:pPr>
            <a:r>
              <a:rPr lang="en-GB" dirty="0">
                <a:solidFill>
                  <a:schemeClr val="dk2"/>
                </a:solidFill>
              </a:rPr>
              <a:t>Testing dataset length: 1906</a:t>
            </a:r>
            <a:endParaRPr dirty="0">
              <a:solidFill>
                <a:schemeClr val="dk2"/>
              </a:solidFill>
            </a:endParaRPr>
          </a:p>
        </p:txBody>
      </p:sp>
      <p:sp>
        <p:nvSpPr>
          <p:cNvPr id="233" name="Google Shape;233;p24"/>
          <p:cNvSpPr txBox="1"/>
          <p:nvPr/>
        </p:nvSpPr>
        <p:spPr>
          <a:xfrm>
            <a:off x="3778050" y="4236700"/>
            <a:ext cx="3000000" cy="400200"/>
          </a:xfrm>
          <a:prstGeom prst="rect">
            <a:avLst/>
          </a:prstGeom>
          <a:noFill/>
          <a:ln>
            <a:noFill/>
          </a:ln>
        </p:spPr>
        <p:txBody>
          <a:bodyPr spcFirstLastPara="1" wrap="square" lIns="91425" tIns="91425" rIns="91425" bIns="91425" anchor="t" anchorCtr="0">
            <a:spAutoFit/>
          </a:bodyPr>
          <a:lstStyle/>
          <a:p>
            <a:r>
              <a:rPr lang="en-GB" dirty="0">
                <a:solidFill>
                  <a:schemeClr val="dk2"/>
                </a:solidFill>
              </a:rPr>
              <a:t>Final number of features: 33</a:t>
            </a:r>
            <a:endParaRPr dirty="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Google Shape;238;p25"/>
          <p:cNvSpPr/>
          <p:nvPr/>
        </p:nvSpPr>
        <p:spPr>
          <a:xfrm>
            <a:off x="5748200" y="2780500"/>
            <a:ext cx="3246912" cy="2185164"/>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25"/>
          <p:cNvSpPr/>
          <p:nvPr/>
        </p:nvSpPr>
        <p:spPr>
          <a:xfrm>
            <a:off x="379950" y="0"/>
            <a:ext cx="46200" cy="16362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p25"/>
          <p:cNvSpPr/>
          <p:nvPr/>
        </p:nvSpPr>
        <p:spPr>
          <a:xfrm>
            <a:off x="586450" y="0"/>
            <a:ext cx="46200" cy="10503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25"/>
          <p:cNvSpPr/>
          <p:nvPr/>
        </p:nvSpPr>
        <p:spPr>
          <a:xfrm>
            <a:off x="543100" y="1006075"/>
            <a:ext cx="132900" cy="13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25"/>
          <p:cNvSpPr/>
          <p:nvPr/>
        </p:nvSpPr>
        <p:spPr>
          <a:xfrm>
            <a:off x="173450" y="0"/>
            <a:ext cx="46200" cy="24156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25"/>
          <p:cNvSpPr/>
          <p:nvPr/>
        </p:nvSpPr>
        <p:spPr>
          <a:xfrm>
            <a:off x="8119225" y="4213475"/>
            <a:ext cx="1362900" cy="136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4" name="Google Shape;244;p25"/>
          <p:cNvSpPr txBox="1">
            <a:spLocks noGrp="1"/>
          </p:cNvSpPr>
          <p:nvPr>
            <p:ph type="ctrTitle" idx="4294967295"/>
          </p:nvPr>
        </p:nvSpPr>
        <p:spPr>
          <a:xfrm>
            <a:off x="792950" y="734850"/>
            <a:ext cx="8400300" cy="9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80">
                <a:solidFill>
                  <a:srgbClr val="8B5DCA"/>
                </a:solidFill>
              </a:rPr>
              <a:t>Machine Learning Algorithms</a:t>
            </a:r>
            <a:endParaRPr sz="2180">
              <a:solidFill>
                <a:srgbClr val="8B5DCA"/>
              </a:solidFill>
            </a:endParaRPr>
          </a:p>
        </p:txBody>
      </p:sp>
      <p:sp>
        <p:nvSpPr>
          <p:cNvPr id="245" name="Google Shape;245;p25"/>
          <p:cNvSpPr txBox="1">
            <a:spLocks noGrp="1"/>
          </p:cNvSpPr>
          <p:nvPr>
            <p:ph type="sldNum" idx="12"/>
          </p:nvPr>
        </p:nvSpPr>
        <p:spPr>
          <a:xfrm>
            <a:off x="8453908" y="46981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900">
                <a:solidFill>
                  <a:schemeClr val="lt1"/>
                </a:solidFill>
              </a:rPr>
              <a:t>13</a:t>
            </a:fld>
            <a:endParaRPr sz="1900">
              <a:solidFill>
                <a:schemeClr val="lt1"/>
              </a:solidFill>
            </a:endParaRPr>
          </a:p>
        </p:txBody>
      </p:sp>
      <p:sp>
        <p:nvSpPr>
          <p:cNvPr id="246" name="Google Shape;246;p25"/>
          <p:cNvSpPr txBox="1"/>
          <p:nvPr/>
        </p:nvSpPr>
        <p:spPr>
          <a:xfrm>
            <a:off x="379950" y="2280014"/>
            <a:ext cx="5909400" cy="1736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Clr>
                <a:schemeClr val="dk2"/>
              </a:buClr>
              <a:buSzPts val="1400"/>
              <a:buChar char="●"/>
            </a:pPr>
            <a:r>
              <a:rPr lang="en-GB" b="1" dirty="0">
                <a:solidFill>
                  <a:schemeClr val="dk2"/>
                </a:solidFill>
              </a:rPr>
              <a:t>Support Vector Machines (SVMs):</a:t>
            </a:r>
            <a:endParaRPr b="1" dirty="0">
              <a:solidFill>
                <a:schemeClr val="dk2"/>
              </a:solidFill>
            </a:endParaRPr>
          </a:p>
          <a:p>
            <a:pPr marL="914400" lvl="1" indent="-317500" algn="l" rtl="0">
              <a:lnSpc>
                <a:spcPct val="115000"/>
              </a:lnSpc>
              <a:spcBef>
                <a:spcPts val="0"/>
              </a:spcBef>
              <a:spcAft>
                <a:spcPts val="0"/>
              </a:spcAft>
              <a:buClr>
                <a:schemeClr val="dk2"/>
              </a:buClr>
              <a:buSzPts val="1400"/>
              <a:buChar char="○"/>
            </a:pPr>
            <a:r>
              <a:rPr lang="en-GB" dirty="0">
                <a:solidFill>
                  <a:schemeClr val="dk2"/>
                </a:solidFill>
              </a:rPr>
              <a:t>Effective for binary classification in feature-rich spaces utilizing a kernel trick to find optimal hyperplanes.</a:t>
            </a:r>
            <a:endParaRPr dirty="0">
              <a:solidFill>
                <a:schemeClr val="dk2"/>
              </a:solidFill>
            </a:endParaRPr>
          </a:p>
          <a:p>
            <a:pPr marL="914400" lvl="1" indent="-317500" algn="l" rtl="0">
              <a:lnSpc>
                <a:spcPct val="115000"/>
              </a:lnSpc>
              <a:spcBef>
                <a:spcPts val="0"/>
              </a:spcBef>
              <a:spcAft>
                <a:spcPts val="0"/>
              </a:spcAft>
              <a:buClr>
                <a:schemeClr val="dk2"/>
              </a:buClr>
              <a:buSzPts val="1400"/>
              <a:buChar char="○"/>
            </a:pPr>
            <a:r>
              <a:rPr lang="en-GB" dirty="0">
                <a:solidFill>
                  <a:schemeClr val="dk2"/>
                </a:solidFill>
              </a:rPr>
              <a:t>Also requires feature extraction.</a:t>
            </a:r>
            <a:endParaRPr dirty="0">
              <a:solidFill>
                <a:schemeClr val="dk2"/>
              </a:solidFill>
            </a:endParaRPr>
          </a:p>
          <a:p>
            <a:pPr marL="457200" lvl="0" indent="0" algn="l" rtl="0">
              <a:lnSpc>
                <a:spcPct val="115000"/>
              </a:lnSpc>
              <a:spcBef>
                <a:spcPts val="1200"/>
              </a:spcBef>
              <a:spcAft>
                <a:spcPts val="0"/>
              </a:spcAft>
              <a:buNone/>
            </a:pPr>
            <a:endParaRPr sz="1100" b="1" dirty="0">
              <a:solidFill>
                <a:schemeClr val="dk1"/>
              </a:solidFill>
            </a:endParaRPr>
          </a:p>
          <a:p>
            <a:pPr marL="0" lvl="0" indent="0" algn="l" rtl="0">
              <a:lnSpc>
                <a:spcPct val="115000"/>
              </a:lnSpc>
              <a:spcBef>
                <a:spcPts val="1200"/>
              </a:spcBef>
              <a:spcAft>
                <a:spcPts val="0"/>
              </a:spcAft>
              <a:buNone/>
            </a:pPr>
            <a:endParaRPr sz="1100" dirty="0">
              <a:solidFill>
                <a:schemeClr val="dk1"/>
              </a:solidFill>
            </a:endParaRPr>
          </a:p>
          <a:p>
            <a:pPr marL="0" lvl="0" indent="0" algn="l" rtl="0">
              <a:lnSpc>
                <a:spcPct val="115000"/>
              </a:lnSpc>
              <a:spcBef>
                <a:spcPts val="1200"/>
              </a:spcBef>
              <a:spcAft>
                <a:spcPts val="0"/>
              </a:spcAft>
              <a:buNone/>
            </a:pPr>
            <a:endParaRPr sz="1100" dirty="0">
              <a:solidFill>
                <a:schemeClr val="dk1"/>
              </a:solidFill>
            </a:endParaRPr>
          </a:p>
          <a:p>
            <a:pPr marL="0" lvl="0" indent="0" algn="l" rtl="0">
              <a:spcBef>
                <a:spcPts val="1200"/>
              </a:spcBef>
              <a:spcAft>
                <a:spcPts val="0"/>
              </a:spcAft>
              <a:buNone/>
            </a:pPr>
            <a:endParaRPr sz="1800" dirty="0">
              <a:solidFill>
                <a:schemeClr val="dk2"/>
              </a:solidFill>
            </a:endParaRPr>
          </a:p>
        </p:txBody>
      </p:sp>
      <p:pic>
        <p:nvPicPr>
          <p:cNvPr id="247" name="Google Shape;247;p25"/>
          <p:cNvPicPr preferRelativeResize="0"/>
          <p:nvPr/>
        </p:nvPicPr>
        <p:blipFill rotWithShape="1">
          <a:blip r:embed="rId3">
            <a:alphaModFix/>
          </a:blip>
          <a:srcRect t="10636" b="4336"/>
          <a:stretch/>
        </p:blipFill>
        <p:spPr>
          <a:xfrm>
            <a:off x="792975" y="3647245"/>
            <a:ext cx="4513925" cy="1118250"/>
          </a:xfrm>
          <a:prstGeom prst="rect">
            <a:avLst/>
          </a:prstGeom>
          <a:noFill/>
          <a:ln w="9525" cap="flat" cmpd="sng">
            <a:solidFill>
              <a:srgbClr val="8B5DCA"/>
            </a:solidFill>
            <a:prstDash val="solid"/>
            <a:round/>
            <a:headEnd type="none" w="sm" len="sm"/>
            <a:tailEnd type="none" w="sm" len="sm"/>
          </a:ln>
        </p:spPr>
      </p:pic>
      <p:sp>
        <p:nvSpPr>
          <p:cNvPr id="248" name="Google Shape;248;p25"/>
          <p:cNvSpPr txBox="1"/>
          <p:nvPr/>
        </p:nvSpPr>
        <p:spPr>
          <a:xfrm>
            <a:off x="529375" y="1141569"/>
            <a:ext cx="5760000" cy="11436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Clr>
                <a:schemeClr val="dk2"/>
              </a:buClr>
              <a:buSzPts val="1400"/>
              <a:buChar char="●"/>
            </a:pPr>
            <a:r>
              <a:rPr lang="en-GB" b="1" dirty="0">
                <a:solidFill>
                  <a:schemeClr val="dk2"/>
                </a:solidFill>
              </a:rPr>
              <a:t>Random Forests (RF):</a:t>
            </a:r>
            <a:endParaRPr b="1" dirty="0">
              <a:solidFill>
                <a:schemeClr val="dk2"/>
              </a:solidFill>
            </a:endParaRPr>
          </a:p>
          <a:p>
            <a:pPr marL="914400" lvl="1" indent="-317500" algn="l" rtl="0">
              <a:lnSpc>
                <a:spcPct val="115000"/>
              </a:lnSpc>
              <a:spcBef>
                <a:spcPts val="0"/>
              </a:spcBef>
              <a:spcAft>
                <a:spcPts val="0"/>
              </a:spcAft>
              <a:buClr>
                <a:schemeClr val="dk2"/>
              </a:buClr>
              <a:buSzPts val="1400"/>
              <a:buChar char="○"/>
            </a:pPr>
            <a:r>
              <a:rPr lang="en-GB" dirty="0">
                <a:solidFill>
                  <a:schemeClr val="dk2"/>
                </a:solidFill>
              </a:rPr>
              <a:t>Combines the output of multiple decision trees to reach a single result for high-dimensional data.</a:t>
            </a:r>
            <a:endParaRPr dirty="0">
              <a:solidFill>
                <a:schemeClr val="dk2"/>
              </a:solidFill>
            </a:endParaRPr>
          </a:p>
          <a:p>
            <a:pPr marL="914400" lvl="1" indent="-317500" algn="l" rtl="0">
              <a:lnSpc>
                <a:spcPct val="115000"/>
              </a:lnSpc>
              <a:spcBef>
                <a:spcPts val="0"/>
              </a:spcBef>
              <a:spcAft>
                <a:spcPts val="0"/>
              </a:spcAft>
              <a:buClr>
                <a:schemeClr val="dk2"/>
              </a:buClr>
              <a:buSzPts val="1400"/>
              <a:buChar char="○"/>
            </a:pPr>
            <a:r>
              <a:rPr lang="en-GB" dirty="0">
                <a:solidFill>
                  <a:schemeClr val="dk2"/>
                </a:solidFill>
              </a:rPr>
              <a:t>Requires feature engineering for optimal performance.</a:t>
            </a:r>
            <a:endParaRPr dirty="0"/>
          </a:p>
        </p:txBody>
      </p:sp>
      <p:sp>
        <p:nvSpPr>
          <p:cNvPr id="249" name="Google Shape;249;p25"/>
          <p:cNvSpPr txBox="1"/>
          <p:nvPr/>
        </p:nvSpPr>
        <p:spPr>
          <a:xfrm>
            <a:off x="6071575" y="3076517"/>
            <a:ext cx="28545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sz="1300" b="1" dirty="0">
                <a:solidFill>
                  <a:schemeClr val="dk2"/>
                </a:solidFill>
              </a:rPr>
              <a:t>Potential use of Neural Networks</a:t>
            </a:r>
            <a:endParaRPr dirty="0">
              <a:solidFill>
                <a:schemeClr val="dk1"/>
              </a:solidFill>
            </a:endParaRPr>
          </a:p>
        </p:txBody>
      </p:sp>
      <p:sp>
        <p:nvSpPr>
          <p:cNvPr id="250" name="Google Shape;250;p25"/>
          <p:cNvSpPr txBox="1"/>
          <p:nvPr/>
        </p:nvSpPr>
        <p:spPr>
          <a:xfrm>
            <a:off x="6160350" y="3341800"/>
            <a:ext cx="2603700" cy="100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sz="1200" dirty="0">
                <a:solidFill>
                  <a:schemeClr val="dk2"/>
                </a:solidFill>
              </a:rPr>
              <a:t>process raw time series data directly, extract spatial features directly from EEG signals without prior feature extraction.</a:t>
            </a:r>
            <a:endParaRPr sz="1200" dirty="0"/>
          </a:p>
        </p:txBody>
      </p:sp>
      <p:sp>
        <p:nvSpPr>
          <p:cNvPr id="251" name="Google Shape;251;p25"/>
          <p:cNvSpPr txBox="1"/>
          <p:nvPr/>
        </p:nvSpPr>
        <p:spPr>
          <a:xfrm>
            <a:off x="976613" y="4708595"/>
            <a:ext cx="4146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solidFill>
                  <a:srgbClr val="CCCCCC"/>
                </a:solidFill>
              </a:rPr>
              <a:t>Source: “Support Vector Machine — Simply Explained” (Medium.com)</a:t>
            </a:r>
            <a:endParaRPr sz="1000">
              <a:solidFill>
                <a:srgbClr val="CCCCCC"/>
              </a:solidFill>
            </a:endParaRPr>
          </a:p>
        </p:txBody>
      </p:sp>
      <p:sp>
        <p:nvSpPr>
          <p:cNvPr id="252" name="Google Shape;252;p25"/>
          <p:cNvSpPr txBox="1"/>
          <p:nvPr/>
        </p:nvSpPr>
        <p:spPr>
          <a:xfrm>
            <a:off x="5398125" y="201900"/>
            <a:ext cx="3246900" cy="646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000">
                <a:solidFill>
                  <a:srgbClr val="CCCCCC"/>
                </a:solidFill>
              </a:rPr>
              <a:t>Source: https://www.analyticsvidhya.com/blog/2020/03/beginners-guide-random-forest-hyperparameter-tuning/</a:t>
            </a:r>
            <a:endParaRPr sz="1000">
              <a:solidFill>
                <a:srgbClr val="CCCCCC"/>
              </a:solidFill>
            </a:endParaRPr>
          </a:p>
        </p:txBody>
      </p:sp>
      <p:pic>
        <p:nvPicPr>
          <p:cNvPr id="253" name="Google Shape;253;p25"/>
          <p:cNvPicPr preferRelativeResize="0"/>
          <p:nvPr/>
        </p:nvPicPr>
        <p:blipFill>
          <a:blip r:embed="rId4">
            <a:alphaModFix/>
          </a:blip>
          <a:stretch>
            <a:fillRect/>
          </a:stretch>
        </p:blipFill>
        <p:spPr>
          <a:xfrm>
            <a:off x="6338762" y="867175"/>
            <a:ext cx="2435287" cy="1636202"/>
          </a:xfrm>
          <a:prstGeom prst="rect">
            <a:avLst/>
          </a:prstGeom>
          <a:noFill/>
          <a:ln w="9525" cap="flat" cmpd="sng">
            <a:solidFill>
              <a:srgbClr val="8B5DCA"/>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p:cNvGrpSpPr/>
        <p:nvPr/>
      </p:nvGrpSpPr>
      <p:grpSpPr>
        <a:xfrm>
          <a:off x="0" y="0"/>
          <a:ext cx="0" cy="0"/>
          <a:chOff x="0" y="0"/>
          <a:chExt cx="0" cy="0"/>
        </a:xfrm>
      </p:grpSpPr>
      <p:sp>
        <p:nvSpPr>
          <p:cNvPr id="258" name="Google Shape;258;p26"/>
          <p:cNvSpPr/>
          <p:nvPr/>
        </p:nvSpPr>
        <p:spPr>
          <a:xfrm>
            <a:off x="379950" y="0"/>
            <a:ext cx="46200" cy="16362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26"/>
          <p:cNvSpPr/>
          <p:nvPr/>
        </p:nvSpPr>
        <p:spPr>
          <a:xfrm>
            <a:off x="586450" y="0"/>
            <a:ext cx="46200" cy="10503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p26"/>
          <p:cNvSpPr/>
          <p:nvPr/>
        </p:nvSpPr>
        <p:spPr>
          <a:xfrm>
            <a:off x="543100" y="1006075"/>
            <a:ext cx="132900" cy="13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1" name="Google Shape;261;p26"/>
          <p:cNvSpPr/>
          <p:nvPr/>
        </p:nvSpPr>
        <p:spPr>
          <a:xfrm>
            <a:off x="173450" y="0"/>
            <a:ext cx="46200" cy="24156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26"/>
          <p:cNvSpPr/>
          <p:nvPr/>
        </p:nvSpPr>
        <p:spPr>
          <a:xfrm>
            <a:off x="8119225" y="4213475"/>
            <a:ext cx="1362900" cy="136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3" name="Google Shape;263;p26"/>
          <p:cNvSpPr txBox="1">
            <a:spLocks noGrp="1"/>
          </p:cNvSpPr>
          <p:nvPr>
            <p:ph type="ctrTitle" idx="4294967295"/>
          </p:nvPr>
        </p:nvSpPr>
        <p:spPr>
          <a:xfrm>
            <a:off x="792950" y="734850"/>
            <a:ext cx="8400300" cy="9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80">
                <a:solidFill>
                  <a:srgbClr val="8B5DCA"/>
                </a:solidFill>
              </a:rPr>
              <a:t>Implementation of Random Forest classifier</a:t>
            </a:r>
            <a:endParaRPr sz="2180">
              <a:solidFill>
                <a:srgbClr val="8B5DCA"/>
              </a:solidFill>
            </a:endParaRPr>
          </a:p>
        </p:txBody>
      </p:sp>
      <p:sp>
        <p:nvSpPr>
          <p:cNvPr id="264" name="Google Shape;264;p26"/>
          <p:cNvSpPr txBox="1">
            <a:spLocks noGrp="1"/>
          </p:cNvSpPr>
          <p:nvPr>
            <p:ph type="sldNum" idx="12"/>
          </p:nvPr>
        </p:nvSpPr>
        <p:spPr>
          <a:xfrm>
            <a:off x="8453908" y="46981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900">
                <a:solidFill>
                  <a:schemeClr val="lt1"/>
                </a:solidFill>
              </a:rPr>
              <a:t>14</a:t>
            </a:fld>
            <a:endParaRPr sz="1900">
              <a:solidFill>
                <a:schemeClr val="lt1"/>
              </a:solidFill>
            </a:endParaRPr>
          </a:p>
        </p:txBody>
      </p:sp>
      <p:pic>
        <p:nvPicPr>
          <p:cNvPr id="265" name="Google Shape;265;p26"/>
          <p:cNvPicPr preferRelativeResize="0"/>
          <p:nvPr/>
        </p:nvPicPr>
        <p:blipFill>
          <a:blip r:embed="rId3">
            <a:alphaModFix/>
          </a:blip>
          <a:stretch>
            <a:fillRect/>
          </a:stretch>
        </p:blipFill>
        <p:spPr>
          <a:xfrm>
            <a:off x="4868875" y="2678375"/>
            <a:ext cx="2673063" cy="2198550"/>
          </a:xfrm>
          <a:prstGeom prst="rect">
            <a:avLst/>
          </a:prstGeom>
          <a:noFill/>
          <a:ln w="9525" cap="flat" cmpd="sng">
            <a:solidFill>
              <a:srgbClr val="8B5DCA"/>
            </a:solidFill>
            <a:prstDash val="solid"/>
            <a:round/>
            <a:headEnd type="none" w="sm" len="sm"/>
            <a:tailEnd type="none" w="sm" len="sm"/>
          </a:ln>
        </p:spPr>
      </p:pic>
      <p:pic>
        <p:nvPicPr>
          <p:cNvPr id="266" name="Google Shape;266;p26"/>
          <p:cNvPicPr preferRelativeResize="0"/>
          <p:nvPr/>
        </p:nvPicPr>
        <p:blipFill>
          <a:blip r:embed="rId4">
            <a:alphaModFix/>
          </a:blip>
          <a:stretch>
            <a:fillRect/>
          </a:stretch>
        </p:blipFill>
        <p:spPr>
          <a:xfrm>
            <a:off x="987626" y="2678375"/>
            <a:ext cx="3303974" cy="2198550"/>
          </a:xfrm>
          <a:prstGeom prst="rect">
            <a:avLst/>
          </a:prstGeom>
          <a:noFill/>
          <a:ln w="9525" cap="flat" cmpd="sng">
            <a:solidFill>
              <a:srgbClr val="8B5DCA"/>
            </a:solidFill>
            <a:prstDash val="solid"/>
            <a:round/>
            <a:headEnd type="none" w="sm" len="sm"/>
            <a:tailEnd type="none" w="sm" len="sm"/>
          </a:ln>
        </p:spPr>
      </p:pic>
      <p:sp>
        <p:nvSpPr>
          <p:cNvPr id="267" name="Google Shape;267;p26"/>
          <p:cNvSpPr txBox="1"/>
          <p:nvPr/>
        </p:nvSpPr>
        <p:spPr>
          <a:xfrm>
            <a:off x="676000" y="1265975"/>
            <a:ext cx="8084400" cy="1334951"/>
          </a:xfrm>
          <a:prstGeom prst="rect">
            <a:avLst/>
          </a:prstGeom>
          <a:noFill/>
          <a:ln>
            <a:noFill/>
          </a:ln>
        </p:spPr>
        <p:txBody>
          <a:bodyPr spcFirstLastPara="1" wrap="square" lIns="91425" tIns="91425" rIns="91425" bIns="91425" anchor="t" anchorCtr="0">
            <a:spAutoFit/>
          </a:bodyPr>
          <a:lstStyle/>
          <a:p>
            <a:pPr marL="431800" lvl="0" indent="-285750" algn="l" rtl="0">
              <a:lnSpc>
                <a:spcPct val="115000"/>
              </a:lnSpc>
              <a:spcBef>
                <a:spcPts val="0"/>
              </a:spcBef>
              <a:spcAft>
                <a:spcPts val="0"/>
              </a:spcAft>
              <a:buClr>
                <a:schemeClr val="dk2"/>
              </a:buClr>
              <a:buSzPts val="1300"/>
              <a:buFont typeface="Arial" panose="020B0604020202020204" pitchFamily="34" charset="0"/>
              <a:buChar char="•"/>
            </a:pPr>
            <a:r>
              <a:rPr lang="en-US" sz="1300" dirty="0">
                <a:solidFill>
                  <a:schemeClr val="dk2"/>
                </a:solidFill>
              </a:rPr>
              <a:t>On different runs, accuracy might be slightly different (0.80 - 0.82) for the Random Forest Classifier because of the "randomness" that creating each decision tree involves</a:t>
            </a:r>
            <a:endParaRPr lang="ro-RO" sz="1300" dirty="0">
              <a:solidFill>
                <a:schemeClr val="dk2"/>
              </a:solidFill>
            </a:endParaRPr>
          </a:p>
          <a:p>
            <a:pPr marL="431800" lvl="0" indent="-285750" algn="l" rtl="0">
              <a:lnSpc>
                <a:spcPct val="115000"/>
              </a:lnSpc>
              <a:spcBef>
                <a:spcPts val="0"/>
              </a:spcBef>
              <a:spcAft>
                <a:spcPts val="0"/>
              </a:spcAft>
              <a:buClr>
                <a:schemeClr val="dk2"/>
              </a:buClr>
              <a:buSzPts val="1300"/>
              <a:buFont typeface="Arial" panose="020B0604020202020204" pitchFamily="34" charset="0"/>
              <a:buChar char="•"/>
            </a:pPr>
            <a:r>
              <a:rPr lang="en-GB" sz="1300" dirty="0">
                <a:solidFill>
                  <a:schemeClr val="dk2"/>
                </a:solidFill>
              </a:rPr>
              <a:t>We haven’t performed hyperparameter tuning, but we could have altered the depth of each tree in the model, number of decision trees (estimators) or maximum number of features that the random forest model is allowed to try at each split.</a:t>
            </a:r>
            <a:endParaRPr sz="1300" dirty="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sp>
        <p:nvSpPr>
          <p:cNvPr id="272" name="Google Shape;272;p27"/>
          <p:cNvSpPr/>
          <p:nvPr/>
        </p:nvSpPr>
        <p:spPr>
          <a:xfrm>
            <a:off x="379950" y="0"/>
            <a:ext cx="46200" cy="16362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3" name="Google Shape;273;p27"/>
          <p:cNvSpPr/>
          <p:nvPr/>
        </p:nvSpPr>
        <p:spPr>
          <a:xfrm>
            <a:off x="586450" y="0"/>
            <a:ext cx="46200" cy="10503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4" name="Google Shape;274;p27"/>
          <p:cNvSpPr/>
          <p:nvPr/>
        </p:nvSpPr>
        <p:spPr>
          <a:xfrm>
            <a:off x="543100" y="1006075"/>
            <a:ext cx="132900" cy="13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5" name="Google Shape;275;p27"/>
          <p:cNvSpPr/>
          <p:nvPr/>
        </p:nvSpPr>
        <p:spPr>
          <a:xfrm>
            <a:off x="173450" y="0"/>
            <a:ext cx="46200" cy="24156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6" name="Google Shape;276;p27"/>
          <p:cNvSpPr/>
          <p:nvPr/>
        </p:nvSpPr>
        <p:spPr>
          <a:xfrm>
            <a:off x="8119225" y="4213475"/>
            <a:ext cx="1362900" cy="136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7" name="Google Shape;277;p27"/>
          <p:cNvSpPr txBox="1">
            <a:spLocks noGrp="1"/>
          </p:cNvSpPr>
          <p:nvPr>
            <p:ph type="ctrTitle" idx="4294967295"/>
          </p:nvPr>
        </p:nvSpPr>
        <p:spPr>
          <a:xfrm>
            <a:off x="792950" y="734850"/>
            <a:ext cx="8400300" cy="9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80">
                <a:solidFill>
                  <a:srgbClr val="8B5DCA"/>
                </a:solidFill>
              </a:rPr>
              <a:t>Implementation of Support Vector classifier</a:t>
            </a:r>
            <a:endParaRPr sz="2180">
              <a:solidFill>
                <a:srgbClr val="8B5DCA"/>
              </a:solidFill>
            </a:endParaRPr>
          </a:p>
        </p:txBody>
      </p:sp>
      <p:sp>
        <p:nvSpPr>
          <p:cNvPr id="278" name="Google Shape;278;p27"/>
          <p:cNvSpPr txBox="1">
            <a:spLocks noGrp="1"/>
          </p:cNvSpPr>
          <p:nvPr>
            <p:ph type="sldNum" idx="12"/>
          </p:nvPr>
        </p:nvSpPr>
        <p:spPr>
          <a:xfrm>
            <a:off x="8453908" y="46981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900">
                <a:solidFill>
                  <a:schemeClr val="lt1"/>
                </a:solidFill>
              </a:rPr>
              <a:t>15</a:t>
            </a:fld>
            <a:endParaRPr sz="1900">
              <a:solidFill>
                <a:schemeClr val="lt1"/>
              </a:solidFill>
            </a:endParaRPr>
          </a:p>
        </p:txBody>
      </p:sp>
      <p:sp>
        <p:nvSpPr>
          <p:cNvPr id="279" name="Google Shape;279;p27"/>
          <p:cNvSpPr txBox="1"/>
          <p:nvPr/>
        </p:nvSpPr>
        <p:spPr>
          <a:xfrm>
            <a:off x="543100" y="1138975"/>
            <a:ext cx="8316000" cy="22266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1200"/>
              </a:spcBef>
              <a:spcAft>
                <a:spcPts val="0"/>
              </a:spcAft>
              <a:buClr>
                <a:schemeClr val="dk2"/>
              </a:buClr>
              <a:buSzPts val="1300"/>
              <a:buChar char="●"/>
            </a:pPr>
            <a:r>
              <a:rPr lang="en-GB" sz="1300" b="1" dirty="0">
                <a:solidFill>
                  <a:schemeClr val="dk2"/>
                </a:solidFill>
              </a:rPr>
              <a:t>Implementation Details:</a:t>
            </a:r>
            <a:endParaRPr sz="1300" dirty="0">
              <a:solidFill>
                <a:schemeClr val="dk2"/>
              </a:solidFill>
            </a:endParaRPr>
          </a:p>
          <a:p>
            <a:pPr marL="914400" lvl="1" indent="-311150" algn="l" rtl="0">
              <a:lnSpc>
                <a:spcPct val="115000"/>
              </a:lnSpc>
              <a:spcBef>
                <a:spcPts val="0"/>
              </a:spcBef>
              <a:spcAft>
                <a:spcPts val="0"/>
              </a:spcAft>
              <a:buClr>
                <a:schemeClr val="dk2"/>
              </a:buClr>
              <a:buSzPts val="1300"/>
              <a:buChar char="○"/>
            </a:pPr>
            <a:r>
              <a:rPr lang="en-GB" sz="1300" dirty="0">
                <a:solidFill>
                  <a:schemeClr val="dk2"/>
                </a:solidFill>
              </a:rPr>
              <a:t>RBF kernel with hyperparameters:</a:t>
            </a:r>
            <a:endParaRPr sz="1300" dirty="0">
              <a:solidFill>
                <a:schemeClr val="dk2"/>
              </a:solidFill>
            </a:endParaRPr>
          </a:p>
          <a:p>
            <a:pPr marL="1371600" lvl="2" indent="-311150" algn="l" rtl="0">
              <a:lnSpc>
                <a:spcPct val="115000"/>
              </a:lnSpc>
              <a:spcBef>
                <a:spcPts val="0"/>
              </a:spcBef>
              <a:spcAft>
                <a:spcPts val="0"/>
              </a:spcAft>
              <a:buClr>
                <a:schemeClr val="dk2"/>
              </a:buClr>
              <a:buSzPts val="1300"/>
              <a:buChar char="■"/>
            </a:pPr>
            <a:r>
              <a:rPr lang="en-GB" sz="1300" dirty="0">
                <a:solidFill>
                  <a:schemeClr val="dk2"/>
                </a:solidFill>
              </a:rPr>
              <a:t>C = 100</a:t>
            </a:r>
            <a:endParaRPr sz="1300" dirty="0">
              <a:solidFill>
                <a:schemeClr val="dk2"/>
              </a:solidFill>
            </a:endParaRPr>
          </a:p>
          <a:p>
            <a:pPr marL="1371600" lvl="2" indent="-311150" algn="l" rtl="0">
              <a:lnSpc>
                <a:spcPct val="115000"/>
              </a:lnSpc>
              <a:spcBef>
                <a:spcPts val="0"/>
              </a:spcBef>
              <a:spcAft>
                <a:spcPts val="0"/>
              </a:spcAft>
              <a:buClr>
                <a:schemeClr val="dk2"/>
              </a:buClr>
              <a:buSzPts val="1300"/>
              <a:buChar char="■"/>
            </a:pPr>
            <a:r>
              <a:rPr lang="en-GB" sz="1300" dirty="0">
                <a:solidFill>
                  <a:schemeClr val="dk2"/>
                </a:solidFill>
              </a:rPr>
              <a:t>Gamma = 0.001</a:t>
            </a:r>
            <a:endParaRPr sz="1300" dirty="0">
              <a:solidFill>
                <a:schemeClr val="dk2"/>
              </a:solidFill>
            </a:endParaRPr>
          </a:p>
          <a:p>
            <a:pPr marL="457200" lvl="0" indent="-311150" algn="l" rtl="0">
              <a:lnSpc>
                <a:spcPct val="115000"/>
              </a:lnSpc>
              <a:spcBef>
                <a:spcPts val="0"/>
              </a:spcBef>
              <a:spcAft>
                <a:spcPts val="0"/>
              </a:spcAft>
              <a:buClr>
                <a:schemeClr val="dk2"/>
              </a:buClr>
              <a:buSzPts val="1300"/>
              <a:buChar char="●"/>
            </a:pPr>
            <a:r>
              <a:rPr lang="en-GB" sz="1300" dirty="0">
                <a:solidFill>
                  <a:schemeClr val="dk2"/>
                </a:solidFill>
              </a:rPr>
              <a:t>We utilized </a:t>
            </a:r>
            <a:r>
              <a:rPr lang="en-GB" sz="1300" dirty="0" err="1">
                <a:solidFill>
                  <a:schemeClr val="dk2"/>
                </a:solidFill>
              </a:rPr>
              <a:t>GridSearchCV</a:t>
            </a:r>
            <a:r>
              <a:rPr lang="en-GB" sz="1300" dirty="0">
                <a:solidFill>
                  <a:schemeClr val="dk2"/>
                </a:solidFill>
              </a:rPr>
              <a:t> for automatic hyperparameter optimization, the algorithm explored a range of hyperparameter values to find the best combination.</a:t>
            </a:r>
            <a:endParaRPr sz="1300" dirty="0">
              <a:solidFill>
                <a:schemeClr val="dk2"/>
              </a:solidFill>
            </a:endParaRPr>
          </a:p>
          <a:p>
            <a:pPr marL="457200" lvl="0" indent="-311150" algn="l" rtl="0">
              <a:lnSpc>
                <a:spcPct val="115000"/>
              </a:lnSpc>
              <a:spcBef>
                <a:spcPts val="0"/>
              </a:spcBef>
              <a:spcAft>
                <a:spcPts val="0"/>
              </a:spcAft>
              <a:buClr>
                <a:schemeClr val="dk2"/>
              </a:buClr>
              <a:buSzPts val="1300"/>
              <a:buChar char="●"/>
            </a:pPr>
            <a:r>
              <a:rPr lang="en-GB" sz="1300" dirty="0">
                <a:solidFill>
                  <a:schemeClr val="dk2"/>
                </a:solidFill>
              </a:rPr>
              <a:t>SVC accuracy value will remain constant at 0.812.</a:t>
            </a:r>
            <a:endParaRPr sz="1300" dirty="0">
              <a:solidFill>
                <a:schemeClr val="dk2"/>
              </a:solidFill>
            </a:endParaRPr>
          </a:p>
          <a:p>
            <a:pPr marL="0" lvl="0" indent="0" algn="l" rtl="0">
              <a:spcBef>
                <a:spcPts val="1200"/>
              </a:spcBef>
              <a:spcAft>
                <a:spcPts val="0"/>
              </a:spcAft>
              <a:buNone/>
            </a:pPr>
            <a:endParaRPr sz="1800" dirty="0">
              <a:solidFill>
                <a:schemeClr val="dk2"/>
              </a:solidFill>
            </a:endParaRPr>
          </a:p>
        </p:txBody>
      </p:sp>
      <p:pic>
        <p:nvPicPr>
          <p:cNvPr id="280" name="Google Shape;280;p27"/>
          <p:cNvPicPr preferRelativeResize="0"/>
          <p:nvPr/>
        </p:nvPicPr>
        <p:blipFill>
          <a:blip r:embed="rId3">
            <a:alphaModFix/>
          </a:blip>
          <a:stretch>
            <a:fillRect/>
          </a:stretch>
        </p:blipFill>
        <p:spPr>
          <a:xfrm>
            <a:off x="5208376" y="2745475"/>
            <a:ext cx="2624400" cy="2158525"/>
          </a:xfrm>
          <a:prstGeom prst="rect">
            <a:avLst/>
          </a:prstGeom>
          <a:noFill/>
          <a:ln w="9525" cap="flat" cmpd="sng">
            <a:solidFill>
              <a:srgbClr val="8B5DCA"/>
            </a:solidFill>
            <a:prstDash val="solid"/>
            <a:round/>
            <a:headEnd type="none" w="sm" len="sm"/>
            <a:tailEnd type="none" w="sm" len="sm"/>
          </a:ln>
        </p:spPr>
      </p:pic>
      <p:pic>
        <p:nvPicPr>
          <p:cNvPr id="281" name="Google Shape;281;p27"/>
          <p:cNvPicPr preferRelativeResize="0"/>
          <p:nvPr/>
        </p:nvPicPr>
        <p:blipFill rotWithShape="1">
          <a:blip r:embed="rId4">
            <a:alphaModFix/>
          </a:blip>
          <a:srcRect t="12111"/>
          <a:stretch/>
        </p:blipFill>
        <p:spPr>
          <a:xfrm>
            <a:off x="1368725" y="3121950"/>
            <a:ext cx="3443014" cy="1782050"/>
          </a:xfrm>
          <a:prstGeom prst="rect">
            <a:avLst/>
          </a:prstGeom>
          <a:noFill/>
          <a:ln w="9525" cap="flat" cmpd="sng">
            <a:solidFill>
              <a:srgbClr val="8B5DCA"/>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5"/>
        <p:cNvGrpSpPr/>
        <p:nvPr/>
      </p:nvGrpSpPr>
      <p:grpSpPr>
        <a:xfrm>
          <a:off x="0" y="0"/>
          <a:ext cx="0" cy="0"/>
          <a:chOff x="0" y="0"/>
          <a:chExt cx="0" cy="0"/>
        </a:xfrm>
      </p:grpSpPr>
      <p:sp>
        <p:nvSpPr>
          <p:cNvPr id="286" name="Google Shape;286;p28"/>
          <p:cNvSpPr/>
          <p:nvPr/>
        </p:nvSpPr>
        <p:spPr>
          <a:xfrm>
            <a:off x="379950" y="0"/>
            <a:ext cx="46200" cy="16362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7" name="Google Shape;287;p28"/>
          <p:cNvSpPr/>
          <p:nvPr/>
        </p:nvSpPr>
        <p:spPr>
          <a:xfrm>
            <a:off x="586450" y="0"/>
            <a:ext cx="46200" cy="10503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8" name="Google Shape;288;p28"/>
          <p:cNvSpPr/>
          <p:nvPr/>
        </p:nvSpPr>
        <p:spPr>
          <a:xfrm>
            <a:off x="543100" y="1006075"/>
            <a:ext cx="132900" cy="13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9" name="Google Shape;289;p28"/>
          <p:cNvSpPr/>
          <p:nvPr/>
        </p:nvSpPr>
        <p:spPr>
          <a:xfrm>
            <a:off x="173450" y="0"/>
            <a:ext cx="46200" cy="24156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0" name="Google Shape;290;p28"/>
          <p:cNvSpPr/>
          <p:nvPr/>
        </p:nvSpPr>
        <p:spPr>
          <a:xfrm>
            <a:off x="8119225" y="4213475"/>
            <a:ext cx="1362900" cy="136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1" name="Google Shape;291;p28"/>
          <p:cNvSpPr txBox="1">
            <a:spLocks noGrp="1"/>
          </p:cNvSpPr>
          <p:nvPr>
            <p:ph type="sldNum" idx="12"/>
          </p:nvPr>
        </p:nvSpPr>
        <p:spPr>
          <a:xfrm>
            <a:off x="8453908" y="46981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900">
                <a:solidFill>
                  <a:schemeClr val="lt1"/>
                </a:solidFill>
              </a:rPr>
              <a:t>16</a:t>
            </a:fld>
            <a:endParaRPr sz="1900">
              <a:solidFill>
                <a:schemeClr val="lt1"/>
              </a:solidFill>
            </a:endParaRPr>
          </a:p>
        </p:txBody>
      </p:sp>
      <p:sp>
        <p:nvSpPr>
          <p:cNvPr id="292" name="Google Shape;292;p28"/>
          <p:cNvSpPr txBox="1">
            <a:spLocks noGrp="1"/>
          </p:cNvSpPr>
          <p:nvPr>
            <p:ph type="ctrTitle" idx="4294967295"/>
          </p:nvPr>
        </p:nvSpPr>
        <p:spPr>
          <a:xfrm>
            <a:off x="792950" y="566500"/>
            <a:ext cx="8400300" cy="9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80">
                <a:solidFill>
                  <a:srgbClr val="8B5DCA"/>
                </a:solidFill>
              </a:rPr>
              <a:t>Results, findings and conclusions</a:t>
            </a:r>
            <a:endParaRPr sz="2980">
              <a:solidFill>
                <a:srgbClr val="8B5DCA"/>
              </a:solidFill>
            </a:endParaRPr>
          </a:p>
          <a:p>
            <a:pPr marL="0" lvl="0" indent="0" algn="l" rtl="0">
              <a:spcBef>
                <a:spcPts val="0"/>
              </a:spcBef>
              <a:spcAft>
                <a:spcPts val="0"/>
              </a:spcAft>
              <a:buSzPts val="990"/>
              <a:buNone/>
            </a:pPr>
            <a:endParaRPr sz="2980">
              <a:solidFill>
                <a:srgbClr val="8B5DCA"/>
              </a:solidFill>
            </a:endParaRPr>
          </a:p>
        </p:txBody>
      </p:sp>
      <p:sp>
        <p:nvSpPr>
          <p:cNvPr id="293" name="Google Shape;293;p28"/>
          <p:cNvSpPr txBox="1"/>
          <p:nvPr/>
        </p:nvSpPr>
        <p:spPr>
          <a:xfrm>
            <a:off x="792950" y="1019750"/>
            <a:ext cx="6597900" cy="7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900" b="1">
                <a:solidFill>
                  <a:schemeClr val="dk2"/>
                </a:solidFill>
              </a:rPr>
              <a:t>Evaluation of used algorithms</a:t>
            </a:r>
            <a:endParaRPr sz="1900" b="1">
              <a:solidFill>
                <a:schemeClr val="dk2"/>
              </a:solidFill>
            </a:endParaRPr>
          </a:p>
        </p:txBody>
      </p:sp>
      <p:sp>
        <p:nvSpPr>
          <p:cNvPr id="294" name="Google Shape;294;p28"/>
          <p:cNvSpPr txBox="1"/>
          <p:nvPr/>
        </p:nvSpPr>
        <p:spPr>
          <a:xfrm>
            <a:off x="792950" y="1400150"/>
            <a:ext cx="7399200" cy="3524011"/>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Clr>
                <a:schemeClr val="dk2"/>
              </a:buClr>
              <a:buSzPts val="1500"/>
              <a:buChar char="●"/>
            </a:pPr>
            <a:r>
              <a:rPr lang="en-GB" sz="1500" dirty="0">
                <a:solidFill>
                  <a:schemeClr val="dk2"/>
                </a:solidFill>
              </a:rPr>
              <a:t>It can be concluded that the models are able to distinguish between "Awake" and "People in any sleep state" but have troubles with distinguishing between different sleep stages.</a:t>
            </a:r>
            <a:endParaRPr sz="1500" dirty="0">
              <a:solidFill>
                <a:schemeClr val="dk2"/>
              </a:solidFill>
            </a:endParaRPr>
          </a:p>
          <a:p>
            <a:pPr marL="914400" lvl="1" indent="-323850" algn="l" rtl="0">
              <a:lnSpc>
                <a:spcPct val="115000"/>
              </a:lnSpc>
              <a:spcBef>
                <a:spcPts val="0"/>
              </a:spcBef>
              <a:spcAft>
                <a:spcPts val="0"/>
              </a:spcAft>
              <a:buClr>
                <a:schemeClr val="dk2"/>
              </a:buClr>
              <a:buSzPts val="1500"/>
              <a:buChar char="○"/>
            </a:pPr>
            <a:r>
              <a:rPr lang="en-GB" sz="1500" dirty="0">
                <a:solidFill>
                  <a:schemeClr val="dk2"/>
                </a:solidFill>
              </a:rPr>
              <a:t>Good predictions for the “Awake”, “N2” and “N3” classes</a:t>
            </a:r>
            <a:endParaRPr sz="1500" dirty="0">
              <a:solidFill>
                <a:schemeClr val="dk2"/>
              </a:solidFill>
            </a:endParaRPr>
          </a:p>
          <a:p>
            <a:pPr marL="914400" lvl="1" indent="-323850" algn="l" rtl="0">
              <a:lnSpc>
                <a:spcPct val="115000"/>
              </a:lnSpc>
              <a:spcBef>
                <a:spcPts val="0"/>
              </a:spcBef>
              <a:spcAft>
                <a:spcPts val="0"/>
              </a:spcAft>
              <a:buClr>
                <a:schemeClr val="dk2"/>
              </a:buClr>
              <a:buSzPts val="1500"/>
              <a:buChar char="○"/>
            </a:pPr>
            <a:r>
              <a:rPr lang="en-GB" sz="1500" dirty="0">
                <a:solidFill>
                  <a:schemeClr val="dk2"/>
                </a:solidFill>
              </a:rPr>
              <a:t>Not so good predictions for “N1”, “N4” and “REM” classes</a:t>
            </a:r>
            <a:endParaRPr sz="1500" dirty="0">
              <a:solidFill>
                <a:schemeClr val="dk2"/>
              </a:solidFill>
            </a:endParaRPr>
          </a:p>
          <a:p>
            <a:pPr marL="463550" lvl="0" indent="-285750" algn="l" rtl="0">
              <a:lnSpc>
                <a:spcPct val="115000"/>
              </a:lnSpc>
              <a:spcBef>
                <a:spcPts val="0"/>
              </a:spcBef>
              <a:spcAft>
                <a:spcPts val="0"/>
              </a:spcAft>
              <a:buClr>
                <a:schemeClr val="dk1"/>
              </a:buClr>
              <a:buSzPts val="800"/>
              <a:buFont typeface="Arial" panose="020B0604020202020204" pitchFamily="34" charset="0"/>
              <a:buChar char="•"/>
            </a:pPr>
            <a:r>
              <a:rPr lang="en-GB" sz="1500" dirty="0">
                <a:solidFill>
                  <a:schemeClr val="dk2"/>
                </a:solidFill>
              </a:rPr>
              <a:t>One conclusion can be that both classifiers perform similarly on this classification problem.</a:t>
            </a:r>
            <a:endParaRPr sz="1500" dirty="0">
              <a:solidFill>
                <a:schemeClr val="dk2"/>
              </a:solidFill>
            </a:endParaRPr>
          </a:p>
          <a:p>
            <a:pPr marL="457200" lvl="0" indent="-323850" algn="l" rtl="0">
              <a:lnSpc>
                <a:spcPct val="115000"/>
              </a:lnSpc>
              <a:spcBef>
                <a:spcPts val="0"/>
              </a:spcBef>
              <a:spcAft>
                <a:spcPts val="0"/>
              </a:spcAft>
              <a:buClr>
                <a:schemeClr val="dk2"/>
              </a:buClr>
              <a:buSzPts val="1500"/>
              <a:buChar char="●"/>
            </a:pPr>
            <a:r>
              <a:rPr lang="en-GB" sz="1500" dirty="0">
                <a:solidFill>
                  <a:schemeClr val="dk2"/>
                </a:solidFill>
              </a:rPr>
              <a:t>Hyperparameter tuning could (should) be also done for the Random Forest implementation.</a:t>
            </a:r>
            <a:endParaRPr sz="1500" dirty="0">
              <a:solidFill>
                <a:schemeClr val="dk2"/>
              </a:solidFill>
            </a:endParaRPr>
          </a:p>
          <a:p>
            <a:pPr marL="457200" lvl="0" indent="-323850" algn="l" rtl="0">
              <a:lnSpc>
                <a:spcPct val="115000"/>
              </a:lnSpc>
              <a:spcBef>
                <a:spcPts val="0"/>
              </a:spcBef>
              <a:spcAft>
                <a:spcPts val="0"/>
              </a:spcAft>
              <a:buClr>
                <a:schemeClr val="dk2"/>
              </a:buClr>
              <a:buSzPts val="1500"/>
              <a:buChar char="●"/>
            </a:pPr>
            <a:r>
              <a:rPr lang="en-GB" sz="1500" dirty="0">
                <a:solidFill>
                  <a:schemeClr val="dk2"/>
                </a:solidFill>
              </a:rPr>
              <a:t>Presented accuracy is definitely biased due to dataset imbalance and model performance on specific classes, a more realistic evaluation of the models would require cross-validation techniques</a:t>
            </a:r>
            <a:endParaRPr sz="1500" dirty="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8"/>
        <p:cNvGrpSpPr/>
        <p:nvPr/>
      </p:nvGrpSpPr>
      <p:grpSpPr>
        <a:xfrm>
          <a:off x="0" y="0"/>
          <a:ext cx="0" cy="0"/>
          <a:chOff x="0" y="0"/>
          <a:chExt cx="0" cy="0"/>
        </a:xfrm>
      </p:grpSpPr>
      <p:sp>
        <p:nvSpPr>
          <p:cNvPr id="299" name="Google Shape;299;p29"/>
          <p:cNvSpPr/>
          <p:nvPr/>
        </p:nvSpPr>
        <p:spPr>
          <a:xfrm>
            <a:off x="379950" y="0"/>
            <a:ext cx="46200" cy="16362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0" name="Google Shape;300;p29"/>
          <p:cNvSpPr/>
          <p:nvPr/>
        </p:nvSpPr>
        <p:spPr>
          <a:xfrm>
            <a:off x="586450" y="0"/>
            <a:ext cx="46200" cy="10503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1" name="Google Shape;301;p29"/>
          <p:cNvSpPr/>
          <p:nvPr/>
        </p:nvSpPr>
        <p:spPr>
          <a:xfrm>
            <a:off x="543100" y="1006075"/>
            <a:ext cx="132900" cy="13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2" name="Google Shape;302;p29"/>
          <p:cNvSpPr/>
          <p:nvPr/>
        </p:nvSpPr>
        <p:spPr>
          <a:xfrm>
            <a:off x="173450" y="0"/>
            <a:ext cx="46200" cy="24156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3" name="Google Shape;303;p29"/>
          <p:cNvSpPr/>
          <p:nvPr/>
        </p:nvSpPr>
        <p:spPr>
          <a:xfrm>
            <a:off x="8119225" y="4213475"/>
            <a:ext cx="1362900" cy="136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4" name="Google Shape;304;p29"/>
          <p:cNvSpPr txBox="1">
            <a:spLocks noGrp="1"/>
          </p:cNvSpPr>
          <p:nvPr>
            <p:ph type="sldNum" idx="12"/>
          </p:nvPr>
        </p:nvSpPr>
        <p:spPr>
          <a:xfrm>
            <a:off x="8453908" y="46981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900">
                <a:solidFill>
                  <a:schemeClr val="lt1"/>
                </a:solidFill>
              </a:rPr>
              <a:t>17</a:t>
            </a:fld>
            <a:endParaRPr sz="1900">
              <a:solidFill>
                <a:schemeClr val="lt1"/>
              </a:solidFill>
            </a:endParaRPr>
          </a:p>
        </p:txBody>
      </p:sp>
      <p:sp>
        <p:nvSpPr>
          <p:cNvPr id="305" name="Google Shape;305;p29"/>
          <p:cNvSpPr txBox="1">
            <a:spLocks noGrp="1"/>
          </p:cNvSpPr>
          <p:nvPr>
            <p:ph type="ctrTitle" idx="4294967295"/>
          </p:nvPr>
        </p:nvSpPr>
        <p:spPr>
          <a:xfrm>
            <a:off x="792950" y="566500"/>
            <a:ext cx="8400300" cy="9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80">
                <a:solidFill>
                  <a:srgbClr val="8B5DCA"/>
                </a:solidFill>
              </a:rPr>
              <a:t>Results, findings and conclusions</a:t>
            </a:r>
            <a:endParaRPr sz="2980">
              <a:solidFill>
                <a:srgbClr val="8B5DCA"/>
              </a:solidFill>
            </a:endParaRPr>
          </a:p>
          <a:p>
            <a:pPr marL="0" lvl="0" indent="0" algn="l" rtl="0">
              <a:spcBef>
                <a:spcPts val="0"/>
              </a:spcBef>
              <a:spcAft>
                <a:spcPts val="0"/>
              </a:spcAft>
              <a:buSzPts val="990"/>
              <a:buNone/>
            </a:pPr>
            <a:endParaRPr sz="2980">
              <a:solidFill>
                <a:srgbClr val="8B5DCA"/>
              </a:solidFill>
            </a:endParaRPr>
          </a:p>
        </p:txBody>
      </p:sp>
      <p:sp>
        <p:nvSpPr>
          <p:cNvPr id="306" name="Google Shape;306;p29"/>
          <p:cNvSpPr txBox="1"/>
          <p:nvPr/>
        </p:nvSpPr>
        <p:spPr>
          <a:xfrm>
            <a:off x="792950" y="1019750"/>
            <a:ext cx="6597900" cy="7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900" b="1">
                <a:solidFill>
                  <a:schemeClr val="dk2"/>
                </a:solidFill>
              </a:rPr>
              <a:t>Observations for results</a:t>
            </a:r>
            <a:endParaRPr sz="1900" b="1">
              <a:solidFill>
                <a:schemeClr val="dk2"/>
              </a:solidFill>
            </a:endParaRPr>
          </a:p>
        </p:txBody>
      </p:sp>
      <p:sp>
        <p:nvSpPr>
          <p:cNvPr id="307" name="Google Shape;307;p29"/>
          <p:cNvSpPr txBox="1"/>
          <p:nvPr/>
        </p:nvSpPr>
        <p:spPr>
          <a:xfrm>
            <a:off x="792950" y="1400150"/>
            <a:ext cx="7030500" cy="31263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Clr>
                <a:schemeClr val="dk1"/>
              </a:buClr>
              <a:buSzPts val="1400"/>
              <a:buChar char="●"/>
            </a:pPr>
            <a:r>
              <a:rPr lang="en-GB" dirty="0">
                <a:solidFill>
                  <a:schemeClr val="dk2"/>
                </a:solidFill>
              </a:rPr>
              <a:t>The reason why the models are not good with distinguishing between the sleep stages can be because the support data that is used to train and test the models has disproportionate representation for different stages (N4 class a really small support).</a:t>
            </a:r>
            <a:endParaRPr dirty="0">
              <a:solidFill>
                <a:schemeClr val="dk2"/>
              </a:solidFill>
            </a:endParaRPr>
          </a:p>
          <a:p>
            <a:pPr marL="457200" lvl="0" indent="-298450" algn="l" rtl="0">
              <a:lnSpc>
                <a:spcPct val="115000"/>
              </a:lnSpc>
              <a:spcBef>
                <a:spcPts val="0"/>
              </a:spcBef>
              <a:spcAft>
                <a:spcPts val="0"/>
              </a:spcAft>
              <a:buClr>
                <a:schemeClr val="dk2"/>
              </a:buClr>
              <a:buSzPts val="1100"/>
              <a:buChar char="●"/>
            </a:pPr>
            <a:r>
              <a:rPr lang="en-GB" dirty="0">
                <a:solidFill>
                  <a:schemeClr val="dk2"/>
                </a:solidFill>
              </a:rPr>
              <a:t>Importances were computed and it was noticed that each model focuses more on different features to "decide" on how they predict the sleep stage, but some important repetitions can be observed: feature index 3 (</a:t>
            </a:r>
            <a:r>
              <a:rPr lang="en-GB" b="1" dirty="0" err="1">
                <a:solidFill>
                  <a:schemeClr val="dk2"/>
                </a:solidFill>
              </a:rPr>
              <a:t>Fpz-Cz</a:t>
            </a:r>
            <a:r>
              <a:rPr lang="en-GB" b="1" dirty="0">
                <a:solidFill>
                  <a:schemeClr val="dk2"/>
                </a:solidFill>
              </a:rPr>
              <a:t> channel standard deviation</a:t>
            </a:r>
            <a:r>
              <a:rPr lang="en-GB" dirty="0">
                <a:solidFill>
                  <a:schemeClr val="dk2"/>
                </a:solidFill>
              </a:rPr>
              <a:t>), feature index 0 (</a:t>
            </a:r>
            <a:r>
              <a:rPr lang="en-GB" b="1" dirty="0" err="1">
                <a:solidFill>
                  <a:schemeClr val="dk2"/>
                </a:solidFill>
              </a:rPr>
              <a:t>Fpz-Cz</a:t>
            </a:r>
            <a:r>
              <a:rPr lang="en-GB" b="1" dirty="0">
                <a:solidFill>
                  <a:schemeClr val="dk2"/>
                </a:solidFill>
              </a:rPr>
              <a:t> channel Root Mean Square</a:t>
            </a:r>
            <a:r>
              <a:rPr lang="en-GB" dirty="0">
                <a:solidFill>
                  <a:schemeClr val="dk2"/>
                </a:solidFill>
              </a:rPr>
              <a:t>), feature index 28 (</a:t>
            </a:r>
            <a:r>
              <a:rPr lang="en-GB" b="1" dirty="0" err="1">
                <a:solidFill>
                  <a:schemeClr val="dk2"/>
                </a:solidFill>
              </a:rPr>
              <a:t>Pz</a:t>
            </a:r>
            <a:r>
              <a:rPr lang="en-GB" b="1" dirty="0">
                <a:solidFill>
                  <a:schemeClr val="dk2"/>
                </a:solidFill>
              </a:rPr>
              <a:t>-Oz channel Beta band power</a:t>
            </a:r>
            <a:r>
              <a:rPr lang="en-GB" dirty="0">
                <a:solidFill>
                  <a:schemeClr val="dk2"/>
                </a:solidFill>
              </a:rPr>
              <a:t>), feature indices 11 and 12 (</a:t>
            </a:r>
            <a:r>
              <a:rPr lang="en-GB" b="1" dirty="0" err="1">
                <a:solidFill>
                  <a:schemeClr val="dk2"/>
                </a:solidFill>
              </a:rPr>
              <a:t>Fpz-Cz</a:t>
            </a:r>
            <a:r>
              <a:rPr lang="en-GB" b="1" dirty="0">
                <a:solidFill>
                  <a:schemeClr val="dk2"/>
                </a:solidFill>
              </a:rPr>
              <a:t> channel Sigma and Beta band power</a:t>
            </a:r>
            <a:r>
              <a:rPr lang="en-GB" dirty="0">
                <a:solidFill>
                  <a:schemeClr val="dk2"/>
                </a:solidFill>
              </a:rPr>
              <a:t>), feature 17 (</a:t>
            </a:r>
            <a:r>
              <a:rPr lang="en-GB" b="1" dirty="0" err="1">
                <a:solidFill>
                  <a:schemeClr val="dk2"/>
                </a:solidFill>
              </a:rPr>
              <a:t>Pz</a:t>
            </a:r>
            <a:r>
              <a:rPr lang="en-GB" b="1" dirty="0">
                <a:solidFill>
                  <a:schemeClr val="dk2"/>
                </a:solidFill>
              </a:rPr>
              <a:t>-Oz channel Zero-Crossing-Rate</a:t>
            </a:r>
            <a:r>
              <a:rPr lang="en-GB" dirty="0">
                <a:solidFill>
                  <a:schemeClr val="dk2"/>
                </a:solidFill>
              </a:rPr>
              <a:t>), feature index 26 (</a:t>
            </a:r>
            <a:r>
              <a:rPr lang="en-GB" b="1" dirty="0" err="1">
                <a:solidFill>
                  <a:schemeClr val="dk2"/>
                </a:solidFill>
              </a:rPr>
              <a:t>Pz</a:t>
            </a:r>
            <a:r>
              <a:rPr lang="en-GB" b="1" dirty="0">
                <a:solidFill>
                  <a:schemeClr val="dk2"/>
                </a:solidFill>
              </a:rPr>
              <a:t>-Oz channel Alpha band power</a:t>
            </a:r>
            <a:r>
              <a:rPr lang="en-GB" dirty="0">
                <a:solidFill>
                  <a:schemeClr val="dk2"/>
                </a:solidFill>
              </a:rPr>
              <a:t>), feature index 29 (</a:t>
            </a:r>
            <a:r>
              <a:rPr lang="en-GB" b="1" dirty="0" err="1">
                <a:solidFill>
                  <a:schemeClr val="dk2"/>
                </a:solidFill>
              </a:rPr>
              <a:t>Pz</a:t>
            </a:r>
            <a:r>
              <a:rPr lang="en-GB" b="1" dirty="0">
                <a:solidFill>
                  <a:schemeClr val="dk2"/>
                </a:solidFill>
              </a:rPr>
              <a:t>-Oz channel spectral entropy)</a:t>
            </a:r>
            <a:endParaRPr b="1" dirty="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1"/>
        <p:cNvGrpSpPr/>
        <p:nvPr/>
      </p:nvGrpSpPr>
      <p:grpSpPr>
        <a:xfrm>
          <a:off x="0" y="0"/>
          <a:ext cx="0" cy="0"/>
          <a:chOff x="0" y="0"/>
          <a:chExt cx="0" cy="0"/>
        </a:xfrm>
      </p:grpSpPr>
      <p:sp>
        <p:nvSpPr>
          <p:cNvPr id="312" name="Google Shape;312;p30"/>
          <p:cNvSpPr/>
          <p:nvPr/>
        </p:nvSpPr>
        <p:spPr>
          <a:xfrm>
            <a:off x="379950" y="0"/>
            <a:ext cx="46200" cy="16362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3" name="Google Shape;313;p30"/>
          <p:cNvSpPr/>
          <p:nvPr/>
        </p:nvSpPr>
        <p:spPr>
          <a:xfrm>
            <a:off x="586450" y="0"/>
            <a:ext cx="46200" cy="10503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4" name="Google Shape;314;p30"/>
          <p:cNvSpPr/>
          <p:nvPr/>
        </p:nvSpPr>
        <p:spPr>
          <a:xfrm>
            <a:off x="543100" y="1006075"/>
            <a:ext cx="132900" cy="13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5" name="Google Shape;315;p30"/>
          <p:cNvSpPr/>
          <p:nvPr/>
        </p:nvSpPr>
        <p:spPr>
          <a:xfrm>
            <a:off x="173450" y="0"/>
            <a:ext cx="46200" cy="24156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6" name="Google Shape;316;p30"/>
          <p:cNvSpPr/>
          <p:nvPr/>
        </p:nvSpPr>
        <p:spPr>
          <a:xfrm>
            <a:off x="8119225" y="4213475"/>
            <a:ext cx="1362900" cy="136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7" name="Google Shape;317;p30"/>
          <p:cNvSpPr txBox="1">
            <a:spLocks noGrp="1"/>
          </p:cNvSpPr>
          <p:nvPr>
            <p:ph type="sldNum" idx="12"/>
          </p:nvPr>
        </p:nvSpPr>
        <p:spPr>
          <a:xfrm>
            <a:off x="8453908" y="46981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900">
                <a:solidFill>
                  <a:schemeClr val="lt1"/>
                </a:solidFill>
              </a:rPr>
              <a:t>18</a:t>
            </a:fld>
            <a:endParaRPr sz="1900">
              <a:solidFill>
                <a:schemeClr val="lt1"/>
              </a:solidFill>
            </a:endParaRPr>
          </a:p>
        </p:txBody>
      </p:sp>
      <p:sp>
        <p:nvSpPr>
          <p:cNvPr id="318" name="Google Shape;318;p30"/>
          <p:cNvSpPr txBox="1">
            <a:spLocks noGrp="1"/>
          </p:cNvSpPr>
          <p:nvPr>
            <p:ph type="ctrTitle" idx="4294967295"/>
          </p:nvPr>
        </p:nvSpPr>
        <p:spPr>
          <a:xfrm>
            <a:off x="792950" y="566500"/>
            <a:ext cx="8400300" cy="9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80">
                <a:solidFill>
                  <a:srgbClr val="8B5DCA"/>
                </a:solidFill>
              </a:rPr>
              <a:t>Results, findings and conclusions</a:t>
            </a:r>
            <a:endParaRPr sz="2980">
              <a:solidFill>
                <a:srgbClr val="8B5DCA"/>
              </a:solidFill>
            </a:endParaRPr>
          </a:p>
          <a:p>
            <a:pPr marL="0" lvl="0" indent="0" algn="l" rtl="0">
              <a:spcBef>
                <a:spcPts val="0"/>
              </a:spcBef>
              <a:spcAft>
                <a:spcPts val="0"/>
              </a:spcAft>
              <a:buSzPts val="990"/>
              <a:buNone/>
            </a:pPr>
            <a:endParaRPr sz="2980">
              <a:solidFill>
                <a:srgbClr val="8B5DCA"/>
              </a:solidFill>
            </a:endParaRPr>
          </a:p>
        </p:txBody>
      </p:sp>
      <p:sp>
        <p:nvSpPr>
          <p:cNvPr id="319" name="Google Shape;319;p30"/>
          <p:cNvSpPr txBox="1"/>
          <p:nvPr/>
        </p:nvSpPr>
        <p:spPr>
          <a:xfrm>
            <a:off x="792950" y="1019750"/>
            <a:ext cx="6597900" cy="7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900" b="1">
                <a:solidFill>
                  <a:schemeClr val="dk2"/>
                </a:solidFill>
              </a:rPr>
              <a:t>Potential for improvement</a:t>
            </a:r>
            <a:endParaRPr sz="1900" b="1">
              <a:solidFill>
                <a:schemeClr val="dk2"/>
              </a:solidFill>
            </a:endParaRPr>
          </a:p>
        </p:txBody>
      </p:sp>
      <p:sp>
        <p:nvSpPr>
          <p:cNvPr id="320" name="Google Shape;320;p30"/>
          <p:cNvSpPr txBox="1"/>
          <p:nvPr/>
        </p:nvSpPr>
        <p:spPr>
          <a:xfrm>
            <a:off x="403050" y="1304672"/>
            <a:ext cx="8305500" cy="3707100"/>
          </a:xfrm>
          <a:prstGeom prst="rect">
            <a:avLst/>
          </a:prstGeom>
          <a:noFill/>
          <a:ln>
            <a:noFill/>
          </a:ln>
        </p:spPr>
        <p:txBody>
          <a:bodyPr spcFirstLastPara="1" wrap="square" lIns="91425" tIns="91425" rIns="91425" bIns="91425" anchor="t" anchorCtr="0">
            <a:noAutofit/>
          </a:bodyPr>
          <a:lstStyle/>
          <a:p>
            <a:pPr marL="457200" lvl="0" indent="-273050" algn="l" rtl="0">
              <a:lnSpc>
                <a:spcPct val="115000"/>
              </a:lnSpc>
              <a:spcBef>
                <a:spcPts val="1200"/>
              </a:spcBef>
              <a:spcAft>
                <a:spcPts val="0"/>
              </a:spcAft>
              <a:buClr>
                <a:schemeClr val="dk1"/>
              </a:buClr>
              <a:buSzPts val="700"/>
              <a:buChar char="●"/>
            </a:pPr>
            <a:r>
              <a:rPr lang="en-GB" dirty="0">
                <a:solidFill>
                  <a:schemeClr val="dk2"/>
                </a:solidFill>
              </a:rPr>
              <a:t>Extracting More Relevant and Useful Features:</a:t>
            </a:r>
            <a:endParaRPr dirty="0">
              <a:solidFill>
                <a:schemeClr val="dk2"/>
              </a:solidFill>
            </a:endParaRPr>
          </a:p>
          <a:p>
            <a:pPr marL="914400" lvl="1" indent="-273050" algn="l" rtl="0">
              <a:lnSpc>
                <a:spcPct val="115000"/>
              </a:lnSpc>
              <a:spcBef>
                <a:spcPts val="0"/>
              </a:spcBef>
              <a:spcAft>
                <a:spcPts val="0"/>
              </a:spcAft>
              <a:buClr>
                <a:schemeClr val="dk1"/>
              </a:buClr>
              <a:buSzPts val="700"/>
              <a:buChar char="○"/>
            </a:pPr>
            <a:r>
              <a:rPr lang="en-GB" dirty="0">
                <a:solidFill>
                  <a:schemeClr val="dk2"/>
                </a:solidFill>
              </a:rPr>
              <a:t>Use supervised feature selection to filter out irrelevant features.</a:t>
            </a:r>
            <a:endParaRPr dirty="0">
              <a:solidFill>
                <a:schemeClr val="dk2"/>
              </a:solidFill>
            </a:endParaRPr>
          </a:p>
          <a:p>
            <a:pPr marL="914400" lvl="1" indent="-273050" algn="l" rtl="0">
              <a:lnSpc>
                <a:spcPct val="115000"/>
              </a:lnSpc>
              <a:spcBef>
                <a:spcPts val="0"/>
              </a:spcBef>
              <a:spcAft>
                <a:spcPts val="0"/>
              </a:spcAft>
              <a:buClr>
                <a:schemeClr val="dk1"/>
              </a:buClr>
              <a:buSzPts val="700"/>
              <a:buChar char="○"/>
            </a:pPr>
            <a:r>
              <a:rPr lang="en-GB" dirty="0">
                <a:solidFill>
                  <a:schemeClr val="dk2"/>
                </a:solidFill>
              </a:rPr>
              <a:t>Feed neural network with signal chunks for nuanced patterns.</a:t>
            </a:r>
            <a:endParaRPr dirty="0">
              <a:solidFill>
                <a:schemeClr val="dk2"/>
              </a:solidFill>
            </a:endParaRPr>
          </a:p>
          <a:p>
            <a:pPr marL="914400" lvl="1" indent="-273050" algn="l" rtl="0">
              <a:lnSpc>
                <a:spcPct val="115000"/>
              </a:lnSpc>
              <a:spcBef>
                <a:spcPts val="0"/>
              </a:spcBef>
              <a:spcAft>
                <a:spcPts val="0"/>
              </a:spcAft>
              <a:buClr>
                <a:schemeClr val="dk1"/>
              </a:buClr>
              <a:buSzPts val="700"/>
              <a:buChar char="○"/>
            </a:pPr>
            <a:r>
              <a:rPr lang="en-GB" dirty="0">
                <a:solidFill>
                  <a:schemeClr val="dk2"/>
                </a:solidFill>
              </a:rPr>
              <a:t>Advanced feature extraction captures detailed data characteristics.</a:t>
            </a:r>
            <a:endParaRPr dirty="0">
              <a:solidFill>
                <a:schemeClr val="dk2"/>
              </a:solidFill>
            </a:endParaRPr>
          </a:p>
          <a:p>
            <a:pPr marL="457200" lvl="0" indent="-273050" algn="l" rtl="0">
              <a:lnSpc>
                <a:spcPct val="115000"/>
              </a:lnSpc>
              <a:spcBef>
                <a:spcPts val="0"/>
              </a:spcBef>
              <a:spcAft>
                <a:spcPts val="0"/>
              </a:spcAft>
              <a:buClr>
                <a:schemeClr val="dk1"/>
              </a:buClr>
              <a:buSzPts val="700"/>
              <a:buChar char="●"/>
            </a:pPr>
            <a:r>
              <a:rPr lang="en-GB" dirty="0">
                <a:solidFill>
                  <a:schemeClr val="dk2"/>
                </a:solidFill>
              </a:rPr>
              <a:t>Address Data Imbalance:</a:t>
            </a:r>
            <a:endParaRPr dirty="0">
              <a:solidFill>
                <a:schemeClr val="dk2"/>
              </a:solidFill>
            </a:endParaRPr>
          </a:p>
          <a:p>
            <a:pPr marL="914400" lvl="1" indent="-273050" algn="l" rtl="0">
              <a:lnSpc>
                <a:spcPct val="115000"/>
              </a:lnSpc>
              <a:spcBef>
                <a:spcPts val="0"/>
              </a:spcBef>
              <a:spcAft>
                <a:spcPts val="0"/>
              </a:spcAft>
              <a:buClr>
                <a:schemeClr val="dk1"/>
              </a:buClr>
              <a:buSzPts val="700"/>
              <a:buChar char="○"/>
            </a:pPr>
            <a:r>
              <a:rPr lang="en-GB" dirty="0">
                <a:solidFill>
                  <a:schemeClr val="dk2"/>
                </a:solidFill>
              </a:rPr>
              <a:t>Some classes (like N4) had limited training/testing samples.</a:t>
            </a:r>
            <a:endParaRPr dirty="0">
              <a:solidFill>
                <a:schemeClr val="dk2"/>
              </a:solidFill>
            </a:endParaRPr>
          </a:p>
          <a:p>
            <a:pPr marL="914400" lvl="1" indent="-273050" algn="l" rtl="0">
              <a:lnSpc>
                <a:spcPct val="115000"/>
              </a:lnSpc>
              <a:spcBef>
                <a:spcPts val="0"/>
              </a:spcBef>
              <a:spcAft>
                <a:spcPts val="0"/>
              </a:spcAft>
              <a:buClr>
                <a:schemeClr val="dk1"/>
              </a:buClr>
              <a:buSzPts val="700"/>
              <a:buChar char="○"/>
            </a:pPr>
            <a:r>
              <a:rPr lang="en-GB" dirty="0">
                <a:solidFill>
                  <a:schemeClr val="dk2"/>
                </a:solidFill>
              </a:rPr>
              <a:t>Implement techniques like gathering more data, oversampling or class weights adjusting.</a:t>
            </a:r>
            <a:endParaRPr dirty="0">
              <a:solidFill>
                <a:schemeClr val="dk2"/>
              </a:solidFill>
            </a:endParaRPr>
          </a:p>
          <a:p>
            <a:pPr marL="457200" lvl="0" indent="-273050" algn="l" rtl="0">
              <a:lnSpc>
                <a:spcPct val="115000"/>
              </a:lnSpc>
              <a:spcBef>
                <a:spcPts val="0"/>
              </a:spcBef>
              <a:spcAft>
                <a:spcPts val="0"/>
              </a:spcAft>
              <a:buClr>
                <a:schemeClr val="dk1"/>
              </a:buClr>
              <a:buSzPts val="700"/>
              <a:buChar char="●"/>
            </a:pPr>
            <a:r>
              <a:rPr lang="en-GB" dirty="0">
                <a:solidFill>
                  <a:schemeClr val="dk2"/>
                </a:solidFill>
              </a:rPr>
              <a:t>Initial Awake State Classification:</a:t>
            </a:r>
            <a:endParaRPr dirty="0">
              <a:solidFill>
                <a:schemeClr val="dk2"/>
              </a:solidFill>
            </a:endParaRPr>
          </a:p>
          <a:p>
            <a:pPr marL="914400" lvl="1" indent="-273050" algn="l" rtl="0">
              <a:lnSpc>
                <a:spcPct val="115000"/>
              </a:lnSpc>
              <a:spcBef>
                <a:spcPts val="0"/>
              </a:spcBef>
              <a:spcAft>
                <a:spcPts val="0"/>
              </a:spcAft>
              <a:buClr>
                <a:schemeClr val="dk1"/>
              </a:buClr>
              <a:buSzPts val="700"/>
              <a:buChar char="○"/>
            </a:pPr>
            <a:r>
              <a:rPr lang="en-GB" dirty="0">
                <a:solidFill>
                  <a:schemeClr val="dk2"/>
                </a:solidFill>
              </a:rPr>
              <a:t>Separate awake state classification before sleep stage prediction.</a:t>
            </a:r>
            <a:endParaRPr dirty="0">
              <a:solidFill>
                <a:schemeClr val="dk2"/>
              </a:solidFill>
            </a:endParaRPr>
          </a:p>
          <a:p>
            <a:pPr marL="914400" lvl="1" indent="-273050" algn="l" rtl="0">
              <a:lnSpc>
                <a:spcPct val="115000"/>
              </a:lnSpc>
              <a:spcBef>
                <a:spcPts val="0"/>
              </a:spcBef>
              <a:spcAft>
                <a:spcPts val="0"/>
              </a:spcAft>
              <a:buClr>
                <a:schemeClr val="dk1"/>
              </a:buClr>
              <a:buSzPts val="700"/>
              <a:buChar char="○"/>
            </a:pPr>
            <a:r>
              <a:rPr lang="en-GB" dirty="0">
                <a:solidFill>
                  <a:schemeClr val="dk2"/>
                </a:solidFill>
              </a:rPr>
              <a:t>Minimize bias and improve model accuracy.</a:t>
            </a:r>
            <a:endParaRPr dirty="0">
              <a:solidFill>
                <a:schemeClr val="dk2"/>
              </a:solidFill>
            </a:endParaRPr>
          </a:p>
          <a:p>
            <a:pPr marL="444500" lvl="0" indent="-285750" algn="l" rtl="0">
              <a:lnSpc>
                <a:spcPct val="115000"/>
              </a:lnSpc>
              <a:spcBef>
                <a:spcPts val="0"/>
              </a:spcBef>
              <a:spcAft>
                <a:spcPts val="0"/>
              </a:spcAft>
              <a:buClr>
                <a:schemeClr val="dk2"/>
              </a:buClr>
              <a:buSzPts val="1100"/>
              <a:buFont typeface="Arial" panose="020B0604020202020204" pitchFamily="34" charset="0"/>
              <a:buChar char="•"/>
            </a:pPr>
            <a:r>
              <a:rPr lang="en-GB" dirty="0">
                <a:solidFill>
                  <a:schemeClr val="dk2"/>
                </a:solidFill>
              </a:rPr>
              <a:t>Focus more on different frequency band operations</a:t>
            </a:r>
            <a:endParaRPr dirty="0">
              <a:solidFill>
                <a:schemeClr val="dk2"/>
              </a:solidFill>
            </a:endParaRPr>
          </a:p>
          <a:p>
            <a:pPr marL="914400" lvl="1" indent="-298450" algn="l" rtl="0">
              <a:lnSpc>
                <a:spcPct val="115000"/>
              </a:lnSpc>
              <a:spcBef>
                <a:spcPts val="0"/>
              </a:spcBef>
              <a:spcAft>
                <a:spcPts val="0"/>
              </a:spcAft>
              <a:buClr>
                <a:schemeClr val="dk2"/>
              </a:buClr>
              <a:buSzPts val="1100"/>
              <a:buChar char="○"/>
            </a:pPr>
            <a:r>
              <a:rPr lang="en-GB" dirty="0">
                <a:solidFill>
                  <a:schemeClr val="dk2"/>
                </a:solidFill>
              </a:rPr>
              <a:t>What if we reconstruct time-domain signals for each frequency band and compute </a:t>
            </a:r>
            <a:endParaRPr lang="ro-RO" dirty="0">
              <a:solidFill>
                <a:schemeClr val="dk2"/>
              </a:solidFill>
            </a:endParaRPr>
          </a:p>
          <a:p>
            <a:pPr marL="615950" lvl="1" algn="l" rtl="0">
              <a:lnSpc>
                <a:spcPct val="115000"/>
              </a:lnSpc>
              <a:spcBef>
                <a:spcPts val="0"/>
              </a:spcBef>
              <a:spcAft>
                <a:spcPts val="0"/>
              </a:spcAft>
              <a:buClr>
                <a:schemeClr val="dk2"/>
              </a:buClr>
              <a:buSzPts val="1100"/>
            </a:pPr>
            <a:r>
              <a:rPr lang="ro-RO" dirty="0">
                <a:solidFill>
                  <a:schemeClr val="dk2"/>
                </a:solidFill>
              </a:rPr>
              <a:t>      </a:t>
            </a:r>
            <a:r>
              <a:rPr lang="en-GB" dirty="0">
                <a:solidFill>
                  <a:schemeClr val="dk2"/>
                </a:solidFill>
              </a:rPr>
              <a:t>time-domain features for each separate signal?</a:t>
            </a:r>
            <a:endParaRPr dirty="0">
              <a:solidFill>
                <a:schemeClr val="dk2"/>
              </a:solidFill>
            </a:endParaRPr>
          </a:p>
          <a:p>
            <a:pPr marL="0" lvl="0" indent="0" algn="l" rtl="0">
              <a:lnSpc>
                <a:spcPct val="115000"/>
              </a:lnSpc>
              <a:spcBef>
                <a:spcPts val="1200"/>
              </a:spcBef>
              <a:spcAft>
                <a:spcPts val="0"/>
              </a:spcAft>
              <a:buNone/>
            </a:pPr>
            <a:endParaRPr sz="1800" dirty="0">
              <a:solidFill>
                <a:schemeClr val="dk2"/>
              </a:solidFill>
            </a:endParaRPr>
          </a:p>
          <a:p>
            <a:pPr marL="0" lvl="0" indent="0" algn="l" rtl="0">
              <a:lnSpc>
                <a:spcPct val="115000"/>
              </a:lnSpc>
              <a:spcBef>
                <a:spcPts val="1200"/>
              </a:spcBef>
              <a:spcAft>
                <a:spcPts val="0"/>
              </a:spcAft>
              <a:buNone/>
            </a:pPr>
            <a:endParaRPr sz="1800" dirty="0">
              <a:solidFill>
                <a:schemeClr val="dk2"/>
              </a:solidFill>
            </a:endParaRPr>
          </a:p>
          <a:p>
            <a:pPr marL="0" lvl="0" indent="0" algn="l" rtl="0">
              <a:spcBef>
                <a:spcPts val="1200"/>
              </a:spcBef>
              <a:spcAft>
                <a:spcPts val="0"/>
              </a:spcAft>
              <a:buNone/>
            </a:pPr>
            <a:endParaRPr sz="18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p:nvPr/>
        </p:nvSpPr>
        <p:spPr>
          <a:xfrm>
            <a:off x="379950" y="0"/>
            <a:ext cx="46200" cy="16362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14"/>
          <p:cNvSpPr/>
          <p:nvPr/>
        </p:nvSpPr>
        <p:spPr>
          <a:xfrm>
            <a:off x="586450" y="0"/>
            <a:ext cx="46200" cy="10503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14"/>
          <p:cNvSpPr/>
          <p:nvPr/>
        </p:nvSpPr>
        <p:spPr>
          <a:xfrm>
            <a:off x="543100" y="1006075"/>
            <a:ext cx="132900" cy="13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 name="Google Shape;65;p14"/>
          <p:cNvSpPr/>
          <p:nvPr/>
        </p:nvSpPr>
        <p:spPr>
          <a:xfrm>
            <a:off x="173450" y="0"/>
            <a:ext cx="46200" cy="24156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66;p14"/>
          <p:cNvSpPr/>
          <p:nvPr/>
        </p:nvSpPr>
        <p:spPr>
          <a:xfrm>
            <a:off x="8119225" y="4213475"/>
            <a:ext cx="1362900" cy="136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txBox="1">
            <a:spLocks noGrp="1"/>
          </p:cNvSpPr>
          <p:nvPr>
            <p:ph type="ctrTitle" idx="4294967295"/>
          </p:nvPr>
        </p:nvSpPr>
        <p:spPr>
          <a:xfrm>
            <a:off x="792950" y="734850"/>
            <a:ext cx="8400300" cy="9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80">
                <a:solidFill>
                  <a:schemeClr val="lt1"/>
                </a:solidFill>
                <a:highlight>
                  <a:srgbClr val="8B5DCA"/>
                </a:highlight>
              </a:rPr>
              <a:t>Presentation contents</a:t>
            </a:r>
            <a:endParaRPr sz="2180">
              <a:solidFill>
                <a:schemeClr val="lt1"/>
              </a:solidFill>
              <a:highlight>
                <a:srgbClr val="8B5DCA"/>
              </a:highlight>
            </a:endParaRPr>
          </a:p>
        </p:txBody>
      </p:sp>
      <p:sp>
        <p:nvSpPr>
          <p:cNvPr id="68" name="Google Shape;68;p14"/>
          <p:cNvSpPr txBox="1"/>
          <p:nvPr/>
        </p:nvSpPr>
        <p:spPr>
          <a:xfrm>
            <a:off x="792950" y="1498275"/>
            <a:ext cx="6090900" cy="3076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Char char="●"/>
            </a:pPr>
            <a:r>
              <a:rPr lang="en-GB" b="1">
                <a:solidFill>
                  <a:schemeClr val="dk2"/>
                </a:solidFill>
              </a:rPr>
              <a:t>The problem</a:t>
            </a:r>
            <a:r>
              <a:rPr lang="en-GB">
                <a:solidFill>
                  <a:schemeClr val="dk2"/>
                </a:solidFill>
              </a:rPr>
              <a:t> - Sleep stage classification</a:t>
            </a:r>
            <a:endParaRPr>
              <a:solidFill>
                <a:schemeClr val="dk2"/>
              </a:solidFill>
            </a:endParaRPr>
          </a:p>
          <a:p>
            <a:pPr marL="457200" lvl="0" indent="-317500" algn="l" rtl="0">
              <a:spcBef>
                <a:spcPts val="0"/>
              </a:spcBef>
              <a:spcAft>
                <a:spcPts val="0"/>
              </a:spcAft>
              <a:buClr>
                <a:schemeClr val="dk2"/>
              </a:buClr>
              <a:buSzPts val="1400"/>
              <a:buChar char="●"/>
            </a:pPr>
            <a:r>
              <a:rPr lang="en-GB" b="1">
                <a:solidFill>
                  <a:schemeClr val="dk2"/>
                </a:solidFill>
              </a:rPr>
              <a:t>EEG Basics</a:t>
            </a:r>
            <a:endParaRPr b="1">
              <a:solidFill>
                <a:schemeClr val="dk2"/>
              </a:solidFill>
            </a:endParaRPr>
          </a:p>
          <a:p>
            <a:pPr marL="914400" lvl="1" indent="-317500" algn="l" rtl="0">
              <a:spcBef>
                <a:spcPts val="0"/>
              </a:spcBef>
              <a:spcAft>
                <a:spcPts val="0"/>
              </a:spcAft>
              <a:buClr>
                <a:schemeClr val="dk2"/>
              </a:buClr>
              <a:buSzPts val="1400"/>
              <a:buChar char="○"/>
            </a:pPr>
            <a:r>
              <a:rPr lang="en-GB">
                <a:solidFill>
                  <a:schemeClr val="dk2"/>
                </a:solidFill>
              </a:rPr>
              <a:t>Time-domain features</a:t>
            </a:r>
            <a:endParaRPr>
              <a:solidFill>
                <a:schemeClr val="dk2"/>
              </a:solidFill>
            </a:endParaRPr>
          </a:p>
          <a:p>
            <a:pPr marL="914400" lvl="1" indent="-317500" algn="l" rtl="0">
              <a:spcBef>
                <a:spcPts val="0"/>
              </a:spcBef>
              <a:spcAft>
                <a:spcPts val="0"/>
              </a:spcAft>
              <a:buClr>
                <a:schemeClr val="dk2"/>
              </a:buClr>
              <a:buSzPts val="1400"/>
              <a:buChar char="○"/>
            </a:pPr>
            <a:r>
              <a:rPr lang="en-GB">
                <a:solidFill>
                  <a:schemeClr val="dk2"/>
                </a:solidFill>
              </a:rPr>
              <a:t>Frequency-domain features</a:t>
            </a:r>
            <a:endParaRPr>
              <a:solidFill>
                <a:schemeClr val="dk2"/>
              </a:solidFill>
            </a:endParaRPr>
          </a:p>
          <a:p>
            <a:pPr marL="457200" lvl="0" indent="-317500" algn="l" rtl="0">
              <a:spcBef>
                <a:spcPts val="0"/>
              </a:spcBef>
              <a:spcAft>
                <a:spcPts val="0"/>
              </a:spcAft>
              <a:buClr>
                <a:schemeClr val="dk2"/>
              </a:buClr>
              <a:buSzPts val="1400"/>
              <a:buChar char="●"/>
            </a:pPr>
            <a:r>
              <a:rPr lang="en-GB" b="1">
                <a:solidFill>
                  <a:schemeClr val="dk2"/>
                </a:solidFill>
              </a:rPr>
              <a:t>Project workflow</a:t>
            </a:r>
            <a:endParaRPr b="1">
              <a:solidFill>
                <a:schemeClr val="dk2"/>
              </a:solidFill>
            </a:endParaRPr>
          </a:p>
          <a:p>
            <a:pPr marL="914400" lvl="1" indent="-317500" algn="l" rtl="0">
              <a:spcBef>
                <a:spcPts val="0"/>
              </a:spcBef>
              <a:spcAft>
                <a:spcPts val="0"/>
              </a:spcAft>
              <a:buClr>
                <a:schemeClr val="dk2"/>
              </a:buClr>
              <a:buSzPts val="1400"/>
              <a:buChar char="○"/>
            </a:pPr>
            <a:r>
              <a:rPr lang="en-GB">
                <a:solidFill>
                  <a:schemeClr val="dk2"/>
                </a:solidFill>
              </a:rPr>
              <a:t>Provided data: import and query</a:t>
            </a:r>
            <a:endParaRPr>
              <a:solidFill>
                <a:schemeClr val="dk2"/>
              </a:solidFill>
            </a:endParaRPr>
          </a:p>
          <a:p>
            <a:pPr marL="914400" lvl="1" indent="-317500" algn="l" rtl="0">
              <a:spcBef>
                <a:spcPts val="0"/>
              </a:spcBef>
              <a:spcAft>
                <a:spcPts val="0"/>
              </a:spcAft>
              <a:buClr>
                <a:schemeClr val="dk2"/>
              </a:buClr>
              <a:buSzPts val="1400"/>
              <a:buChar char="○"/>
            </a:pPr>
            <a:r>
              <a:rPr lang="en-GB">
                <a:solidFill>
                  <a:schemeClr val="dk2"/>
                </a:solidFill>
              </a:rPr>
              <a:t>Functions for feature extraction</a:t>
            </a:r>
            <a:endParaRPr>
              <a:solidFill>
                <a:schemeClr val="dk2"/>
              </a:solidFill>
            </a:endParaRPr>
          </a:p>
          <a:p>
            <a:pPr marL="914400" lvl="1" indent="-317500" algn="l" rtl="0">
              <a:spcBef>
                <a:spcPts val="0"/>
              </a:spcBef>
              <a:spcAft>
                <a:spcPts val="0"/>
              </a:spcAft>
              <a:buClr>
                <a:schemeClr val="dk2"/>
              </a:buClr>
              <a:buSzPts val="1400"/>
              <a:buChar char="○"/>
            </a:pPr>
            <a:r>
              <a:rPr lang="en-GB">
                <a:solidFill>
                  <a:schemeClr val="dk2"/>
                </a:solidFill>
              </a:rPr>
              <a:t>Dataset building</a:t>
            </a:r>
            <a:endParaRPr>
              <a:solidFill>
                <a:schemeClr val="dk2"/>
              </a:solidFill>
            </a:endParaRPr>
          </a:p>
          <a:p>
            <a:pPr marL="914400" lvl="1" indent="-317500" algn="l" rtl="0">
              <a:spcBef>
                <a:spcPts val="0"/>
              </a:spcBef>
              <a:spcAft>
                <a:spcPts val="0"/>
              </a:spcAft>
              <a:buClr>
                <a:schemeClr val="dk2"/>
              </a:buClr>
              <a:buSzPts val="1400"/>
              <a:buChar char="○"/>
            </a:pPr>
            <a:r>
              <a:rPr lang="en-GB">
                <a:solidFill>
                  <a:schemeClr val="dk2"/>
                </a:solidFill>
              </a:rPr>
              <a:t>ML algorithms</a:t>
            </a:r>
            <a:endParaRPr>
              <a:solidFill>
                <a:schemeClr val="dk2"/>
              </a:solidFill>
            </a:endParaRPr>
          </a:p>
          <a:p>
            <a:pPr marL="1371600" lvl="2" indent="-317500" algn="l" rtl="0">
              <a:spcBef>
                <a:spcPts val="0"/>
              </a:spcBef>
              <a:spcAft>
                <a:spcPts val="0"/>
              </a:spcAft>
              <a:buClr>
                <a:schemeClr val="dk2"/>
              </a:buClr>
              <a:buSzPts val="1400"/>
              <a:buChar char="■"/>
            </a:pPr>
            <a:r>
              <a:rPr lang="en-GB">
                <a:solidFill>
                  <a:schemeClr val="dk2"/>
                </a:solidFill>
              </a:rPr>
              <a:t>Random Forest Classification</a:t>
            </a:r>
            <a:endParaRPr>
              <a:solidFill>
                <a:schemeClr val="dk2"/>
              </a:solidFill>
            </a:endParaRPr>
          </a:p>
          <a:p>
            <a:pPr marL="1371600" lvl="2" indent="-317500" algn="l" rtl="0">
              <a:spcBef>
                <a:spcPts val="0"/>
              </a:spcBef>
              <a:spcAft>
                <a:spcPts val="0"/>
              </a:spcAft>
              <a:buClr>
                <a:schemeClr val="dk2"/>
              </a:buClr>
              <a:buSzPts val="1400"/>
              <a:buChar char="■"/>
            </a:pPr>
            <a:r>
              <a:rPr lang="en-GB">
                <a:solidFill>
                  <a:schemeClr val="dk2"/>
                </a:solidFill>
              </a:rPr>
              <a:t>Support Vector Classification</a:t>
            </a:r>
            <a:endParaRPr>
              <a:solidFill>
                <a:schemeClr val="dk2"/>
              </a:solidFill>
            </a:endParaRPr>
          </a:p>
          <a:p>
            <a:pPr marL="457200" lvl="0" indent="-317500" algn="l" rtl="0">
              <a:spcBef>
                <a:spcPts val="0"/>
              </a:spcBef>
              <a:spcAft>
                <a:spcPts val="0"/>
              </a:spcAft>
              <a:buClr>
                <a:schemeClr val="dk2"/>
              </a:buClr>
              <a:buSzPts val="1400"/>
              <a:buChar char="●"/>
            </a:pPr>
            <a:r>
              <a:rPr lang="en-GB" b="1">
                <a:solidFill>
                  <a:schemeClr val="dk2"/>
                </a:solidFill>
              </a:rPr>
              <a:t>Results, findings and conclusions</a:t>
            </a:r>
            <a:endParaRPr b="1">
              <a:solidFill>
                <a:schemeClr val="dk2"/>
              </a:solidFill>
            </a:endParaRPr>
          </a:p>
          <a:p>
            <a:pPr marL="914400" lvl="1" indent="-317500" algn="l" rtl="0">
              <a:spcBef>
                <a:spcPts val="0"/>
              </a:spcBef>
              <a:spcAft>
                <a:spcPts val="0"/>
              </a:spcAft>
              <a:buClr>
                <a:schemeClr val="dk2"/>
              </a:buClr>
              <a:buSzPts val="1400"/>
              <a:buChar char="○"/>
            </a:pPr>
            <a:r>
              <a:rPr lang="en-GB">
                <a:solidFill>
                  <a:schemeClr val="dk2"/>
                </a:solidFill>
              </a:rPr>
              <a:t>What could have been done differently?</a:t>
            </a:r>
            <a:endParaRPr>
              <a:solidFill>
                <a:schemeClr val="dk2"/>
              </a:solidFill>
            </a:endParaRPr>
          </a:p>
          <a:p>
            <a:pPr marL="457200" lvl="0" indent="-317500" algn="l" rtl="0">
              <a:spcBef>
                <a:spcPts val="0"/>
              </a:spcBef>
              <a:spcAft>
                <a:spcPts val="0"/>
              </a:spcAft>
              <a:buClr>
                <a:schemeClr val="dk2"/>
              </a:buClr>
              <a:buSzPts val="1400"/>
              <a:buChar char="●"/>
            </a:pPr>
            <a:r>
              <a:rPr lang="en-GB" b="1">
                <a:solidFill>
                  <a:schemeClr val="dk2"/>
                </a:solidFill>
              </a:rPr>
              <a:t>Resources and references</a:t>
            </a:r>
            <a:endParaRPr b="1">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p:nvPr/>
        </p:nvSpPr>
        <p:spPr>
          <a:xfrm>
            <a:off x="379950" y="0"/>
            <a:ext cx="46200" cy="16362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 name="Google Shape;74;p15"/>
          <p:cNvSpPr/>
          <p:nvPr/>
        </p:nvSpPr>
        <p:spPr>
          <a:xfrm>
            <a:off x="586450" y="0"/>
            <a:ext cx="46200" cy="10503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 name="Google Shape;75;p15"/>
          <p:cNvSpPr/>
          <p:nvPr/>
        </p:nvSpPr>
        <p:spPr>
          <a:xfrm>
            <a:off x="543100" y="1006075"/>
            <a:ext cx="132900" cy="13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 name="Google Shape;76;p15"/>
          <p:cNvSpPr/>
          <p:nvPr/>
        </p:nvSpPr>
        <p:spPr>
          <a:xfrm>
            <a:off x="173450" y="0"/>
            <a:ext cx="46200" cy="24156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 name="Google Shape;77;p15"/>
          <p:cNvSpPr/>
          <p:nvPr/>
        </p:nvSpPr>
        <p:spPr>
          <a:xfrm>
            <a:off x="8119225" y="4213475"/>
            <a:ext cx="1362900" cy="136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 name="Google Shape;78;p15"/>
          <p:cNvSpPr txBox="1">
            <a:spLocks noGrp="1"/>
          </p:cNvSpPr>
          <p:nvPr>
            <p:ph type="ctrTitle" idx="4294967295"/>
          </p:nvPr>
        </p:nvSpPr>
        <p:spPr>
          <a:xfrm>
            <a:off x="792950" y="566500"/>
            <a:ext cx="8400300" cy="9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80">
                <a:solidFill>
                  <a:srgbClr val="8B5DCA"/>
                </a:solidFill>
              </a:rPr>
              <a:t>The problem</a:t>
            </a:r>
            <a:endParaRPr sz="2180">
              <a:solidFill>
                <a:srgbClr val="8B5DCA"/>
              </a:solidFill>
            </a:endParaRPr>
          </a:p>
        </p:txBody>
      </p:sp>
      <p:sp>
        <p:nvSpPr>
          <p:cNvPr id="79" name="Google Shape;79;p15"/>
          <p:cNvSpPr txBox="1"/>
          <p:nvPr/>
        </p:nvSpPr>
        <p:spPr>
          <a:xfrm>
            <a:off x="869150" y="1019750"/>
            <a:ext cx="3495900" cy="7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900" b="1">
                <a:solidFill>
                  <a:schemeClr val="dk2"/>
                </a:solidFill>
              </a:rPr>
              <a:t>Sleep stage detection</a:t>
            </a:r>
            <a:endParaRPr sz="1900" b="1">
              <a:solidFill>
                <a:schemeClr val="dk2"/>
              </a:solidFill>
            </a:endParaRPr>
          </a:p>
        </p:txBody>
      </p:sp>
      <p:sp>
        <p:nvSpPr>
          <p:cNvPr id="80" name="Google Shape;80;p15"/>
          <p:cNvSpPr txBox="1">
            <a:spLocks noGrp="1"/>
          </p:cNvSpPr>
          <p:nvPr>
            <p:ph type="sldNum" idx="12"/>
          </p:nvPr>
        </p:nvSpPr>
        <p:spPr>
          <a:xfrm>
            <a:off x="8453908" y="46981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900">
                <a:solidFill>
                  <a:schemeClr val="lt1"/>
                </a:solidFill>
              </a:rPr>
              <a:t>3</a:t>
            </a:fld>
            <a:endParaRPr sz="1900">
              <a:solidFill>
                <a:schemeClr val="lt1"/>
              </a:solidFill>
            </a:endParaRPr>
          </a:p>
        </p:txBody>
      </p:sp>
      <p:sp>
        <p:nvSpPr>
          <p:cNvPr id="81" name="Google Shape;81;p15"/>
          <p:cNvSpPr txBox="1"/>
          <p:nvPr/>
        </p:nvSpPr>
        <p:spPr>
          <a:xfrm>
            <a:off x="884725" y="2309375"/>
            <a:ext cx="8184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82" name="Google Shape;82;p15"/>
          <p:cNvSpPr txBox="1"/>
          <p:nvPr/>
        </p:nvSpPr>
        <p:spPr>
          <a:xfrm>
            <a:off x="884725" y="1399800"/>
            <a:ext cx="81840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chemeClr val="dk2"/>
                </a:solidFill>
              </a:rPr>
              <a:t>This project's goal is to classify sleep stages into six classes using machine learning algorithms: </a:t>
            </a:r>
            <a:r>
              <a:rPr lang="en-GB" sz="1800" b="1">
                <a:solidFill>
                  <a:schemeClr val="dk2"/>
                </a:solidFill>
              </a:rPr>
              <a:t>awake, REM, N1, N2, N3, and N4</a:t>
            </a:r>
            <a:r>
              <a:rPr lang="en-GB" sz="1800">
                <a:solidFill>
                  <a:schemeClr val="dk2"/>
                </a:solidFill>
              </a:rPr>
              <a:t> by using features extracted from EEG signals.</a:t>
            </a:r>
            <a:endParaRPr sz="1800">
              <a:solidFill>
                <a:schemeClr val="dk2"/>
              </a:solidFill>
            </a:endParaRPr>
          </a:p>
        </p:txBody>
      </p:sp>
      <p:sp>
        <p:nvSpPr>
          <p:cNvPr id="83" name="Google Shape;83;p15"/>
          <p:cNvSpPr txBox="1"/>
          <p:nvPr/>
        </p:nvSpPr>
        <p:spPr>
          <a:xfrm>
            <a:off x="676000" y="2571750"/>
            <a:ext cx="7443300" cy="271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b="1">
                <a:solidFill>
                  <a:schemeClr val="dk2"/>
                </a:solidFill>
              </a:rPr>
              <a:t>Understanding Sleep Categories</a:t>
            </a:r>
            <a:endParaRPr sz="1600" b="1">
              <a:solidFill>
                <a:schemeClr val="dk2"/>
              </a:solidFill>
            </a:endParaRPr>
          </a:p>
          <a:p>
            <a:pPr marL="457200" lvl="0" indent="-330200" algn="l" rtl="0">
              <a:lnSpc>
                <a:spcPct val="115000"/>
              </a:lnSpc>
              <a:spcBef>
                <a:spcPts val="1200"/>
              </a:spcBef>
              <a:spcAft>
                <a:spcPts val="0"/>
              </a:spcAft>
              <a:buClr>
                <a:schemeClr val="dk2"/>
              </a:buClr>
              <a:buSzPts val="1600"/>
              <a:buChar char="●"/>
            </a:pPr>
            <a:r>
              <a:rPr lang="en-GB" sz="1600" b="1">
                <a:solidFill>
                  <a:schemeClr val="dk2"/>
                </a:solidFill>
              </a:rPr>
              <a:t>REM Sleep vs. NREM Sleep:</a:t>
            </a:r>
            <a:endParaRPr sz="1600" b="1">
              <a:solidFill>
                <a:schemeClr val="dk2"/>
              </a:solidFill>
            </a:endParaRPr>
          </a:p>
          <a:p>
            <a:pPr marL="914400" lvl="1" indent="-330200" algn="l" rtl="0">
              <a:lnSpc>
                <a:spcPct val="115000"/>
              </a:lnSpc>
              <a:spcBef>
                <a:spcPts val="0"/>
              </a:spcBef>
              <a:spcAft>
                <a:spcPts val="0"/>
              </a:spcAft>
              <a:buClr>
                <a:schemeClr val="dk2"/>
              </a:buClr>
              <a:buSzPts val="1600"/>
              <a:buChar char="○"/>
            </a:pPr>
            <a:r>
              <a:rPr lang="en-GB" sz="1600">
                <a:solidFill>
                  <a:schemeClr val="dk2"/>
                </a:solidFill>
              </a:rPr>
              <a:t>REM: Rapid eye movements, irregular breathing, increased heart rate.</a:t>
            </a:r>
            <a:endParaRPr sz="1600">
              <a:solidFill>
                <a:schemeClr val="dk2"/>
              </a:solidFill>
            </a:endParaRPr>
          </a:p>
          <a:p>
            <a:pPr marL="914400" lvl="1" indent="-330200" algn="l" rtl="0">
              <a:lnSpc>
                <a:spcPct val="115000"/>
              </a:lnSpc>
              <a:spcBef>
                <a:spcPts val="0"/>
              </a:spcBef>
              <a:spcAft>
                <a:spcPts val="0"/>
              </a:spcAft>
              <a:buClr>
                <a:schemeClr val="dk2"/>
              </a:buClr>
              <a:buSzPts val="1600"/>
              <a:buChar char="○"/>
            </a:pPr>
            <a:r>
              <a:rPr lang="en-GB" sz="1600">
                <a:solidFill>
                  <a:schemeClr val="dk2"/>
                </a:solidFill>
              </a:rPr>
              <a:t>Vital for healthy emotion regulation, majority of dreams take place during REM sleep</a:t>
            </a:r>
            <a:endParaRPr sz="1600">
              <a:solidFill>
                <a:schemeClr val="dk2"/>
              </a:solidFill>
            </a:endParaRPr>
          </a:p>
          <a:p>
            <a:pPr marL="914400" lvl="1" indent="-330200" algn="l" rtl="0">
              <a:lnSpc>
                <a:spcPct val="115000"/>
              </a:lnSpc>
              <a:spcBef>
                <a:spcPts val="0"/>
              </a:spcBef>
              <a:spcAft>
                <a:spcPts val="0"/>
              </a:spcAft>
              <a:buClr>
                <a:schemeClr val="dk2"/>
              </a:buClr>
              <a:buSzPts val="1600"/>
              <a:buChar char="○"/>
            </a:pPr>
            <a:r>
              <a:rPr lang="en-GB" sz="1600">
                <a:solidFill>
                  <a:schemeClr val="dk2"/>
                </a:solidFill>
              </a:rPr>
              <a:t>NREM: Comprises stages N1-N4, categorized into light (N1-N2) and deep (N3-N4) sleep.</a:t>
            </a:r>
            <a:endParaRPr sz="1600">
              <a:solidFill>
                <a:schemeClr val="dk2"/>
              </a:solidFill>
            </a:endParaRPr>
          </a:p>
          <a:p>
            <a:pPr marL="0" lvl="0" indent="0" algn="l" rtl="0">
              <a:spcBef>
                <a:spcPts val="1200"/>
              </a:spcBef>
              <a:spcAft>
                <a:spcPts val="0"/>
              </a:spcAft>
              <a:buNone/>
            </a:pP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6"/>
          <p:cNvSpPr/>
          <p:nvPr/>
        </p:nvSpPr>
        <p:spPr>
          <a:xfrm>
            <a:off x="379950" y="0"/>
            <a:ext cx="46200" cy="16362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 name="Google Shape;89;p16"/>
          <p:cNvSpPr/>
          <p:nvPr/>
        </p:nvSpPr>
        <p:spPr>
          <a:xfrm>
            <a:off x="586450" y="0"/>
            <a:ext cx="46200" cy="10503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 name="Google Shape;90;p16"/>
          <p:cNvSpPr/>
          <p:nvPr/>
        </p:nvSpPr>
        <p:spPr>
          <a:xfrm>
            <a:off x="543100" y="1006075"/>
            <a:ext cx="132900" cy="13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 name="Google Shape;91;p16"/>
          <p:cNvSpPr/>
          <p:nvPr/>
        </p:nvSpPr>
        <p:spPr>
          <a:xfrm>
            <a:off x="173450" y="0"/>
            <a:ext cx="46200" cy="24156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 name="Google Shape;92;p16"/>
          <p:cNvSpPr/>
          <p:nvPr/>
        </p:nvSpPr>
        <p:spPr>
          <a:xfrm>
            <a:off x="8119225" y="4213475"/>
            <a:ext cx="1362900" cy="136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 name="Google Shape;93;p16"/>
          <p:cNvSpPr txBox="1">
            <a:spLocks noGrp="1"/>
          </p:cNvSpPr>
          <p:nvPr>
            <p:ph type="ctrTitle" idx="4294967295"/>
          </p:nvPr>
        </p:nvSpPr>
        <p:spPr>
          <a:xfrm>
            <a:off x="792950" y="566500"/>
            <a:ext cx="8400300" cy="9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80">
                <a:solidFill>
                  <a:srgbClr val="8B5DCA"/>
                </a:solidFill>
              </a:rPr>
              <a:t>The problem</a:t>
            </a:r>
            <a:endParaRPr sz="2180">
              <a:solidFill>
                <a:srgbClr val="8B5DCA"/>
              </a:solidFill>
            </a:endParaRPr>
          </a:p>
        </p:txBody>
      </p:sp>
      <p:sp>
        <p:nvSpPr>
          <p:cNvPr id="94" name="Google Shape;94;p16"/>
          <p:cNvSpPr txBox="1">
            <a:spLocks noGrp="1"/>
          </p:cNvSpPr>
          <p:nvPr>
            <p:ph type="sldNum" idx="12"/>
          </p:nvPr>
        </p:nvSpPr>
        <p:spPr>
          <a:xfrm>
            <a:off x="8453908" y="46981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900">
                <a:solidFill>
                  <a:schemeClr val="lt1"/>
                </a:solidFill>
              </a:rPr>
              <a:t>4</a:t>
            </a:fld>
            <a:endParaRPr sz="1900">
              <a:solidFill>
                <a:schemeClr val="lt1"/>
              </a:solidFill>
            </a:endParaRPr>
          </a:p>
        </p:txBody>
      </p:sp>
      <p:sp>
        <p:nvSpPr>
          <p:cNvPr id="95" name="Google Shape;95;p16"/>
          <p:cNvSpPr txBox="1"/>
          <p:nvPr/>
        </p:nvSpPr>
        <p:spPr>
          <a:xfrm>
            <a:off x="676000" y="2819000"/>
            <a:ext cx="7443300" cy="237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chemeClr val="dk2"/>
                </a:solidFill>
              </a:rPr>
              <a:t>AI in predicting sleep stages:</a:t>
            </a:r>
            <a:endParaRPr sz="1500">
              <a:solidFill>
                <a:schemeClr val="dk2"/>
              </a:solidFill>
            </a:endParaRPr>
          </a:p>
          <a:p>
            <a:pPr marL="457200" lvl="0" indent="-323850" algn="l" rtl="0">
              <a:lnSpc>
                <a:spcPct val="115000"/>
              </a:lnSpc>
              <a:spcBef>
                <a:spcPts val="1200"/>
              </a:spcBef>
              <a:spcAft>
                <a:spcPts val="0"/>
              </a:spcAft>
              <a:buClr>
                <a:schemeClr val="dk2"/>
              </a:buClr>
              <a:buSzPts val="1500"/>
              <a:buChar char="●"/>
            </a:pPr>
            <a:r>
              <a:rPr lang="en-GB" sz="1500" b="1">
                <a:solidFill>
                  <a:schemeClr val="dk2"/>
                </a:solidFill>
              </a:rPr>
              <a:t>Early detection:</a:t>
            </a:r>
            <a:r>
              <a:rPr lang="en-GB" sz="1500">
                <a:solidFill>
                  <a:schemeClr val="dk2"/>
                </a:solidFill>
              </a:rPr>
              <a:t> Potential to identify sleep disorders </a:t>
            </a:r>
            <a:endParaRPr sz="1500">
              <a:solidFill>
                <a:schemeClr val="dk2"/>
              </a:solidFill>
            </a:endParaRPr>
          </a:p>
          <a:p>
            <a:pPr marL="457200" lvl="0" indent="-323850" algn="l" rtl="0">
              <a:lnSpc>
                <a:spcPct val="115000"/>
              </a:lnSpc>
              <a:spcBef>
                <a:spcPts val="0"/>
              </a:spcBef>
              <a:spcAft>
                <a:spcPts val="0"/>
              </a:spcAft>
              <a:buClr>
                <a:schemeClr val="dk2"/>
              </a:buClr>
              <a:buSzPts val="1500"/>
              <a:buChar char="●"/>
            </a:pPr>
            <a:r>
              <a:rPr lang="en-GB" sz="1500" b="1">
                <a:solidFill>
                  <a:schemeClr val="dk2"/>
                </a:solidFill>
              </a:rPr>
              <a:t>Treatment integration:</a:t>
            </a:r>
            <a:r>
              <a:rPr lang="en-GB" sz="1500">
                <a:solidFill>
                  <a:schemeClr val="dk2"/>
                </a:solidFill>
              </a:rPr>
              <a:t> Help doctors’ recommendations based on individual patterns observed</a:t>
            </a:r>
            <a:endParaRPr sz="1500">
              <a:solidFill>
                <a:schemeClr val="dk2"/>
              </a:solidFill>
            </a:endParaRPr>
          </a:p>
          <a:p>
            <a:pPr marL="457200" lvl="0" indent="-323850" algn="l" rtl="0">
              <a:lnSpc>
                <a:spcPct val="115000"/>
              </a:lnSpc>
              <a:spcBef>
                <a:spcPts val="0"/>
              </a:spcBef>
              <a:spcAft>
                <a:spcPts val="0"/>
              </a:spcAft>
              <a:buClr>
                <a:schemeClr val="dk2"/>
              </a:buClr>
              <a:buSzPts val="1500"/>
              <a:buChar char="●"/>
            </a:pPr>
            <a:r>
              <a:rPr lang="en-GB" sz="1500" b="1">
                <a:solidFill>
                  <a:schemeClr val="dk2"/>
                </a:solidFill>
              </a:rPr>
              <a:t>Research support:</a:t>
            </a:r>
            <a:r>
              <a:rPr lang="en-GB" sz="1500">
                <a:solidFill>
                  <a:schemeClr val="dk2"/>
                </a:solidFill>
              </a:rPr>
              <a:t> Broadening the understanding of the role of sleep in general health (automating hypnogram annotation)</a:t>
            </a:r>
            <a:endParaRPr sz="1500">
              <a:solidFill>
                <a:schemeClr val="dk2"/>
              </a:solidFill>
            </a:endParaRPr>
          </a:p>
          <a:p>
            <a:pPr marL="0" lvl="0" indent="0" algn="l" rtl="0">
              <a:spcBef>
                <a:spcPts val="1200"/>
              </a:spcBef>
              <a:spcAft>
                <a:spcPts val="0"/>
              </a:spcAft>
              <a:buNone/>
            </a:pPr>
            <a:endParaRPr sz="1800">
              <a:solidFill>
                <a:schemeClr val="dk2"/>
              </a:solidFill>
            </a:endParaRPr>
          </a:p>
        </p:txBody>
      </p:sp>
      <p:sp>
        <p:nvSpPr>
          <p:cNvPr id="96" name="Google Shape;96;p16"/>
          <p:cNvSpPr txBox="1"/>
          <p:nvPr/>
        </p:nvSpPr>
        <p:spPr>
          <a:xfrm>
            <a:off x="884725" y="2309375"/>
            <a:ext cx="8184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97" name="Google Shape;97;p16"/>
          <p:cNvSpPr txBox="1"/>
          <p:nvPr/>
        </p:nvSpPr>
        <p:spPr>
          <a:xfrm>
            <a:off x="792950" y="1006075"/>
            <a:ext cx="8184000" cy="189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700" b="1">
                <a:solidFill>
                  <a:schemeClr val="dk2"/>
                </a:solidFill>
              </a:rPr>
              <a:t>Breakdown of NREM Sleep Stages</a:t>
            </a:r>
            <a:endParaRPr sz="1700" b="1">
              <a:solidFill>
                <a:schemeClr val="dk2"/>
              </a:solidFill>
            </a:endParaRPr>
          </a:p>
          <a:p>
            <a:pPr marL="457200" lvl="0" indent="-323850" algn="l" rtl="0">
              <a:lnSpc>
                <a:spcPct val="115000"/>
              </a:lnSpc>
              <a:spcBef>
                <a:spcPts val="1200"/>
              </a:spcBef>
              <a:spcAft>
                <a:spcPts val="0"/>
              </a:spcAft>
              <a:buClr>
                <a:schemeClr val="dk2"/>
              </a:buClr>
              <a:buSzPts val="1500"/>
              <a:buChar char="●"/>
            </a:pPr>
            <a:r>
              <a:rPr lang="en-GB" sz="1500" b="1">
                <a:solidFill>
                  <a:schemeClr val="dk2"/>
                </a:solidFill>
              </a:rPr>
              <a:t>Light Sleep (N1-N2):</a:t>
            </a:r>
            <a:endParaRPr sz="1500">
              <a:solidFill>
                <a:schemeClr val="dk2"/>
              </a:solidFill>
            </a:endParaRPr>
          </a:p>
          <a:p>
            <a:pPr marL="914400" lvl="1" indent="-323850" algn="l" rtl="0">
              <a:lnSpc>
                <a:spcPct val="115000"/>
              </a:lnSpc>
              <a:spcBef>
                <a:spcPts val="0"/>
              </a:spcBef>
              <a:spcAft>
                <a:spcPts val="0"/>
              </a:spcAft>
              <a:buClr>
                <a:schemeClr val="dk2"/>
              </a:buClr>
              <a:buSzPts val="1500"/>
              <a:buChar char="○"/>
            </a:pPr>
            <a:r>
              <a:rPr lang="en-GB" sz="1500">
                <a:solidFill>
                  <a:schemeClr val="dk2"/>
                </a:solidFill>
              </a:rPr>
              <a:t>Preliminary stages of sleep.</a:t>
            </a:r>
            <a:endParaRPr sz="1500">
              <a:solidFill>
                <a:schemeClr val="dk2"/>
              </a:solidFill>
            </a:endParaRPr>
          </a:p>
          <a:p>
            <a:pPr marL="457200" lvl="0" indent="-323850" algn="l" rtl="0">
              <a:lnSpc>
                <a:spcPct val="115000"/>
              </a:lnSpc>
              <a:spcBef>
                <a:spcPts val="0"/>
              </a:spcBef>
              <a:spcAft>
                <a:spcPts val="0"/>
              </a:spcAft>
              <a:buClr>
                <a:schemeClr val="dk2"/>
              </a:buClr>
              <a:buSzPts val="1500"/>
              <a:buChar char="●"/>
            </a:pPr>
            <a:r>
              <a:rPr lang="en-GB" sz="1500" b="1">
                <a:solidFill>
                  <a:schemeClr val="dk2"/>
                </a:solidFill>
              </a:rPr>
              <a:t>Deep Sleep (N3-N4):</a:t>
            </a:r>
            <a:endParaRPr sz="1500" b="1">
              <a:solidFill>
                <a:schemeClr val="dk2"/>
              </a:solidFill>
            </a:endParaRPr>
          </a:p>
          <a:p>
            <a:pPr marL="914400" lvl="1" indent="-323850" algn="l" rtl="0">
              <a:lnSpc>
                <a:spcPct val="115000"/>
              </a:lnSpc>
              <a:spcBef>
                <a:spcPts val="0"/>
              </a:spcBef>
              <a:spcAft>
                <a:spcPts val="0"/>
              </a:spcAft>
              <a:buClr>
                <a:schemeClr val="dk2"/>
              </a:buClr>
              <a:buSzPts val="1500"/>
              <a:buChar char="○"/>
            </a:pPr>
            <a:r>
              <a:rPr lang="en-GB" sz="1500">
                <a:solidFill>
                  <a:schemeClr val="dk2"/>
                </a:solidFill>
              </a:rPr>
              <a:t>Crucial for various bodily processes.</a:t>
            </a:r>
            <a:endParaRPr sz="1500">
              <a:solidFill>
                <a:schemeClr val="dk2"/>
              </a:solidFill>
            </a:endParaRPr>
          </a:p>
          <a:p>
            <a:pPr marL="914400" lvl="1" indent="-323850" algn="l" rtl="0">
              <a:lnSpc>
                <a:spcPct val="115000"/>
              </a:lnSpc>
              <a:spcBef>
                <a:spcPts val="0"/>
              </a:spcBef>
              <a:spcAft>
                <a:spcPts val="0"/>
              </a:spcAft>
              <a:buClr>
                <a:schemeClr val="dk2"/>
              </a:buClr>
              <a:buSzPts val="1500"/>
              <a:buChar char="○"/>
            </a:pPr>
            <a:r>
              <a:rPr lang="en-GB" sz="1500">
                <a:solidFill>
                  <a:schemeClr val="dk2"/>
                </a:solidFill>
              </a:rPr>
              <a:t>Production of delta waves identifiable in N3 </a:t>
            </a:r>
            <a:endParaRPr sz="1500">
              <a:solidFill>
                <a:schemeClr val="dk2"/>
              </a:solidFill>
            </a:endParaRPr>
          </a:p>
        </p:txBody>
      </p:sp>
      <p:pic>
        <p:nvPicPr>
          <p:cNvPr id="98" name="Google Shape;98;p16"/>
          <p:cNvPicPr preferRelativeResize="0"/>
          <p:nvPr/>
        </p:nvPicPr>
        <p:blipFill>
          <a:blip r:embed="rId3">
            <a:alphaModFix/>
          </a:blip>
          <a:stretch>
            <a:fillRect/>
          </a:stretch>
        </p:blipFill>
        <p:spPr>
          <a:xfrm>
            <a:off x="4912537" y="261147"/>
            <a:ext cx="3683463" cy="1893300"/>
          </a:xfrm>
          <a:prstGeom prst="rect">
            <a:avLst/>
          </a:prstGeom>
          <a:noFill/>
          <a:ln w="9525" cap="flat" cmpd="sng">
            <a:solidFill>
              <a:srgbClr val="8B5DCA"/>
            </a:solidFill>
            <a:prstDash val="solid"/>
            <a:round/>
            <a:headEnd type="none" w="sm" len="sm"/>
            <a:tailEnd type="none" w="sm" len="sm"/>
          </a:ln>
        </p:spPr>
      </p:pic>
      <p:sp>
        <p:nvSpPr>
          <p:cNvPr id="99" name="Google Shape;99;p16"/>
          <p:cNvSpPr txBox="1"/>
          <p:nvPr/>
        </p:nvSpPr>
        <p:spPr>
          <a:xfrm>
            <a:off x="4912600" y="2154450"/>
            <a:ext cx="3683400" cy="461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300">
                <a:solidFill>
                  <a:schemeClr val="dk2"/>
                </a:solidFill>
              </a:rPr>
              <a:t>Hypnogram</a:t>
            </a:r>
            <a:endParaRPr sz="1300">
              <a:solidFill>
                <a:schemeClr val="dk2"/>
              </a:solidFill>
            </a:endParaRPr>
          </a:p>
          <a:p>
            <a:pPr marL="0" lvl="0" indent="0" algn="r" rtl="0">
              <a:spcBef>
                <a:spcPts val="0"/>
              </a:spcBef>
              <a:spcAft>
                <a:spcPts val="0"/>
              </a:spcAft>
              <a:buNone/>
            </a:pPr>
            <a:r>
              <a:rPr lang="en-GB" sz="1000">
                <a:solidFill>
                  <a:srgbClr val="CCCCCC"/>
                </a:solidFill>
              </a:rPr>
              <a:t>Source: https://neupsykey.com/sleep-disorders-13/</a:t>
            </a:r>
            <a:endParaRPr sz="1000">
              <a:solidFill>
                <a:srgbClr val="CC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17"/>
          <p:cNvSpPr/>
          <p:nvPr/>
        </p:nvSpPr>
        <p:spPr>
          <a:xfrm>
            <a:off x="379950" y="0"/>
            <a:ext cx="46200" cy="16362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17"/>
          <p:cNvSpPr/>
          <p:nvPr/>
        </p:nvSpPr>
        <p:spPr>
          <a:xfrm>
            <a:off x="586450" y="0"/>
            <a:ext cx="46200" cy="10503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 name="Google Shape;106;p17"/>
          <p:cNvSpPr/>
          <p:nvPr/>
        </p:nvSpPr>
        <p:spPr>
          <a:xfrm>
            <a:off x="543100" y="1006075"/>
            <a:ext cx="132900" cy="13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 name="Google Shape;107;p17"/>
          <p:cNvSpPr/>
          <p:nvPr/>
        </p:nvSpPr>
        <p:spPr>
          <a:xfrm>
            <a:off x="173450" y="0"/>
            <a:ext cx="46200" cy="24156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108;p17"/>
          <p:cNvSpPr/>
          <p:nvPr/>
        </p:nvSpPr>
        <p:spPr>
          <a:xfrm>
            <a:off x="8119225" y="4213475"/>
            <a:ext cx="1362900" cy="136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 name="Google Shape;109;p17"/>
          <p:cNvSpPr txBox="1">
            <a:spLocks noGrp="1"/>
          </p:cNvSpPr>
          <p:nvPr>
            <p:ph type="ctrTitle" idx="4294967295"/>
          </p:nvPr>
        </p:nvSpPr>
        <p:spPr>
          <a:xfrm>
            <a:off x="792950" y="734850"/>
            <a:ext cx="8400300" cy="9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80">
                <a:solidFill>
                  <a:srgbClr val="8B5DCA"/>
                </a:solidFill>
              </a:rPr>
              <a:t>EEG Signal Basics</a:t>
            </a:r>
            <a:endParaRPr sz="2180">
              <a:solidFill>
                <a:srgbClr val="8B5DCA"/>
              </a:solidFill>
            </a:endParaRPr>
          </a:p>
        </p:txBody>
      </p:sp>
      <p:sp>
        <p:nvSpPr>
          <p:cNvPr id="110" name="Google Shape;110;p17"/>
          <p:cNvSpPr txBox="1">
            <a:spLocks noGrp="1"/>
          </p:cNvSpPr>
          <p:nvPr>
            <p:ph type="sldNum" idx="12"/>
          </p:nvPr>
        </p:nvSpPr>
        <p:spPr>
          <a:xfrm>
            <a:off x="8453908" y="46981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900">
                <a:solidFill>
                  <a:schemeClr val="lt1"/>
                </a:solidFill>
              </a:rPr>
              <a:t>5</a:t>
            </a:fld>
            <a:endParaRPr sz="1900">
              <a:solidFill>
                <a:schemeClr val="lt1"/>
              </a:solidFill>
            </a:endParaRPr>
          </a:p>
        </p:txBody>
      </p:sp>
      <p:sp>
        <p:nvSpPr>
          <p:cNvPr id="111" name="Google Shape;111;p17"/>
          <p:cNvSpPr txBox="1"/>
          <p:nvPr/>
        </p:nvSpPr>
        <p:spPr>
          <a:xfrm>
            <a:off x="792950" y="1680750"/>
            <a:ext cx="4314900" cy="16776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Clr>
                <a:schemeClr val="dk2"/>
              </a:buClr>
              <a:buSzPts val="1500"/>
              <a:buChar char="●"/>
            </a:pPr>
            <a:r>
              <a:rPr lang="en-GB" sz="1500" b="1">
                <a:solidFill>
                  <a:schemeClr val="dk2"/>
                </a:solidFill>
              </a:rPr>
              <a:t>Physiological significance:</a:t>
            </a:r>
            <a:r>
              <a:rPr lang="en-GB" sz="1500">
                <a:solidFill>
                  <a:schemeClr val="dk2"/>
                </a:solidFill>
              </a:rPr>
              <a:t> reflects neural processes and cognitive functions through recording brain activity patterns and associating certain states </a:t>
            </a:r>
            <a:endParaRPr sz="1500">
              <a:solidFill>
                <a:schemeClr val="dk2"/>
              </a:solidFill>
            </a:endParaRPr>
          </a:p>
          <a:p>
            <a:pPr marL="0" lvl="0" indent="0" algn="l" rtl="0">
              <a:spcBef>
                <a:spcPts val="1200"/>
              </a:spcBef>
              <a:spcAft>
                <a:spcPts val="0"/>
              </a:spcAft>
              <a:buNone/>
            </a:pPr>
            <a:endParaRPr sz="1800">
              <a:solidFill>
                <a:schemeClr val="dk2"/>
              </a:solidFill>
            </a:endParaRPr>
          </a:p>
        </p:txBody>
      </p:sp>
      <p:pic>
        <p:nvPicPr>
          <p:cNvPr id="112" name="Google Shape;112;p17"/>
          <p:cNvPicPr preferRelativeResize="0"/>
          <p:nvPr/>
        </p:nvPicPr>
        <p:blipFill>
          <a:blip r:embed="rId3">
            <a:alphaModFix/>
          </a:blip>
          <a:stretch>
            <a:fillRect/>
          </a:stretch>
        </p:blipFill>
        <p:spPr>
          <a:xfrm>
            <a:off x="4897700" y="317375"/>
            <a:ext cx="3894751" cy="2254365"/>
          </a:xfrm>
          <a:prstGeom prst="rect">
            <a:avLst/>
          </a:prstGeom>
          <a:noFill/>
          <a:ln>
            <a:noFill/>
          </a:ln>
        </p:spPr>
      </p:pic>
      <p:sp>
        <p:nvSpPr>
          <p:cNvPr id="113" name="Google Shape;113;p17"/>
          <p:cNvSpPr txBox="1"/>
          <p:nvPr/>
        </p:nvSpPr>
        <p:spPr>
          <a:xfrm>
            <a:off x="792950" y="2708700"/>
            <a:ext cx="7206300" cy="2008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Clr>
                <a:schemeClr val="dk2"/>
              </a:buClr>
              <a:buSzPts val="1500"/>
              <a:buChar char="●"/>
            </a:pPr>
            <a:r>
              <a:rPr lang="en-GB" sz="1500" b="1">
                <a:solidFill>
                  <a:schemeClr val="dk2"/>
                </a:solidFill>
              </a:rPr>
              <a:t>What it measures: </a:t>
            </a:r>
            <a:r>
              <a:rPr lang="en-GB" sz="1500">
                <a:solidFill>
                  <a:schemeClr val="dk2"/>
                </a:solidFill>
              </a:rPr>
              <a:t>records brain's electrical potentials.</a:t>
            </a:r>
            <a:endParaRPr sz="1500">
              <a:solidFill>
                <a:schemeClr val="dk2"/>
              </a:solidFill>
            </a:endParaRPr>
          </a:p>
          <a:p>
            <a:pPr marL="457200" lvl="0" indent="-323850" algn="l" rtl="0">
              <a:lnSpc>
                <a:spcPct val="115000"/>
              </a:lnSpc>
              <a:spcBef>
                <a:spcPts val="0"/>
              </a:spcBef>
              <a:spcAft>
                <a:spcPts val="0"/>
              </a:spcAft>
              <a:buClr>
                <a:schemeClr val="dk2"/>
              </a:buClr>
              <a:buSzPts val="1500"/>
              <a:buChar char="●"/>
            </a:pPr>
            <a:r>
              <a:rPr lang="en-GB" sz="1500" b="1">
                <a:solidFill>
                  <a:schemeClr val="dk2"/>
                </a:solidFill>
              </a:rPr>
              <a:t>How it is measured: </a:t>
            </a:r>
            <a:r>
              <a:rPr lang="en-GB" sz="1500">
                <a:solidFill>
                  <a:schemeClr val="dk2"/>
                </a:solidFill>
              </a:rPr>
              <a:t>electroencephalography electrodes placed on scalp; signals amplified and recorded.</a:t>
            </a:r>
            <a:endParaRPr sz="1500">
              <a:solidFill>
                <a:schemeClr val="dk2"/>
              </a:solidFill>
            </a:endParaRPr>
          </a:p>
          <a:p>
            <a:pPr marL="457200" lvl="0" indent="-323850" algn="l" rtl="0">
              <a:lnSpc>
                <a:spcPct val="115000"/>
              </a:lnSpc>
              <a:spcBef>
                <a:spcPts val="0"/>
              </a:spcBef>
              <a:spcAft>
                <a:spcPts val="0"/>
              </a:spcAft>
              <a:buClr>
                <a:schemeClr val="dk2"/>
              </a:buClr>
              <a:buSzPts val="1500"/>
              <a:buChar char="●"/>
            </a:pPr>
            <a:r>
              <a:rPr lang="en-GB" sz="1500" b="1">
                <a:solidFill>
                  <a:schemeClr val="dk2"/>
                </a:solidFill>
              </a:rPr>
              <a:t>Signal acquisition:</a:t>
            </a:r>
            <a:r>
              <a:rPr lang="en-GB" sz="1500">
                <a:solidFill>
                  <a:schemeClr val="dk2"/>
                </a:solidFill>
              </a:rPr>
              <a:t> standard 10-20 EEG setup consists of 19 channels</a:t>
            </a:r>
            <a:endParaRPr sz="1500">
              <a:solidFill>
                <a:schemeClr val="dk2"/>
              </a:solidFill>
            </a:endParaRPr>
          </a:p>
          <a:p>
            <a:pPr marL="914400" lvl="1" indent="-323850" algn="l" rtl="0">
              <a:lnSpc>
                <a:spcPct val="115000"/>
              </a:lnSpc>
              <a:spcBef>
                <a:spcPts val="0"/>
              </a:spcBef>
              <a:spcAft>
                <a:spcPts val="0"/>
              </a:spcAft>
              <a:buClr>
                <a:schemeClr val="dk2"/>
              </a:buClr>
              <a:buSzPts val="1500"/>
              <a:buChar char="○"/>
            </a:pPr>
            <a:r>
              <a:rPr lang="en-GB" sz="1500">
                <a:solidFill>
                  <a:schemeClr val="dk2"/>
                </a:solidFill>
              </a:rPr>
              <a:t>Our channels: Fpz-Cz (frontal to central), Pz-Oz (parietal to occipital)</a:t>
            </a:r>
            <a:endParaRPr sz="1500">
              <a:solidFill>
                <a:schemeClr val="dk2"/>
              </a:solidFill>
            </a:endParaRPr>
          </a:p>
          <a:p>
            <a:pPr marL="457200" lvl="0" indent="-323850" algn="l" rtl="0">
              <a:lnSpc>
                <a:spcPct val="115000"/>
              </a:lnSpc>
              <a:spcBef>
                <a:spcPts val="0"/>
              </a:spcBef>
              <a:spcAft>
                <a:spcPts val="0"/>
              </a:spcAft>
              <a:buClr>
                <a:schemeClr val="dk2"/>
              </a:buClr>
              <a:buSzPts val="1500"/>
              <a:buChar char="●"/>
            </a:pPr>
            <a:r>
              <a:rPr lang="en-GB" sz="1500" b="1">
                <a:solidFill>
                  <a:schemeClr val="dk2"/>
                </a:solidFill>
              </a:rPr>
              <a:t>General characteristics of signal:</a:t>
            </a:r>
            <a:r>
              <a:rPr lang="en-GB" sz="1500">
                <a:solidFill>
                  <a:schemeClr val="dk2"/>
                </a:solidFill>
              </a:rPr>
              <a:t> non-stationary (varies over time), dynamic patterns reflect brain function</a:t>
            </a:r>
            <a:endParaRPr sz="1500"/>
          </a:p>
        </p:txBody>
      </p:sp>
      <p:sp>
        <p:nvSpPr>
          <p:cNvPr id="114" name="Google Shape;114;p17"/>
          <p:cNvSpPr txBox="1"/>
          <p:nvPr/>
        </p:nvSpPr>
        <p:spPr>
          <a:xfrm>
            <a:off x="6028725" y="2301600"/>
            <a:ext cx="3088200" cy="6465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000">
                <a:solidFill>
                  <a:srgbClr val="B7B7B7"/>
                </a:solidFill>
              </a:rPr>
              <a:t>Source: “Towards a home-use BCI: fast asynchronous control and robust non-control state detection” (ResearchGate)</a:t>
            </a:r>
            <a:endParaRPr sz="1000">
              <a:solidFill>
                <a:srgbClr val="B7B7B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18"/>
          <p:cNvSpPr/>
          <p:nvPr/>
        </p:nvSpPr>
        <p:spPr>
          <a:xfrm>
            <a:off x="379950" y="0"/>
            <a:ext cx="46200" cy="16362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 name="Google Shape;120;p18"/>
          <p:cNvSpPr/>
          <p:nvPr/>
        </p:nvSpPr>
        <p:spPr>
          <a:xfrm>
            <a:off x="586450" y="0"/>
            <a:ext cx="46200" cy="10503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 name="Google Shape;121;p18"/>
          <p:cNvSpPr/>
          <p:nvPr/>
        </p:nvSpPr>
        <p:spPr>
          <a:xfrm>
            <a:off x="543100" y="1006075"/>
            <a:ext cx="132900" cy="13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 name="Google Shape;122;p18"/>
          <p:cNvSpPr/>
          <p:nvPr/>
        </p:nvSpPr>
        <p:spPr>
          <a:xfrm>
            <a:off x="173450" y="0"/>
            <a:ext cx="46200" cy="24156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 name="Google Shape;123;p18"/>
          <p:cNvSpPr/>
          <p:nvPr/>
        </p:nvSpPr>
        <p:spPr>
          <a:xfrm>
            <a:off x="8119225" y="4213475"/>
            <a:ext cx="1362900" cy="136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 name="Google Shape;124;p18"/>
          <p:cNvSpPr txBox="1">
            <a:spLocks noGrp="1"/>
          </p:cNvSpPr>
          <p:nvPr>
            <p:ph type="sldNum" idx="12"/>
          </p:nvPr>
        </p:nvSpPr>
        <p:spPr>
          <a:xfrm>
            <a:off x="8453908" y="46981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900">
                <a:solidFill>
                  <a:schemeClr val="lt1"/>
                </a:solidFill>
              </a:rPr>
              <a:t>6</a:t>
            </a:fld>
            <a:endParaRPr sz="1900">
              <a:solidFill>
                <a:schemeClr val="lt1"/>
              </a:solidFill>
            </a:endParaRPr>
          </a:p>
        </p:txBody>
      </p:sp>
      <p:sp>
        <p:nvSpPr>
          <p:cNvPr id="125" name="Google Shape;125;p18"/>
          <p:cNvSpPr txBox="1">
            <a:spLocks noGrp="1"/>
          </p:cNvSpPr>
          <p:nvPr>
            <p:ph type="ctrTitle" idx="4294967295"/>
          </p:nvPr>
        </p:nvSpPr>
        <p:spPr>
          <a:xfrm>
            <a:off x="792950" y="566500"/>
            <a:ext cx="8400300" cy="9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80">
                <a:solidFill>
                  <a:srgbClr val="8B5DCA"/>
                </a:solidFill>
              </a:rPr>
              <a:t>EEG Basics</a:t>
            </a:r>
            <a:endParaRPr sz="2180">
              <a:solidFill>
                <a:srgbClr val="8B5DCA"/>
              </a:solidFill>
            </a:endParaRPr>
          </a:p>
        </p:txBody>
      </p:sp>
      <p:sp>
        <p:nvSpPr>
          <p:cNvPr id="126" name="Google Shape;126;p18"/>
          <p:cNvSpPr txBox="1"/>
          <p:nvPr/>
        </p:nvSpPr>
        <p:spPr>
          <a:xfrm>
            <a:off x="792950" y="1019750"/>
            <a:ext cx="3495900" cy="7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900" b="1">
                <a:solidFill>
                  <a:schemeClr val="dk2"/>
                </a:solidFill>
              </a:rPr>
              <a:t>Time domain features</a:t>
            </a:r>
            <a:endParaRPr sz="1900" b="1">
              <a:solidFill>
                <a:schemeClr val="dk2"/>
              </a:solidFill>
            </a:endParaRPr>
          </a:p>
        </p:txBody>
      </p:sp>
      <p:sp>
        <p:nvSpPr>
          <p:cNvPr id="127" name="Google Shape;127;p18"/>
          <p:cNvSpPr txBox="1"/>
          <p:nvPr/>
        </p:nvSpPr>
        <p:spPr>
          <a:xfrm>
            <a:off x="792950" y="1636200"/>
            <a:ext cx="8109300" cy="15714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Clr>
                <a:schemeClr val="dk1"/>
              </a:buClr>
              <a:buSzPts val="1100"/>
              <a:buChar char="●"/>
            </a:pPr>
            <a:r>
              <a:rPr lang="en-GB" sz="1800" dirty="0">
                <a:solidFill>
                  <a:schemeClr val="dk2"/>
                </a:solidFill>
              </a:rPr>
              <a:t>Root-Mean-Square</a:t>
            </a:r>
            <a:endParaRPr sz="1600" dirty="0">
              <a:solidFill>
                <a:schemeClr val="dk2"/>
              </a:solidFill>
            </a:endParaRPr>
          </a:p>
          <a:p>
            <a:pPr marL="457200" lvl="0" indent="-298450" algn="l" rtl="0">
              <a:lnSpc>
                <a:spcPct val="115000"/>
              </a:lnSpc>
              <a:spcBef>
                <a:spcPts val="0"/>
              </a:spcBef>
              <a:spcAft>
                <a:spcPts val="0"/>
              </a:spcAft>
              <a:buClr>
                <a:schemeClr val="dk1"/>
              </a:buClr>
              <a:buSzPts val="1100"/>
              <a:buChar char="●"/>
            </a:pPr>
            <a:r>
              <a:rPr lang="en-GB" sz="1800" dirty="0">
                <a:solidFill>
                  <a:schemeClr val="dk2"/>
                </a:solidFill>
              </a:rPr>
              <a:t>Zero-Crossing-Rate</a:t>
            </a:r>
            <a:endParaRPr sz="1800" dirty="0">
              <a:solidFill>
                <a:schemeClr val="dk2"/>
              </a:solidFill>
            </a:endParaRPr>
          </a:p>
          <a:p>
            <a:pPr marL="457200" lvl="0" indent="-298450" algn="l" rtl="0">
              <a:lnSpc>
                <a:spcPct val="115000"/>
              </a:lnSpc>
              <a:spcBef>
                <a:spcPts val="0"/>
              </a:spcBef>
              <a:spcAft>
                <a:spcPts val="0"/>
              </a:spcAft>
              <a:buClr>
                <a:schemeClr val="dk1"/>
              </a:buClr>
              <a:buSzPts val="1100"/>
              <a:buChar char="●"/>
            </a:pPr>
            <a:r>
              <a:rPr lang="en-GB" sz="1800" dirty="0">
                <a:solidFill>
                  <a:schemeClr val="dk2"/>
                </a:solidFill>
              </a:rPr>
              <a:t>Mean, Standard Deviation, Variance, Skewness, Kurtosis</a:t>
            </a:r>
            <a:endParaRPr sz="1800" dirty="0">
              <a:solidFill>
                <a:schemeClr val="dk2"/>
              </a:solidFill>
            </a:endParaRPr>
          </a:p>
          <a:p>
            <a:pPr marL="0" lvl="0" indent="0" algn="l" rtl="0">
              <a:spcBef>
                <a:spcPts val="1200"/>
              </a:spcBef>
              <a:spcAft>
                <a:spcPts val="0"/>
              </a:spcAft>
              <a:buNone/>
            </a:pPr>
            <a:endParaRPr sz="1800" dirty="0">
              <a:solidFill>
                <a:schemeClr val="dk2"/>
              </a:solidFill>
            </a:endParaRPr>
          </a:p>
        </p:txBody>
      </p:sp>
      <p:sp>
        <p:nvSpPr>
          <p:cNvPr id="128" name="Google Shape;128;p18"/>
          <p:cNvSpPr txBox="1"/>
          <p:nvPr/>
        </p:nvSpPr>
        <p:spPr>
          <a:xfrm>
            <a:off x="588450" y="2790946"/>
            <a:ext cx="7967100" cy="173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dirty="0">
                <a:solidFill>
                  <a:schemeClr val="dk2"/>
                </a:solidFill>
              </a:rPr>
              <a:t>Reason for usage:</a:t>
            </a:r>
            <a:endParaRPr dirty="0">
              <a:solidFill>
                <a:schemeClr val="dk2"/>
              </a:solidFill>
            </a:endParaRPr>
          </a:p>
          <a:p>
            <a:pPr marL="457200" lvl="0" indent="-317500" algn="l" rtl="0">
              <a:spcBef>
                <a:spcPts val="0"/>
              </a:spcBef>
              <a:spcAft>
                <a:spcPts val="0"/>
              </a:spcAft>
              <a:buClr>
                <a:schemeClr val="dk2"/>
              </a:buClr>
              <a:buSzPts val="1400"/>
              <a:buChar char="●"/>
            </a:pPr>
            <a:r>
              <a:rPr lang="en-GB" dirty="0">
                <a:solidFill>
                  <a:schemeClr val="dk2"/>
                </a:solidFill>
              </a:rPr>
              <a:t>Characterize the </a:t>
            </a:r>
            <a:r>
              <a:rPr lang="en-GB" i="1" dirty="0">
                <a:solidFill>
                  <a:schemeClr val="dk2"/>
                </a:solidFill>
              </a:rPr>
              <a:t>overall</a:t>
            </a:r>
            <a:r>
              <a:rPr lang="en-GB" dirty="0">
                <a:solidFill>
                  <a:schemeClr val="dk2"/>
                </a:solidFill>
              </a:rPr>
              <a:t> intensity and variability of neural activity and temporal correlations </a:t>
            </a:r>
            <a:endParaRPr dirty="0">
              <a:solidFill>
                <a:schemeClr val="dk2"/>
              </a:solidFill>
            </a:endParaRPr>
          </a:p>
          <a:p>
            <a:pPr marL="457200" lvl="0" indent="-317500" algn="l" rtl="0">
              <a:spcBef>
                <a:spcPts val="0"/>
              </a:spcBef>
              <a:spcAft>
                <a:spcPts val="0"/>
              </a:spcAft>
              <a:buClr>
                <a:schemeClr val="dk2"/>
              </a:buClr>
              <a:buSzPts val="1400"/>
              <a:buChar char="●"/>
            </a:pPr>
            <a:r>
              <a:rPr lang="en-GB" dirty="0">
                <a:solidFill>
                  <a:schemeClr val="dk2"/>
                </a:solidFill>
              </a:rPr>
              <a:t>Higher RMS values may indicate higher signal intensity or increased neuronal activity), “Zero-crossing patterns reveal subtle epileptiform discharges in the scalp EEG”              (</a:t>
            </a:r>
            <a:r>
              <a:rPr lang="en-GB" u="sng" dirty="0">
                <a:solidFill>
                  <a:schemeClr val="hlink"/>
                </a:solidFill>
                <a:hlinkClick r:id="rId3"/>
              </a:rPr>
              <a:t>https://www.nature.com/articles/s41598-021-83337-3</a:t>
            </a:r>
            <a:r>
              <a:rPr lang="en-GB" dirty="0">
                <a:solidFill>
                  <a:schemeClr val="dk2"/>
                </a:solidFill>
              </a:rPr>
              <a:t>) </a:t>
            </a:r>
            <a:endParaRPr dirty="0">
              <a:solidFill>
                <a:schemeClr val="dk2"/>
              </a:solidFill>
            </a:endParaRPr>
          </a:p>
          <a:p>
            <a:pPr marL="457200" lvl="0" indent="-317500" algn="l" rtl="0">
              <a:spcBef>
                <a:spcPts val="0"/>
              </a:spcBef>
              <a:spcAft>
                <a:spcPts val="0"/>
              </a:spcAft>
              <a:buClr>
                <a:schemeClr val="dk2"/>
              </a:buClr>
              <a:buSzPts val="1400"/>
              <a:buChar char="●"/>
            </a:pPr>
            <a:r>
              <a:rPr lang="en-GB" dirty="0">
                <a:solidFill>
                  <a:schemeClr val="dk2"/>
                </a:solidFill>
              </a:rPr>
              <a:t>Useful for AI models: even though patterns are not always obvious to humans, algorithms could find useful relationships between time-domain features and certain classes</a:t>
            </a:r>
            <a:endParaRPr dirty="0">
              <a:solidFill>
                <a:schemeClr val="dk2"/>
              </a:solidFill>
            </a:endParaRPr>
          </a:p>
        </p:txBody>
      </p:sp>
      <p:pic>
        <p:nvPicPr>
          <p:cNvPr id="129" name="Google Shape;129;p18"/>
          <p:cNvPicPr preferRelativeResize="0"/>
          <p:nvPr/>
        </p:nvPicPr>
        <p:blipFill>
          <a:blip r:embed="rId4">
            <a:alphaModFix/>
          </a:blip>
          <a:stretch>
            <a:fillRect/>
          </a:stretch>
        </p:blipFill>
        <p:spPr>
          <a:xfrm>
            <a:off x="5965150" y="216036"/>
            <a:ext cx="2590400" cy="1983525"/>
          </a:xfrm>
          <a:prstGeom prst="rect">
            <a:avLst/>
          </a:prstGeom>
          <a:noFill/>
          <a:ln w="9525" cap="flat" cmpd="sng">
            <a:solidFill>
              <a:srgbClr val="8B5DCA"/>
            </a:solidFill>
            <a:prstDash val="solid"/>
            <a:round/>
            <a:headEnd type="none" w="sm" len="sm"/>
            <a:tailEnd type="none" w="sm" len="sm"/>
          </a:ln>
        </p:spPr>
      </p:pic>
      <p:sp>
        <p:nvSpPr>
          <p:cNvPr id="130" name="Google Shape;130;p18"/>
          <p:cNvSpPr txBox="1"/>
          <p:nvPr/>
        </p:nvSpPr>
        <p:spPr>
          <a:xfrm>
            <a:off x="3998900" y="730638"/>
            <a:ext cx="1988400" cy="954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1000">
                <a:solidFill>
                  <a:srgbClr val="B7B7B7"/>
                </a:solidFill>
              </a:rPr>
              <a:t>Source: “Classification of Brainwaves for Sleep Stages by High-Dimensional FFT Features from EEG Signals” (ResearchGate)</a:t>
            </a:r>
            <a:endParaRPr sz="1000">
              <a:solidFill>
                <a:srgbClr val="B7B7B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5" name="Google Shape;135;p19"/>
          <p:cNvSpPr/>
          <p:nvPr/>
        </p:nvSpPr>
        <p:spPr>
          <a:xfrm>
            <a:off x="379950" y="0"/>
            <a:ext cx="46200" cy="16362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9"/>
          <p:cNvSpPr/>
          <p:nvPr/>
        </p:nvSpPr>
        <p:spPr>
          <a:xfrm>
            <a:off x="586450" y="0"/>
            <a:ext cx="46200" cy="10503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9"/>
          <p:cNvSpPr/>
          <p:nvPr/>
        </p:nvSpPr>
        <p:spPr>
          <a:xfrm>
            <a:off x="543100" y="1006075"/>
            <a:ext cx="132900" cy="13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 name="Google Shape;138;p19"/>
          <p:cNvSpPr/>
          <p:nvPr/>
        </p:nvSpPr>
        <p:spPr>
          <a:xfrm>
            <a:off x="173450" y="0"/>
            <a:ext cx="46200" cy="24156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 name="Google Shape;139;p19"/>
          <p:cNvSpPr/>
          <p:nvPr/>
        </p:nvSpPr>
        <p:spPr>
          <a:xfrm>
            <a:off x="8119225" y="4213475"/>
            <a:ext cx="1362900" cy="136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 name="Google Shape;140;p19"/>
          <p:cNvSpPr txBox="1">
            <a:spLocks noGrp="1"/>
          </p:cNvSpPr>
          <p:nvPr>
            <p:ph type="sldNum" idx="12"/>
          </p:nvPr>
        </p:nvSpPr>
        <p:spPr>
          <a:xfrm>
            <a:off x="8453908" y="46981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900">
                <a:solidFill>
                  <a:schemeClr val="lt1"/>
                </a:solidFill>
              </a:rPr>
              <a:t>7</a:t>
            </a:fld>
            <a:endParaRPr sz="1900">
              <a:solidFill>
                <a:schemeClr val="lt1"/>
              </a:solidFill>
            </a:endParaRPr>
          </a:p>
        </p:txBody>
      </p:sp>
      <p:sp>
        <p:nvSpPr>
          <p:cNvPr id="141" name="Google Shape;141;p19"/>
          <p:cNvSpPr txBox="1">
            <a:spLocks noGrp="1"/>
          </p:cNvSpPr>
          <p:nvPr>
            <p:ph type="ctrTitle" idx="4294967295"/>
          </p:nvPr>
        </p:nvSpPr>
        <p:spPr>
          <a:xfrm>
            <a:off x="792950" y="566500"/>
            <a:ext cx="8400300" cy="9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80">
                <a:solidFill>
                  <a:srgbClr val="8B5DCA"/>
                </a:solidFill>
              </a:rPr>
              <a:t>EEG Basics</a:t>
            </a:r>
            <a:endParaRPr sz="2180">
              <a:solidFill>
                <a:srgbClr val="8B5DCA"/>
              </a:solidFill>
            </a:endParaRPr>
          </a:p>
        </p:txBody>
      </p:sp>
      <p:sp>
        <p:nvSpPr>
          <p:cNvPr id="142" name="Google Shape;142;p19"/>
          <p:cNvSpPr txBox="1"/>
          <p:nvPr/>
        </p:nvSpPr>
        <p:spPr>
          <a:xfrm>
            <a:off x="792950" y="1019750"/>
            <a:ext cx="3495900" cy="7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900" b="1">
                <a:solidFill>
                  <a:schemeClr val="dk2"/>
                </a:solidFill>
              </a:rPr>
              <a:t>Frequency domain features</a:t>
            </a:r>
            <a:endParaRPr sz="1900" b="1">
              <a:solidFill>
                <a:schemeClr val="dk2"/>
              </a:solidFill>
            </a:endParaRPr>
          </a:p>
        </p:txBody>
      </p:sp>
      <p:sp>
        <p:nvSpPr>
          <p:cNvPr id="143" name="Google Shape;143;p19"/>
          <p:cNvSpPr txBox="1"/>
          <p:nvPr/>
        </p:nvSpPr>
        <p:spPr>
          <a:xfrm>
            <a:off x="603430" y="1278618"/>
            <a:ext cx="4610100" cy="2001000"/>
          </a:xfrm>
          <a:prstGeom prst="rect">
            <a:avLst/>
          </a:prstGeom>
          <a:noFill/>
          <a:ln>
            <a:noFill/>
          </a:ln>
        </p:spPr>
        <p:txBody>
          <a:bodyPr spcFirstLastPara="1" wrap="square" lIns="91425" tIns="91425" rIns="91425" bIns="91425" anchor="t" anchorCtr="0">
            <a:spAutoFit/>
          </a:bodyPr>
          <a:lstStyle/>
          <a:p>
            <a:pPr marL="457200" lvl="0" indent="-279400" algn="l" rtl="0">
              <a:lnSpc>
                <a:spcPct val="100000"/>
              </a:lnSpc>
              <a:spcBef>
                <a:spcPts val="1200"/>
              </a:spcBef>
              <a:spcAft>
                <a:spcPts val="0"/>
              </a:spcAft>
              <a:buClr>
                <a:schemeClr val="dk1"/>
              </a:buClr>
              <a:buSzPts val="800"/>
              <a:buChar char="●"/>
            </a:pPr>
            <a:r>
              <a:rPr lang="en-GB" sz="1500" dirty="0">
                <a:solidFill>
                  <a:schemeClr val="dk2"/>
                </a:solidFill>
              </a:rPr>
              <a:t>Low delta (0.5-1 Hz), delta (1-4 Hz) , theta (4-8 Hz), alpha (8-12 Hz), sigma (12-15 Hz), and beta (15-30 Hz) bands relative power</a:t>
            </a:r>
            <a:endParaRPr sz="1500" dirty="0">
              <a:solidFill>
                <a:schemeClr val="dk2"/>
              </a:solidFill>
            </a:endParaRPr>
          </a:p>
          <a:p>
            <a:pPr marL="457200" lvl="0" indent="-279400" algn="l" rtl="0">
              <a:lnSpc>
                <a:spcPct val="100000"/>
              </a:lnSpc>
              <a:spcBef>
                <a:spcPts val="0"/>
              </a:spcBef>
              <a:spcAft>
                <a:spcPts val="0"/>
              </a:spcAft>
              <a:buClr>
                <a:schemeClr val="dk1"/>
              </a:buClr>
              <a:buSzPts val="800"/>
              <a:buChar char="●"/>
            </a:pPr>
            <a:r>
              <a:rPr lang="en-GB" sz="1500" dirty="0">
                <a:solidFill>
                  <a:schemeClr val="dk2"/>
                </a:solidFill>
              </a:rPr>
              <a:t>Spectral Entropy, Katz Fractal Dimension</a:t>
            </a:r>
            <a:endParaRPr sz="1500" dirty="0">
              <a:solidFill>
                <a:schemeClr val="dk2"/>
              </a:solidFill>
            </a:endParaRPr>
          </a:p>
          <a:p>
            <a:pPr marL="457200" lvl="0" indent="-279400" algn="l" rtl="0">
              <a:lnSpc>
                <a:spcPct val="100000"/>
              </a:lnSpc>
              <a:spcBef>
                <a:spcPts val="0"/>
              </a:spcBef>
              <a:spcAft>
                <a:spcPts val="0"/>
              </a:spcAft>
              <a:buClr>
                <a:schemeClr val="dk1"/>
              </a:buClr>
              <a:buSzPts val="800"/>
              <a:buChar char="●"/>
            </a:pPr>
            <a:r>
              <a:rPr lang="en-GB" sz="1500" dirty="0">
                <a:solidFill>
                  <a:schemeClr val="dk2"/>
                </a:solidFill>
              </a:rPr>
              <a:t>Spectral Edge Frequency</a:t>
            </a:r>
            <a:endParaRPr sz="1500" dirty="0">
              <a:solidFill>
                <a:schemeClr val="dk2"/>
              </a:solidFill>
            </a:endParaRPr>
          </a:p>
          <a:p>
            <a:pPr marL="457200" lvl="0" indent="-279400" algn="l" rtl="0">
              <a:lnSpc>
                <a:spcPct val="100000"/>
              </a:lnSpc>
              <a:spcBef>
                <a:spcPts val="0"/>
              </a:spcBef>
              <a:spcAft>
                <a:spcPts val="0"/>
              </a:spcAft>
              <a:buClr>
                <a:schemeClr val="dk1"/>
              </a:buClr>
              <a:buSzPts val="800"/>
              <a:buChar char="●"/>
            </a:pPr>
            <a:r>
              <a:rPr lang="en-GB" sz="1500" dirty="0">
                <a:solidFill>
                  <a:schemeClr val="dk2"/>
                </a:solidFill>
              </a:rPr>
              <a:t>Inter-channel </a:t>
            </a:r>
            <a:r>
              <a:rPr lang="en-GB" sz="1500" dirty="0" err="1">
                <a:solidFill>
                  <a:schemeClr val="dk2"/>
                </a:solidFill>
              </a:rPr>
              <a:t>Itakura</a:t>
            </a:r>
            <a:r>
              <a:rPr lang="en-GB" sz="1500" dirty="0">
                <a:solidFill>
                  <a:schemeClr val="dk2"/>
                </a:solidFill>
              </a:rPr>
              <a:t> Distance</a:t>
            </a:r>
            <a:endParaRPr sz="1500" dirty="0">
              <a:solidFill>
                <a:schemeClr val="dk2"/>
              </a:solidFill>
            </a:endParaRPr>
          </a:p>
          <a:p>
            <a:pPr marL="0" lvl="0" indent="0" algn="l" rtl="0">
              <a:lnSpc>
                <a:spcPct val="100000"/>
              </a:lnSpc>
              <a:spcBef>
                <a:spcPts val="1200"/>
              </a:spcBef>
              <a:spcAft>
                <a:spcPts val="0"/>
              </a:spcAft>
              <a:buNone/>
            </a:pPr>
            <a:endParaRPr sz="1800" dirty="0">
              <a:solidFill>
                <a:schemeClr val="dk2"/>
              </a:solidFill>
            </a:endParaRPr>
          </a:p>
        </p:txBody>
      </p:sp>
      <p:sp>
        <p:nvSpPr>
          <p:cNvPr id="144" name="Google Shape;144;p19"/>
          <p:cNvSpPr txBox="1"/>
          <p:nvPr/>
        </p:nvSpPr>
        <p:spPr>
          <a:xfrm>
            <a:off x="586450" y="2952836"/>
            <a:ext cx="7302300" cy="207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dirty="0">
                <a:solidFill>
                  <a:schemeClr val="dk2"/>
                </a:solidFill>
              </a:rPr>
              <a:t>Reason for usage:</a:t>
            </a:r>
            <a:endParaRPr sz="1800" b="1" dirty="0">
              <a:solidFill>
                <a:schemeClr val="dk2"/>
              </a:solidFill>
            </a:endParaRPr>
          </a:p>
          <a:p>
            <a:pPr marL="457200" lvl="0" indent="-323850" algn="l" rtl="0">
              <a:spcBef>
                <a:spcPts val="0"/>
              </a:spcBef>
              <a:spcAft>
                <a:spcPts val="0"/>
              </a:spcAft>
              <a:buClr>
                <a:schemeClr val="dk2"/>
              </a:buClr>
              <a:buSzPts val="1500"/>
              <a:buChar char="●"/>
            </a:pPr>
            <a:r>
              <a:rPr lang="en-GB" sz="1500" dirty="0">
                <a:solidFill>
                  <a:schemeClr val="dk2"/>
                </a:solidFill>
              </a:rPr>
              <a:t>Different brain processes and cognitive states are associated with distinct frequency patterns in EEG signals (characteristic frequency patterns associated with different sleep stages)</a:t>
            </a:r>
            <a:endParaRPr sz="1500" dirty="0">
              <a:solidFill>
                <a:schemeClr val="dk2"/>
              </a:solidFill>
            </a:endParaRPr>
          </a:p>
          <a:p>
            <a:pPr marL="457200" lvl="0" indent="-323850" algn="l" rtl="0">
              <a:spcBef>
                <a:spcPts val="0"/>
              </a:spcBef>
              <a:spcAft>
                <a:spcPts val="0"/>
              </a:spcAft>
              <a:buClr>
                <a:schemeClr val="dk2"/>
              </a:buClr>
              <a:buSzPts val="1500"/>
              <a:buChar char="●"/>
            </a:pPr>
            <a:r>
              <a:rPr lang="en-GB" sz="1500" dirty="0">
                <a:solidFill>
                  <a:schemeClr val="dk2"/>
                </a:solidFill>
              </a:rPr>
              <a:t>Entropy measures capture the complexity and unpredictability of EEG signals</a:t>
            </a:r>
            <a:endParaRPr sz="1500" dirty="0">
              <a:solidFill>
                <a:schemeClr val="dk2"/>
              </a:solidFill>
            </a:endParaRPr>
          </a:p>
          <a:p>
            <a:pPr marL="457200" lvl="0" indent="-323850" algn="l" rtl="0">
              <a:spcBef>
                <a:spcPts val="0"/>
              </a:spcBef>
              <a:spcAft>
                <a:spcPts val="0"/>
              </a:spcAft>
              <a:buClr>
                <a:schemeClr val="dk2"/>
              </a:buClr>
              <a:buSzPts val="1500"/>
              <a:buChar char="●"/>
            </a:pPr>
            <a:r>
              <a:rPr lang="en-GB" sz="1500" dirty="0">
                <a:solidFill>
                  <a:schemeClr val="dk2"/>
                </a:solidFill>
              </a:rPr>
              <a:t>The </a:t>
            </a:r>
            <a:r>
              <a:rPr lang="en-GB" sz="1500" dirty="0" err="1">
                <a:solidFill>
                  <a:schemeClr val="dk2"/>
                </a:solidFill>
              </a:rPr>
              <a:t>Itakura</a:t>
            </a:r>
            <a:r>
              <a:rPr lang="en-GB" sz="1500" dirty="0">
                <a:solidFill>
                  <a:schemeClr val="dk2"/>
                </a:solidFill>
              </a:rPr>
              <a:t>-Saito distance is a non-symmetric measure of the difference between two probability distributions, can be adapted for frequency spectra</a:t>
            </a:r>
            <a:endParaRPr sz="1500" dirty="0">
              <a:solidFill>
                <a:schemeClr val="dk2"/>
              </a:solidFill>
            </a:endParaRPr>
          </a:p>
          <a:p>
            <a:pPr marL="0" lvl="0" indent="0" algn="l" rtl="0">
              <a:spcBef>
                <a:spcPts val="0"/>
              </a:spcBef>
              <a:spcAft>
                <a:spcPts val="0"/>
              </a:spcAft>
              <a:buNone/>
            </a:pPr>
            <a:endParaRPr sz="1500" dirty="0">
              <a:solidFill>
                <a:schemeClr val="dk2"/>
              </a:solidFill>
            </a:endParaRPr>
          </a:p>
        </p:txBody>
      </p:sp>
      <p:pic>
        <p:nvPicPr>
          <p:cNvPr id="145" name="Google Shape;145;p19"/>
          <p:cNvPicPr preferRelativeResize="0"/>
          <p:nvPr/>
        </p:nvPicPr>
        <p:blipFill>
          <a:blip r:embed="rId3">
            <a:alphaModFix/>
          </a:blip>
          <a:stretch>
            <a:fillRect/>
          </a:stretch>
        </p:blipFill>
        <p:spPr>
          <a:xfrm>
            <a:off x="5356274" y="707841"/>
            <a:ext cx="3495899" cy="2027610"/>
          </a:xfrm>
          <a:prstGeom prst="rect">
            <a:avLst/>
          </a:prstGeom>
          <a:noFill/>
          <a:ln w="9525" cap="flat" cmpd="sng">
            <a:solidFill>
              <a:srgbClr val="8B5DCA"/>
            </a:solidFill>
            <a:prstDash val="solid"/>
            <a:round/>
            <a:headEnd type="none" w="sm" len="sm"/>
            <a:tailEnd type="none" w="sm" len="sm"/>
          </a:ln>
        </p:spPr>
      </p:pic>
      <p:sp>
        <p:nvSpPr>
          <p:cNvPr id="146" name="Google Shape;146;p19"/>
          <p:cNvSpPr txBox="1"/>
          <p:nvPr/>
        </p:nvSpPr>
        <p:spPr>
          <a:xfrm>
            <a:off x="5595075" y="2735450"/>
            <a:ext cx="3257100" cy="699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000">
                <a:solidFill>
                  <a:srgbClr val="CCCCCC"/>
                </a:solidFill>
              </a:rPr>
              <a:t>Source: Fundamental Terms of Signal Processing (Medium.com) </a:t>
            </a:r>
            <a:endParaRPr sz="1000">
              <a:solidFill>
                <a:srgbClr val="CCCC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sp>
        <p:nvSpPr>
          <p:cNvPr id="151" name="Google Shape;151;p20"/>
          <p:cNvSpPr/>
          <p:nvPr/>
        </p:nvSpPr>
        <p:spPr>
          <a:xfrm>
            <a:off x="379950" y="0"/>
            <a:ext cx="46200" cy="16362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 name="Google Shape;152;p20"/>
          <p:cNvSpPr/>
          <p:nvPr/>
        </p:nvSpPr>
        <p:spPr>
          <a:xfrm>
            <a:off x="586450" y="0"/>
            <a:ext cx="46200" cy="10503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 name="Google Shape;153;p20"/>
          <p:cNvSpPr/>
          <p:nvPr/>
        </p:nvSpPr>
        <p:spPr>
          <a:xfrm>
            <a:off x="543100" y="1006075"/>
            <a:ext cx="132900" cy="13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 name="Google Shape;154;p20"/>
          <p:cNvSpPr/>
          <p:nvPr/>
        </p:nvSpPr>
        <p:spPr>
          <a:xfrm>
            <a:off x="173450" y="0"/>
            <a:ext cx="46200" cy="24156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 name="Google Shape;155;p20"/>
          <p:cNvSpPr/>
          <p:nvPr/>
        </p:nvSpPr>
        <p:spPr>
          <a:xfrm>
            <a:off x="8119225" y="4213475"/>
            <a:ext cx="1362900" cy="136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 name="Google Shape;156;p20"/>
          <p:cNvSpPr txBox="1">
            <a:spLocks noGrp="1"/>
          </p:cNvSpPr>
          <p:nvPr>
            <p:ph type="sldNum" idx="12"/>
          </p:nvPr>
        </p:nvSpPr>
        <p:spPr>
          <a:xfrm>
            <a:off x="8453908" y="46981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900">
                <a:solidFill>
                  <a:schemeClr val="lt1"/>
                </a:solidFill>
              </a:rPr>
              <a:t>8</a:t>
            </a:fld>
            <a:endParaRPr sz="1900">
              <a:solidFill>
                <a:schemeClr val="lt1"/>
              </a:solidFill>
            </a:endParaRPr>
          </a:p>
        </p:txBody>
      </p:sp>
      <p:sp>
        <p:nvSpPr>
          <p:cNvPr id="157" name="Google Shape;157;p20"/>
          <p:cNvSpPr txBox="1">
            <a:spLocks noGrp="1"/>
          </p:cNvSpPr>
          <p:nvPr>
            <p:ph type="ctrTitle" idx="4294967295"/>
          </p:nvPr>
        </p:nvSpPr>
        <p:spPr>
          <a:xfrm>
            <a:off x="792950" y="566500"/>
            <a:ext cx="8400300" cy="9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80" dirty="0">
                <a:solidFill>
                  <a:srgbClr val="8B5DCA"/>
                </a:solidFill>
              </a:rPr>
              <a:t>Project workflow</a:t>
            </a:r>
            <a:endParaRPr sz="2180" dirty="0">
              <a:solidFill>
                <a:srgbClr val="8B5DCA"/>
              </a:solidFill>
            </a:endParaRPr>
          </a:p>
        </p:txBody>
      </p:sp>
      <p:sp>
        <p:nvSpPr>
          <p:cNvPr id="158" name="Google Shape;158;p20"/>
          <p:cNvSpPr txBox="1"/>
          <p:nvPr/>
        </p:nvSpPr>
        <p:spPr>
          <a:xfrm>
            <a:off x="792950" y="1019750"/>
            <a:ext cx="6597900" cy="7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900" b="1">
                <a:solidFill>
                  <a:schemeClr val="dk2"/>
                </a:solidFill>
              </a:rPr>
              <a:t>Importing and querying provided data</a:t>
            </a:r>
            <a:endParaRPr sz="1900" b="1">
              <a:solidFill>
                <a:schemeClr val="dk2"/>
              </a:solidFill>
            </a:endParaRPr>
          </a:p>
        </p:txBody>
      </p:sp>
      <p:sp>
        <p:nvSpPr>
          <p:cNvPr id="159" name="Google Shape;159;p20"/>
          <p:cNvSpPr txBox="1"/>
          <p:nvPr/>
        </p:nvSpPr>
        <p:spPr>
          <a:xfrm>
            <a:off x="792950" y="1512400"/>
            <a:ext cx="73023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chemeClr val="dk2"/>
                </a:solidFill>
              </a:rPr>
              <a:t>Our data is extracted from the </a:t>
            </a:r>
            <a:r>
              <a:rPr lang="en-GB" dirty="0" err="1">
                <a:solidFill>
                  <a:schemeClr val="dk2"/>
                </a:solidFill>
              </a:rPr>
              <a:t>Physionets</a:t>
            </a:r>
            <a:r>
              <a:rPr lang="en-GB" dirty="0">
                <a:solidFill>
                  <a:schemeClr val="dk2"/>
                </a:solidFill>
              </a:rPr>
              <a:t> Sleep EDF database.</a:t>
            </a:r>
            <a:endParaRPr dirty="0">
              <a:solidFill>
                <a:schemeClr val="dk2"/>
              </a:solidFill>
            </a:endParaRPr>
          </a:p>
        </p:txBody>
      </p:sp>
      <p:pic>
        <p:nvPicPr>
          <p:cNvPr id="160" name="Google Shape;160;p20"/>
          <p:cNvPicPr preferRelativeResize="0"/>
          <p:nvPr/>
        </p:nvPicPr>
        <p:blipFill>
          <a:blip r:embed="rId3">
            <a:alphaModFix/>
          </a:blip>
          <a:stretch>
            <a:fillRect/>
          </a:stretch>
        </p:blipFill>
        <p:spPr>
          <a:xfrm>
            <a:off x="544163" y="2036400"/>
            <a:ext cx="4014562" cy="2802300"/>
          </a:xfrm>
          <a:prstGeom prst="rect">
            <a:avLst/>
          </a:prstGeom>
          <a:noFill/>
          <a:ln w="9525" cap="flat" cmpd="sng">
            <a:solidFill>
              <a:srgbClr val="8B5DCA"/>
            </a:solidFill>
            <a:prstDash val="solid"/>
            <a:round/>
            <a:headEnd type="none" w="sm" len="sm"/>
            <a:tailEnd type="none" w="sm" len="sm"/>
          </a:ln>
        </p:spPr>
      </p:pic>
      <p:sp>
        <p:nvSpPr>
          <p:cNvPr id="161" name="Google Shape;161;p20"/>
          <p:cNvSpPr txBox="1"/>
          <p:nvPr/>
        </p:nvSpPr>
        <p:spPr>
          <a:xfrm>
            <a:off x="4581828" y="2786675"/>
            <a:ext cx="4280100" cy="1585019"/>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Char char="●"/>
            </a:pPr>
            <a:r>
              <a:rPr lang="en-GB" sz="1300" dirty="0">
                <a:solidFill>
                  <a:schemeClr val="dk2"/>
                </a:solidFill>
              </a:rPr>
              <a:t>The code looks through the data folders and reads each .csv file provided, each having the EEG recording for the </a:t>
            </a:r>
            <a:r>
              <a:rPr lang="en-GB" sz="1300" dirty="0" err="1">
                <a:solidFill>
                  <a:schemeClr val="dk2"/>
                </a:solidFill>
              </a:rPr>
              <a:t>Fpz-Cz</a:t>
            </a:r>
            <a:r>
              <a:rPr lang="en-GB" sz="1300" dirty="0">
                <a:solidFill>
                  <a:schemeClr val="dk2"/>
                </a:solidFill>
              </a:rPr>
              <a:t> and </a:t>
            </a:r>
            <a:r>
              <a:rPr lang="en-GB" sz="1300" dirty="0" err="1">
                <a:solidFill>
                  <a:schemeClr val="dk2"/>
                </a:solidFill>
              </a:rPr>
              <a:t>Pz</a:t>
            </a:r>
            <a:r>
              <a:rPr lang="en-GB" sz="1300" dirty="0">
                <a:solidFill>
                  <a:schemeClr val="dk2"/>
                </a:solidFill>
              </a:rPr>
              <a:t>-Oz channels</a:t>
            </a:r>
            <a:endParaRPr sz="1300" dirty="0">
              <a:solidFill>
                <a:schemeClr val="dk2"/>
              </a:solidFill>
            </a:endParaRPr>
          </a:p>
          <a:p>
            <a:pPr marL="457200" lvl="0" indent="-311150" algn="l" rtl="0">
              <a:spcBef>
                <a:spcPts val="0"/>
              </a:spcBef>
              <a:spcAft>
                <a:spcPts val="0"/>
              </a:spcAft>
              <a:buSzPts val="1300"/>
              <a:buChar char="●"/>
            </a:pPr>
            <a:r>
              <a:rPr lang="en-GB" sz="1300" dirty="0">
                <a:solidFill>
                  <a:schemeClr val="dk2"/>
                </a:solidFill>
              </a:rPr>
              <a:t>Classes in the y arrays as well as data arrays are read in the order found in folders (ex: </a:t>
            </a:r>
            <a:r>
              <a:rPr lang="en-GB" sz="1300" dirty="0" err="1">
                <a:solidFill>
                  <a:schemeClr val="dk2"/>
                </a:solidFill>
              </a:rPr>
              <a:t>train_x</a:t>
            </a:r>
            <a:r>
              <a:rPr lang="en-GB" sz="1300" dirty="0">
                <a:solidFill>
                  <a:schemeClr val="dk2"/>
                </a:solidFill>
              </a:rPr>
              <a:t>[5] has its corresponding class </a:t>
            </a:r>
            <a:r>
              <a:rPr lang="en-GB" sz="1300" dirty="0" err="1">
                <a:solidFill>
                  <a:schemeClr val="dk2"/>
                </a:solidFill>
              </a:rPr>
              <a:t>train_y</a:t>
            </a:r>
            <a:r>
              <a:rPr lang="en-GB" sz="1300" dirty="0">
                <a:solidFill>
                  <a:schemeClr val="dk2"/>
                </a:solidFill>
              </a:rPr>
              <a:t>[5])</a:t>
            </a:r>
            <a:endParaRPr sz="1300" dirty="0">
              <a:solidFill>
                <a:schemeClr val="dk2"/>
              </a:solidFill>
            </a:endParaRPr>
          </a:p>
        </p:txBody>
      </p:sp>
      <p:pic>
        <p:nvPicPr>
          <p:cNvPr id="162" name="Google Shape;162;p20"/>
          <p:cNvPicPr preferRelativeResize="0"/>
          <p:nvPr/>
        </p:nvPicPr>
        <p:blipFill>
          <a:blip r:embed="rId4">
            <a:alphaModFix/>
          </a:blip>
          <a:stretch>
            <a:fillRect/>
          </a:stretch>
        </p:blipFill>
        <p:spPr>
          <a:xfrm>
            <a:off x="4929475" y="1636201"/>
            <a:ext cx="3932459" cy="116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21"/>
          <p:cNvSpPr/>
          <p:nvPr/>
        </p:nvSpPr>
        <p:spPr>
          <a:xfrm>
            <a:off x="379950" y="0"/>
            <a:ext cx="46200" cy="16362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21"/>
          <p:cNvSpPr/>
          <p:nvPr/>
        </p:nvSpPr>
        <p:spPr>
          <a:xfrm>
            <a:off x="586450" y="0"/>
            <a:ext cx="46200" cy="10503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9" name="Google Shape;169;p21"/>
          <p:cNvSpPr/>
          <p:nvPr/>
        </p:nvSpPr>
        <p:spPr>
          <a:xfrm>
            <a:off x="543100" y="1006075"/>
            <a:ext cx="132900" cy="13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0" name="Google Shape;170;p21"/>
          <p:cNvSpPr/>
          <p:nvPr/>
        </p:nvSpPr>
        <p:spPr>
          <a:xfrm>
            <a:off x="173450" y="0"/>
            <a:ext cx="46200" cy="2415600"/>
          </a:xfrm>
          <a:prstGeom prst="rect">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1" name="Google Shape;171;p21"/>
          <p:cNvSpPr/>
          <p:nvPr/>
        </p:nvSpPr>
        <p:spPr>
          <a:xfrm>
            <a:off x="8119225" y="4213475"/>
            <a:ext cx="1362900" cy="1362900"/>
          </a:xfrm>
          <a:prstGeom prst="ellipse">
            <a:avLst/>
          </a:prstGeom>
          <a:solidFill>
            <a:srgbClr val="8B5DCA"/>
          </a:solidFill>
          <a:ln w="9525" cap="flat" cmpd="sng">
            <a:solidFill>
              <a:srgbClr val="0D0F1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2" name="Google Shape;172;p21"/>
          <p:cNvSpPr txBox="1">
            <a:spLocks noGrp="1"/>
          </p:cNvSpPr>
          <p:nvPr>
            <p:ph type="sldNum" idx="12"/>
          </p:nvPr>
        </p:nvSpPr>
        <p:spPr>
          <a:xfrm>
            <a:off x="8453908" y="46981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900">
                <a:solidFill>
                  <a:schemeClr val="lt1"/>
                </a:solidFill>
              </a:rPr>
              <a:t>9</a:t>
            </a:fld>
            <a:endParaRPr sz="1900">
              <a:solidFill>
                <a:schemeClr val="lt1"/>
              </a:solidFill>
            </a:endParaRPr>
          </a:p>
        </p:txBody>
      </p:sp>
      <p:sp>
        <p:nvSpPr>
          <p:cNvPr id="173" name="Google Shape;173;p21"/>
          <p:cNvSpPr txBox="1">
            <a:spLocks noGrp="1"/>
          </p:cNvSpPr>
          <p:nvPr>
            <p:ph type="ctrTitle" idx="4294967295"/>
          </p:nvPr>
        </p:nvSpPr>
        <p:spPr>
          <a:xfrm>
            <a:off x="792950" y="566500"/>
            <a:ext cx="4194600" cy="9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80">
                <a:solidFill>
                  <a:srgbClr val="8B5DCA"/>
                </a:solidFill>
              </a:rPr>
              <a:t>Project workflow</a:t>
            </a:r>
            <a:endParaRPr sz="2180">
              <a:solidFill>
                <a:srgbClr val="8B5DCA"/>
              </a:solidFill>
            </a:endParaRPr>
          </a:p>
        </p:txBody>
      </p:sp>
      <p:sp>
        <p:nvSpPr>
          <p:cNvPr id="174" name="Google Shape;174;p21"/>
          <p:cNvSpPr txBox="1"/>
          <p:nvPr/>
        </p:nvSpPr>
        <p:spPr>
          <a:xfrm>
            <a:off x="792950" y="1019750"/>
            <a:ext cx="3917700" cy="7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900" b="1">
                <a:solidFill>
                  <a:schemeClr val="dk2"/>
                </a:solidFill>
              </a:rPr>
              <a:t>Functions for feature extraction</a:t>
            </a:r>
            <a:endParaRPr sz="1900" b="1">
              <a:solidFill>
                <a:schemeClr val="dk2"/>
              </a:solidFill>
            </a:endParaRPr>
          </a:p>
        </p:txBody>
      </p:sp>
      <p:sp>
        <p:nvSpPr>
          <p:cNvPr id="175" name="Google Shape;175;p21"/>
          <p:cNvSpPr txBox="1"/>
          <p:nvPr/>
        </p:nvSpPr>
        <p:spPr>
          <a:xfrm>
            <a:off x="60763" y="3710672"/>
            <a:ext cx="4194600" cy="12261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1200"/>
              </a:spcBef>
              <a:spcAft>
                <a:spcPts val="0"/>
              </a:spcAft>
              <a:buNone/>
            </a:pPr>
            <a:r>
              <a:rPr lang="en-GB" sz="1200" dirty="0" err="1">
                <a:solidFill>
                  <a:schemeClr val="dk2"/>
                </a:solidFill>
              </a:rPr>
              <a:t>FFT_prepare</a:t>
            </a:r>
            <a:r>
              <a:rPr lang="en-GB" sz="1200" dirty="0">
                <a:solidFill>
                  <a:schemeClr val="dk2"/>
                </a:solidFill>
              </a:rPr>
              <a:t>	</a:t>
            </a:r>
            <a:r>
              <a:rPr lang="en-GB" sz="1200" dirty="0" err="1">
                <a:solidFill>
                  <a:schemeClr val="dk2"/>
                </a:solidFill>
              </a:rPr>
              <a:t>Extract_bands</a:t>
            </a:r>
            <a:endParaRPr sz="1200" dirty="0">
              <a:solidFill>
                <a:schemeClr val="dk2"/>
              </a:solidFill>
            </a:endParaRPr>
          </a:p>
          <a:p>
            <a:pPr marL="457200" lvl="0" indent="0" algn="l" rtl="0">
              <a:lnSpc>
                <a:spcPct val="100000"/>
              </a:lnSpc>
              <a:spcBef>
                <a:spcPts val="1200"/>
              </a:spcBef>
              <a:spcAft>
                <a:spcPts val="0"/>
              </a:spcAft>
              <a:buNone/>
            </a:pPr>
            <a:r>
              <a:rPr lang="en-GB" sz="1200" dirty="0" err="1">
                <a:solidFill>
                  <a:schemeClr val="dk2"/>
                </a:solidFill>
              </a:rPr>
              <a:t>Relative_power</a:t>
            </a:r>
            <a:r>
              <a:rPr lang="en-GB" sz="1200" dirty="0">
                <a:solidFill>
                  <a:schemeClr val="dk2"/>
                </a:solidFill>
              </a:rPr>
              <a:t>	</a:t>
            </a:r>
            <a:r>
              <a:rPr lang="en-GB" sz="1200" dirty="0" err="1">
                <a:solidFill>
                  <a:schemeClr val="dk2"/>
                </a:solidFill>
              </a:rPr>
              <a:t>Itakura_dist_channels</a:t>
            </a:r>
            <a:endParaRPr sz="1200" dirty="0">
              <a:solidFill>
                <a:schemeClr val="dk2"/>
              </a:solidFill>
            </a:endParaRPr>
          </a:p>
          <a:p>
            <a:pPr marL="457200" lvl="0" indent="0" algn="l" rtl="0">
              <a:lnSpc>
                <a:spcPct val="100000"/>
              </a:lnSpc>
              <a:spcBef>
                <a:spcPts val="1200"/>
              </a:spcBef>
              <a:spcAft>
                <a:spcPts val="0"/>
              </a:spcAft>
              <a:buNone/>
            </a:pPr>
            <a:r>
              <a:rPr lang="en-GB" sz="1200" dirty="0" err="1">
                <a:solidFill>
                  <a:schemeClr val="dk2"/>
                </a:solidFill>
              </a:rPr>
              <a:t>Extract_entropies</a:t>
            </a:r>
            <a:r>
              <a:rPr lang="en-GB" sz="1200" dirty="0">
                <a:solidFill>
                  <a:schemeClr val="dk2"/>
                </a:solidFill>
              </a:rPr>
              <a:t>	</a:t>
            </a:r>
            <a:r>
              <a:rPr lang="en-GB" sz="1200" dirty="0" err="1">
                <a:solidFill>
                  <a:schemeClr val="dk2"/>
                </a:solidFill>
              </a:rPr>
              <a:t>Spectral_edge_frequency</a:t>
            </a:r>
            <a:endParaRPr sz="1200" dirty="0">
              <a:solidFill>
                <a:schemeClr val="dk2"/>
              </a:solidFill>
            </a:endParaRPr>
          </a:p>
          <a:p>
            <a:pPr marL="0" lvl="0" indent="0" algn="l" rtl="0">
              <a:spcBef>
                <a:spcPts val="1200"/>
              </a:spcBef>
              <a:spcAft>
                <a:spcPts val="0"/>
              </a:spcAft>
              <a:buNone/>
            </a:pPr>
            <a:endParaRPr sz="1700" dirty="0">
              <a:solidFill>
                <a:schemeClr val="dk2"/>
              </a:solidFill>
            </a:endParaRPr>
          </a:p>
        </p:txBody>
      </p:sp>
      <p:sp>
        <p:nvSpPr>
          <p:cNvPr id="176" name="Google Shape;176;p21"/>
          <p:cNvSpPr txBox="1"/>
          <p:nvPr/>
        </p:nvSpPr>
        <p:spPr>
          <a:xfrm>
            <a:off x="543100" y="3483390"/>
            <a:ext cx="33765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dirty="0">
                <a:solidFill>
                  <a:schemeClr val="dk2"/>
                </a:solidFill>
              </a:rPr>
              <a:t>Frequency Domain Features:</a:t>
            </a:r>
            <a:endParaRPr sz="1500" b="1" dirty="0">
              <a:solidFill>
                <a:schemeClr val="dk2"/>
              </a:solidFill>
            </a:endParaRPr>
          </a:p>
        </p:txBody>
      </p:sp>
      <p:cxnSp>
        <p:nvCxnSpPr>
          <p:cNvPr id="177" name="Google Shape;177;p21"/>
          <p:cNvCxnSpPr/>
          <p:nvPr/>
        </p:nvCxnSpPr>
        <p:spPr>
          <a:xfrm>
            <a:off x="4572000" y="1636200"/>
            <a:ext cx="14100" cy="3224400"/>
          </a:xfrm>
          <a:prstGeom prst="straightConnector1">
            <a:avLst/>
          </a:prstGeom>
          <a:noFill/>
          <a:ln w="9525" cap="flat" cmpd="sng">
            <a:solidFill>
              <a:schemeClr val="dk2"/>
            </a:solidFill>
            <a:prstDash val="solid"/>
            <a:round/>
            <a:headEnd type="none" w="med" len="med"/>
            <a:tailEnd type="none" w="med" len="med"/>
          </a:ln>
        </p:spPr>
      </p:cxnSp>
      <p:pic>
        <p:nvPicPr>
          <p:cNvPr id="178" name="Google Shape;178;p21"/>
          <p:cNvPicPr preferRelativeResize="0"/>
          <p:nvPr/>
        </p:nvPicPr>
        <p:blipFill>
          <a:blip r:embed="rId3">
            <a:alphaModFix/>
          </a:blip>
          <a:stretch>
            <a:fillRect/>
          </a:stretch>
        </p:blipFill>
        <p:spPr>
          <a:xfrm>
            <a:off x="386863" y="1753650"/>
            <a:ext cx="3974665" cy="1636200"/>
          </a:xfrm>
          <a:prstGeom prst="rect">
            <a:avLst/>
          </a:prstGeom>
          <a:noFill/>
          <a:ln w="9525" cap="flat" cmpd="sng">
            <a:solidFill>
              <a:srgbClr val="8B5DCA"/>
            </a:solidFill>
            <a:prstDash val="solid"/>
            <a:round/>
            <a:headEnd type="none" w="sm" len="sm"/>
            <a:tailEnd type="none" w="sm" len="sm"/>
          </a:ln>
        </p:spPr>
      </p:pic>
      <p:pic>
        <p:nvPicPr>
          <p:cNvPr id="179" name="Google Shape;179;p21"/>
          <p:cNvPicPr preferRelativeResize="0"/>
          <p:nvPr/>
        </p:nvPicPr>
        <p:blipFill>
          <a:blip r:embed="rId4">
            <a:alphaModFix/>
          </a:blip>
          <a:stretch>
            <a:fillRect/>
          </a:stretch>
        </p:blipFill>
        <p:spPr>
          <a:xfrm>
            <a:off x="5104500" y="604838"/>
            <a:ext cx="3428552" cy="1810775"/>
          </a:xfrm>
          <a:prstGeom prst="rect">
            <a:avLst/>
          </a:prstGeom>
          <a:noFill/>
          <a:ln w="9525" cap="flat" cmpd="sng">
            <a:solidFill>
              <a:srgbClr val="8B5DCA"/>
            </a:solidFill>
            <a:prstDash val="solid"/>
            <a:round/>
            <a:headEnd type="none" w="sm" len="sm"/>
            <a:tailEnd type="none" w="sm" len="sm"/>
          </a:ln>
        </p:spPr>
      </p:pic>
      <p:pic>
        <p:nvPicPr>
          <p:cNvPr id="180" name="Google Shape;180;p21"/>
          <p:cNvPicPr preferRelativeResize="0"/>
          <p:nvPr/>
        </p:nvPicPr>
        <p:blipFill>
          <a:blip r:embed="rId5">
            <a:alphaModFix/>
          </a:blip>
          <a:stretch>
            <a:fillRect/>
          </a:stretch>
        </p:blipFill>
        <p:spPr>
          <a:xfrm>
            <a:off x="5104500" y="2481099"/>
            <a:ext cx="3376500" cy="1783278"/>
          </a:xfrm>
          <a:prstGeom prst="rect">
            <a:avLst/>
          </a:prstGeom>
          <a:noFill/>
          <a:ln w="9525" cap="flat" cmpd="sng">
            <a:solidFill>
              <a:srgbClr val="8B5DCA"/>
            </a:solidFill>
            <a:prstDash val="solid"/>
            <a:round/>
            <a:headEnd type="none" w="sm" len="sm"/>
            <a:tailEnd type="none" w="sm" len="sm"/>
          </a:ln>
        </p:spPr>
      </p:pic>
      <p:sp>
        <p:nvSpPr>
          <p:cNvPr id="181" name="Google Shape;181;p21"/>
          <p:cNvSpPr txBox="1"/>
          <p:nvPr/>
        </p:nvSpPr>
        <p:spPr>
          <a:xfrm>
            <a:off x="4710650" y="4387950"/>
            <a:ext cx="3657600" cy="5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2"/>
                </a:solidFill>
              </a:rPr>
              <a:t>train_x[1356] signal matrix used for plots above</a:t>
            </a:r>
            <a:endParaRPr sz="17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1489</Words>
  <Application>Microsoft Office PowerPoint</Application>
  <PresentationFormat>On-screen Show (16:9)</PresentationFormat>
  <Paragraphs>163</Paragraphs>
  <Slides>18</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Biosignal Analytics Group 4 - Sleep stage classification using electroencephalography</vt:lpstr>
      <vt:lpstr>Presentation contents</vt:lpstr>
      <vt:lpstr>The problem</vt:lpstr>
      <vt:lpstr>The problem</vt:lpstr>
      <vt:lpstr>EEG Signal Basics</vt:lpstr>
      <vt:lpstr>EEG Basics</vt:lpstr>
      <vt:lpstr>EEG Basics</vt:lpstr>
      <vt:lpstr>Project workflow</vt:lpstr>
      <vt:lpstr>Project workflow</vt:lpstr>
      <vt:lpstr>PowerPoint Presentation</vt:lpstr>
      <vt:lpstr>PowerPoint Presentation</vt:lpstr>
      <vt:lpstr>Project workflow</vt:lpstr>
      <vt:lpstr>Machine Learning Algorithms</vt:lpstr>
      <vt:lpstr>Implementation of Random Forest classifier</vt:lpstr>
      <vt:lpstr>Implementation of Support Vector classifier</vt:lpstr>
      <vt:lpstr>Results, findings and conclusions </vt:lpstr>
      <vt:lpstr>Results, findings and conclusions </vt:lpstr>
      <vt:lpstr>Results, findings and 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Biosignal Analytics Group 4 - Sleep stage classification using electroencephalography</dc:title>
  <cp:lastModifiedBy>Andrei IVANOV (108990)</cp:lastModifiedBy>
  <cp:revision>3</cp:revision>
  <dcterms:modified xsi:type="dcterms:W3CDTF">2024-03-04T20:56:05Z</dcterms:modified>
</cp:coreProperties>
</file>