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tg8PUv3RuUlveFqGX8qR8zgDJ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C21D9A-02DD-4AAC-BED0-E67A3231A79B}">
  <a:tblStyle styleId="{F0C21D9A-02DD-4AAC-BED0-E67A3231A79B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https://paste.ubuntu.com/p/JHb2kjzrY3/</a:t>
            </a:r>
            <a:endParaRPr/>
          </a:p>
        </p:txBody>
      </p:sp>
      <p:sp>
        <p:nvSpPr>
          <p:cNvPr id="195" name="Google Shape;19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3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F7F7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0" name="Google Shape;100;p3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1" name="Google Shape;101;p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3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3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3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3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3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3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3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3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3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3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3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3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3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3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3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3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2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5" name="Google Shape;65;p29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1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1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</a:pPr>
            <a:r>
              <a:rPr lang="en-US"/>
              <a:t>Object Oriented Programming Lab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CSE 1206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</a:rPr>
              <a:t>LAB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616614" y="265905"/>
            <a:ext cx="9835076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Create a project and create the Product, Employee and Order class.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>
            <a:off x="715744" y="2740392"/>
            <a:ext cx="4916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https://paste.ubuntu.com/p/SpSdvcTB5b/</a:t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715744" y="2157247"/>
            <a:ext cx="22108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Class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715744" y="3462036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 Class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715744" y="4183681"/>
            <a:ext cx="4988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https://paste.ubuntu.com/p/SYRn6G2cC8/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715744" y="4905325"/>
            <a:ext cx="19654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Class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715744" y="5626970"/>
            <a:ext cx="5087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https://paste.ubuntu.com/p/TNk8wXsHv6/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417534" y="255639"/>
            <a:ext cx="10152143" cy="876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What if more order types are created?</a:t>
            </a:r>
            <a:endParaRPr/>
          </a:p>
        </p:txBody>
      </p:sp>
      <p:pic>
        <p:nvPicPr>
          <p:cNvPr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266" y="1673164"/>
            <a:ext cx="2094579" cy="20891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1"/>
          <p:cNvGrpSpPr/>
          <p:nvPr/>
        </p:nvGrpSpPr>
        <p:grpSpPr>
          <a:xfrm>
            <a:off x="4397768" y="1673163"/>
            <a:ext cx="2191674" cy="2089133"/>
            <a:chOff x="6785179" y="566031"/>
            <a:chExt cx="2466976" cy="2438728"/>
          </a:xfrm>
        </p:grpSpPr>
        <p:pic>
          <p:nvPicPr>
            <p:cNvPr id="237" name="Google Shape;23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5179" y="566031"/>
              <a:ext cx="2466976" cy="2438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1"/>
            <p:cNvSpPr txBox="1"/>
            <p:nvPr/>
          </p:nvSpPr>
          <p:spPr>
            <a:xfrm>
              <a:off x="7040357" y="2561408"/>
              <a:ext cx="1956619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Factory Order</a:t>
              </a:r>
              <a:endParaRPr/>
            </a:p>
          </p:txBody>
        </p:sp>
      </p:grpSp>
      <p:pic>
        <p:nvPicPr>
          <p:cNvPr id="239" name="Google Shape;23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4321" y="1673165"/>
            <a:ext cx="2020222" cy="212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9843" y="4542502"/>
            <a:ext cx="1644979" cy="146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7162" y="4380833"/>
            <a:ext cx="1658991" cy="16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2803688" y="6153901"/>
            <a:ext cx="1917291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Order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6728013" y="6136159"/>
            <a:ext cx="1917291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Instagram Order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862421" y="787015"/>
            <a:ext cx="9404723" cy="496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Solution: </a:t>
            </a:r>
            <a:br>
              <a:rPr lang="en-US"/>
            </a:br>
            <a:r>
              <a:rPr lang="en-US"/>
              <a:t>Create separate classes for each order type but each class must be </a:t>
            </a:r>
            <a:r>
              <a:rPr b="1" lang="en-US"/>
              <a:t>forced to implement </a:t>
            </a:r>
            <a:r>
              <a:rPr lang="en-US"/>
              <a:t>the methods process() and validate()</a:t>
            </a:r>
            <a:br>
              <a:rPr lang="en-US"/>
            </a:br>
            <a:br>
              <a:rPr lang="en-US"/>
            </a:br>
            <a:r>
              <a:rPr lang="en-US"/>
              <a:t>This can be done using </a:t>
            </a:r>
            <a:r>
              <a:rPr b="1" lang="en-US"/>
              <a:t>Abstract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1154954" y="2615381"/>
            <a:ext cx="8825660" cy="2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entury Gothic"/>
              <a:buNone/>
            </a:pPr>
            <a:r>
              <a:rPr lang="en-US" sz="6600"/>
              <a:t>Abstract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503544" y="452285"/>
            <a:ext cx="11216508" cy="620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A class which contains the abstract keyword in its declaration is known as abstract class.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/>
              <a:t>Abstract classes may or may not contain abstract methods, i.e., </a:t>
            </a:r>
            <a:r>
              <a:rPr b="1" lang="en-US" sz="2400"/>
              <a:t>methods without body </a:t>
            </a:r>
            <a:r>
              <a:rPr lang="en-US" sz="2400"/>
              <a:t>( </a:t>
            </a:r>
            <a:r>
              <a:rPr b="1" lang="en-US" sz="2400">
                <a:solidFill>
                  <a:srgbClr val="FF0000"/>
                </a:solidFill>
              </a:rPr>
              <a:t>public void get(); </a:t>
            </a:r>
            <a:r>
              <a:rPr lang="en-US" sz="2400"/>
              <a:t>)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/>
              <a:t>But, if a class has at least one abstract method, then the class must be declared abstract.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/>
              <a:t>If a class is declared abstract, </a:t>
            </a:r>
            <a:r>
              <a:rPr b="1" lang="en-US" sz="2400"/>
              <a:t>it cannot be instantiated</a:t>
            </a:r>
            <a:r>
              <a:rPr lang="en-US" sz="2400"/>
              <a:t>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/>
              <a:t>To use an abstract class, you have to inherit it in another class and provide implementations to all the abstract methods in it.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646111" y="452718"/>
            <a:ext cx="9404723" cy="72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Rules:</a:t>
            </a:r>
            <a:endParaRPr/>
          </a:p>
        </p:txBody>
      </p:sp>
      <p:sp>
        <p:nvSpPr>
          <p:cNvPr id="264" name="Google Shape;264;p15"/>
          <p:cNvSpPr txBox="1"/>
          <p:nvPr/>
        </p:nvSpPr>
        <p:spPr>
          <a:xfrm>
            <a:off x="646111" y="983225"/>
            <a:ext cx="10783889" cy="544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240"/>
              <a:buFont typeface="Noto Sans Symbols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Noto Sans Symbols"/>
              <a:buChar char="►"/>
            </a:pPr>
            <a:r>
              <a:rPr b="0" i="0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declare variables in abstract class then they must be initialized using a parameterized constructor.</a:t>
            </a:r>
            <a:endParaRPr/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Noto Sans Symbols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Noto Sans Symbols"/>
              <a:buChar char="►"/>
            </a:pPr>
            <a:r>
              <a:rPr b="0" i="0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parameterized constructor must be called in the sub class using super();</a:t>
            </a:r>
            <a:endParaRPr/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Noto Sans Symbols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Noto Sans Symbols"/>
              <a:buChar char="►"/>
            </a:pPr>
            <a:r>
              <a:rPr b="0" i="0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abstract class cannot be initialized with its own constructor. You will need to use the sub class constructor to do so.</a:t>
            </a:r>
            <a:endParaRPr/>
          </a:p>
          <a:p>
            <a:pPr indent="-18034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560"/>
              <a:buFont typeface="Noto Sans Symbols"/>
              <a:buNone/>
            </a:pPr>
            <a:r>
              <a:t/>
            </a:r>
            <a:endParaRPr b="0" i="0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1361433" y="1809136"/>
            <a:ext cx="9218077" cy="2831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n-US" sz="4800">
                <a:solidFill>
                  <a:schemeClr val="dk1"/>
                </a:solidFill>
              </a:rPr>
              <a:t>An Example of how to make and use abstract class</a:t>
            </a:r>
            <a:br>
              <a:rPr lang="en-US" sz="4800">
                <a:solidFill>
                  <a:schemeClr val="dk1"/>
                </a:solidFill>
              </a:rPr>
            </a:b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10" y="148700"/>
            <a:ext cx="12040932" cy="6736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17"/>
          <p:cNvCxnSpPr/>
          <p:nvPr/>
        </p:nvCxnSpPr>
        <p:spPr>
          <a:xfrm flipH="1" rot="10800000">
            <a:off x="1292942" y="452284"/>
            <a:ext cx="1361768" cy="2458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7"/>
          <p:cNvCxnSpPr/>
          <p:nvPr/>
        </p:nvCxnSpPr>
        <p:spPr>
          <a:xfrm flipH="1" rot="10800000">
            <a:off x="693175" y="4454013"/>
            <a:ext cx="5225844" cy="44246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7"/>
          <p:cNvCxnSpPr/>
          <p:nvPr/>
        </p:nvCxnSpPr>
        <p:spPr>
          <a:xfrm flipH="1" rot="10800000">
            <a:off x="6092876" y="4168877"/>
            <a:ext cx="2241755" cy="63909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17"/>
          <p:cNvSpPr/>
          <p:nvPr/>
        </p:nvSpPr>
        <p:spPr>
          <a:xfrm>
            <a:off x="8298425" y="3677264"/>
            <a:ext cx="2359741" cy="1111045"/>
          </a:xfrm>
          <a:prstGeom prst="rect">
            <a:avLst/>
          </a:prstGeom>
          <a:solidFill>
            <a:srgbClr val="D3D3D3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Method has no body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12196603" cy="693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478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488794" y="236026"/>
            <a:ext cx="9549941" cy="70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Remember the inheritance example?</a:t>
            </a:r>
            <a:endParaRPr/>
          </a:p>
        </p:txBody>
      </p:sp>
      <p:graphicFrame>
        <p:nvGraphicFramePr>
          <p:cNvPr id="158" name="Google Shape;158;p2"/>
          <p:cNvGraphicFramePr/>
          <p:nvPr/>
        </p:nvGraphicFramePr>
        <p:xfrm>
          <a:off x="3052915" y="1422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{F0C21D9A-02DD-4AAC-BED0-E67A3231A79B}</a:tableStyleId>
              </a:tblPr>
              <a:tblGrid>
                <a:gridCol w="2851350"/>
                <a:gridCol w="2851350"/>
              </a:tblGrid>
              <a:tr h="1197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</a:rPr>
                        <a:t>Shape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E1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-color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-filled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-calculateArea()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E1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2"/>
          <p:cNvGraphicFramePr/>
          <p:nvPr/>
        </p:nvGraphicFramePr>
        <p:xfrm>
          <a:off x="181895" y="343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{F0C21D9A-02DD-4AAC-BED0-E67A3231A79B}</a:tableStyleId>
              </a:tblPr>
              <a:tblGrid>
                <a:gridCol w="2770250"/>
                <a:gridCol w="2770250"/>
              </a:tblGrid>
              <a:tr h="87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Circle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D1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-radius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-calculateArea()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D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2"/>
          <p:cNvGraphicFramePr/>
          <p:nvPr/>
        </p:nvGraphicFramePr>
        <p:xfrm>
          <a:off x="6410628" y="343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{F0C21D9A-02DD-4AAC-BED0-E67A3231A79B}</a:tableStyleId>
              </a:tblPr>
              <a:tblGrid>
                <a:gridCol w="2772700"/>
                <a:gridCol w="2772700"/>
              </a:tblGrid>
              <a:tr h="87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Rectangle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D1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-length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-width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-calculateArea()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D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"/>
          <p:cNvGraphicFramePr/>
          <p:nvPr/>
        </p:nvGraphicFramePr>
        <p:xfrm>
          <a:off x="7236538" y="5478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{F0C21D9A-02DD-4AAC-BED0-E67A3231A79B}</a:tableStyleId>
              </a:tblPr>
              <a:tblGrid>
                <a:gridCol w="1946800"/>
                <a:gridCol w="1946800"/>
              </a:tblGrid>
              <a:tr h="87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E1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E187"/>
                    </a:solidFill>
                  </a:tcPr>
                </a:tc>
              </a:tr>
            </a:tbl>
          </a:graphicData>
        </a:graphic>
      </p:graphicFrame>
      <p:cxnSp>
        <p:nvCxnSpPr>
          <p:cNvPr id="162" name="Google Shape;162;p2"/>
          <p:cNvCxnSpPr/>
          <p:nvPr/>
        </p:nvCxnSpPr>
        <p:spPr>
          <a:xfrm flipH="1" rot="10800000">
            <a:off x="2952135" y="2619739"/>
            <a:ext cx="2952000" cy="8109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2"/>
          <p:cNvCxnSpPr/>
          <p:nvPr/>
        </p:nvCxnSpPr>
        <p:spPr>
          <a:xfrm rot="10800000">
            <a:off x="5559027" y="3025339"/>
            <a:ext cx="3624300" cy="4053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"/>
          <p:cNvCxnSpPr/>
          <p:nvPr/>
        </p:nvCxnSpPr>
        <p:spPr>
          <a:xfrm rot="10800000">
            <a:off x="9183327" y="4619226"/>
            <a:ext cx="0" cy="85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Now Declare the two methods abstract in Order class</a:t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2371840" y="2649661"/>
            <a:ext cx="74725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abstract void validate();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abstract void process() ;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646111" y="4831069"/>
            <a:ext cx="11241089" cy="117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b="0" i="0" lang="en-US" sz="3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two separate class for Store and Factory Orders and design the code accordingly.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646111" y="452718"/>
            <a:ext cx="9404723" cy="99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Previous Codes: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825910" y="1927123"/>
            <a:ext cx="6577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Shape Class’s Code: </a:t>
            </a:r>
            <a:r>
              <a:rPr b="0" i="0" lang="en-US" sz="18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https://paste.ubuntu.com/p/jMpNRPFcQg/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 flipH="1">
            <a:off x="825909" y="2979174"/>
            <a:ext cx="49357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Circle Class’s 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https://paste.ubuntu.com/p/KSrj7n3YXY/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825909" y="4188543"/>
            <a:ext cx="5171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Rectangle Class’s 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https://paste.ubuntu.com/p/QzybQfddNn/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825908" y="5265174"/>
            <a:ext cx="49357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Square Class’s 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https://paste.ubuntu.com/p/ZXVtqqrwzd/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>
            <a:off x="648929" y="352803"/>
            <a:ext cx="958645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superclass reference variable can refer to a subclass object.</a:t>
            </a: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311" y="2052177"/>
            <a:ext cx="9167346" cy="27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1249311" y="5459627"/>
            <a:ext cx="94389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also known as upcasting. Java uses this fact to resolve calls to overridden methods at run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374" y="288668"/>
            <a:ext cx="9753600" cy="6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646111" y="452718"/>
            <a:ext cx="9404723" cy="776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Dynamic Method Dispatch</a:t>
            </a:r>
            <a:br>
              <a:rPr lang="en-US"/>
            </a:br>
            <a:endParaRPr/>
          </a:p>
        </p:txBody>
      </p:sp>
      <p:sp>
        <p:nvSpPr>
          <p:cNvPr id="191" name="Google Shape;191;p6"/>
          <p:cNvSpPr txBox="1"/>
          <p:nvPr>
            <p:ph idx="1" type="body"/>
          </p:nvPr>
        </p:nvSpPr>
        <p:spPr>
          <a:xfrm>
            <a:off x="788679" y="1698956"/>
            <a:ext cx="10803553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►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This upcasting is used to call overridden methods.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►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super class variable will only recognize the overridden methods.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►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When an overridden method is called through a superclass reference, Java determines which version(superclass/subclasses) of that method is to be executed based upon the type of the object being referred to at the time the call occurs.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►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Thus, this determination is made at run time.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130" y="80654"/>
            <a:ext cx="7710715" cy="52484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7"/>
          <p:cNvSpPr/>
          <p:nvPr/>
        </p:nvSpPr>
        <p:spPr>
          <a:xfrm>
            <a:off x="1055046" y="2420733"/>
            <a:ext cx="2094271" cy="993059"/>
          </a:xfrm>
          <a:prstGeom prst="rect">
            <a:avLst/>
          </a:prstGeom>
          <a:solidFill>
            <a:srgbClr val="EFD37E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5887615" y="5756988"/>
            <a:ext cx="4737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https://paste.ubuntu.com/p/JHb2kjzrY3/</a:t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869" y="5357584"/>
            <a:ext cx="4737235" cy="11681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6312" y="1486350"/>
            <a:ext cx="2478036" cy="24715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8"/>
          <p:cNvGrpSpPr/>
          <p:nvPr/>
        </p:nvGrpSpPr>
        <p:grpSpPr>
          <a:xfrm>
            <a:off x="6795010" y="1486350"/>
            <a:ext cx="2614459" cy="2471593"/>
            <a:chOff x="6785179" y="566031"/>
            <a:chExt cx="2466976" cy="2438728"/>
          </a:xfrm>
        </p:grpSpPr>
        <p:pic>
          <p:nvPicPr>
            <p:cNvPr id="207" name="Google Shape;20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5179" y="566031"/>
              <a:ext cx="2466976" cy="2438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8"/>
            <p:cNvSpPr txBox="1"/>
            <p:nvPr/>
          </p:nvSpPr>
          <p:spPr>
            <a:xfrm>
              <a:off x="7040357" y="2561408"/>
              <a:ext cx="1956619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Factory Order</a:t>
              </a:r>
              <a:endParaRPr/>
            </a:p>
          </p:txBody>
        </p:sp>
      </p:grpSp>
      <p:sp>
        <p:nvSpPr>
          <p:cNvPr id="209" name="Google Shape;209;p8"/>
          <p:cNvSpPr txBox="1"/>
          <p:nvPr/>
        </p:nvSpPr>
        <p:spPr>
          <a:xfrm>
            <a:off x="786582" y="513032"/>
            <a:ext cx="96159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Company Sales Software for different types of Orders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4617292" y="4050891"/>
            <a:ext cx="3704663" cy="219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920"/>
              <a:buFont typeface="Noto Sans Symbols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the order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Validate the order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 the order</a:t>
            </a:r>
            <a:endParaRPr/>
          </a:p>
          <a:p>
            <a:pPr indent="-22098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920"/>
              <a:buFont typeface="Noto Sans Symbols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/>
        </p:nvSpPr>
        <p:spPr>
          <a:xfrm>
            <a:off x="4257370" y="1464440"/>
            <a:ext cx="3704663" cy="219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None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empID;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name;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designation;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717757" y="368143"/>
            <a:ext cx="96159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will need an employee to process the order. So there will be an employee class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717757" y="3534511"/>
            <a:ext cx="96159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order will be created against a product. So there will be a product class: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4257369" y="4630808"/>
            <a:ext cx="3704663" cy="219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None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productID;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productType;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►"/>
            </a:pPr>
            <a:r>
              <a:rPr b="0" i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productName;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Custom 8">
      <a:dk1>
        <a:srgbClr val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B01513"/>
      </a:hlink>
      <a:folHlink>
        <a:srgbClr val="B015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2019-01-16T11:10:03Z</dcterms:created>
  <dc:creator>Nowshin Nawar Arony</dc:creator>
</cp:coreProperties>
</file>