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Arial Nova Condensed Bold" charset="1" panose="020B0806020202020204"/>
      <p:regular r:id="rId11"/>
    </p:embeddedFont>
    <p:embeddedFont>
      <p:font typeface="Georgia Pro" charset="1" panose="02040502050405020303"/>
      <p:regular r:id="rId12"/>
    </p:embeddedFont>
    <p:embeddedFont>
      <p:font typeface="Gulfs Display" charset="1" panose="00000500000000000000"/>
      <p:regular r:id="rId13"/>
    </p:embeddedFont>
    <p:embeddedFont>
      <p:font typeface="Georgia Pro Bold" charset="1" panose="02040802050405020203"/>
      <p:regular r:id="rId14"/>
    </p:embeddedFont>
    <p:embeddedFont>
      <p:font typeface="Helvetica World Bold" charset="1" panose="020B0800040000020004"/>
      <p:regular r:id="rId15"/>
    </p:embeddedFont>
    <p:embeddedFont>
      <p:font typeface="Helvetica World" charset="1" panose="020B0500040000020004"/>
      <p:regular r:id="rId16"/>
    </p:embeddedFont>
    <p:embeddedFont>
      <p:font typeface="Arial Nova Condensed" charset="1" panose="020B0506020202020204"/>
      <p:regular r:id="rId17"/>
    </p:embeddedFont>
    <p:embeddedFont>
      <p:font typeface="Canva Sans Bold"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jpeg" Type="http://schemas.openxmlformats.org/officeDocument/2006/relationships/image"/><Relationship Id="rId7" Target="../media/image12.jpeg" Type="http://schemas.openxmlformats.org/officeDocument/2006/relationships/image"/><Relationship Id="rId8" Target="https://www.kaggle.com/datasets/ancaco12/aerial-satellite-images"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jpeg" Type="http://schemas.openxmlformats.org/officeDocument/2006/relationships/image"/><Relationship Id="rId9" Target="../media/image1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2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0275" y="10098995"/>
            <a:ext cx="19088550" cy="280696"/>
            <a:chOff x="0" y="0"/>
            <a:chExt cx="5027437" cy="73928"/>
          </a:xfrm>
        </p:grpSpPr>
        <p:sp>
          <p:nvSpPr>
            <p:cNvPr name="Freeform 3" id="3"/>
            <p:cNvSpPr/>
            <p:nvPr/>
          </p:nvSpPr>
          <p:spPr>
            <a:xfrm flipH="false" flipV="false" rot="0">
              <a:off x="0" y="0"/>
              <a:ext cx="5027437" cy="73928"/>
            </a:xfrm>
            <a:custGeom>
              <a:avLst/>
              <a:gdLst/>
              <a:ahLst/>
              <a:cxnLst/>
              <a:rect r="r" b="b" t="t" l="l"/>
              <a:pathLst>
                <a:path h="73928" w="5027437">
                  <a:moveTo>
                    <a:pt x="0" y="0"/>
                  </a:moveTo>
                  <a:lnTo>
                    <a:pt x="5027437" y="0"/>
                  </a:lnTo>
                  <a:lnTo>
                    <a:pt x="5027437" y="73928"/>
                  </a:lnTo>
                  <a:lnTo>
                    <a:pt x="0" y="73928"/>
                  </a:lnTo>
                  <a:close/>
                </a:path>
              </a:pathLst>
            </a:custGeom>
            <a:solidFill>
              <a:srgbClr val="FFF234"/>
            </a:solidFill>
          </p:spPr>
        </p:sp>
        <p:sp>
          <p:nvSpPr>
            <p:cNvPr name="TextBox 4" id="4"/>
            <p:cNvSpPr txBox="true"/>
            <p:nvPr/>
          </p:nvSpPr>
          <p:spPr>
            <a:xfrm>
              <a:off x="0" y="-38100"/>
              <a:ext cx="5027437" cy="112028"/>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9144000" y="0"/>
            <a:ext cx="9144000" cy="10098995"/>
            <a:chOff x="0" y="0"/>
            <a:chExt cx="2734838" cy="3020463"/>
          </a:xfrm>
        </p:grpSpPr>
        <p:sp>
          <p:nvSpPr>
            <p:cNvPr name="Freeform 6" id="6"/>
            <p:cNvSpPr/>
            <p:nvPr/>
          </p:nvSpPr>
          <p:spPr>
            <a:xfrm flipH="false" flipV="false" rot="0">
              <a:off x="0" y="0"/>
              <a:ext cx="2734838" cy="3020464"/>
            </a:xfrm>
            <a:custGeom>
              <a:avLst/>
              <a:gdLst/>
              <a:ahLst/>
              <a:cxnLst/>
              <a:rect r="r" b="b" t="t" l="l"/>
              <a:pathLst>
                <a:path h="3020464" w="2734838">
                  <a:moveTo>
                    <a:pt x="0" y="0"/>
                  </a:moveTo>
                  <a:lnTo>
                    <a:pt x="2734838" y="0"/>
                  </a:lnTo>
                  <a:lnTo>
                    <a:pt x="2734838" y="3020464"/>
                  </a:lnTo>
                  <a:lnTo>
                    <a:pt x="0" y="3020464"/>
                  </a:lnTo>
                  <a:close/>
                </a:path>
              </a:pathLst>
            </a:custGeom>
            <a:solidFill>
              <a:srgbClr val="1B0F44"/>
            </a:solidFill>
          </p:spPr>
        </p:sp>
        <p:sp>
          <p:nvSpPr>
            <p:cNvPr name="TextBox 7" id="7"/>
            <p:cNvSpPr txBox="true"/>
            <p:nvPr/>
          </p:nvSpPr>
          <p:spPr>
            <a:xfrm>
              <a:off x="0" y="-38100"/>
              <a:ext cx="2734838" cy="3058563"/>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true" flipV="false" rot="0">
            <a:off x="9843954" y="1882507"/>
            <a:ext cx="8444046" cy="3415180"/>
          </a:xfrm>
          <a:custGeom>
            <a:avLst/>
            <a:gdLst/>
            <a:ahLst/>
            <a:cxnLst/>
            <a:rect r="r" b="b" t="t" l="l"/>
            <a:pathLst>
              <a:path h="3415180" w="8444046">
                <a:moveTo>
                  <a:pt x="8444046" y="0"/>
                </a:moveTo>
                <a:lnTo>
                  <a:pt x="0" y="0"/>
                </a:lnTo>
                <a:lnTo>
                  <a:pt x="0" y="3415180"/>
                </a:lnTo>
                <a:lnTo>
                  <a:pt x="8444046" y="3415180"/>
                </a:lnTo>
                <a:lnTo>
                  <a:pt x="8444046" y="0"/>
                </a:lnTo>
                <a:close/>
              </a:path>
            </a:pathLst>
          </a:custGeom>
          <a:blipFill>
            <a:blip r:embed="rId2"/>
            <a:stretch>
              <a:fillRect l="0" t="0" r="-11571" b="0"/>
            </a:stretch>
          </a:blipFill>
        </p:spPr>
      </p:sp>
      <p:sp>
        <p:nvSpPr>
          <p:cNvPr name="Freeform 9" id="9"/>
          <p:cNvSpPr/>
          <p:nvPr/>
        </p:nvSpPr>
        <p:spPr>
          <a:xfrm flipH="false" flipV="false" rot="-226720">
            <a:off x="13751918" y="507886"/>
            <a:ext cx="3469580" cy="1261665"/>
          </a:xfrm>
          <a:custGeom>
            <a:avLst/>
            <a:gdLst/>
            <a:ahLst/>
            <a:cxnLst/>
            <a:rect r="r" b="b" t="t" l="l"/>
            <a:pathLst>
              <a:path h="1261665" w="3469580">
                <a:moveTo>
                  <a:pt x="0" y="0"/>
                </a:moveTo>
                <a:lnTo>
                  <a:pt x="3469580" y="0"/>
                </a:lnTo>
                <a:lnTo>
                  <a:pt x="3469580" y="1261665"/>
                </a:lnTo>
                <a:lnTo>
                  <a:pt x="0" y="12616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549231" y="583079"/>
            <a:ext cx="6479897" cy="853807"/>
            <a:chOff x="0" y="0"/>
            <a:chExt cx="1803713" cy="237662"/>
          </a:xfrm>
        </p:grpSpPr>
        <p:sp>
          <p:nvSpPr>
            <p:cNvPr name="Freeform 11" id="11"/>
            <p:cNvSpPr/>
            <p:nvPr/>
          </p:nvSpPr>
          <p:spPr>
            <a:xfrm flipH="false" flipV="false" rot="0">
              <a:off x="0" y="0"/>
              <a:ext cx="1803713" cy="237662"/>
            </a:xfrm>
            <a:custGeom>
              <a:avLst/>
              <a:gdLst/>
              <a:ahLst/>
              <a:cxnLst/>
              <a:rect r="r" b="b" t="t" l="l"/>
              <a:pathLst>
                <a:path h="237662" w="1803713">
                  <a:moveTo>
                    <a:pt x="0" y="0"/>
                  </a:moveTo>
                  <a:lnTo>
                    <a:pt x="1803713" y="0"/>
                  </a:lnTo>
                  <a:lnTo>
                    <a:pt x="1803713" y="237662"/>
                  </a:lnTo>
                  <a:lnTo>
                    <a:pt x="0" y="237662"/>
                  </a:lnTo>
                  <a:close/>
                </a:path>
              </a:pathLst>
            </a:custGeom>
            <a:solidFill>
              <a:srgbClr val="000000"/>
            </a:solidFill>
            <a:ln w="19050" cap="sq">
              <a:solidFill>
                <a:srgbClr val="000000"/>
              </a:solidFill>
              <a:prstDash val="solid"/>
              <a:miter/>
            </a:ln>
          </p:spPr>
        </p:sp>
        <p:sp>
          <p:nvSpPr>
            <p:cNvPr name="TextBox 12" id="12"/>
            <p:cNvSpPr txBox="true"/>
            <p:nvPr/>
          </p:nvSpPr>
          <p:spPr>
            <a:xfrm>
              <a:off x="0" y="9525"/>
              <a:ext cx="1803713" cy="228137"/>
            </a:xfrm>
            <a:prstGeom prst="rect">
              <a:avLst/>
            </a:prstGeom>
          </p:spPr>
          <p:txBody>
            <a:bodyPr anchor="ctr" rtlCol="false" tIns="56040" lIns="56040" bIns="56040" rIns="56040"/>
            <a:lstStyle/>
            <a:p>
              <a:pPr algn="ctr" marL="0" indent="0" lvl="0">
                <a:lnSpc>
                  <a:spcPts val="2304"/>
                </a:lnSpc>
                <a:spcBef>
                  <a:spcPct val="0"/>
                </a:spcBef>
              </a:pPr>
              <a:r>
                <a:rPr lang="en-US" b="true" sz="2095" spc="62">
                  <a:solidFill>
                    <a:srgbClr val="000000"/>
                  </a:solidFill>
                  <a:latin typeface="Arial Nova Condensed Bold"/>
                  <a:ea typeface="Arial Nova Condensed Bold"/>
                  <a:cs typeface="Arial Nova Condensed Bold"/>
                  <a:sym typeface="Arial Nova Condensed Bold"/>
                </a:rPr>
                <a:t>TKO_7096 </a:t>
              </a:r>
            </a:p>
          </p:txBody>
        </p:sp>
      </p:grpSp>
      <p:grpSp>
        <p:nvGrpSpPr>
          <p:cNvPr name="Group 13" id="13"/>
          <p:cNvGrpSpPr/>
          <p:nvPr/>
        </p:nvGrpSpPr>
        <p:grpSpPr>
          <a:xfrm rot="0">
            <a:off x="549231" y="6979495"/>
            <a:ext cx="5978323" cy="243100"/>
            <a:chOff x="0" y="0"/>
            <a:chExt cx="4778479" cy="194310"/>
          </a:xfrm>
        </p:grpSpPr>
        <p:sp>
          <p:nvSpPr>
            <p:cNvPr name="Freeform 14" id="14"/>
            <p:cNvSpPr/>
            <p:nvPr/>
          </p:nvSpPr>
          <p:spPr>
            <a:xfrm flipH="false" flipV="false" rot="0">
              <a:off x="85487" y="41910"/>
              <a:ext cx="4609698" cy="116840"/>
            </a:xfrm>
            <a:custGeom>
              <a:avLst/>
              <a:gdLst/>
              <a:ahLst/>
              <a:cxnLst/>
              <a:rect r="r" b="b" t="t" l="l"/>
              <a:pathLst>
                <a:path h="116840" w="4609698">
                  <a:moveTo>
                    <a:pt x="56991" y="31750"/>
                  </a:moveTo>
                  <a:cubicBezTo>
                    <a:pt x="2652275" y="34290"/>
                    <a:pt x="2856127" y="19050"/>
                    <a:pt x="3149850" y="13970"/>
                  </a:cubicBezTo>
                  <a:cubicBezTo>
                    <a:pt x="3465493" y="8890"/>
                    <a:pt x="3868814" y="5080"/>
                    <a:pt x="4129658" y="8890"/>
                  </a:cubicBezTo>
                  <a:cubicBezTo>
                    <a:pt x="4305015" y="11430"/>
                    <a:pt x="4504484" y="0"/>
                    <a:pt x="4568050" y="25400"/>
                  </a:cubicBezTo>
                  <a:cubicBezTo>
                    <a:pt x="4596546" y="36830"/>
                    <a:pt x="4607506" y="57150"/>
                    <a:pt x="4605314" y="69850"/>
                  </a:cubicBezTo>
                  <a:cubicBezTo>
                    <a:pt x="4603122" y="81280"/>
                    <a:pt x="4581202" y="95250"/>
                    <a:pt x="4561474" y="99060"/>
                  </a:cubicBezTo>
                  <a:cubicBezTo>
                    <a:pt x="4539555" y="102870"/>
                    <a:pt x="4495716" y="96520"/>
                    <a:pt x="4480372" y="86360"/>
                  </a:cubicBezTo>
                  <a:cubicBezTo>
                    <a:pt x="4467220" y="77470"/>
                    <a:pt x="4460644" y="58420"/>
                    <a:pt x="4469412" y="48260"/>
                  </a:cubicBezTo>
                  <a:cubicBezTo>
                    <a:pt x="4478180" y="36830"/>
                    <a:pt x="4517635" y="21590"/>
                    <a:pt x="4539555" y="21590"/>
                  </a:cubicBezTo>
                  <a:cubicBezTo>
                    <a:pt x="4559283" y="21590"/>
                    <a:pt x="4585586" y="31750"/>
                    <a:pt x="4596546" y="40640"/>
                  </a:cubicBezTo>
                  <a:cubicBezTo>
                    <a:pt x="4605314" y="48260"/>
                    <a:pt x="4609698" y="57150"/>
                    <a:pt x="4605314" y="66040"/>
                  </a:cubicBezTo>
                  <a:cubicBezTo>
                    <a:pt x="4598738" y="77470"/>
                    <a:pt x="4581202" y="95250"/>
                    <a:pt x="4548323" y="101600"/>
                  </a:cubicBezTo>
                  <a:cubicBezTo>
                    <a:pt x="4475988" y="116840"/>
                    <a:pt x="4276520" y="78740"/>
                    <a:pt x="4125274" y="72390"/>
                  </a:cubicBezTo>
                  <a:cubicBezTo>
                    <a:pt x="3952109" y="64770"/>
                    <a:pt x="3831551" y="64770"/>
                    <a:pt x="3566323" y="64770"/>
                  </a:cubicBezTo>
                  <a:cubicBezTo>
                    <a:pt x="2924078" y="63500"/>
                    <a:pt x="710196" y="100330"/>
                    <a:pt x="254267" y="96520"/>
                  </a:cubicBezTo>
                  <a:cubicBezTo>
                    <a:pt x="135901" y="95250"/>
                    <a:pt x="67950" y="104140"/>
                    <a:pt x="30687" y="90170"/>
                  </a:cubicBezTo>
                  <a:cubicBezTo>
                    <a:pt x="10959" y="82550"/>
                    <a:pt x="0" y="67310"/>
                    <a:pt x="2192" y="58420"/>
                  </a:cubicBezTo>
                  <a:cubicBezTo>
                    <a:pt x="6575" y="48260"/>
                    <a:pt x="56991" y="31750"/>
                    <a:pt x="56991" y="31750"/>
                  </a:cubicBezTo>
                </a:path>
              </a:pathLst>
            </a:custGeom>
            <a:solidFill>
              <a:srgbClr val="000000"/>
            </a:solidFill>
            <a:ln cap="sq">
              <a:noFill/>
              <a:prstDash val="solid"/>
              <a:miter/>
            </a:ln>
          </p:spPr>
        </p:sp>
      </p:grpSp>
      <p:grpSp>
        <p:nvGrpSpPr>
          <p:cNvPr name="Group 15" id="15"/>
          <p:cNvGrpSpPr/>
          <p:nvPr/>
        </p:nvGrpSpPr>
        <p:grpSpPr>
          <a:xfrm rot="0">
            <a:off x="10554653" y="5594203"/>
            <a:ext cx="6704647" cy="2556695"/>
            <a:chOff x="0" y="0"/>
            <a:chExt cx="8939529" cy="3408927"/>
          </a:xfrm>
        </p:grpSpPr>
        <p:sp>
          <p:nvSpPr>
            <p:cNvPr name="Freeform 16" id="16"/>
            <p:cNvSpPr/>
            <p:nvPr/>
          </p:nvSpPr>
          <p:spPr>
            <a:xfrm flipH="false" flipV="false" rot="0">
              <a:off x="0" y="0"/>
              <a:ext cx="8939529" cy="3408927"/>
            </a:xfrm>
            <a:custGeom>
              <a:avLst/>
              <a:gdLst/>
              <a:ahLst/>
              <a:cxnLst/>
              <a:rect r="r" b="b" t="t" l="l"/>
              <a:pathLst>
                <a:path h="3408927" w="8939529">
                  <a:moveTo>
                    <a:pt x="0" y="0"/>
                  </a:moveTo>
                  <a:lnTo>
                    <a:pt x="8939529" y="0"/>
                  </a:lnTo>
                  <a:lnTo>
                    <a:pt x="8939529" y="3408927"/>
                  </a:lnTo>
                  <a:lnTo>
                    <a:pt x="0" y="3408927"/>
                  </a:lnTo>
                  <a:lnTo>
                    <a:pt x="0" y="0"/>
                  </a:lnTo>
                  <a:close/>
                </a:path>
              </a:pathLst>
            </a:custGeom>
            <a:blipFill>
              <a:blip r:embed="rId5">
                <a:extLst>
                  <a:ext uri="{96DAC541-7B7A-43D3-8B79-37D633B846F1}">
                    <asvg:svgBlip xmlns:asvg="http://schemas.microsoft.com/office/drawing/2016/SVG/main" r:embed="rId6"/>
                  </a:ext>
                </a:extLst>
              </a:blip>
              <a:stretch>
                <a:fillRect l="0" t="-1970" r="0" b="-1970"/>
              </a:stretch>
            </a:blipFill>
          </p:spPr>
        </p:sp>
        <p:sp>
          <p:nvSpPr>
            <p:cNvPr name="TextBox 17" id="17"/>
            <p:cNvSpPr txBox="true"/>
            <p:nvPr/>
          </p:nvSpPr>
          <p:spPr>
            <a:xfrm rot="0">
              <a:off x="1203189" y="1154736"/>
              <a:ext cx="6930375" cy="1032385"/>
            </a:xfrm>
            <a:prstGeom prst="rect">
              <a:avLst/>
            </a:prstGeom>
          </p:spPr>
          <p:txBody>
            <a:bodyPr anchor="t" rtlCol="false" tIns="0" lIns="0" bIns="0" rIns="0">
              <a:spAutoFit/>
            </a:bodyPr>
            <a:lstStyle/>
            <a:p>
              <a:pPr algn="ctr" marL="0" indent="0" lvl="0">
                <a:lnSpc>
                  <a:spcPts val="5865"/>
                </a:lnSpc>
              </a:pPr>
            </a:p>
          </p:txBody>
        </p:sp>
      </p:grpSp>
      <p:sp>
        <p:nvSpPr>
          <p:cNvPr name="Freeform 18" id="18"/>
          <p:cNvSpPr/>
          <p:nvPr/>
        </p:nvSpPr>
        <p:spPr>
          <a:xfrm flipH="false" flipV="false" rot="0">
            <a:off x="423173" y="8346545"/>
            <a:ext cx="4268512" cy="1579350"/>
          </a:xfrm>
          <a:custGeom>
            <a:avLst/>
            <a:gdLst/>
            <a:ahLst/>
            <a:cxnLst/>
            <a:rect r="r" b="b" t="t" l="l"/>
            <a:pathLst>
              <a:path h="1579350" w="4268512">
                <a:moveTo>
                  <a:pt x="0" y="0"/>
                </a:moveTo>
                <a:lnTo>
                  <a:pt x="4268512" y="0"/>
                </a:lnTo>
                <a:lnTo>
                  <a:pt x="4268512" y="1579350"/>
                </a:lnTo>
                <a:lnTo>
                  <a:pt x="0" y="1579350"/>
                </a:lnTo>
                <a:lnTo>
                  <a:pt x="0" y="0"/>
                </a:lnTo>
                <a:close/>
              </a:path>
            </a:pathLst>
          </a:custGeom>
          <a:blipFill>
            <a:blip r:embed="rId7"/>
            <a:stretch>
              <a:fillRect l="0" t="0" r="0" b="0"/>
            </a:stretch>
          </a:blipFill>
        </p:spPr>
      </p:sp>
      <p:sp>
        <p:nvSpPr>
          <p:cNvPr name="TextBox 19" id="19"/>
          <p:cNvSpPr txBox="true"/>
          <p:nvPr/>
        </p:nvSpPr>
        <p:spPr>
          <a:xfrm rot="0">
            <a:off x="549231" y="1484511"/>
            <a:ext cx="8284907" cy="4445000"/>
          </a:xfrm>
          <a:prstGeom prst="rect">
            <a:avLst/>
          </a:prstGeom>
        </p:spPr>
        <p:txBody>
          <a:bodyPr anchor="t" rtlCol="false" tIns="0" lIns="0" bIns="0" rIns="0">
            <a:spAutoFit/>
          </a:bodyPr>
          <a:lstStyle/>
          <a:p>
            <a:pPr algn="l">
              <a:lnSpc>
                <a:spcPts val="6600"/>
              </a:lnSpc>
            </a:pPr>
            <a:r>
              <a:rPr lang="en-US" sz="6000" spc="-90">
                <a:solidFill>
                  <a:srgbClr val="000000"/>
                </a:solidFill>
                <a:latin typeface="Georgia Pro"/>
                <a:ea typeface="Georgia Pro"/>
                <a:cs typeface="Georgia Pro"/>
                <a:sym typeface="Georgia Pro"/>
              </a:rPr>
              <a:t>Computer vision &amp; sensor fusion </a:t>
            </a:r>
          </a:p>
          <a:p>
            <a:pPr algn="l">
              <a:lnSpc>
                <a:spcPts val="7260"/>
              </a:lnSpc>
            </a:pPr>
          </a:p>
          <a:p>
            <a:pPr algn="l">
              <a:lnSpc>
                <a:spcPts val="6710"/>
              </a:lnSpc>
            </a:pPr>
          </a:p>
          <a:p>
            <a:pPr algn="l">
              <a:lnSpc>
                <a:spcPts val="7699"/>
              </a:lnSpc>
            </a:pPr>
          </a:p>
        </p:txBody>
      </p:sp>
      <p:grpSp>
        <p:nvGrpSpPr>
          <p:cNvPr name="Group 20" id="20"/>
          <p:cNvGrpSpPr/>
          <p:nvPr/>
        </p:nvGrpSpPr>
        <p:grpSpPr>
          <a:xfrm rot="0">
            <a:off x="549231" y="6172616"/>
            <a:ext cx="6762750" cy="1049979"/>
            <a:chOff x="0" y="0"/>
            <a:chExt cx="9017000" cy="1399972"/>
          </a:xfrm>
        </p:grpSpPr>
        <p:sp>
          <p:nvSpPr>
            <p:cNvPr name="TextBox 21" id="21"/>
            <p:cNvSpPr txBox="true"/>
            <p:nvPr/>
          </p:nvSpPr>
          <p:spPr>
            <a:xfrm rot="0">
              <a:off x="0" y="-76200"/>
              <a:ext cx="9017000" cy="695114"/>
            </a:xfrm>
            <a:prstGeom prst="rect">
              <a:avLst/>
            </a:prstGeom>
          </p:spPr>
          <p:txBody>
            <a:bodyPr anchor="t" rtlCol="false" tIns="0" lIns="0" bIns="0" rIns="0">
              <a:spAutoFit/>
            </a:bodyPr>
            <a:lstStyle/>
            <a:p>
              <a:pPr algn="l">
                <a:lnSpc>
                  <a:spcPts val="4339"/>
                </a:lnSpc>
                <a:spcBef>
                  <a:spcPct val="0"/>
                </a:spcBef>
              </a:pPr>
              <a:r>
                <a:rPr lang="en-US" sz="3099">
                  <a:solidFill>
                    <a:srgbClr val="000000"/>
                  </a:solidFill>
                  <a:latin typeface="Georgia Pro"/>
                  <a:ea typeface="Georgia Pro"/>
                  <a:cs typeface="Georgia Pro"/>
                  <a:sym typeface="Georgia Pro"/>
                </a:rPr>
                <a:t>Dataset used: Satellite image dataset </a:t>
              </a:r>
            </a:p>
          </p:txBody>
        </p:sp>
        <p:sp>
          <p:nvSpPr>
            <p:cNvPr name="TextBox 22" id="22"/>
            <p:cNvSpPr txBox="true"/>
            <p:nvPr/>
          </p:nvSpPr>
          <p:spPr>
            <a:xfrm rot="0">
              <a:off x="0" y="874827"/>
              <a:ext cx="9017000" cy="525145"/>
            </a:xfrm>
            <a:prstGeom prst="rect">
              <a:avLst/>
            </a:prstGeom>
          </p:spPr>
          <p:txBody>
            <a:bodyPr anchor="t" rtlCol="false" tIns="0" lIns="0" bIns="0" rIns="0">
              <a:spAutoFit/>
            </a:bodyPr>
            <a:lstStyle/>
            <a:p>
              <a:pPr algn="l">
                <a:lnSpc>
                  <a:spcPts val="3359"/>
                </a:lnSpc>
                <a:spcBef>
                  <a:spcPct val="0"/>
                </a:spcBef>
              </a:pPr>
            </a:p>
          </p:txBody>
        </p:sp>
      </p:grpSp>
      <p:sp>
        <p:nvSpPr>
          <p:cNvPr name="TextBox 23" id="23"/>
          <p:cNvSpPr txBox="true"/>
          <p:nvPr/>
        </p:nvSpPr>
        <p:spPr>
          <a:xfrm rot="0">
            <a:off x="867932" y="578802"/>
            <a:ext cx="3378994" cy="804547"/>
          </a:xfrm>
          <a:prstGeom prst="rect">
            <a:avLst/>
          </a:prstGeom>
        </p:spPr>
        <p:txBody>
          <a:bodyPr anchor="t" rtlCol="false" tIns="0" lIns="0" bIns="0" rIns="0">
            <a:spAutoFit/>
          </a:bodyPr>
          <a:lstStyle/>
          <a:p>
            <a:pPr algn="ctr">
              <a:lnSpc>
                <a:spcPts val="6579"/>
              </a:lnSpc>
              <a:spcBef>
                <a:spcPct val="0"/>
              </a:spcBef>
            </a:pPr>
            <a:r>
              <a:rPr lang="en-US" sz="4699">
                <a:solidFill>
                  <a:srgbClr val="FAFAF9"/>
                </a:solidFill>
                <a:latin typeface="Gulfs Display"/>
                <a:ea typeface="Gulfs Display"/>
                <a:cs typeface="Gulfs Display"/>
                <a:sym typeface="Gulfs Display"/>
              </a:rPr>
              <a:t>TKO_7096 </a:t>
            </a:r>
          </a:p>
        </p:txBody>
      </p:sp>
      <p:sp>
        <p:nvSpPr>
          <p:cNvPr name="TextBox 24" id="24"/>
          <p:cNvSpPr txBox="true"/>
          <p:nvPr/>
        </p:nvSpPr>
        <p:spPr>
          <a:xfrm rot="0">
            <a:off x="549231" y="3311304"/>
            <a:ext cx="8284907" cy="2689862"/>
          </a:xfrm>
          <a:prstGeom prst="rect">
            <a:avLst/>
          </a:prstGeom>
        </p:spPr>
        <p:txBody>
          <a:bodyPr anchor="t" rtlCol="false" tIns="0" lIns="0" bIns="0" rIns="0">
            <a:spAutoFit/>
          </a:bodyPr>
          <a:lstStyle/>
          <a:p>
            <a:pPr algn="l">
              <a:lnSpc>
                <a:spcPts val="7139"/>
              </a:lnSpc>
              <a:spcBef>
                <a:spcPct val="0"/>
              </a:spcBef>
            </a:pPr>
            <a:r>
              <a:rPr lang="en-US" sz="5099">
                <a:solidFill>
                  <a:srgbClr val="000000"/>
                </a:solidFill>
                <a:latin typeface="Georgia Pro"/>
                <a:ea typeface="Georgia Pro"/>
                <a:cs typeface="Georgia Pro"/>
                <a:sym typeface="Georgia Pro"/>
              </a:rPr>
              <a:t>ASSIGNMENT 3:</a:t>
            </a:r>
            <a:r>
              <a:rPr lang="en-US" b="true" sz="5099">
                <a:solidFill>
                  <a:srgbClr val="000000"/>
                </a:solidFill>
                <a:latin typeface="Georgia Pro Bold"/>
                <a:ea typeface="Georgia Pro Bold"/>
                <a:cs typeface="Georgia Pro Bold"/>
                <a:sym typeface="Georgia Pro Bold"/>
              </a:rPr>
              <a:t> TENSORFLOW OBJECT DETECTION API</a:t>
            </a:r>
          </a:p>
        </p:txBody>
      </p:sp>
      <p:sp>
        <p:nvSpPr>
          <p:cNvPr name="TextBox 25" id="25"/>
          <p:cNvSpPr txBox="true"/>
          <p:nvPr/>
        </p:nvSpPr>
        <p:spPr>
          <a:xfrm rot="0">
            <a:off x="11394963" y="5864488"/>
            <a:ext cx="7614444" cy="2112646"/>
          </a:xfrm>
          <a:prstGeom prst="rect">
            <a:avLst/>
          </a:prstGeom>
        </p:spPr>
        <p:txBody>
          <a:bodyPr anchor="t" rtlCol="false" tIns="0" lIns="0" bIns="0" rIns="0">
            <a:spAutoFit/>
          </a:bodyPr>
          <a:lstStyle/>
          <a:p>
            <a:pPr algn="just">
              <a:lnSpc>
                <a:spcPts val="5940"/>
              </a:lnSpc>
            </a:pPr>
            <a:r>
              <a:rPr lang="en-US" b="true" sz="5400" spc="-81">
                <a:solidFill>
                  <a:srgbClr val="000000"/>
                </a:solidFill>
                <a:latin typeface="Georgia Pro Bold"/>
                <a:ea typeface="Georgia Pro Bold"/>
                <a:cs typeface="Georgia Pro Bold"/>
                <a:sym typeface="Georgia Pro Bold"/>
              </a:rPr>
              <a:t>Submitted by:</a:t>
            </a:r>
          </a:p>
          <a:p>
            <a:pPr algn="just">
              <a:lnSpc>
                <a:spcPts val="5280"/>
              </a:lnSpc>
            </a:pPr>
            <a:r>
              <a:rPr lang="en-US" sz="4800" spc="-72">
                <a:solidFill>
                  <a:srgbClr val="000000"/>
                </a:solidFill>
                <a:latin typeface="Georgia Pro"/>
                <a:ea typeface="Georgia Pro"/>
                <a:cs typeface="Georgia Pro"/>
                <a:sym typeface="Georgia Pro"/>
              </a:rPr>
              <a:t>Faiza Anan Noor  </a:t>
            </a:r>
          </a:p>
          <a:p>
            <a:pPr algn="just">
              <a:lnSpc>
                <a:spcPts val="5280"/>
              </a:lnSpc>
            </a:pPr>
          </a:p>
        </p:txBody>
      </p:sp>
      <p:grpSp>
        <p:nvGrpSpPr>
          <p:cNvPr name="Group 26" id="26"/>
          <p:cNvGrpSpPr/>
          <p:nvPr/>
        </p:nvGrpSpPr>
        <p:grpSpPr>
          <a:xfrm rot="0">
            <a:off x="11525250" y="7344145"/>
            <a:ext cx="6762750" cy="1557344"/>
            <a:chOff x="0" y="0"/>
            <a:chExt cx="9017000" cy="2076458"/>
          </a:xfrm>
        </p:grpSpPr>
        <p:sp>
          <p:nvSpPr>
            <p:cNvPr name="TextBox 27" id="27"/>
            <p:cNvSpPr txBox="true"/>
            <p:nvPr/>
          </p:nvSpPr>
          <p:spPr>
            <a:xfrm rot="0">
              <a:off x="0" y="-66675"/>
              <a:ext cx="9017000" cy="1340062"/>
            </a:xfrm>
            <a:prstGeom prst="rect">
              <a:avLst/>
            </a:prstGeom>
          </p:spPr>
          <p:txBody>
            <a:bodyPr anchor="t" rtlCol="false" tIns="0" lIns="0" bIns="0" rIns="0">
              <a:spAutoFit/>
            </a:bodyPr>
            <a:lstStyle/>
            <a:p>
              <a:pPr algn="l">
                <a:lnSpc>
                  <a:spcPts val="4059"/>
                </a:lnSpc>
              </a:pPr>
              <a:r>
                <a:rPr lang="en-US" sz="2899">
                  <a:solidFill>
                    <a:srgbClr val="000000"/>
                  </a:solidFill>
                  <a:latin typeface="Georgia Pro"/>
                  <a:ea typeface="Georgia Pro"/>
                  <a:cs typeface="Georgia Pro"/>
                  <a:sym typeface="Georgia Pro"/>
                </a:rPr>
                <a:t>03/03/2024</a:t>
              </a:r>
            </a:p>
            <a:p>
              <a:pPr algn="l">
                <a:lnSpc>
                  <a:spcPts val="4059"/>
                </a:lnSpc>
                <a:spcBef>
                  <a:spcPct val="0"/>
                </a:spcBef>
              </a:pPr>
            </a:p>
          </p:txBody>
        </p:sp>
        <p:sp>
          <p:nvSpPr>
            <p:cNvPr name="TextBox 28" id="28"/>
            <p:cNvSpPr txBox="true"/>
            <p:nvPr/>
          </p:nvSpPr>
          <p:spPr>
            <a:xfrm rot="0">
              <a:off x="0" y="1519775"/>
              <a:ext cx="9017000" cy="556683"/>
            </a:xfrm>
            <a:prstGeom prst="rect">
              <a:avLst/>
            </a:prstGeom>
          </p:spPr>
          <p:txBody>
            <a:bodyPr anchor="t" rtlCol="false" tIns="0" lIns="0" bIns="0" rIns="0">
              <a:spAutoFit/>
            </a:bodyPr>
            <a:lstStyle/>
            <a:p>
              <a:pPr algn="l">
                <a:lnSpc>
                  <a:spcPts val="349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143500"/>
            <a:ext cx="9827113" cy="5143500"/>
            <a:chOff x="0" y="0"/>
            <a:chExt cx="2588211" cy="1354667"/>
          </a:xfrm>
        </p:grpSpPr>
        <p:sp>
          <p:nvSpPr>
            <p:cNvPr name="Freeform 3" id="3"/>
            <p:cNvSpPr/>
            <p:nvPr/>
          </p:nvSpPr>
          <p:spPr>
            <a:xfrm flipH="false" flipV="false" rot="0">
              <a:off x="0" y="0"/>
              <a:ext cx="2588211" cy="1354667"/>
            </a:xfrm>
            <a:custGeom>
              <a:avLst/>
              <a:gdLst/>
              <a:ahLst/>
              <a:cxnLst/>
              <a:rect r="r" b="b" t="t" l="l"/>
              <a:pathLst>
                <a:path h="1354667" w="2588211">
                  <a:moveTo>
                    <a:pt x="0" y="0"/>
                  </a:moveTo>
                  <a:lnTo>
                    <a:pt x="2588211" y="0"/>
                  </a:lnTo>
                  <a:lnTo>
                    <a:pt x="2588211" y="1354667"/>
                  </a:lnTo>
                  <a:lnTo>
                    <a:pt x="0" y="1354667"/>
                  </a:lnTo>
                  <a:close/>
                </a:path>
              </a:pathLst>
            </a:custGeom>
            <a:solidFill>
              <a:srgbClr val="A5CBFF"/>
            </a:solidFill>
          </p:spPr>
        </p:sp>
        <p:sp>
          <p:nvSpPr>
            <p:cNvPr name="TextBox 4" id="4"/>
            <p:cNvSpPr txBox="true"/>
            <p:nvPr/>
          </p:nvSpPr>
          <p:spPr>
            <a:xfrm>
              <a:off x="0" y="-38100"/>
              <a:ext cx="2588211" cy="1392767"/>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19880" y="290685"/>
            <a:ext cx="6266495" cy="2324100"/>
          </a:xfrm>
          <a:prstGeom prst="rect">
            <a:avLst/>
          </a:prstGeom>
        </p:spPr>
        <p:txBody>
          <a:bodyPr anchor="t" rtlCol="false" tIns="0" lIns="0" bIns="0" rIns="0">
            <a:spAutoFit/>
          </a:bodyPr>
          <a:lstStyle/>
          <a:p>
            <a:pPr algn="l" marL="0" indent="0" lvl="0">
              <a:lnSpc>
                <a:spcPts val="9120"/>
              </a:lnSpc>
              <a:spcBef>
                <a:spcPct val="0"/>
              </a:spcBef>
            </a:pPr>
            <a:r>
              <a:rPr lang="en-US" sz="7600">
                <a:solidFill>
                  <a:srgbClr val="000000"/>
                </a:solidFill>
                <a:latin typeface="Georgia Pro"/>
                <a:ea typeface="Georgia Pro"/>
                <a:cs typeface="Georgia Pro"/>
                <a:sym typeface="Georgia Pro"/>
              </a:rPr>
              <a:t>Dataset Information</a:t>
            </a:r>
          </a:p>
        </p:txBody>
      </p:sp>
      <p:grpSp>
        <p:nvGrpSpPr>
          <p:cNvPr name="Group 6" id="6"/>
          <p:cNvGrpSpPr/>
          <p:nvPr/>
        </p:nvGrpSpPr>
        <p:grpSpPr>
          <a:xfrm rot="0">
            <a:off x="9827113" y="5143500"/>
            <a:ext cx="8460887" cy="5143500"/>
            <a:chOff x="0" y="0"/>
            <a:chExt cx="2228382" cy="1354667"/>
          </a:xfrm>
        </p:grpSpPr>
        <p:sp>
          <p:nvSpPr>
            <p:cNvPr name="Freeform 7" id="7"/>
            <p:cNvSpPr/>
            <p:nvPr/>
          </p:nvSpPr>
          <p:spPr>
            <a:xfrm flipH="false" flipV="false" rot="0">
              <a:off x="0" y="0"/>
              <a:ext cx="2228382" cy="1354667"/>
            </a:xfrm>
            <a:custGeom>
              <a:avLst/>
              <a:gdLst/>
              <a:ahLst/>
              <a:cxnLst/>
              <a:rect r="r" b="b" t="t" l="l"/>
              <a:pathLst>
                <a:path h="1354667" w="2228382">
                  <a:moveTo>
                    <a:pt x="0" y="0"/>
                  </a:moveTo>
                  <a:lnTo>
                    <a:pt x="2228382" y="0"/>
                  </a:lnTo>
                  <a:lnTo>
                    <a:pt x="2228382" y="1354667"/>
                  </a:lnTo>
                  <a:lnTo>
                    <a:pt x="0" y="1354667"/>
                  </a:lnTo>
                  <a:close/>
                </a:path>
              </a:pathLst>
            </a:custGeom>
            <a:solidFill>
              <a:srgbClr val="FFF234"/>
            </a:solidFill>
            <a:ln cap="sq">
              <a:noFill/>
              <a:prstDash val="solid"/>
              <a:miter/>
            </a:ln>
          </p:spPr>
        </p:sp>
        <p:sp>
          <p:nvSpPr>
            <p:cNvPr name="TextBox 8" id="8"/>
            <p:cNvSpPr txBox="true"/>
            <p:nvPr/>
          </p:nvSpPr>
          <p:spPr>
            <a:xfrm>
              <a:off x="0" y="-38100"/>
              <a:ext cx="2228382" cy="1392767"/>
            </a:xfrm>
            <a:prstGeom prst="rect">
              <a:avLst/>
            </a:prstGeom>
          </p:spPr>
          <p:txBody>
            <a:bodyPr anchor="ctr" rtlCol="false" tIns="50800" lIns="50800" bIns="50800" rIns="50800"/>
            <a:lstStyle/>
            <a:p>
              <a:pPr algn="ctr" marL="0" indent="0" lvl="0">
                <a:lnSpc>
                  <a:spcPts val="2800"/>
                </a:lnSpc>
                <a:spcBef>
                  <a:spcPct val="0"/>
                </a:spcBef>
              </a:pPr>
            </a:p>
          </p:txBody>
        </p:sp>
      </p:grpSp>
      <p:sp>
        <p:nvSpPr>
          <p:cNvPr name="Freeform 9" id="9"/>
          <p:cNvSpPr/>
          <p:nvPr/>
        </p:nvSpPr>
        <p:spPr>
          <a:xfrm flipH="false" flipV="false" rot="-10589729">
            <a:off x="15984535" y="129976"/>
            <a:ext cx="3234207" cy="2643964"/>
          </a:xfrm>
          <a:custGeom>
            <a:avLst/>
            <a:gdLst/>
            <a:ahLst/>
            <a:cxnLst/>
            <a:rect r="r" b="b" t="t" l="l"/>
            <a:pathLst>
              <a:path h="2643964" w="3234207">
                <a:moveTo>
                  <a:pt x="0" y="0"/>
                </a:moveTo>
                <a:lnTo>
                  <a:pt x="3234207" y="0"/>
                </a:lnTo>
                <a:lnTo>
                  <a:pt x="3234207" y="2643964"/>
                </a:lnTo>
                <a:lnTo>
                  <a:pt x="0" y="26439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152036" y="4543612"/>
            <a:ext cx="3135964" cy="457200"/>
            <a:chOff x="0" y="0"/>
            <a:chExt cx="4181286" cy="609600"/>
          </a:xfrm>
        </p:grpSpPr>
        <p:sp>
          <p:nvSpPr>
            <p:cNvPr name="Freeform 11" id="11"/>
            <p:cNvSpPr/>
            <p:nvPr/>
          </p:nvSpPr>
          <p:spPr>
            <a:xfrm flipH="false" flipV="false" rot="0">
              <a:off x="-46990" y="26670"/>
              <a:ext cx="4258756" cy="735330"/>
            </a:xfrm>
            <a:custGeom>
              <a:avLst/>
              <a:gdLst/>
              <a:ahLst/>
              <a:cxnLst/>
              <a:rect r="r" b="b" t="t" l="l"/>
              <a:pathLst>
                <a:path h="735330" w="4258756">
                  <a:moveTo>
                    <a:pt x="96487" y="71120"/>
                  </a:moveTo>
                  <a:cubicBezTo>
                    <a:pt x="3375684" y="55880"/>
                    <a:pt x="3790224" y="22860"/>
                    <a:pt x="3973364" y="24130"/>
                  </a:cubicBezTo>
                  <a:cubicBezTo>
                    <a:pt x="4041423" y="24130"/>
                    <a:pt x="4077309" y="0"/>
                    <a:pt x="4111957" y="31750"/>
                  </a:cubicBezTo>
                  <a:cubicBezTo>
                    <a:pt x="4172591" y="88900"/>
                    <a:pt x="4258755" y="387350"/>
                    <a:pt x="4178778" y="483870"/>
                  </a:cubicBezTo>
                  <a:cubicBezTo>
                    <a:pt x="4047610" y="645160"/>
                    <a:pt x="3342273" y="516890"/>
                    <a:pt x="2948770" y="521970"/>
                  </a:cubicBezTo>
                  <a:cubicBezTo>
                    <a:pt x="2584965" y="527050"/>
                    <a:pt x="2295405" y="515620"/>
                    <a:pt x="1899427" y="515620"/>
                  </a:cubicBezTo>
                  <a:cubicBezTo>
                    <a:pt x="1380942" y="516890"/>
                    <a:pt x="305613" y="735330"/>
                    <a:pt x="102674" y="532130"/>
                  </a:cubicBezTo>
                  <a:cubicBezTo>
                    <a:pt x="0" y="430530"/>
                    <a:pt x="96487" y="71120"/>
                    <a:pt x="96487" y="71120"/>
                  </a:cubicBezTo>
                </a:path>
              </a:pathLst>
            </a:custGeom>
            <a:solidFill>
              <a:srgbClr val="FFFFFF">
                <a:alpha val="49804"/>
              </a:srgbClr>
            </a:solidFill>
            <a:ln cap="sq">
              <a:noFill/>
              <a:prstDash val="solid"/>
              <a:miter/>
            </a:ln>
          </p:spPr>
        </p:sp>
      </p:grpSp>
      <p:sp>
        <p:nvSpPr>
          <p:cNvPr name="Freeform 12" id="12"/>
          <p:cNvSpPr/>
          <p:nvPr/>
        </p:nvSpPr>
        <p:spPr>
          <a:xfrm flipH="false" flipV="false" rot="1979813">
            <a:off x="7830604" y="722221"/>
            <a:ext cx="2718268" cy="612959"/>
          </a:xfrm>
          <a:custGeom>
            <a:avLst/>
            <a:gdLst/>
            <a:ahLst/>
            <a:cxnLst/>
            <a:rect r="r" b="b" t="t" l="l"/>
            <a:pathLst>
              <a:path h="612959" w="2718268">
                <a:moveTo>
                  <a:pt x="0" y="0"/>
                </a:moveTo>
                <a:lnTo>
                  <a:pt x="2718268" y="0"/>
                </a:lnTo>
                <a:lnTo>
                  <a:pt x="2718268" y="612958"/>
                </a:lnTo>
                <a:lnTo>
                  <a:pt x="0" y="612958"/>
                </a:lnTo>
                <a:lnTo>
                  <a:pt x="0" y="0"/>
                </a:lnTo>
                <a:close/>
              </a:path>
            </a:pathLst>
          </a:custGeom>
          <a:blipFill>
            <a:blip r:embed="rId4">
              <a:extLst>
                <a:ext uri="{96DAC541-7B7A-43D3-8B79-37D633B846F1}">
                  <asvg:svgBlip xmlns:asvg="http://schemas.microsoft.com/office/drawing/2016/SVG/main" r:embed="rId5"/>
                </a:ext>
              </a:extLst>
            </a:blip>
            <a:stretch>
              <a:fillRect l="0" t="0" r="0" b="-301337"/>
            </a:stretch>
          </a:blipFill>
        </p:spPr>
      </p:sp>
      <p:grpSp>
        <p:nvGrpSpPr>
          <p:cNvPr name="Group 13" id="13"/>
          <p:cNvGrpSpPr/>
          <p:nvPr/>
        </p:nvGrpSpPr>
        <p:grpSpPr>
          <a:xfrm rot="0">
            <a:off x="119880" y="2627217"/>
            <a:ext cx="5978323" cy="243100"/>
            <a:chOff x="0" y="0"/>
            <a:chExt cx="4778479" cy="194310"/>
          </a:xfrm>
        </p:grpSpPr>
        <p:sp>
          <p:nvSpPr>
            <p:cNvPr name="Freeform 14" id="14"/>
            <p:cNvSpPr/>
            <p:nvPr/>
          </p:nvSpPr>
          <p:spPr>
            <a:xfrm flipH="false" flipV="false" rot="0">
              <a:off x="85487" y="41910"/>
              <a:ext cx="4609698" cy="116840"/>
            </a:xfrm>
            <a:custGeom>
              <a:avLst/>
              <a:gdLst/>
              <a:ahLst/>
              <a:cxnLst/>
              <a:rect r="r" b="b" t="t" l="l"/>
              <a:pathLst>
                <a:path h="116840" w="4609698">
                  <a:moveTo>
                    <a:pt x="56991" y="31750"/>
                  </a:moveTo>
                  <a:cubicBezTo>
                    <a:pt x="2652275" y="34290"/>
                    <a:pt x="2856127" y="19050"/>
                    <a:pt x="3149850" y="13970"/>
                  </a:cubicBezTo>
                  <a:cubicBezTo>
                    <a:pt x="3465493" y="8890"/>
                    <a:pt x="3868814" y="5080"/>
                    <a:pt x="4129658" y="8890"/>
                  </a:cubicBezTo>
                  <a:cubicBezTo>
                    <a:pt x="4305015" y="11430"/>
                    <a:pt x="4504484" y="0"/>
                    <a:pt x="4568050" y="25400"/>
                  </a:cubicBezTo>
                  <a:cubicBezTo>
                    <a:pt x="4596546" y="36830"/>
                    <a:pt x="4607506" y="57150"/>
                    <a:pt x="4605314" y="69850"/>
                  </a:cubicBezTo>
                  <a:cubicBezTo>
                    <a:pt x="4603122" y="81280"/>
                    <a:pt x="4581202" y="95250"/>
                    <a:pt x="4561474" y="99060"/>
                  </a:cubicBezTo>
                  <a:cubicBezTo>
                    <a:pt x="4539555" y="102870"/>
                    <a:pt x="4495716" y="96520"/>
                    <a:pt x="4480372" y="86360"/>
                  </a:cubicBezTo>
                  <a:cubicBezTo>
                    <a:pt x="4467220" y="77470"/>
                    <a:pt x="4460644" y="58420"/>
                    <a:pt x="4469412" y="48260"/>
                  </a:cubicBezTo>
                  <a:cubicBezTo>
                    <a:pt x="4478180" y="36830"/>
                    <a:pt x="4517635" y="21590"/>
                    <a:pt x="4539555" y="21590"/>
                  </a:cubicBezTo>
                  <a:cubicBezTo>
                    <a:pt x="4559283" y="21590"/>
                    <a:pt x="4585586" y="31750"/>
                    <a:pt x="4596546" y="40640"/>
                  </a:cubicBezTo>
                  <a:cubicBezTo>
                    <a:pt x="4605314" y="48260"/>
                    <a:pt x="4609698" y="57150"/>
                    <a:pt x="4605314" y="66040"/>
                  </a:cubicBezTo>
                  <a:cubicBezTo>
                    <a:pt x="4598738" y="77470"/>
                    <a:pt x="4581202" y="95250"/>
                    <a:pt x="4548323" y="101600"/>
                  </a:cubicBezTo>
                  <a:cubicBezTo>
                    <a:pt x="4475988" y="116840"/>
                    <a:pt x="4276520" y="78740"/>
                    <a:pt x="4125274" y="72390"/>
                  </a:cubicBezTo>
                  <a:cubicBezTo>
                    <a:pt x="3952109" y="64770"/>
                    <a:pt x="3831551" y="64770"/>
                    <a:pt x="3566323" y="64770"/>
                  </a:cubicBezTo>
                  <a:cubicBezTo>
                    <a:pt x="2924078" y="63500"/>
                    <a:pt x="710196" y="100330"/>
                    <a:pt x="254267" y="96520"/>
                  </a:cubicBezTo>
                  <a:cubicBezTo>
                    <a:pt x="135901" y="95250"/>
                    <a:pt x="67950" y="104140"/>
                    <a:pt x="30687" y="90170"/>
                  </a:cubicBezTo>
                  <a:cubicBezTo>
                    <a:pt x="10959" y="82550"/>
                    <a:pt x="0" y="67310"/>
                    <a:pt x="2192" y="58420"/>
                  </a:cubicBezTo>
                  <a:cubicBezTo>
                    <a:pt x="6575" y="48260"/>
                    <a:pt x="56991" y="31750"/>
                    <a:pt x="56991" y="31750"/>
                  </a:cubicBezTo>
                </a:path>
              </a:pathLst>
            </a:custGeom>
            <a:solidFill>
              <a:srgbClr val="000000"/>
            </a:solidFill>
            <a:ln cap="sq">
              <a:noFill/>
              <a:prstDash val="solid"/>
              <a:miter/>
            </a:ln>
          </p:spPr>
        </p:sp>
      </p:grpSp>
      <p:sp>
        <p:nvSpPr>
          <p:cNvPr name="Freeform 15" id="15"/>
          <p:cNvSpPr/>
          <p:nvPr/>
        </p:nvSpPr>
        <p:spPr>
          <a:xfrm flipH="false" flipV="false" rot="0">
            <a:off x="11026870" y="-281526"/>
            <a:ext cx="7914662" cy="5504486"/>
          </a:xfrm>
          <a:custGeom>
            <a:avLst/>
            <a:gdLst/>
            <a:ahLst/>
            <a:cxnLst/>
            <a:rect r="r" b="b" t="t" l="l"/>
            <a:pathLst>
              <a:path h="5504486" w="7914662">
                <a:moveTo>
                  <a:pt x="0" y="0"/>
                </a:moveTo>
                <a:lnTo>
                  <a:pt x="7914662" y="0"/>
                </a:lnTo>
                <a:lnTo>
                  <a:pt x="7914662" y="5504486"/>
                </a:lnTo>
                <a:lnTo>
                  <a:pt x="0" y="5504486"/>
                </a:lnTo>
                <a:lnTo>
                  <a:pt x="0" y="0"/>
                </a:lnTo>
                <a:close/>
              </a:path>
            </a:pathLst>
          </a:custGeom>
          <a:blipFill>
            <a:blip r:embed="rId6"/>
            <a:stretch>
              <a:fillRect l="0" t="0" r="-765" b="-15727"/>
            </a:stretch>
          </a:blipFill>
        </p:spPr>
      </p:sp>
      <p:sp>
        <p:nvSpPr>
          <p:cNvPr name="Freeform 16" id="16"/>
          <p:cNvSpPr/>
          <p:nvPr/>
        </p:nvSpPr>
        <p:spPr>
          <a:xfrm flipH="false" flipV="false" rot="0">
            <a:off x="6386375" y="31480"/>
            <a:ext cx="4535091" cy="5166610"/>
          </a:xfrm>
          <a:custGeom>
            <a:avLst/>
            <a:gdLst/>
            <a:ahLst/>
            <a:cxnLst/>
            <a:rect r="r" b="b" t="t" l="l"/>
            <a:pathLst>
              <a:path h="5166610" w="4535091">
                <a:moveTo>
                  <a:pt x="0" y="0"/>
                </a:moveTo>
                <a:lnTo>
                  <a:pt x="4535091" y="0"/>
                </a:lnTo>
                <a:lnTo>
                  <a:pt x="4535091" y="5166610"/>
                </a:lnTo>
                <a:lnTo>
                  <a:pt x="0" y="5166610"/>
                </a:lnTo>
                <a:lnTo>
                  <a:pt x="0" y="0"/>
                </a:lnTo>
                <a:close/>
              </a:path>
            </a:pathLst>
          </a:custGeom>
          <a:blipFill>
            <a:blip r:embed="rId7"/>
            <a:stretch>
              <a:fillRect l="0" t="0" r="-33479" b="-17163"/>
            </a:stretch>
          </a:blipFill>
        </p:spPr>
      </p:sp>
      <p:sp>
        <p:nvSpPr>
          <p:cNvPr name="TextBox 17" id="17"/>
          <p:cNvSpPr txBox="true"/>
          <p:nvPr/>
        </p:nvSpPr>
        <p:spPr>
          <a:xfrm rot="0">
            <a:off x="8653921" y="1870642"/>
            <a:ext cx="451660" cy="1190625"/>
          </a:xfrm>
          <a:prstGeom prst="rect">
            <a:avLst/>
          </a:prstGeom>
        </p:spPr>
        <p:txBody>
          <a:bodyPr anchor="t" rtlCol="false" tIns="0" lIns="0" bIns="0" rIns="0">
            <a:spAutoFit/>
          </a:bodyPr>
          <a:lstStyle/>
          <a:p>
            <a:pPr algn="l" marL="0" indent="0" lvl="0">
              <a:lnSpc>
                <a:spcPts val="9360"/>
              </a:lnSpc>
              <a:spcBef>
                <a:spcPct val="0"/>
              </a:spcBef>
            </a:pPr>
            <a:r>
              <a:rPr lang="en-US" b="true" sz="7800" strike="noStrike" u="none">
                <a:solidFill>
                  <a:srgbClr val="000000"/>
                </a:solidFill>
                <a:latin typeface="Georgia Pro Bold"/>
                <a:ea typeface="Georgia Pro Bold"/>
                <a:cs typeface="Georgia Pro Bold"/>
                <a:sym typeface="Georgia Pro Bold"/>
              </a:rPr>
              <a:t>!</a:t>
            </a:r>
          </a:p>
        </p:txBody>
      </p:sp>
      <p:sp>
        <p:nvSpPr>
          <p:cNvPr name="TextBox 18" id="18"/>
          <p:cNvSpPr txBox="true"/>
          <p:nvPr/>
        </p:nvSpPr>
        <p:spPr>
          <a:xfrm rot="0">
            <a:off x="286911" y="5378303"/>
            <a:ext cx="9043577" cy="1785280"/>
          </a:xfrm>
          <a:prstGeom prst="rect">
            <a:avLst/>
          </a:prstGeom>
        </p:spPr>
        <p:txBody>
          <a:bodyPr anchor="t" rtlCol="false" tIns="0" lIns="0" bIns="0" rIns="0">
            <a:spAutoFit/>
          </a:bodyPr>
          <a:lstStyle/>
          <a:p>
            <a:pPr algn="l">
              <a:lnSpc>
                <a:spcPts val="3495"/>
              </a:lnSpc>
            </a:pPr>
            <a:r>
              <a:rPr lang="en-US" sz="2752">
                <a:solidFill>
                  <a:srgbClr val="000000"/>
                </a:solidFill>
                <a:latin typeface="Georgia Pro"/>
                <a:ea typeface="Georgia Pro"/>
                <a:cs typeface="Georgia Pro"/>
                <a:sym typeface="Georgia Pro"/>
              </a:rPr>
              <a:t>The data had 3 object detection classes: </a:t>
            </a:r>
          </a:p>
          <a:p>
            <a:pPr algn="l" marL="594263" indent="-297132" lvl="1">
              <a:lnSpc>
                <a:spcPts val="3495"/>
              </a:lnSpc>
              <a:buFont typeface="Arial"/>
              <a:buChar char="•"/>
            </a:pPr>
            <a:r>
              <a:rPr lang="en-US" b="true" sz="2752">
                <a:solidFill>
                  <a:srgbClr val="000000"/>
                </a:solidFill>
                <a:latin typeface="Georgia Pro Bold"/>
                <a:ea typeface="Georgia Pro Bold"/>
                <a:cs typeface="Georgia Pro Bold"/>
                <a:sym typeface="Georgia Pro Bold"/>
              </a:rPr>
              <a:t>Piscina </a:t>
            </a:r>
            <a:r>
              <a:rPr lang="en-US" sz="2752">
                <a:solidFill>
                  <a:srgbClr val="000000"/>
                </a:solidFill>
                <a:latin typeface="Georgia Pro"/>
                <a:ea typeface="Georgia Pro"/>
                <a:cs typeface="Georgia Pro"/>
                <a:sym typeface="Georgia Pro"/>
              </a:rPr>
              <a:t>= swimming pool </a:t>
            </a:r>
          </a:p>
          <a:p>
            <a:pPr algn="l" marL="594263" indent="-297132" lvl="1">
              <a:lnSpc>
                <a:spcPts val="3495"/>
              </a:lnSpc>
              <a:buFont typeface="Arial"/>
              <a:buChar char="•"/>
            </a:pPr>
            <a:r>
              <a:rPr lang="en-US" b="true" sz="2752">
                <a:solidFill>
                  <a:srgbClr val="000000"/>
                </a:solidFill>
                <a:latin typeface="Georgia Pro Bold"/>
                <a:ea typeface="Georgia Pro Bold"/>
                <a:cs typeface="Georgia Pro Bold"/>
                <a:sym typeface="Georgia Pro Bold"/>
              </a:rPr>
              <a:t>Rotonda </a:t>
            </a:r>
            <a:r>
              <a:rPr lang="en-US" sz="2752">
                <a:solidFill>
                  <a:srgbClr val="000000"/>
                </a:solidFill>
                <a:latin typeface="Georgia Pro"/>
                <a:ea typeface="Georgia Pro"/>
                <a:cs typeface="Georgia Pro"/>
                <a:sym typeface="Georgia Pro"/>
              </a:rPr>
              <a:t>= traffic circle/ roundabouts</a:t>
            </a:r>
          </a:p>
          <a:p>
            <a:pPr algn="l" marL="594263" indent="-297132" lvl="1">
              <a:lnSpc>
                <a:spcPts val="3495"/>
              </a:lnSpc>
              <a:buFont typeface="Arial"/>
              <a:buChar char="•"/>
            </a:pPr>
            <a:r>
              <a:rPr lang="en-US" b="true" sz="2752">
                <a:solidFill>
                  <a:srgbClr val="000000"/>
                </a:solidFill>
                <a:latin typeface="Georgia Pro Bold"/>
                <a:ea typeface="Georgia Pro Bold"/>
                <a:cs typeface="Georgia Pro Bold"/>
                <a:sym typeface="Georgia Pro Bold"/>
              </a:rPr>
              <a:t>Parking </a:t>
            </a:r>
            <a:r>
              <a:rPr lang="en-US" sz="2752">
                <a:solidFill>
                  <a:srgbClr val="000000"/>
                </a:solidFill>
                <a:latin typeface="Georgia Pro"/>
                <a:ea typeface="Georgia Pro"/>
                <a:cs typeface="Georgia Pro"/>
                <a:sym typeface="Georgia Pro"/>
              </a:rPr>
              <a:t>= parking</a:t>
            </a:r>
          </a:p>
        </p:txBody>
      </p:sp>
      <p:sp>
        <p:nvSpPr>
          <p:cNvPr name="TextBox 19" id="19"/>
          <p:cNvSpPr txBox="true"/>
          <p:nvPr/>
        </p:nvSpPr>
        <p:spPr>
          <a:xfrm rot="0">
            <a:off x="286911" y="8348853"/>
            <a:ext cx="9700649" cy="1984819"/>
          </a:xfrm>
          <a:prstGeom prst="rect">
            <a:avLst/>
          </a:prstGeom>
        </p:spPr>
        <p:txBody>
          <a:bodyPr anchor="t" rtlCol="false" tIns="0" lIns="0" bIns="0" rIns="0">
            <a:spAutoFit/>
          </a:bodyPr>
          <a:lstStyle/>
          <a:p>
            <a:pPr algn="l">
              <a:lnSpc>
                <a:spcPts val="3212"/>
              </a:lnSpc>
            </a:pPr>
            <a:r>
              <a:rPr lang="en-US" sz="2700" b="true">
                <a:solidFill>
                  <a:srgbClr val="000000"/>
                </a:solidFill>
                <a:latin typeface="Georgia Pro Bold"/>
                <a:ea typeface="Georgia Pro Bold"/>
                <a:cs typeface="Georgia Pro Bold"/>
                <a:sym typeface="Georgia Pro Bold"/>
              </a:rPr>
              <a:t>Training</a:t>
            </a:r>
            <a:r>
              <a:rPr lang="en-US" sz="2700">
                <a:solidFill>
                  <a:srgbClr val="000000"/>
                </a:solidFill>
                <a:latin typeface="Georgia Pro"/>
                <a:ea typeface="Georgia Pro"/>
                <a:cs typeface="Georgia Pro"/>
                <a:sym typeface="Georgia Pro"/>
              </a:rPr>
              <a:t>:  200 satellite images </a:t>
            </a:r>
          </a:p>
          <a:p>
            <a:pPr algn="l">
              <a:lnSpc>
                <a:spcPts val="3212"/>
              </a:lnSpc>
            </a:pPr>
            <a:r>
              <a:rPr lang="en-US" sz="2700" b="true">
                <a:solidFill>
                  <a:srgbClr val="000000"/>
                </a:solidFill>
                <a:latin typeface="Georgia Pro Bold"/>
                <a:ea typeface="Georgia Pro Bold"/>
                <a:cs typeface="Georgia Pro Bold"/>
                <a:sym typeface="Georgia Pro Bold"/>
              </a:rPr>
              <a:t>Validation</a:t>
            </a:r>
            <a:r>
              <a:rPr lang="en-US" sz="2700">
                <a:solidFill>
                  <a:srgbClr val="000000"/>
                </a:solidFill>
                <a:latin typeface="Georgia Pro"/>
                <a:ea typeface="Georgia Pro"/>
                <a:cs typeface="Georgia Pro"/>
                <a:sym typeface="Georgia Pro"/>
              </a:rPr>
              <a:t>: 40 images </a:t>
            </a:r>
          </a:p>
          <a:p>
            <a:pPr algn="l">
              <a:lnSpc>
                <a:spcPts val="3094"/>
              </a:lnSpc>
            </a:pPr>
            <a:r>
              <a:rPr lang="en-US" sz="2600" b="true">
                <a:solidFill>
                  <a:srgbClr val="000000"/>
                </a:solidFill>
                <a:latin typeface="Georgia Pro Bold"/>
                <a:ea typeface="Georgia Pro Bold"/>
                <a:cs typeface="Georgia Pro Bold"/>
                <a:sym typeface="Georgia Pro Bold"/>
              </a:rPr>
              <a:t>Resolution: </a:t>
            </a:r>
            <a:r>
              <a:rPr lang="en-US" sz="2600">
                <a:solidFill>
                  <a:srgbClr val="000000"/>
                </a:solidFill>
                <a:latin typeface="Georgia Pro"/>
                <a:ea typeface="Georgia Pro"/>
                <a:cs typeface="Georgia Pro"/>
                <a:sym typeface="Georgia Pro"/>
              </a:rPr>
              <a:t>640x640 </a:t>
            </a:r>
          </a:p>
          <a:p>
            <a:pPr algn="l">
              <a:lnSpc>
                <a:spcPts val="2618"/>
              </a:lnSpc>
            </a:pPr>
            <a:r>
              <a:rPr lang="en-US" sz="2200" u="sng">
                <a:solidFill>
                  <a:srgbClr val="000000"/>
                </a:solidFill>
                <a:latin typeface="Georgia Pro"/>
                <a:ea typeface="Georgia Pro"/>
                <a:cs typeface="Georgia Pro"/>
                <a:sym typeface="Georgia Pro"/>
                <a:hlinkClick r:id="rId8" tooltip="https://www.kaggle.com/datasets/ancaco12/aerial-satellite-images"/>
              </a:rPr>
              <a:t>https://www.kaggle.com/datasets/ancaco12/aerial-satellite-images</a:t>
            </a:r>
          </a:p>
          <a:p>
            <a:pPr algn="l" marL="0" indent="0" lvl="0">
              <a:lnSpc>
                <a:spcPts val="3569"/>
              </a:lnSpc>
            </a:pPr>
          </a:p>
        </p:txBody>
      </p:sp>
      <p:sp>
        <p:nvSpPr>
          <p:cNvPr name="TextBox 20" id="20"/>
          <p:cNvSpPr txBox="true"/>
          <p:nvPr/>
        </p:nvSpPr>
        <p:spPr>
          <a:xfrm rot="0">
            <a:off x="263966" y="3044440"/>
            <a:ext cx="5978323" cy="1499172"/>
          </a:xfrm>
          <a:prstGeom prst="rect">
            <a:avLst/>
          </a:prstGeom>
        </p:spPr>
        <p:txBody>
          <a:bodyPr anchor="t" rtlCol="false" tIns="0" lIns="0" bIns="0" rIns="0">
            <a:spAutoFit/>
          </a:bodyPr>
          <a:lstStyle/>
          <a:p>
            <a:pPr algn="l">
              <a:lnSpc>
                <a:spcPts val="3993"/>
              </a:lnSpc>
            </a:pPr>
            <a:r>
              <a:rPr lang="en-US" sz="2852">
                <a:solidFill>
                  <a:srgbClr val="000000"/>
                </a:solidFill>
                <a:latin typeface="Georgia Pro"/>
                <a:ea typeface="Georgia Pro"/>
                <a:cs typeface="Georgia Pro"/>
                <a:sym typeface="Georgia Pro"/>
              </a:rPr>
              <a:t>Satellite images self annotated from Google maps presumably from different areas in spain.</a:t>
            </a:r>
          </a:p>
        </p:txBody>
      </p:sp>
      <p:sp>
        <p:nvSpPr>
          <p:cNvPr name="TextBox 21" id="21"/>
          <p:cNvSpPr txBox="true"/>
          <p:nvPr/>
        </p:nvSpPr>
        <p:spPr>
          <a:xfrm rot="0">
            <a:off x="263966" y="7325509"/>
            <a:ext cx="9563147" cy="914782"/>
          </a:xfrm>
          <a:prstGeom prst="rect">
            <a:avLst/>
          </a:prstGeom>
        </p:spPr>
        <p:txBody>
          <a:bodyPr anchor="t" rtlCol="false" tIns="0" lIns="0" bIns="0" rIns="0">
            <a:spAutoFit/>
          </a:bodyPr>
          <a:lstStyle/>
          <a:p>
            <a:pPr algn="l">
              <a:lnSpc>
                <a:spcPts val="3653"/>
              </a:lnSpc>
            </a:pPr>
            <a:r>
              <a:rPr lang="en-US" sz="2609">
                <a:solidFill>
                  <a:srgbClr val="000000"/>
                </a:solidFill>
                <a:latin typeface="Georgia Pro"/>
                <a:ea typeface="Georgia Pro"/>
                <a:cs typeface="Georgia Pro"/>
                <a:sym typeface="Georgia Pro"/>
              </a:rPr>
              <a:t>Train and val folders had one folder for .jpg images and then their corresponding annotations in xml files</a:t>
            </a:r>
          </a:p>
        </p:txBody>
      </p:sp>
      <p:sp>
        <p:nvSpPr>
          <p:cNvPr name="TextBox 22" id="22"/>
          <p:cNvSpPr txBox="true"/>
          <p:nvPr/>
        </p:nvSpPr>
        <p:spPr>
          <a:xfrm rot="0">
            <a:off x="9987560" y="5476411"/>
            <a:ext cx="8479025" cy="4857261"/>
          </a:xfrm>
          <a:prstGeom prst="rect">
            <a:avLst/>
          </a:prstGeom>
        </p:spPr>
        <p:txBody>
          <a:bodyPr anchor="t" rtlCol="false" tIns="0" lIns="0" bIns="0" rIns="0">
            <a:spAutoFit/>
          </a:bodyPr>
          <a:lstStyle/>
          <a:p>
            <a:pPr algn="l">
              <a:lnSpc>
                <a:spcPts val="3479"/>
              </a:lnSpc>
            </a:pPr>
            <a:r>
              <a:rPr lang="en-US" sz="2636" spc="-31" b="true">
                <a:solidFill>
                  <a:srgbClr val="000000"/>
                </a:solidFill>
                <a:latin typeface="Georgia Pro Bold"/>
                <a:ea typeface="Georgia Pro Bold"/>
                <a:cs typeface="Georgia Pro Bold"/>
                <a:sym typeface="Georgia Pro Bold"/>
              </a:rPr>
              <a:t> Visual inspection: </a:t>
            </a:r>
            <a:r>
              <a:rPr lang="en-US" sz="2636" spc="-31">
                <a:solidFill>
                  <a:srgbClr val="000000"/>
                </a:solidFill>
                <a:latin typeface="Georgia Pro"/>
                <a:ea typeface="Georgia Pro"/>
                <a:cs typeface="Georgia Pro"/>
                <a:sym typeface="Georgia Pro"/>
              </a:rPr>
              <a:t>Most of them are conventional.</a:t>
            </a:r>
          </a:p>
          <a:p>
            <a:pPr algn="l" marL="569165" indent="-284582" lvl="1">
              <a:lnSpc>
                <a:spcPts val="3479"/>
              </a:lnSpc>
              <a:buFont typeface="Arial"/>
              <a:buChar char="•"/>
            </a:pPr>
            <a:r>
              <a:rPr lang="en-US" sz="2636" spc="-31">
                <a:solidFill>
                  <a:srgbClr val="000000"/>
                </a:solidFill>
                <a:latin typeface="Georgia Pro"/>
                <a:ea typeface="Georgia Pro"/>
                <a:cs typeface="Georgia Pro"/>
                <a:sym typeface="Georgia Pro"/>
              </a:rPr>
              <a:t>Pools mostly Rectangular</a:t>
            </a:r>
          </a:p>
          <a:p>
            <a:pPr algn="l" marL="569165" indent="-284582" lvl="1">
              <a:lnSpc>
                <a:spcPts val="3479"/>
              </a:lnSpc>
              <a:buFont typeface="Arial"/>
              <a:buChar char="•"/>
            </a:pPr>
            <a:r>
              <a:rPr lang="en-US" sz="2636" spc="-31">
                <a:solidFill>
                  <a:srgbClr val="000000"/>
                </a:solidFill>
                <a:latin typeface="Georgia Pro"/>
                <a:ea typeface="Georgia Pro"/>
                <a:cs typeface="Georgia Pro"/>
                <a:sym typeface="Georgia Pro"/>
              </a:rPr>
              <a:t>Not considering uniqueness, eg. round parking lots, less instances of oval or varying roundabout shapes.</a:t>
            </a:r>
          </a:p>
          <a:p>
            <a:pPr algn="l" marL="569165" indent="-284582" lvl="1">
              <a:lnSpc>
                <a:spcPts val="3479"/>
              </a:lnSpc>
              <a:buFont typeface="Arial"/>
              <a:buChar char="•"/>
            </a:pPr>
            <a:r>
              <a:rPr lang="en-US" sz="2636" spc="-31">
                <a:solidFill>
                  <a:srgbClr val="000000"/>
                </a:solidFill>
                <a:latin typeface="Georgia Pro"/>
                <a:ea typeface="Georgia Pro"/>
                <a:cs typeface="Georgia Pro"/>
                <a:sym typeface="Georgia Pro"/>
              </a:rPr>
              <a:t>Images are direct top down views, not slanting</a:t>
            </a:r>
          </a:p>
          <a:p>
            <a:pPr algn="l" marL="569165" indent="-284582" lvl="1">
              <a:lnSpc>
                <a:spcPts val="3479"/>
              </a:lnSpc>
              <a:buFont typeface="Arial"/>
              <a:buChar char="•"/>
            </a:pPr>
            <a:r>
              <a:rPr lang="en-US" sz="2636" spc="-31">
                <a:solidFill>
                  <a:srgbClr val="000000"/>
                </a:solidFill>
                <a:latin typeface="Georgia Pro"/>
                <a:ea typeface="Georgia Pro"/>
                <a:cs typeface="Georgia Pro"/>
                <a:sym typeface="Georgia Pro"/>
              </a:rPr>
              <a:t>number of images is small for training and learning from such complex features</a:t>
            </a:r>
          </a:p>
          <a:p>
            <a:pPr algn="l" marL="569165" indent="-284582" lvl="1">
              <a:lnSpc>
                <a:spcPts val="3479"/>
              </a:lnSpc>
              <a:buFont typeface="Arial"/>
              <a:buChar char="•"/>
            </a:pPr>
            <a:r>
              <a:rPr lang="en-US" sz="2636" spc="-31">
                <a:solidFill>
                  <a:srgbClr val="000000"/>
                </a:solidFill>
                <a:latin typeface="Georgia Pro"/>
                <a:ea typeface="Georgia Pro"/>
                <a:cs typeface="Georgia Pro"/>
                <a:sym typeface="Georgia Pro"/>
              </a:rPr>
              <a:t>Even with naked eye, sometimes I could not analyze parking spots. Mistook blue rectangular building spaces as pools</a:t>
            </a:r>
          </a:p>
          <a:p>
            <a:pPr algn="l">
              <a:lnSpc>
                <a:spcPts val="3479"/>
              </a:lnSpc>
            </a:pP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5CBFF"/>
        </a:solidFill>
      </p:bgPr>
    </p:bg>
    <p:spTree>
      <p:nvGrpSpPr>
        <p:cNvPr id="1" name=""/>
        <p:cNvGrpSpPr/>
        <p:nvPr/>
      </p:nvGrpSpPr>
      <p:grpSpPr>
        <a:xfrm>
          <a:off x="0" y="0"/>
          <a:ext cx="0" cy="0"/>
          <a:chOff x="0" y="0"/>
          <a:chExt cx="0" cy="0"/>
        </a:xfrm>
      </p:grpSpPr>
      <p:sp>
        <p:nvSpPr>
          <p:cNvPr name="Freeform 2" id="2"/>
          <p:cNvSpPr/>
          <p:nvPr/>
        </p:nvSpPr>
        <p:spPr>
          <a:xfrm flipH="false" flipV="false" rot="0">
            <a:off x="-2305516" y="9258300"/>
            <a:ext cx="4688270" cy="4688270"/>
          </a:xfrm>
          <a:custGeom>
            <a:avLst/>
            <a:gdLst/>
            <a:ahLst/>
            <a:cxnLst/>
            <a:rect r="r" b="b" t="t" l="l"/>
            <a:pathLst>
              <a:path h="4688270" w="4688270">
                <a:moveTo>
                  <a:pt x="0" y="0"/>
                </a:moveTo>
                <a:lnTo>
                  <a:pt x="4688270" y="0"/>
                </a:lnTo>
                <a:lnTo>
                  <a:pt x="4688270" y="4688270"/>
                </a:lnTo>
                <a:lnTo>
                  <a:pt x="0" y="4688270"/>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9591383" y="-533400"/>
            <a:ext cx="9169095" cy="11353800"/>
            <a:chOff x="0" y="0"/>
            <a:chExt cx="2414906" cy="2990301"/>
          </a:xfrm>
        </p:grpSpPr>
        <p:sp>
          <p:nvSpPr>
            <p:cNvPr name="Freeform 4" id="4"/>
            <p:cNvSpPr/>
            <p:nvPr/>
          </p:nvSpPr>
          <p:spPr>
            <a:xfrm flipH="false" flipV="false" rot="0">
              <a:off x="0" y="0"/>
              <a:ext cx="2414906" cy="2990301"/>
            </a:xfrm>
            <a:custGeom>
              <a:avLst/>
              <a:gdLst/>
              <a:ahLst/>
              <a:cxnLst/>
              <a:rect r="r" b="b" t="t" l="l"/>
              <a:pathLst>
                <a:path h="2990301" w="2414906">
                  <a:moveTo>
                    <a:pt x="0" y="0"/>
                  </a:moveTo>
                  <a:lnTo>
                    <a:pt x="2414906" y="0"/>
                  </a:lnTo>
                  <a:lnTo>
                    <a:pt x="2414906" y="2990301"/>
                  </a:lnTo>
                  <a:lnTo>
                    <a:pt x="0" y="2990301"/>
                  </a:lnTo>
                  <a:close/>
                </a:path>
              </a:pathLst>
            </a:custGeom>
            <a:solidFill>
              <a:srgbClr val="FFFFFF"/>
            </a:solidFill>
          </p:spPr>
        </p:sp>
        <p:sp>
          <p:nvSpPr>
            <p:cNvPr name="TextBox 5" id="5"/>
            <p:cNvSpPr txBox="true"/>
            <p:nvPr/>
          </p:nvSpPr>
          <p:spPr>
            <a:xfrm>
              <a:off x="0" y="-38100"/>
              <a:ext cx="2414906" cy="3028401"/>
            </a:xfrm>
            <a:prstGeom prst="rect">
              <a:avLst/>
            </a:prstGeom>
          </p:spPr>
          <p:txBody>
            <a:bodyPr anchor="ctr" rtlCol="false" tIns="50800" lIns="50800" bIns="50800" rIns="50800"/>
            <a:lstStyle/>
            <a:p>
              <a:pPr algn="ctr">
                <a:lnSpc>
                  <a:spcPts val="2800"/>
                </a:lnSpc>
              </a:pPr>
              <a:r>
                <a:rPr lang="en-US" b="true" sz="2000">
                  <a:solidFill>
                    <a:srgbClr val="FAFAF9"/>
                  </a:solidFill>
                  <a:latin typeface="Helvetica World Bold"/>
                  <a:ea typeface="Helvetica World Bold"/>
                  <a:cs typeface="Helvetica World Bold"/>
                  <a:sym typeface="Helvetica World Bold"/>
                </a:rPr>
                <a:t>PROBLEMS FACED: TENSORFLOW V2 HAS MANY INCOMPATIBILITIES ESPECIALLY RELATED TO EAGER MODE EXECUTION AND EXECUTING “CREATE_TFRECORD.PY” SO USED REGULAR EXPRESSIONS(PYTHON PACKAGE : RE) TO HANDLE THOSE GOOGLE COLAB USED BUT ITS CPU TAKES FOREVER TO RUN. THERE WERE SO MANY INSTANCES OF RAM LIMIT EXCESSION SO LIMITED BATCH SIZE AND TRAIN STEPS AND RESTARTED. THE GPU TAKES LONG ALSO AND GPU SHUTS OFF BEFORE 12 HOURS OF USAGE SO CREATED 3+ ACCOUNTS FOR RUNNING.</a:t>
              </a:r>
            </a:p>
            <a:p>
              <a:pPr algn="ctr">
                <a:lnSpc>
                  <a:spcPts val="2800"/>
                </a:lnSpc>
              </a:pPr>
              <a:r>
                <a:rPr lang="en-US" sz="2000">
                  <a:solidFill>
                    <a:srgbClr val="FAFAF9"/>
                  </a:solidFill>
                  <a:latin typeface="Helvetica World"/>
                  <a:ea typeface="Helvetica World"/>
                  <a:cs typeface="Helvetica World"/>
                  <a:sym typeface="Helvetica World"/>
                </a:rPr>
                <a:t>PROBLEMS FACED: TENSORFLOW V2 HAS MANY INCOMPATIBILITIES ESPECIALLY RELATED TO EAGER MODE EXECUTION AND EXECUTING “CREATE_TFRECORD.PY” SO USED REGULAR EXPRESSIONS(PYTHON PACKAGE : RE) TO HANDLE THOSE GOOGLE COLAB USED BUT ITS CPU TAKES FOREVER TO RUN. THERE WERE SO MANY INSTANCES OF RAM LIMIT EXCESSION SO LIMITED BATCH SIZE AND TRAIN STEPS AND RESTARTED. THE GPU TAKES LONG ALSO AND GPU SHUTS OFF BEFORE 12 HOURS OF USAGE SO CREATED 3+ ACCOUNTS FOR RUNNING.</a:t>
              </a:r>
            </a:p>
            <a:p>
              <a:pPr algn="ctr">
                <a:lnSpc>
                  <a:spcPts val="2800"/>
                </a:lnSpc>
              </a:pPr>
            </a:p>
          </p:txBody>
        </p:sp>
      </p:grpSp>
      <p:grpSp>
        <p:nvGrpSpPr>
          <p:cNvPr name="Group 6" id="6"/>
          <p:cNvGrpSpPr/>
          <p:nvPr/>
        </p:nvGrpSpPr>
        <p:grpSpPr>
          <a:xfrm rot="0">
            <a:off x="15727465" y="5622015"/>
            <a:ext cx="2392390" cy="457200"/>
            <a:chOff x="0" y="0"/>
            <a:chExt cx="3189853" cy="609600"/>
          </a:xfrm>
        </p:grpSpPr>
        <p:sp>
          <p:nvSpPr>
            <p:cNvPr name="Freeform 7" id="7"/>
            <p:cNvSpPr/>
            <p:nvPr/>
          </p:nvSpPr>
          <p:spPr>
            <a:xfrm flipH="false" flipV="false" rot="0">
              <a:off x="-54610" y="-43180"/>
              <a:ext cx="3285104" cy="788670"/>
            </a:xfrm>
            <a:custGeom>
              <a:avLst/>
              <a:gdLst/>
              <a:ahLst/>
              <a:cxnLst/>
              <a:rect r="r" b="b" t="t" l="l"/>
              <a:pathLst>
                <a:path h="788670" w="3285104">
                  <a:moveTo>
                    <a:pt x="102741" y="93980"/>
                  </a:moveTo>
                  <a:cubicBezTo>
                    <a:pt x="2603124" y="104140"/>
                    <a:pt x="3065177" y="0"/>
                    <a:pt x="3196333" y="144780"/>
                  </a:cubicBezTo>
                  <a:cubicBezTo>
                    <a:pt x="3285104" y="241300"/>
                    <a:pt x="3285104" y="514350"/>
                    <a:pt x="3196333" y="601980"/>
                  </a:cubicBezTo>
                  <a:cubicBezTo>
                    <a:pt x="3065177" y="732790"/>
                    <a:pt x="2603124" y="561340"/>
                    <a:pt x="2213266" y="551180"/>
                  </a:cubicBezTo>
                  <a:cubicBezTo>
                    <a:pt x="1642919" y="537210"/>
                    <a:pt x="322938" y="788670"/>
                    <a:pt x="102741" y="556260"/>
                  </a:cubicBezTo>
                  <a:cubicBezTo>
                    <a:pt x="0" y="450850"/>
                    <a:pt x="102741" y="93980"/>
                    <a:pt x="102741" y="93980"/>
                  </a:cubicBezTo>
                </a:path>
              </a:pathLst>
            </a:custGeom>
            <a:solidFill>
              <a:srgbClr val="FFF234">
                <a:alpha val="49804"/>
              </a:srgbClr>
            </a:solidFill>
            <a:ln cap="sq">
              <a:noFill/>
              <a:prstDash val="solid"/>
              <a:miter/>
            </a:ln>
          </p:spPr>
        </p:sp>
      </p:grpSp>
      <p:sp>
        <p:nvSpPr>
          <p:cNvPr name="Freeform 8" id="8"/>
          <p:cNvSpPr/>
          <p:nvPr/>
        </p:nvSpPr>
        <p:spPr>
          <a:xfrm flipH="false" flipV="false" rot="7111144">
            <a:off x="-534216" y="5126546"/>
            <a:ext cx="1641961" cy="1905338"/>
          </a:xfrm>
          <a:custGeom>
            <a:avLst/>
            <a:gdLst/>
            <a:ahLst/>
            <a:cxnLst/>
            <a:rect r="r" b="b" t="t" l="l"/>
            <a:pathLst>
              <a:path h="1905338" w="1641961">
                <a:moveTo>
                  <a:pt x="0" y="0"/>
                </a:moveTo>
                <a:lnTo>
                  <a:pt x="1641961" y="0"/>
                </a:lnTo>
                <a:lnTo>
                  <a:pt x="1641961" y="1905338"/>
                </a:lnTo>
                <a:lnTo>
                  <a:pt x="0" y="1905338"/>
                </a:lnTo>
                <a:lnTo>
                  <a:pt x="0" y="0"/>
                </a:lnTo>
                <a:close/>
              </a:path>
            </a:pathLst>
          </a:custGeom>
          <a:blipFill>
            <a:blip r:embed="rId4">
              <a:extLst>
                <a:ext uri="{96DAC541-7B7A-43D3-8B79-37D633B846F1}">
                  <asvg:svgBlip xmlns:asvg="http://schemas.microsoft.com/office/drawing/2016/SVG/main" r:embed="rId5"/>
                </a:ext>
              </a:extLst>
            </a:blip>
            <a:stretch>
              <a:fillRect l="-154138" t="-55713" r="0" b="-23325"/>
            </a:stretch>
          </a:blipFill>
        </p:spPr>
      </p:sp>
      <p:sp>
        <p:nvSpPr>
          <p:cNvPr name="Freeform 9" id="9"/>
          <p:cNvSpPr/>
          <p:nvPr/>
        </p:nvSpPr>
        <p:spPr>
          <a:xfrm flipH="false" flipV="false" rot="10536335">
            <a:off x="7338805" y="7690943"/>
            <a:ext cx="3337438" cy="1126385"/>
          </a:xfrm>
          <a:custGeom>
            <a:avLst/>
            <a:gdLst/>
            <a:ahLst/>
            <a:cxnLst/>
            <a:rect r="r" b="b" t="t" l="l"/>
            <a:pathLst>
              <a:path h="1126385" w="3337438">
                <a:moveTo>
                  <a:pt x="0" y="0"/>
                </a:moveTo>
                <a:lnTo>
                  <a:pt x="3337439" y="0"/>
                </a:lnTo>
                <a:lnTo>
                  <a:pt x="3337439" y="1126386"/>
                </a:lnTo>
                <a:lnTo>
                  <a:pt x="0" y="11263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aphicFrame>
        <p:nvGraphicFramePr>
          <p:cNvPr name="Table 10" id="10"/>
          <p:cNvGraphicFramePr>
            <a:graphicFrameLocks noGrp="true"/>
          </p:cNvGraphicFramePr>
          <p:nvPr/>
        </p:nvGraphicFramePr>
        <p:xfrm>
          <a:off x="9591383" y="7112969"/>
          <a:ext cx="8696617" cy="3063383"/>
        </p:xfrm>
        <a:graphic>
          <a:graphicData uri="http://schemas.openxmlformats.org/drawingml/2006/table">
            <a:tbl>
              <a:tblPr/>
              <a:tblGrid>
                <a:gridCol w="3925929"/>
                <a:gridCol w="4770688"/>
              </a:tblGrid>
              <a:tr h="989658">
                <a:tc>
                  <a:txBody>
                    <a:bodyPr anchor="t" rtlCol="false"/>
                    <a:lstStyle/>
                    <a:p>
                      <a:pPr algn="ctr">
                        <a:lnSpc>
                          <a:spcPts val="2800"/>
                        </a:lnSpc>
                        <a:defRPr/>
                      </a:pPr>
                      <a:r>
                        <a:rPr lang="en-US" sz="2000">
                          <a:solidFill>
                            <a:srgbClr val="000000"/>
                          </a:solidFill>
                          <a:latin typeface="Helvetica World"/>
                          <a:ea typeface="Helvetica World"/>
                          <a:cs typeface="Helvetica World"/>
                          <a:sym typeface="Helvetica World"/>
                        </a:rPr>
                        <a:t>Number of steps 1200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Helvetica World"/>
                          <a:ea typeface="Helvetica World"/>
                          <a:cs typeface="Helvetica World"/>
                          <a:sym typeface="Helvetica World"/>
                        </a:rPr>
                        <a:t>tensorflow==2.13.0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73726">
                <a:tc>
                  <a:txBody>
                    <a:bodyPr anchor="t" rtlCol="false"/>
                    <a:lstStyle/>
                    <a:p>
                      <a:pPr algn="ctr">
                        <a:lnSpc>
                          <a:spcPts val="2800"/>
                        </a:lnSpc>
                        <a:defRPr/>
                      </a:pPr>
                      <a:r>
                        <a:rPr lang="en-US" sz="2000">
                          <a:solidFill>
                            <a:srgbClr val="000000"/>
                          </a:solidFill>
                          <a:latin typeface="Helvetica World"/>
                          <a:ea typeface="Helvetica World"/>
                          <a:cs typeface="Helvetica World"/>
                          <a:sym typeface="Helvetica World"/>
                        </a:rPr>
                        <a:t>Device used Google Colabs CPU and NVIDIA Tesla K80 Gpu, </a:t>
                      </a:r>
                      <a:r>
                        <a:rPr lang="en-US" sz="2000">
                          <a:solidFill>
                            <a:srgbClr val="000000"/>
                          </a:solidFill>
                          <a:latin typeface="Helvetica World"/>
                          <a:ea typeface="Helvetica World"/>
                          <a:cs typeface="Helvetica World"/>
                          <a:sym typeface="Helvetica World"/>
                        </a:rPr>
                        <a:t>12GM RAM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Helvetica World"/>
                          <a:ea typeface="Helvetica World"/>
                          <a:cs typeface="Helvetica World"/>
                          <a:sym typeface="Helvetica World"/>
                        </a:rPr>
                        <a:t>Batch Size: 08</a:t>
                      </a:r>
                      <a:endParaRPr lang="en-US" sz="1100"/>
                    </a:p>
                    <a:p>
                      <a:pPr algn="ctr">
                        <a:lnSpc>
                          <a:spcPts val="2800"/>
                        </a:lnSpc>
                      </a:pPr>
                      <a:r>
                        <a:rPr lang="en-US" sz="2000">
                          <a:solidFill>
                            <a:srgbClr val="000000"/>
                          </a:solidFill>
                          <a:latin typeface="Helvetica World"/>
                          <a:ea typeface="Helvetica World"/>
                          <a:cs typeface="Helvetica World"/>
                          <a:sym typeface="Helvetica World"/>
                        </a:rPr>
                        <a:t>Learning rate: adjusted</a:t>
                      </a:r>
                    </a:p>
                    <a:p>
                      <a:pPr algn="ctr">
                        <a:lnSpc>
                          <a:spcPts val="2800"/>
                        </a:lnSpc>
                      </a:pPr>
                      <a:r>
                        <a:rPr lang="en-US" sz="2000">
                          <a:solidFill>
                            <a:srgbClr val="000000"/>
                          </a:solidFill>
                          <a:latin typeface="Helvetica World"/>
                          <a:ea typeface="Helvetica World"/>
                          <a:cs typeface="Helvetica World"/>
                          <a:sym typeface="Helvetica World"/>
                        </a:rPr>
                        <a:t>Model: Faster R-CNN with Resnet-50 (v1)</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262311" y="-9525"/>
            <a:ext cx="9144000" cy="828675"/>
          </a:xfrm>
          <a:prstGeom prst="rect">
            <a:avLst/>
          </a:prstGeom>
        </p:spPr>
        <p:txBody>
          <a:bodyPr anchor="t" rtlCol="false" tIns="0" lIns="0" bIns="0" rIns="0">
            <a:spAutoFit/>
          </a:bodyPr>
          <a:lstStyle/>
          <a:p>
            <a:pPr algn="l" marL="0" indent="0" lvl="0">
              <a:lnSpc>
                <a:spcPts val="6480"/>
              </a:lnSpc>
              <a:spcBef>
                <a:spcPct val="0"/>
              </a:spcBef>
            </a:pPr>
            <a:r>
              <a:rPr lang="en-US" b="true" sz="5400" spc="-81">
                <a:solidFill>
                  <a:srgbClr val="000000"/>
                </a:solidFill>
                <a:latin typeface="Georgia Pro Bold"/>
                <a:ea typeface="Georgia Pro Bold"/>
                <a:cs typeface="Georgia Pro Bold"/>
                <a:sym typeface="Georgia Pro Bold"/>
              </a:rPr>
              <a:t>Implementation Details:</a:t>
            </a:r>
          </a:p>
        </p:txBody>
      </p:sp>
      <p:sp>
        <p:nvSpPr>
          <p:cNvPr name="TextBox 12" id="12"/>
          <p:cNvSpPr txBox="true"/>
          <p:nvPr/>
        </p:nvSpPr>
        <p:spPr>
          <a:xfrm rot="0">
            <a:off x="0" y="733425"/>
            <a:ext cx="6763282" cy="9894697"/>
          </a:xfrm>
          <a:prstGeom prst="rect">
            <a:avLst/>
          </a:prstGeom>
        </p:spPr>
        <p:txBody>
          <a:bodyPr anchor="t" rtlCol="false" tIns="0" lIns="0" bIns="0" rIns="0">
            <a:spAutoFit/>
          </a:bodyPr>
          <a:lstStyle/>
          <a:p>
            <a:pPr algn="l" marL="0" indent="0" lvl="0">
              <a:lnSpc>
                <a:spcPts val="3943"/>
              </a:lnSpc>
            </a:pPr>
            <a:r>
              <a:rPr lang="en-US" b="true" sz="2899">
                <a:solidFill>
                  <a:srgbClr val="000000"/>
                </a:solidFill>
                <a:latin typeface="Arial Nova Condensed Bold"/>
                <a:ea typeface="Arial Nova Condensed Bold"/>
                <a:cs typeface="Arial Nova Condensed Bold"/>
                <a:sym typeface="Arial Nova Condensed Bold"/>
              </a:rPr>
              <a:t>    Steps:</a:t>
            </a:r>
          </a:p>
          <a:p>
            <a:pPr algn="l" marL="626109" indent="-313054" lvl="1">
              <a:lnSpc>
                <a:spcPts val="3943"/>
              </a:lnSpc>
              <a:buFont typeface="Arial"/>
              <a:buChar char="•"/>
            </a:pPr>
            <a:r>
              <a:rPr lang="en-US" sz="2899" strike="noStrike" u="none">
                <a:solidFill>
                  <a:srgbClr val="000000"/>
                </a:solidFill>
                <a:latin typeface="Arial Nova Condensed"/>
                <a:ea typeface="Arial Nova Condensed"/>
                <a:cs typeface="Arial Nova Condensed"/>
                <a:sym typeface="Arial Nova Condensed"/>
              </a:rPr>
              <a:t>In this assignment, object recognition tasks on satellite imagery were carried out using TensorFlow's Object recognition API. Installing the required libraries and frameworks was the first step in environment configuration. Followed instructions in Slide 6.2.</a:t>
            </a:r>
          </a:p>
          <a:p>
            <a:pPr algn="l" marL="626109" indent="-313054" lvl="1">
              <a:lnSpc>
                <a:spcPts val="3943"/>
              </a:lnSpc>
              <a:buFont typeface="Arial"/>
              <a:buChar char="•"/>
            </a:pPr>
            <a:r>
              <a:rPr lang="en-US" sz="2899" strike="noStrike" u="none">
                <a:solidFill>
                  <a:srgbClr val="000000"/>
                </a:solidFill>
                <a:latin typeface="Arial Nova Condensed"/>
                <a:ea typeface="Arial Nova Condensed"/>
                <a:cs typeface="Arial Nova Condensed"/>
                <a:sym typeface="Arial Nova Condensed"/>
              </a:rPr>
              <a:t>To prepare the dataset for usage in TensorFlow, I used the XML files, converted them to .CSV and then to the TFRecord format. We made sure the images are also .jpg.</a:t>
            </a:r>
          </a:p>
          <a:p>
            <a:pPr algn="l" marL="626109" indent="-313054" lvl="1">
              <a:lnSpc>
                <a:spcPts val="3943"/>
              </a:lnSpc>
              <a:buFont typeface="Arial"/>
              <a:buChar char="•"/>
            </a:pPr>
            <a:r>
              <a:rPr lang="en-US" sz="2899" strike="noStrike" u="none">
                <a:solidFill>
                  <a:srgbClr val="000000"/>
                </a:solidFill>
                <a:latin typeface="Arial Nova Condensed"/>
                <a:ea typeface="Arial Nova Condensed"/>
                <a:cs typeface="Arial Nova Condensed"/>
                <a:sym typeface="Arial Nova Condensed"/>
              </a:rPr>
              <a:t>Configured the model configs(created &amp; specified label paths, num_classes, fine_tune_checkpoin path, fine_tune_checkpoint_type,  tfrecords for train, val,  file and then trained and exported the model.</a:t>
            </a:r>
          </a:p>
          <a:p>
            <a:pPr algn="l" marL="0" indent="0" lvl="0">
              <a:lnSpc>
                <a:spcPts val="3943"/>
              </a:lnSpc>
            </a:pPr>
          </a:p>
        </p:txBody>
      </p:sp>
      <p:grpSp>
        <p:nvGrpSpPr>
          <p:cNvPr name="Group 13" id="13"/>
          <p:cNvGrpSpPr/>
          <p:nvPr/>
        </p:nvGrpSpPr>
        <p:grpSpPr>
          <a:xfrm rot="0">
            <a:off x="262311" y="659500"/>
            <a:ext cx="5978323" cy="243100"/>
            <a:chOff x="0" y="0"/>
            <a:chExt cx="4778479" cy="194310"/>
          </a:xfrm>
        </p:grpSpPr>
        <p:sp>
          <p:nvSpPr>
            <p:cNvPr name="Freeform 14" id="14"/>
            <p:cNvSpPr/>
            <p:nvPr/>
          </p:nvSpPr>
          <p:spPr>
            <a:xfrm flipH="false" flipV="false" rot="0">
              <a:off x="85487" y="41910"/>
              <a:ext cx="4609698" cy="116840"/>
            </a:xfrm>
            <a:custGeom>
              <a:avLst/>
              <a:gdLst/>
              <a:ahLst/>
              <a:cxnLst/>
              <a:rect r="r" b="b" t="t" l="l"/>
              <a:pathLst>
                <a:path h="116840" w="4609698">
                  <a:moveTo>
                    <a:pt x="56991" y="31750"/>
                  </a:moveTo>
                  <a:cubicBezTo>
                    <a:pt x="2652275" y="34290"/>
                    <a:pt x="2856127" y="19050"/>
                    <a:pt x="3149850" y="13970"/>
                  </a:cubicBezTo>
                  <a:cubicBezTo>
                    <a:pt x="3465493" y="8890"/>
                    <a:pt x="3868814" y="5080"/>
                    <a:pt x="4129658" y="8890"/>
                  </a:cubicBezTo>
                  <a:cubicBezTo>
                    <a:pt x="4305015" y="11430"/>
                    <a:pt x="4504484" y="0"/>
                    <a:pt x="4568050" y="25400"/>
                  </a:cubicBezTo>
                  <a:cubicBezTo>
                    <a:pt x="4596546" y="36830"/>
                    <a:pt x="4607506" y="57150"/>
                    <a:pt x="4605314" y="69850"/>
                  </a:cubicBezTo>
                  <a:cubicBezTo>
                    <a:pt x="4603122" y="81280"/>
                    <a:pt x="4581202" y="95250"/>
                    <a:pt x="4561474" y="99060"/>
                  </a:cubicBezTo>
                  <a:cubicBezTo>
                    <a:pt x="4539555" y="102870"/>
                    <a:pt x="4495716" y="96520"/>
                    <a:pt x="4480372" y="86360"/>
                  </a:cubicBezTo>
                  <a:cubicBezTo>
                    <a:pt x="4467220" y="77470"/>
                    <a:pt x="4460644" y="58420"/>
                    <a:pt x="4469412" y="48260"/>
                  </a:cubicBezTo>
                  <a:cubicBezTo>
                    <a:pt x="4478180" y="36830"/>
                    <a:pt x="4517635" y="21590"/>
                    <a:pt x="4539555" y="21590"/>
                  </a:cubicBezTo>
                  <a:cubicBezTo>
                    <a:pt x="4559283" y="21590"/>
                    <a:pt x="4585586" y="31750"/>
                    <a:pt x="4596546" y="40640"/>
                  </a:cubicBezTo>
                  <a:cubicBezTo>
                    <a:pt x="4605314" y="48260"/>
                    <a:pt x="4609698" y="57150"/>
                    <a:pt x="4605314" y="66040"/>
                  </a:cubicBezTo>
                  <a:cubicBezTo>
                    <a:pt x="4598738" y="77470"/>
                    <a:pt x="4581202" y="95250"/>
                    <a:pt x="4548323" y="101600"/>
                  </a:cubicBezTo>
                  <a:cubicBezTo>
                    <a:pt x="4475988" y="116840"/>
                    <a:pt x="4276520" y="78740"/>
                    <a:pt x="4125274" y="72390"/>
                  </a:cubicBezTo>
                  <a:cubicBezTo>
                    <a:pt x="3952109" y="64770"/>
                    <a:pt x="3831551" y="64770"/>
                    <a:pt x="3566323" y="64770"/>
                  </a:cubicBezTo>
                  <a:cubicBezTo>
                    <a:pt x="2924078" y="63500"/>
                    <a:pt x="710196" y="100330"/>
                    <a:pt x="254267" y="96520"/>
                  </a:cubicBezTo>
                  <a:cubicBezTo>
                    <a:pt x="135901" y="95250"/>
                    <a:pt x="67950" y="104140"/>
                    <a:pt x="30687" y="90170"/>
                  </a:cubicBezTo>
                  <a:cubicBezTo>
                    <a:pt x="10959" y="82550"/>
                    <a:pt x="0" y="67310"/>
                    <a:pt x="2192" y="58420"/>
                  </a:cubicBezTo>
                  <a:cubicBezTo>
                    <a:pt x="6575" y="48260"/>
                    <a:pt x="56991" y="31750"/>
                    <a:pt x="56991" y="31750"/>
                  </a:cubicBezTo>
                </a:path>
              </a:pathLst>
            </a:custGeom>
            <a:solidFill>
              <a:srgbClr val="000000"/>
            </a:solidFill>
            <a:ln cap="sq">
              <a:noFill/>
              <a:prstDash val="solid"/>
              <a:miter/>
            </a:ln>
          </p:spPr>
        </p:sp>
      </p:grpSp>
      <p:graphicFrame>
        <p:nvGraphicFramePr>
          <p:cNvPr name="Table 15" id="15"/>
          <p:cNvGraphicFramePr>
            <a:graphicFrameLocks noGrp="true"/>
          </p:cNvGraphicFramePr>
          <p:nvPr/>
        </p:nvGraphicFramePr>
        <p:xfrm>
          <a:off x="6670918" y="1285088"/>
          <a:ext cx="2735393" cy="6581775"/>
        </p:xfrm>
        <a:graphic>
          <a:graphicData uri="http://schemas.openxmlformats.org/drawingml/2006/table">
            <a:tbl>
              <a:tblPr/>
              <a:tblGrid>
                <a:gridCol w="1013887"/>
              </a:tblGrid>
              <a:tr h="6581775">
                <a:tc>
                  <a:txBody>
                    <a:bodyPr anchor="t" rtlCol="false"/>
                    <a:lstStyle/>
                    <a:p>
                      <a:pPr algn="l">
                        <a:lnSpc>
                          <a:spcPts val="3639"/>
                        </a:lnSpc>
                        <a:defRPr/>
                      </a:pPr>
                      <a:r>
                        <a:rPr lang="en-US" sz="2599" spc="-270">
                          <a:solidFill>
                            <a:srgbClr val="000000"/>
                          </a:solidFill>
                          <a:latin typeface="Helvetica World"/>
                          <a:ea typeface="Helvetica World"/>
                          <a:cs typeface="Helvetica World"/>
                          <a:sym typeface="Helvetica World"/>
                        </a:rPr>
                        <a:t>item {</a:t>
                      </a:r>
                      <a:endParaRPr lang="en-US" sz="1100"/>
                    </a:p>
                    <a:p>
                      <a:pPr algn="l">
                        <a:lnSpc>
                          <a:spcPts val="3639"/>
                        </a:lnSpc>
                      </a:pPr>
                      <a:r>
                        <a:rPr lang="en-US" sz="2599" spc="-270">
                          <a:solidFill>
                            <a:srgbClr val="000000"/>
                          </a:solidFill>
                          <a:latin typeface="Helvetica World"/>
                          <a:ea typeface="Helvetica World"/>
                          <a:cs typeface="Helvetica World"/>
                          <a:sym typeface="Helvetica World"/>
                        </a:rPr>
                        <a:t> id: 1</a:t>
                      </a:r>
                    </a:p>
                    <a:p>
                      <a:pPr algn="l">
                        <a:lnSpc>
                          <a:spcPts val="3639"/>
                        </a:lnSpc>
                      </a:pPr>
                      <a:r>
                        <a:rPr lang="en-US" sz="2599" spc="-270">
                          <a:solidFill>
                            <a:srgbClr val="000000"/>
                          </a:solidFill>
                          <a:latin typeface="Helvetica World"/>
                          <a:ea typeface="Helvetica World"/>
                          <a:cs typeface="Helvetica World"/>
                          <a:sym typeface="Helvetica World"/>
                        </a:rPr>
                        <a:t> name: 'piscina'</a:t>
                      </a:r>
                    </a:p>
                    <a:p>
                      <a:pPr algn="l">
                        <a:lnSpc>
                          <a:spcPts val="3639"/>
                        </a:lnSpc>
                      </a:pPr>
                      <a:r>
                        <a:rPr lang="en-US" sz="2599" spc="-270">
                          <a:solidFill>
                            <a:srgbClr val="000000"/>
                          </a:solidFill>
                          <a:latin typeface="Helvetica World"/>
                          <a:ea typeface="Helvetica World"/>
                          <a:cs typeface="Helvetica World"/>
                          <a:sym typeface="Helvetica World"/>
                        </a:rPr>
                        <a:t>}</a:t>
                      </a:r>
                    </a:p>
                    <a:p>
                      <a:pPr algn="l">
                        <a:lnSpc>
                          <a:spcPts val="3639"/>
                        </a:lnSpc>
                      </a:pPr>
                      <a:r>
                        <a:rPr lang="en-US" sz="2599" spc="-270">
                          <a:solidFill>
                            <a:srgbClr val="000000"/>
                          </a:solidFill>
                          <a:latin typeface="Helvetica World"/>
                          <a:ea typeface="Helvetica World"/>
                          <a:cs typeface="Helvetica World"/>
                          <a:sym typeface="Helvetica World"/>
                        </a:rPr>
                        <a:t>item {</a:t>
                      </a:r>
                    </a:p>
                    <a:p>
                      <a:pPr algn="l">
                        <a:lnSpc>
                          <a:spcPts val="3639"/>
                        </a:lnSpc>
                      </a:pPr>
                      <a:r>
                        <a:rPr lang="en-US" sz="2599" spc="-270">
                          <a:solidFill>
                            <a:srgbClr val="000000"/>
                          </a:solidFill>
                          <a:latin typeface="Helvetica World"/>
                          <a:ea typeface="Helvetica World"/>
                          <a:cs typeface="Helvetica World"/>
                          <a:sym typeface="Helvetica World"/>
                        </a:rPr>
                        <a:t> id: 2</a:t>
                      </a:r>
                    </a:p>
                    <a:p>
                      <a:pPr algn="l">
                        <a:lnSpc>
                          <a:spcPts val="3639"/>
                        </a:lnSpc>
                      </a:pPr>
                      <a:r>
                        <a:rPr lang="en-US" sz="2599" spc="-270">
                          <a:solidFill>
                            <a:srgbClr val="000000"/>
                          </a:solidFill>
                          <a:latin typeface="Helvetica World"/>
                          <a:ea typeface="Helvetica World"/>
                          <a:cs typeface="Helvetica World"/>
                          <a:sym typeface="Helvetica World"/>
                        </a:rPr>
                        <a:t> name: 'parking'</a:t>
                      </a:r>
                    </a:p>
                    <a:p>
                      <a:pPr algn="l">
                        <a:lnSpc>
                          <a:spcPts val="3639"/>
                        </a:lnSpc>
                      </a:pPr>
                      <a:r>
                        <a:rPr lang="en-US" sz="2599" spc="-270">
                          <a:solidFill>
                            <a:srgbClr val="000000"/>
                          </a:solidFill>
                          <a:latin typeface="Helvetica World"/>
                          <a:ea typeface="Helvetica World"/>
                          <a:cs typeface="Helvetica World"/>
                          <a:sym typeface="Helvetica World"/>
                        </a:rPr>
                        <a:t>}</a:t>
                      </a:r>
                    </a:p>
                    <a:p>
                      <a:pPr algn="l">
                        <a:lnSpc>
                          <a:spcPts val="3639"/>
                        </a:lnSpc>
                      </a:pPr>
                      <a:r>
                        <a:rPr lang="en-US" sz="2599" spc="-270">
                          <a:solidFill>
                            <a:srgbClr val="000000"/>
                          </a:solidFill>
                          <a:latin typeface="Helvetica World"/>
                          <a:ea typeface="Helvetica World"/>
                          <a:cs typeface="Helvetica World"/>
                          <a:sym typeface="Helvetica World"/>
                        </a:rPr>
                        <a:t>item {</a:t>
                      </a:r>
                    </a:p>
                    <a:p>
                      <a:pPr algn="l">
                        <a:lnSpc>
                          <a:spcPts val="3639"/>
                        </a:lnSpc>
                      </a:pPr>
                      <a:r>
                        <a:rPr lang="en-US" sz="2599" spc="-270">
                          <a:solidFill>
                            <a:srgbClr val="000000"/>
                          </a:solidFill>
                          <a:latin typeface="Helvetica World"/>
                          <a:ea typeface="Helvetica World"/>
                          <a:cs typeface="Helvetica World"/>
                          <a:sym typeface="Helvetica World"/>
                        </a:rPr>
                        <a:t> id: 3</a:t>
                      </a:r>
                    </a:p>
                    <a:p>
                      <a:pPr algn="l">
                        <a:lnSpc>
                          <a:spcPts val="3639"/>
                        </a:lnSpc>
                      </a:pPr>
                      <a:r>
                        <a:rPr lang="en-US" sz="2599" spc="-270">
                          <a:solidFill>
                            <a:srgbClr val="000000"/>
                          </a:solidFill>
                          <a:latin typeface="Helvetica World"/>
                          <a:ea typeface="Helvetica World"/>
                          <a:cs typeface="Helvetica World"/>
                          <a:sym typeface="Helvetica World"/>
                        </a:rPr>
                        <a:t> name: 'rotonda'</a:t>
                      </a:r>
                    </a:p>
                    <a:p>
                      <a:pPr algn="l">
                        <a:lnSpc>
                          <a:spcPts val="3639"/>
                        </a:lnSpc>
                      </a:pPr>
                      <a:r>
                        <a:rPr lang="en-US" sz="2599" spc="-270">
                          <a:solidFill>
                            <a:srgbClr val="000000"/>
                          </a:solidFill>
                          <a:latin typeface="Helvetica World"/>
                          <a:ea typeface="Helvetica World"/>
                          <a:cs typeface="Helvetica World"/>
                          <a:sym typeface="Helvetica World"/>
                        </a:rPr>
                        <a:t>}</a:t>
                      </a:r>
                    </a:p>
                    <a:p>
                      <a:pPr algn="ctr">
                        <a:lnSpc>
                          <a:spcPts val="349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AFAF9"/>
                    </a:solidFill>
                  </a:tcPr>
                </a:tc>
              </a:tr>
            </a:tbl>
          </a:graphicData>
        </a:graphic>
      </p:graphicFrame>
      <p:sp>
        <p:nvSpPr>
          <p:cNvPr name="TextBox 16" id="16"/>
          <p:cNvSpPr txBox="true"/>
          <p:nvPr/>
        </p:nvSpPr>
        <p:spPr>
          <a:xfrm rot="0">
            <a:off x="9647727" y="2937002"/>
            <a:ext cx="8640273" cy="4403471"/>
          </a:xfrm>
          <a:prstGeom prst="rect">
            <a:avLst/>
          </a:prstGeom>
        </p:spPr>
        <p:txBody>
          <a:bodyPr anchor="t" rtlCol="false" tIns="0" lIns="0" bIns="0" rIns="0">
            <a:spAutoFit/>
          </a:bodyPr>
          <a:lstStyle/>
          <a:p>
            <a:pPr algn="l">
              <a:lnSpc>
                <a:spcPts val="3172"/>
              </a:lnSpc>
            </a:pPr>
            <a:r>
              <a:rPr lang="en-US" b="true" sz="2600">
                <a:solidFill>
                  <a:srgbClr val="000000"/>
                </a:solidFill>
                <a:latin typeface="Arial Nova Condensed Bold"/>
                <a:ea typeface="Arial Nova Condensed Bold"/>
                <a:cs typeface="Arial Nova Condensed Bold"/>
                <a:sym typeface="Arial Nova Condensed Bold"/>
              </a:rPr>
              <a:t>    Pr</a:t>
            </a:r>
            <a:r>
              <a:rPr lang="en-US" b="true" sz="2600" strike="noStrike" u="none">
                <a:solidFill>
                  <a:srgbClr val="000000"/>
                </a:solidFill>
                <a:latin typeface="Arial Nova Condensed Bold"/>
                <a:ea typeface="Arial Nova Condensed Bold"/>
                <a:cs typeface="Arial Nova Condensed Bold"/>
                <a:sym typeface="Arial Nova Condensed Bold"/>
              </a:rPr>
              <a:t>oblems Faced:</a:t>
            </a:r>
          </a:p>
          <a:p>
            <a:pPr algn="l" marL="561341" indent="-280670" lvl="1">
              <a:lnSpc>
                <a:spcPts val="3172"/>
              </a:lnSpc>
              <a:buAutoNum type="arabicPeriod" startAt="1"/>
            </a:pPr>
            <a:r>
              <a:rPr lang="en-US" sz="2600" strike="noStrike" u="none">
                <a:solidFill>
                  <a:srgbClr val="000000"/>
                </a:solidFill>
                <a:latin typeface="Arial Nova Condensed"/>
                <a:ea typeface="Arial Nova Condensed"/>
                <a:cs typeface="Arial Nova Condensed"/>
                <a:sym typeface="Arial Nova Condensed"/>
              </a:rPr>
              <a:t> TensorFlow v2 has many incompatibilities and version problems especially related to eager mode execution and executing “create_tfrecord.py” so used Regular Expressions(python package : re) to handle those</a:t>
            </a:r>
          </a:p>
          <a:p>
            <a:pPr algn="l" marL="561341" indent="-280670" lvl="1">
              <a:lnSpc>
                <a:spcPts val="3172"/>
              </a:lnSpc>
              <a:buAutoNum type="arabicPeriod" startAt="1"/>
            </a:pPr>
            <a:r>
              <a:rPr lang="en-US" sz="2600" strike="noStrike" u="none">
                <a:solidFill>
                  <a:srgbClr val="000000"/>
                </a:solidFill>
                <a:latin typeface="Arial Nova Condensed"/>
                <a:ea typeface="Arial Nova Condensed"/>
                <a:cs typeface="Arial Nova Condensed"/>
                <a:sym typeface="Arial Nova Condensed"/>
              </a:rPr>
              <a:t>Google Colab used but its CPU takes forever to run.</a:t>
            </a:r>
          </a:p>
          <a:p>
            <a:pPr algn="l" marL="561341" indent="-280670" lvl="1">
              <a:lnSpc>
                <a:spcPts val="3172"/>
              </a:lnSpc>
              <a:buAutoNum type="arabicPeriod" startAt="1"/>
            </a:pPr>
            <a:r>
              <a:rPr lang="en-US" sz="2600" strike="noStrike" u="none">
                <a:solidFill>
                  <a:srgbClr val="000000"/>
                </a:solidFill>
                <a:latin typeface="Arial Nova Condensed"/>
                <a:ea typeface="Arial Nova Condensed"/>
                <a:cs typeface="Arial Nova Condensed"/>
                <a:sym typeface="Arial Nova Condensed"/>
              </a:rPr>
              <a:t>There were so many instances of RAM limit excession so limited batch size and train steps and restarted.</a:t>
            </a:r>
          </a:p>
          <a:p>
            <a:pPr algn="l" marL="561341" indent="-280670" lvl="1">
              <a:lnSpc>
                <a:spcPts val="3172"/>
              </a:lnSpc>
              <a:buAutoNum type="arabicPeriod" startAt="1"/>
            </a:pPr>
            <a:r>
              <a:rPr lang="en-US" sz="2600" strike="noStrike" u="none">
                <a:solidFill>
                  <a:srgbClr val="000000"/>
                </a:solidFill>
                <a:latin typeface="Arial Nova Condensed"/>
                <a:ea typeface="Arial Nova Condensed"/>
                <a:cs typeface="Arial Nova Condensed"/>
                <a:sym typeface="Arial Nova Condensed"/>
              </a:rPr>
              <a:t>The GPU takes long also and GPU shuts off before 12 hours of usage so created 3+ accounts for running. </a:t>
            </a:r>
          </a:p>
          <a:p>
            <a:pPr algn="l">
              <a:lnSpc>
                <a:spcPts val="3172"/>
              </a:lnSpc>
            </a:pPr>
          </a:p>
        </p:txBody>
      </p:sp>
      <p:sp>
        <p:nvSpPr>
          <p:cNvPr name="TextBox 17" id="17"/>
          <p:cNvSpPr txBox="true"/>
          <p:nvPr/>
        </p:nvSpPr>
        <p:spPr>
          <a:xfrm rot="0">
            <a:off x="9911234" y="395287"/>
            <a:ext cx="7352039" cy="2663190"/>
          </a:xfrm>
          <a:prstGeom prst="rect">
            <a:avLst/>
          </a:prstGeom>
        </p:spPr>
        <p:txBody>
          <a:bodyPr anchor="t" rtlCol="false" tIns="0" lIns="0" bIns="0" rIns="0">
            <a:spAutoFit/>
          </a:bodyPr>
          <a:lstStyle/>
          <a:p>
            <a:pPr algn="l">
              <a:lnSpc>
                <a:spcPts val="2340"/>
              </a:lnSpc>
            </a:pPr>
            <a:r>
              <a:rPr lang="en-US" sz="1800">
                <a:solidFill>
                  <a:srgbClr val="000000"/>
                </a:solidFill>
                <a:latin typeface="Georgia Pro"/>
                <a:ea typeface="Georgia Pro"/>
                <a:cs typeface="Georgia Pro"/>
                <a:sym typeface="Georgia Pro"/>
              </a:rPr>
              <a:t>'</a:t>
            </a:r>
          </a:p>
          <a:p>
            <a:pPr algn="l">
              <a:lnSpc>
                <a:spcPts val="2340"/>
              </a:lnSpc>
            </a:pPr>
            <a:r>
              <a:rPr lang="en-US" sz="1800">
                <a:solidFill>
                  <a:srgbClr val="000000"/>
                </a:solidFill>
                <a:latin typeface="Georgia Pro"/>
                <a:ea typeface="Georgia Pro"/>
                <a:cs typeface="Georgia Pro"/>
                <a:sym typeface="Georgia Pro"/>
              </a:rPr>
              <a:t>LOSS/BOXCLASSIFIERLOSS/CLASSIFICATION_LOSS': 0.09342663,</a:t>
            </a:r>
          </a:p>
          <a:p>
            <a:pPr algn="l">
              <a:lnSpc>
                <a:spcPts val="2340"/>
              </a:lnSpc>
            </a:pPr>
            <a:r>
              <a:rPr lang="en-US" sz="1800">
                <a:solidFill>
                  <a:srgbClr val="000000"/>
                </a:solidFill>
                <a:latin typeface="Georgia Pro"/>
                <a:ea typeface="Georgia Pro"/>
                <a:cs typeface="Georgia Pro"/>
                <a:sym typeface="Georgia Pro"/>
              </a:rPr>
              <a:t> 'Loss/BoxClassifierLoss/localization_loss': 0.1551219,</a:t>
            </a:r>
          </a:p>
          <a:p>
            <a:pPr algn="l">
              <a:lnSpc>
                <a:spcPts val="2340"/>
              </a:lnSpc>
            </a:pPr>
            <a:r>
              <a:rPr lang="en-US" sz="1800">
                <a:solidFill>
                  <a:srgbClr val="000000"/>
                </a:solidFill>
                <a:latin typeface="Georgia Pro"/>
                <a:ea typeface="Georgia Pro"/>
                <a:cs typeface="Georgia Pro"/>
                <a:sym typeface="Georgia Pro"/>
              </a:rPr>
              <a:t> 'Loss/RPNLoss/localization_loss': 0.05255309,</a:t>
            </a:r>
          </a:p>
          <a:p>
            <a:pPr algn="l">
              <a:lnSpc>
                <a:spcPts val="2340"/>
              </a:lnSpc>
            </a:pPr>
            <a:r>
              <a:rPr lang="en-US" sz="1800">
                <a:solidFill>
                  <a:srgbClr val="000000"/>
                </a:solidFill>
                <a:latin typeface="Georgia Pro"/>
                <a:ea typeface="Georgia Pro"/>
                <a:cs typeface="Georgia Pro"/>
                <a:sym typeface="Georgia Pro"/>
              </a:rPr>
              <a:t> 'Loss/RPNLoss/objectness_loss': 0.0038900943,</a:t>
            </a:r>
          </a:p>
          <a:p>
            <a:pPr algn="l">
              <a:lnSpc>
                <a:spcPts val="2340"/>
              </a:lnSpc>
            </a:pPr>
            <a:r>
              <a:rPr lang="en-US" sz="1800">
                <a:solidFill>
                  <a:srgbClr val="000000"/>
                </a:solidFill>
                <a:latin typeface="Georgia Pro"/>
                <a:ea typeface="Georgia Pro"/>
                <a:cs typeface="Georgia Pro"/>
                <a:sym typeface="Georgia Pro"/>
              </a:rPr>
              <a:t> 'Loss/regularization_loss': 0.0,</a:t>
            </a:r>
          </a:p>
          <a:p>
            <a:pPr algn="l">
              <a:lnSpc>
                <a:spcPts val="2340"/>
              </a:lnSpc>
            </a:pPr>
            <a:r>
              <a:rPr lang="en-US" sz="1800">
                <a:solidFill>
                  <a:srgbClr val="000000"/>
                </a:solidFill>
                <a:latin typeface="Georgia Pro"/>
                <a:ea typeface="Georgia Pro"/>
                <a:cs typeface="Georgia Pro"/>
                <a:sym typeface="Georgia Pro"/>
              </a:rPr>
              <a:t> 'Loss/total_loss': 0.30499172,</a:t>
            </a:r>
          </a:p>
          <a:p>
            <a:pPr algn="l">
              <a:lnSpc>
                <a:spcPts val="2340"/>
              </a:lnSpc>
            </a:pPr>
            <a:r>
              <a:rPr lang="en-US" sz="1800">
                <a:solidFill>
                  <a:srgbClr val="000000"/>
                </a:solidFill>
                <a:latin typeface="Georgia Pro"/>
                <a:ea typeface="Georgia Pro"/>
                <a:cs typeface="Georgia Pro"/>
                <a:sym typeface="Georgia Pro"/>
              </a:rPr>
              <a:t> 'learning_rate': 0.0293332</a:t>
            </a:r>
          </a:p>
          <a:p>
            <a:pPr algn="l">
              <a:lnSpc>
                <a:spcPts val="2340"/>
              </a:lnSpc>
            </a:pPr>
          </a:p>
        </p:txBody>
      </p:sp>
      <p:sp>
        <p:nvSpPr>
          <p:cNvPr name="TextBox 18" id="18"/>
          <p:cNvSpPr txBox="true"/>
          <p:nvPr/>
        </p:nvSpPr>
        <p:spPr>
          <a:xfrm rot="0">
            <a:off x="9911234" y="138113"/>
            <a:ext cx="6400165" cy="514349"/>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Sample training log at 1200th step</a:t>
            </a:r>
          </a:p>
        </p:txBody>
      </p:sp>
      <p:sp>
        <p:nvSpPr>
          <p:cNvPr name="TextBox 19" id="19"/>
          <p:cNvSpPr txBox="true"/>
          <p:nvPr/>
        </p:nvSpPr>
        <p:spPr>
          <a:xfrm rot="0">
            <a:off x="6763282" y="7881392"/>
            <a:ext cx="2643029" cy="763269"/>
          </a:xfrm>
          <a:prstGeom prst="rect">
            <a:avLst/>
          </a:prstGeom>
        </p:spPr>
        <p:txBody>
          <a:bodyPr anchor="t" rtlCol="false" tIns="0" lIns="0" bIns="0" rIns="0">
            <a:spAutoFit/>
          </a:bodyPr>
          <a:lstStyle/>
          <a:p>
            <a:pPr algn="ctr">
              <a:lnSpc>
                <a:spcPts val="3080"/>
              </a:lnSpc>
            </a:pPr>
            <a:r>
              <a:rPr lang="en-US" sz="2200" b="true">
                <a:solidFill>
                  <a:srgbClr val="000000"/>
                </a:solidFill>
                <a:latin typeface="Canva Sans Bold"/>
                <a:ea typeface="Canva Sans Bold"/>
                <a:cs typeface="Canva Sans Bold"/>
                <a:sym typeface="Canva Sans Bold"/>
              </a:rPr>
              <a:t>satellite_label_map</a:t>
            </a:r>
          </a:p>
          <a:p>
            <a:pPr algn="ctr">
              <a:lnSpc>
                <a:spcPts val="3080"/>
              </a:lnSpc>
            </a:pPr>
            <a:r>
              <a:rPr lang="en-US" sz="2200" b="true">
                <a:solidFill>
                  <a:srgbClr val="000000"/>
                </a:solidFill>
                <a:latin typeface="Canva Sans Bold"/>
                <a:ea typeface="Canva Sans Bold"/>
                <a:cs typeface="Canva Sans Bold"/>
                <a:sym typeface="Canva Sans Bold"/>
              </a:rPr>
              <a:t>.pbtxt</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5CBFF"/>
        </a:solidFill>
      </p:bgPr>
    </p:bg>
    <p:spTree>
      <p:nvGrpSpPr>
        <p:cNvPr id="1" name=""/>
        <p:cNvGrpSpPr/>
        <p:nvPr/>
      </p:nvGrpSpPr>
      <p:grpSpPr>
        <a:xfrm>
          <a:off x="0" y="0"/>
          <a:ext cx="0" cy="0"/>
          <a:chOff x="0" y="0"/>
          <a:chExt cx="0" cy="0"/>
        </a:xfrm>
      </p:grpSpPr>
      <p:sp>
        <p:nvSpPr>
          <p:cNvPr name="Freeform 2" id="2"/>
          <p:cNvSpPr/>
          <p:nvPr/>
        </p:nvSpPr>
        <p:spPr>
          <a:xfrm flipH="false" flipV="false" rot="0">
            <a:off x="-559485" y="7942865"/>
            <a:ext cx="4688270" cy="4688270"/>
          </a:xfrm>
          <a:custGeom>
            <a:avLst/>
            <a:gdLst/>
            <a:ahLst/>
            <a:cxnLst/>
            <a:rect r="r" b="b" t="t" l="l"/>
            <a:pathLst>
              <a:path h="4688270" w="4688270">
                <a:moveTo>
                  <a:pt x="0" y="0"/>
                </a:moveTo>
                <a:lnTo>
                  <a:pt x="4688270" y="0"/>
                </a:lnTo>
                <a:lnTo>
                  <a:pt x="4688270" y="4688270"/>
                </a:lnTo>
                <a:lnTo>
                  <a:pt x="0" y="4688270"/>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9144000" y="-533400"/>
            <a:ext cx="9616478" cy="10820400"/>
            <a:chOff x="0" y="0"/>
            <a:chExt cx="2532735" cy="2849817"/>
          </a:xfrm>
        </p:grpSpPr>
        <p:sp>
          <p:nvSpPr>
            <p:cNvPr name="Freeform 4" id="4"/>
            <p:cNvSpPr/>
            <p:nvPr/>
          </p:nvSpPr>
          <p:spPr>
            <a:xfrm flipH="false" flipV="false" rot="0">
              <a:off x="0" y="0"/>
              <a:ext cx="2532735" cy="2849817"/>
            </a:xfrm>
            <a:custGeom>
              <a:avLst/>
              <a:gdLst/>
              <a:ahLst/>
              <a:cxnLst/>
              <a:rect r="r" b="b" t="t" l="l"/>
              <a:pathLst>
                <a:path h="2849817" w="2532735">
                  <a:moveTo>
                    <a:pt x="0" y="0"/>
                  </a:moveTo>
                  <a:lnTo>
                    <a:pt x="2532735" y="0"/>
                  </a:lnTo>
                  <a:lnTo>
                    <a:pt x="2532735" y="2849817"/>
                  </a:lnTo>
                  <a:lnTo>
                    <a:pt x="0" y="2849817"/>
                  </a:lnTo>
                  <a:close/>
                </a:path>
              </a:pathLst>
            </a:custGeom>
            <a:solidFill>
              <a:srgbClr val="FFFFFF"/>
            </a:solidFill>
          </p:spPr>
        </p:sp>
        <p:sp>
          <p:nvSpPr>
            <p:cNvPr name="TextBox 5" id="5"/>
            <p:cNvSpPr txBox="true"/>
            <p:nvPr/>
          </p:nvSpPr>
          <p:spPr>
            <a:xfrm>
              <a:off x="0" y="-38100"/>
              <a:ext cx="2532735" cy="2887917"/>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0">
            <a:off x="11398964" y="7738950"/>
            <a:ext cx="900272" cy="673168"/>
            <a:chOff x="0" y="0"/>
            <a:chExt cx="1263650" cy="944880"/>
          </a:xfrm>
        </p:grpSpPr>
        <p:sp>
          <p:nvSpPr>
            <p:cNvPr name="Freeform 7" id="7"/>
            <p:cNvSpPr/>
            <p:nvPr/>
          </p:nvSpPr>
          <p:spPr>
            <a:xfrm flipH="false" flipV="false" rot="0">
              <a:off x="48260" y="45720"/>
              <a:ext cx="1164590" cy="848360"/>
            </a:xfrm>
            <a:custGeom>
              <a:avLst/>
              <a:gdLst/>
              <a:ahLst/>
              <a:cxnLst/>
              <a:rect r="r" b="b" t="t" l="l"/>
              <a:pathLst>
                <a:path h="848360" w="1164590">
                  <a:moveTo>
                    <a:pt x="1002030" y="193040"/>
                  </a:moveTo>
                  <a:cubicBezTo>
                    <a:pt x="608330" y="83820"/>
                    <a:pt x="412750" y="66040"/>
                    <a:pt x="312420" y="81280"/>
                  </a:cubicBezTo>
                  <a:cubicBezTo>
                    <a:pt x="252730" y="90170"/>
                    <a:pt x="212090" y="107950"/>
                    <a:pt x="175260" y="132080"/>
                  </a:cubicBezTo>
                  <a:cubicBezTo>
                    <a:pt x="143510" y="152400"/>
                    <a:pt x="114300" y="173990"/>
                    <a:pt x="97790" y="208280"/>
                  </a:cubicBezTo>
                  <a:cubicBezTo>
                    <a:pt x="77470" y="250190"/>
                    <a:pt x="76200" y="328930"/>
                    <a:pt x="78740" y="375920"/>
                  </a:cubicBezTo>
                  <a:cubicBezTo>
                    <a:pt x="81280" y="410210"/>
                    <a:pt x="90170" y="434340"/>
                    <a:pt x="100330" y="462280"/>
                  </a:cubicBezTo>
                  <a:cubicBezTo>
                    <a:pt x="110490" y="490220"/>
                    <a:pt x="119380" y="515620"/>
                    <a:pt x="142240" y="542290"/>
                  </a:cubicBezTo>
                  <a:cubicBezTo>
                    <a:pt x="175260" y="581660"/>
                    <a:pt x="242570" y="632460"/>
                    <a:pt x="293370" y="662940"/>
                  </a:cubicBezTo>
                  <a:cubicBezTo>
                    <a:pt x="337820" y="689610"/>
                    <a:pt x="375920" y="704850"/>
                    <a:pt x="427990" y="721360"/>
                  </a:cubicBezTo>
                  <a:cubicBezTo>
                    <a:pt x="492760" y="742950"/>
                    <a:pt x="593090" y="770890"/>
                    <a:pt x="656590" y="773430"/>
                  </a:cubicBezTo>
                  <a:cubicBezTo>
                    <a:pt x="701040" y="774700"/>
                    <a:pt x="736600" y="765810"/>
                    <a:pt x="772160" y="755650"/>
                  </a:cubicBezTo>
                  <a:cubicBezTo>
                    <a:pt x="803910" y="746760"/>
                    <a:pt x="828040" y="737870"/>
                    <a:pt x="858520" y="721360"/>
                  </a:cubicBezTo>
                  <a:cubicBezTo>
                    <a:pt x="899160" y="701040"/>
                    <a:pt x="960120" y="661670"/>
                    <a:pt x="989330" y="636270"/>
                  </a:cubicBezTo>
                  <a:cubicBezTo>
                    <a:pt x="1007110" y="621030"/>
                    <a:pt x="1014730" y="612140"/>
                    <a:pt x="1027430" y="593090"/>
                  </a:cubicBezTo>
                  <a:cubicBezTo>
                    <a:pt x="1045210" y="566420"/>
                    <a:pt x="1065530" y="525780"/>
                    <a:pt x="1075690" y="485140"/>
                  </a:cubicBezTo>
                  <a:cubicBezTo>
                    <a:pt x="1087120" y="439420"/>
                    <a:pt x="1089660" y="372110"/>
                    <a:pt x="1088390" y="330200"/>
                  </a:cubicBezTo>
                  <a:cubicBezTo>
                    <a:pt x="1088390" y="302260"/>
                    <a:pt x="1085850" y="279400"/>
                    <a:pt x="1079500" y="260350"/>
                  </a:cubicBezTo>
                  <a:cubicBezTo>
                    <a:pt x="1074420" y="245110"/>
                    <a:pt x="1068070" y="231140"/>
                    <a:pt x="1055370" y="220980"/>
                  </a:cubicBezTo>
                  <a:cubicBezTo>
                    <a:pt x="1040130" y="208280"/>
                    <a:pt x="999490" y="208280"/>
                    <a:pt x="988060" y="194310"/>
                  </a:cubicBezTo>
                  <a:cubicBezTo>
                    <a:pt x="980440" y="184150"/>
                    <a:pt x="977900" y="168910"/>
                    <a:pt x="980440" y="158750"/>
                  </a:cubicBezTo>
                  <a:cubicBezTo>
                    <a:pt x="982980" y="148590"/>
                    <a:pt x="995680" y="135890"/>
                    <a:pt x="1005840" y="133350"/>
                  </a:cubicBezTo>
                  <a:cubicBezTo>
                    <a:pt x="1017270" y="130810"/>
                    <a:pt x="1041400" y="139700"/>
                    <a:pt x="1049020" y="148590"/>
                  </a:cubicBezTo>
                  <a:cubicBezTo>
                    <a:pt x="1055370" y="157480"/>
                    <a:pt x="1057910" y="175260"/>
                    <a:pt x="1052830" y="184150"/>
                  </a:cubicBezTo>
                  <a:cubicBezTo>
                    <a:pt x="1047750" y="194310"/>
                    <a:pt x="1024890" y="208280"/>
                    <a:pt x="1013460" y="207010"/>
                  </a:cubicBezTo>
                  <a:cubicBezTo>
                    <a:pt x="1000760" y="205740"/>
                    <a:pt x="982980" y="186690"/>
                    <a:pt x="980440" y="175260"/>
                  </a:cubicBezTo>
                  <a:cubicBezTo>
                    <a:pt x="977900" y="162560"/>
                    <a:pt x="993140" y="140970"/>
                    <a:pt x="1002030" y="134620"/>
                  </a:cubicBezTo>
                  <a:cubicBezTo>
                    <a:pt x="1008380" y="129540"/>
                    <a:pt x="1016000" y="130810"/>
                    <a:pt x="1026160" y="132080"/>
                  </a:cubicBezTo>
                  <a:cubicBezTo>
                    <a:pt x="1045210" y="134620"/>
                    <a:pt x="1087120" y="149860"/>
                    <a:pt x="1108710" y="168910"/>
                  </a:cubicBezTo>
                  <a:cubicBezTo>
                    <a:pt x="1130300" y="189230"/>
                    <a:pt x="1145540" y="222250"/>
                    <a:pt x="1154430" y="250190"/>
                  </a:cubicBezTo>
                  <a:cubicBezTo>
                    <a:pt x="1163320" y="276860"/>
                    <a:pt x="1164590" y="300990"/>
                    <a:pt x="1164590" y="334010"/>
                  </a:cubicBezTo>
                  <a:cubicBezTo>
                    <a:pt x="1164590" y="381000"/>
                    <a:pt x="1158240" y="459740"/>
                    <a:pt x="1148080" y="508000"/>
                  </a:cubicBezTo>
                  <a:cubicBezTo>
                    <a:pt x="1140460" y="542290"/>
                    <a:pt x="1135380" y="566420"/>
                    <a:pt x="1118870" y="595630"/>
                  </a:cubicBezTo>
                  <a:cubicBezTo>
                    <a:pt x="1099820" y="629920"/>
                    <a:pt x="1061720" y="671830"/>
                    <a:pt x="1033780" y="698500"/>
                  </a:cubicBezTo>
                  <a:cubicBezTo>
                    <a:pt x="1012190" y="718820"/>
                    <a:pt x="996950" y="727710"/>
                    <a:pt x="969010" y="744220"/>
                  </a:cubicBezTo>
                  <a:cubicBezTo>
                    <a:pt x="923290" y="770890"/>
                    <a:pt x="840740" y="815340"/>
                    <a:pt x="782320" y="831850"/>
                  </a:cubicBezTo>
                  <a:cubicBezTo>
                    <a:pt x="734060" y="845820"/>
                    <a:pt x="689610" y="848360"/>
                    <a:pt x="646430" y="848360"/>
                  </a:cubicBezTo>
                  <a:cubicBezTo>
                    <a:pt x="605790" y="848360"/>
                    <a:pt x="574040" y="843280"/>
                    <a:pt x="527050" y="830580"/>
                  </a:cubicBezTo>
                  <a:cubicBezTo>
                    <a:pt x="453390" y="811530"/>
                    <a:pt x="318770" y="760730"/>
                    <a:pt x="251460" y="726440"/>
                  </a:cubicBezTo>
                  <a:cubicBezTo>
                    <a:pt x="209550" y="704850"/>
                    <a:pt x="184150" y="685800"/>
                    <a:pt x="154940" y="660400"/>
                  </a:cubicBezTo>
                  <a:cubicBezTo>
                    <a:pt x="125730" y="636270"/>
                    <a:pt x="96520" y="608330"/>
                    <a:pt x="74930" y="577850"/>
                  </a:cubicBezTo>
                  <a:cubicBezTo>
                    <a:pt x="53340" y="548640"/>
                    <a:pt x="39370" y="514350"/>
                    <a:pt x="26670" y="480060"/>
                  </a:cubicBezTo>
                  <a:cubicBezTo>
                    <a:pt x="15240" y="445770"/>
                    <a:pt x="5080" y="410210"/>
                    <a:pt x="2540" y="374650"/>
                  </a:cubicBezTo>
                  <a:cubicBezTo>
                    <a:pt x="0" y="339090"/>
                    <a:pt x="1270" y="303530"/>
                    <a:pt x="7620" y="267970"/>
                  </a:cubicBezTo>
                  <a:cubicBezTo>
                    <a:pt x="13970" y="232410"/>
                    <a:pt x="17780" y="193040"/>
                    <a:pt x="38100" y="161290"/>
                  </a:cubicBezTo>
                  <a:cubicBezTo>
                    <a:pt x="60960" y="124460"/>
                    <a:pt x="106680" y="86360"/>
                    <a:pt x="142240" y="63500"/>
                  </a:cubicBezTo>
                  <a:cubicBezTo>
                    <a:pt x="171450" y="44450"/>
                    <a:pt x="200660" y="34290"/>
                    <a:pt x="229870" y="24130"/>
                  </a:cubicBezTo>
                  <a:cubicBezTo>
                    <a:pt x="257810" y="15240"/>
                    <a:pt x="280670" y="8890"/>
                    <a:pt x="312420" y="5080"/>
                  </a:cubicBezTo>
                  <a:cubicBezTo>
                    <a:pt x="355600" y="0"/>
                    <a:pt x="408940" y="5080"/>
                    <a:pt x="468630" y="7620"/>
                  </a:cubicBezTo>
                  <a:cubicBezTo>
                    <a:pt x="548640" y="11430"/>
                    <a:pt x="657860" y="13970"/>
                    <a:pt x="751840" y="33020"/>
                  </a:cubicBezTo>
                  <a:cubicBezTo>
                    <a:pt x="848360" y="52070"/>
                    <a:pt x="1002030" y="99060"/>
                    <a:pt x="1037590" y="125730"/>
                  </a:cubicBezTo>
                  <a:cubicBezTo>
                    <a:pt x="1047750" y="133350"/>
                    <a:pt x="1051560" y="139700"/>
                    <a:pt x="1052830" y="148590"/>
                  </a:cubicBezTo>
                  <a:cubicBezTo>
                    <a:pt x="1054100" y="156210"/>
                    <a:pt x="1054100" y="168910"/>
                    <a:pt x="1049020" y="175260"/>
                  </a:cubicBezTo>
                  <a:cubicBezTo>
                    <a:pt x="1041400" y="184150"/>
                    <a:pt x="1002030" y="193040"/>
                    <a:pt x="1002030" y="193040"/>
                  </a:cubicBezTo>
                </a:path>
              </a:pathLst>
            </a:custGeom>
            <a:solidFill>
              <a:srgbClr val="FFF234"/>
            </a:solidFill>
            <a:ln cap="sq">
              <a:noFill/>
              <a:prstDash val="solid"/>
              <a:miter/>
            </a:ln>
          </p:spPr>
        </p:sp>
      </p:grpSp>
      <p:grpSp>
        <p:nvGrpSpPr>
          <p:cNvPr name="Group 8" id="8"/>
          <p:cNvGrpSpPr/>
          <p:nvPr/>
        </p:nvGrpSpPr>
        <p:grpSpPr>
          <a:xfrm rot="0">
            <a:off x="14048289" y="7186613"/>
            <a:ext cx="883921" cy="756252"/>
            <a:chOff x="0" y="0"/>
            <a:chExt cx="1120720" cy="958850"/>
          </a:xfrm>
        </p:grpSpPr>
        <p:sp>
          <p:nvSpPr>
            <p:cNvPr name="Freeform 9" id="9"/>
            <p:cNvSpPr/>
            <p:nvPr/>
          </p:nvSpPr>
          <p:spPr>
            <a:xfrm flipH="false" flipV="false" rot="0">
              <a:off x="49715" y="45720"/>
              <a:ext cx="1021290" cy="872490"/>
            </a:xfrm>
            <a:custGeom>
              <a:avLst/>
              <a:gdLst/>
              <a:ahLst/>
              <a:cxnLst/>
              <a:rect r="r" b="b" t="t" l="l"/>
              <a:pathLst>
                <a:path h="872490" w="1021290">
                  <a:moveTo>
                    <a:pt x="903395" y="238760"/>
                  </a:moveTo>
                  <a:cubicBezTo>
                    <a:pt x="498572" y="219710"/>
                    <a:pt x="386357" y="223520"/>
                    <a:pt x="330961" y="229870"/>
                  </a:cubicBezTo>
                  <a:cubicBezTo>
                    <a:pt x="305393" y="232410"/>
                    <a:pt x="295450" y="233680"/>
                    <a:pt x="274143" y="241300"/>
                  </a:cubicBezTo>
                  <a:cubicBezTo>
                    <a:pt x="241473" y="254000"/>
                    <a:pt x="188917" y="280670"/>
                    <a:pt x="160509" y="307340"/>
                  </a:cubicBezTo>
                  <a:cubicBezTo>
                    <a:pt x="134941" y="331470"/>
                    <a:pt x="115055" y="360680"/>
                    <a:pt x="103692" y="392430"/>
                  </a:cubicBezTo>
                  <a:cubicBezTo>
                    <a:pt x="90908" y="427990"/>
                    <a:pt x="85226" y="477520"/>
                    <a:pt x="90908" y="511810"/>
                  </a:cubicBezTo>
                  <a:cubicBezTo>
                    <a:pt x="95169" y="541020"/>
                    <a:pt x="115055" y="566420"/>
                    <a:pt x="126419" y="588010"/>
                  </a:cubicBezTo>
                  <a:cubicBezTo>
                    <a:pt x="134941" y="605790"/>
                    <a:pt x="137782" y="617220"/>
                    <a:pt x="153407" y="635000"/>
                  </a:cubicBezTo>
                  <a:cubicBezTo>
                    <a:pt x="180395" y="665480"/>
                    <a:pt x="241473" y="716280"/>
                    <a:pt x="291189" y="741680"/>
                  </a:cubicBezTo>
                  <a:cubicBezTo>
                    <a:pt x="338063" y="765810"/>
                    <a:pt x="392039" y="781050"/>
                    <a:pt x="441754" y="788670"/>
                  </a:cubicBezTo>
                  <a:cubicBezTo>
                    <a:pt x="487208" y="796290"/>
                    <a:pt x="531241" y="793750"/>
                    <a:pt x="575275" y="789940"/>
                  </a:cubicBezTo>
                  <a:cubicBezTo>
                    <a:pt x="617888" y="786130"/>
                    <a:pt x="657660" y="782320"/>
                    <a:pt x="700273" y="768350"/>
                  </a:cubicBezTo>
                  <a:cubicBezTo>
                    <a:pt x="748568" y="753110"/>
                    <a:pt x="811066" y="720090"/>
                    <a:pt x="846577" y="695960"/>
                  </a:cubicBezTo>
                  <a:cubicBezTo>
                    <a:pt x="869304" y="680720"/>
                    <a:pt x="884929" y="668020"/>
                    <a:pt x="897713" y="650240"/>
                  </a:cubicBezTo>
                  <a:cubicBezTo>
                    <a:pt x="910497" y="632460"/>
                    <a:pt x="919019" y="615950"/>
                    <a:pt x="924701" y="591820"/>
                  </a:cubicBezTo>
                  <a:cubicBezTo>
                    <a:pt x="933224" y="557530"/>
                    <a:pt x="937485" y="504190"/>
                    <a:pt x="927542" y="461010"/>
                  </a:cubicBezTo>
                  <a:cubicBezTo>
                    <a:pt x="916178" y="414020"/>
                    <a:pt x="892031" y="368300"/>
                    <a:pt x="852259" y="320040"/>
                  </a:cubicBezTo>
                  <a:cubicBezTo>
                    <a:pt x="796862" y="254000"/>
                    <a:pt x="649137" y="173990"/>
                    <a:pt x="603683" y="116840"/>
                  </a:cubicBezTo>
                  <a:cubicBezTo>
                    <a:pt x="578116" y="85090"/>
                    <a:pt x="559650" y="53340"/>
                    <a:pt x="562491" y="33020"/>
                  </a:cubicBezTo>
                  <a:cubicBezTo>
                    <a:pt x="563911" y="20320"/>
                    <a:pt x="576695" y="8890"/>
                    <a:pt x="588059" y="5080"/>
                  </a:cubicBezTo>
                  <a:cubicBezTo>
                    <a:pt x="600843" y="1270"/>
                    <a:pt x="629251" y="7620"/>
                    <a:pt x="637774" y="16510"/>
                  </a:cubicBezTo>
                  <a:cubicBezTo>
                    <a:pt x="646296" y="24130"/>
                    <a:pt x="649137" y="41910"/>
                    <a:pt x="644876" y="52070"/>
                  </a:cubicBezTo>
                  <a:cubicBezTo>
                    <a:pt x="640615" y="62230"/>
                    <a:pt x="627831" y="74930"/>
                    <a:pt x="616467" y="77470"/>
                  </a:cubicBezTo>
                  <a:cubicBezTo>
                    <a:pt x="605104" y="80010"/>
                    <a:pt x="586638" y="76200"/>
                    <a:pt x="578116" y="69850"/>
                  </a:cubicBezTo>
                  <a:cubicBezTo>
                    <a:pt x="569593" y="63500"/>
                    <a:pt x="561071" y="48260"/>
                    <a:pt x="562491" y="38100"/>
                  </a:cubicBezTo>
                  <a:cubicBezTo>
                    <a:pt x="563911" y="27940"/>
                    <a:pt x="573854" y="12700"/>
                    <a:pt x="583797" y="7620"/>
                  </a:cubicBezTo>
                  <a:cubicBezTo>
                    <a:pt x="593740" y="2540"/>
                    <a:pt x="609365" y="0"/>
                    <a:pt x="623570" y="6350"/>
                  </a:cubicBezTo>
                  <a:cubicBezTo>
                    <a:pt x="656239" y="20320"/>
                    <a:pt x="697432" y="102870"/>
                    <a:pt x="742886" y="143510"/>
                  </a:cubicBezTo>
                  <a:cubicBezTo>
                    <a:pt x="788340" y="184150"/>
                    <a:pt x="863622" y="215900"/>
                    <a:pt x="899133" y="250190"/>
                  </a:cubicBezTo>
                  <a:cubicBezTo>
                    <a:pt x="923281" y="273050"/>
                    <a:pt x="933224" y="292100"/>
                    <a:pt x="950269" y="318770"/>
                  </a:cubicBezTo>
                  <a:cubicBezTo>
                    <a:pt x="971575" y="354330"/>
                    <a:pt x="1001404" y="405130"/>
                    <a:pt x="1011347" y="448310"/>
                  </a:cubicBezTo>
                  <a:cubicBezTo>
                    <a:pt x="1021290" y="488950"/>
                    <a:pt x="1018449" y="532130"/>
                    <a:pt x="1014188" y="568960"/>
                  </a:cubicBezTo>
                  <a:cubicBezTo>
                    <a:pt x="1009927" y="600710"/>
                    <a:pt x="1004245" y="628650"/>
                    <a:pt x="988620" y="657860"/>
                  </a:cubicBezTo>
                  <a:cubicBezTo>
                    <a:pt x="970155" y="692150"/>
                    <a:pt x="930383" y="731520"/>
                    <a:pt x="899133" y="756920"/>
                  </a:cubicBezTo>
                  <a:cubicBezTo>
                    <a:pt x="874986" y="777240"/>
                    <a:pt x="856520" y="787400"/>
                    <a:pt x="825271" y="801370"/>
                  </a:cubicBezTo>
                  <a:cubicBezTo>
                    <a:pt x="781237" y="821690"/>
                    <a:pt x="720159" y="848360"/>
                    <a:pt x="657660" y="858520"/>
                  </a:cubicBezTo>
                  <a:cubicBezTo>
                    <a:pt x="586638" y="871220"/>
                    <a:pt x="492890" y="872490"/>
                    <a:pt x="420448" y="862330"/>
                  </a:cubicBezTo>
                  <a:cubicBezTo>
                    <a:pt x="356528" y="852170"/>
                    <a:pt x="299711" y="834390"/>
                    <a:pt x="244314" y="805180"/>
                  </a:cubicBezTo>
                  <a:cubicBezTo>
                    <a:pt x="184656" y="773430"/>
                    <a:pt x="119316" y="722630"/>
                    <a:pt x="79544" y="670560"/>
                  </a:cubicBezTo>
                  <a:cubicBezTo>
                    <a:pt x="42613" y="622300"/>
                    <a:pt x="15625" y="562610"/>
                    <a:pt x="7102" y="509270"/>
                  </a:cubicBezTo>
                  <a:cubicBezTo>
                    <a:pt x="0" y="461010"/>
                    <a:pt x="12784" y="402590"/>
                    <a:pt x="24147" y="364490"/>
                  </a:cubicBezTo>
                  <a:cubicBezTo>
                    <a:pt x="32670" y="337820"/>
                    <a:pt x="38352" y="321310"/>
                    <a:pt x="56817" y="298450"/>
                  </a:cubicBezTo>
                  <a:cubicBezTo>
                    <a:pt x="80965" y="267970"/>
                    <a:pt x="134941" y="227330"/>
                    <a:pt x="171872" y="204470"/>
                  </a:cubicBezTo>
                  <a:cubicBezTo>
                    <a:pt x="200281" y="186690"/>
                    <a:pt x="221587" y="176530"/>
                    <a:pt x="255678" y="166370"/>
                  </a:cubicBezTo>
                  <a:cubicBezTo>
                    <a:pt x="301132" y="153670"/>
                    <a:pt x="359369" y="147320"/>
                    <a:pt x="421868" y="143510"/>
                  </a:cubicBezTo>
                  <a:cubicBezTo>
                    <a:pt x="499992" y="138430"/>
                    <a:pt x="603683" y="143510"/>
                    <a:pt x="690330" y="148590"/>
                  </a:cubicBezTo>
                  <a:cubicBezTo>
                    <a:pt x="772715" y="152400"/>
                    <a:pt x="894872" y="152400"/>
                    <a:pt x="928962" y="168910"/>
                  </a:cubicBezTo>
                  <a:cubicBezTo>
                    <a:pt x="940326" y="175260"/>
                    <a:pt x="944587" y="182880"/>
                    <a:pt x="947428" y="190500"/>
                  </a:cubicBezTo>
                  <a:cubicBezTo>
                    <a:pt x="950269" y="198120"/>
                    <a:pt x="950269" y="209550"/>
                    <a:pt x="944587" y="217170"/>
                  </a:cubicBezTo>
                  <a:cubicBezTo>
                    <a:pt x="937485" y="226060"/>
                    <a:pt x="903395" y="238760"/>
                    <a:pt x="903395" y="238760"/>
                  </a:cubicBezTo>
                </a:path>
              </a:pathLst>
            </a:custGeom>
            <a:solidFill>
              <a:srgbClr val="FFF234"/>
            </a:solidFill>
            <a:ln cap="sq">
              <a:noFill/>
              <a:prstDash val="solid"/>
              <a:miter/>
            </a:ln>
          </p:spPr>
        </p:sp>
      </p:grpSp>
      <p:grpSp>
        <p:nvGrpSpPr>
          <p:cNvPr name="Group 10" id="10"/>
          <p:cNvGrpSpPr/>
          <p:nvPr/>
        </p:nvGrpSpPr>
        <p:grpSpPr>
          <a:xfrm rot="0">
            <a:off x="13163557" y="6433079"/>
            <a:ext cx="2392390" cy="457200"/>
            <a:chOff x="0" y="0"/>
            <a:chExt cx="3189853" cy="609600"/>
          </a:xfrm>
        </p:grpSpPr>
        <p:sp>
          <p:nvSpPr>
            <p:cNvPr name="Freeform 11" id="11"/>
            <p:cNvSpPr/>
            <p:nvPr/>
          </p:nvSpPr>
          <p:spPr>
            <a:xfrm flipH="false" flipV="false" rot="0">
              <a:off x="-54610" y="-43180"/>
              <a:ext cx="3285104" cy="788670"/>
            </a:xfrm>
            <a:custGeom>
              <a:avLst/>
              <a:gdLst/>
              <a:ahLst/>
              <a:cxnLst/>
              <a:rect r="r" b="b" t="t" l="l"/>
              <a:pathLst>
                <a:path h="788670" w="3285104">
                  <a:moveTo>
                    <a:pt x="102741" y="93980"/>
                  </a:moveTo>
                  <a:cubicBezTo>
                    <a:pt x="2603124" y="104140"/>
                    <a:pt x="3065177" y="0"/>
                    <a:pt x="3196333" y="144780"/>
                  </a:cubicBezTo>
                  <a:cubicBezTo>
                    <a:pt x="3285104" y="241300"/>
                    <a:pt x="3285104" y="514350"/>
                    <a:pt x="3196333" y="601980"/>
                  </a:cubicBezTo>
                  <a:cubicBezTo>
                    <a:pt x="3065177" y="732790"/>
                    <a:pt x="2603124" y="561340"/>
                    <a:pt x="2213266" y="551180"/>
                  </a:cubicBezTo>
                  <a:cubicBezTo>
                    <a:pt x="1642919" y="537210"/>
                    <a:pt x="322938" y="788670"/>
                    <a:pt x="102741" y="556260"/>
                  </a:cubicBezTo>
                  <a:cubicBezTo>
                    <a:pt x="0" y="450850"/>
                    <a:pt x="102741" y="93980"/>
                    <a:pt x="102741" y="93980"/>
                  </a:cubicBezTo>
                </a:path>
              </a:pathLst>
            </a:custGeom>
            <a:solidFill>
              <a:srgbClr val="FFF234">
                <a:alpha val="49804"/>
              </a:srgbClr>
            </a:solidFill>
            <a:ln cap="sq">
              <a:noFill/>
              <a:prstDash val="solid"/>
              <a:miter/>
            </a:ln>
          </p:spPr>
        </p:sp>
      </p:grpSp>
      <p:sp>
        <p:nvSpPr>
          <p:cNvPr name="Freeform 12" id="12"/>
          <p:cNvSpPr/>
          <p:nvPr/>
        </p:nvSpPr>
        <p:spPr>
          <a:xfrm flipH="false" flipV="false" rot="7111144">
            <a:off x="-534216" y="5126546"/>
            <a:ext cx="1641961" cy="1905338"/>
          </a:xfrm>
          <a:custGeom>
            <a:avLst/>
            <a:gdLst/>
            <a:ahLst/>
            <a:cxnLst/>
            <a:rect r="r" b="b" t="t" l="l"/>
            <a:pathLst>
              <a:path h="1905338" w="1641961">
                <a:moveTo>
                  <a:pt x="0" y="0"/>
                </a:moveTo>
                <a:lnTo>
                  <a:pt x="1641961" y="0"/>
                </a:lnTo>
                <a:lnTo>
                  <a:pt x="1641961" y="1905338"/>
                </a:lnTo>
                <a:lnTo>
                  <a:pt x="0" y="1905338"/>
                </a:lnTo>
                <a:lnTo>
                  <a:pt x="0" y="0"/>
                </a:lnTo>
                <a:close/>
              </a:path>
            </a:pathLst>
          </a:custGeom>
          <a:blipFill>
            <a:blip r:embed="rId4">
              <a:extLst>
                <a:ext uri="{96DAC541-7B7A-43D3-8B79-37D633B846F1}">
                  <asvg:svgBlip xmlns:asvg="http://schemas.microsoft.com/office/drawing/2016/SVG/main" r:embed="rId5"/>
                </a:ext>
              </a:extLst>
            </a:blip>
            <a:stretch>
              <a:fillRect l="-154138" t="-55713" r="0" b="-23325"/>
            </a:stretch>
          </a:blipFill>
        </p:spPr>
      </p:sp>
      <p:sp>
        <p:nvSpPr>
          <p:cNvPr name="Freeform 13" id="13"/>
          <p:cNvSpPr/>
          <p:nvPr/>
        </p:nvSpPr>
        <p:spPr>
          <a:xfrm flipH="false" flipV="false" rot="10536335">
            <a:off x="6787167" y="-100488"/>
            <a:ext cx="3337438" cy="1126385"/>
          </a:xfrm>
          <a:custGeom>
            <a:avLst/>
            <a:gdLst/>
            <a:ahLst/>
            <a:cxnLst/>
            <a:rect r="r" b="b" t="t" l="l"/>
            <a:pathLst>
              <a:path h="1126385" w="3337438">
                <a:moveTo>
                  <a:pt x="0" y="0"/>
                </a:moveTo>
                <a:lnTo>
                  <a:pt x="3337438" y="0"/>
                </a:lnTo>
                <a:lnTo>
                  <a:pt x="3337438" y="1126386"/>
                </a:lnTo>
                <a:lnTo>
                  <a:pt x="0" y="11263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4" id="14"/>
          <p:cNvSpPr/>
          <p:nvPr/>
        </p:nvSpPr>
        <p:spPr>
          <a:xfrm flipH="false" flipV="false" rot="0">
            <a:off x="8455886" y="2921874"/>
            <a:ext cx="1419451" cy="1647137"/>
          </a:xfrm>
          <a:custGeom>
            <a:avLst/>
            <a:gdLst/>
            <a:ahLst/>
            <a:cxnLst/>
            <a:rect r="r" b="b" t="t" l="l"/>
            <a:pathLst>
              <a:path h="1647137" w="1419451">
                <a:moveTo>
                  <a:pt x="0" y="0"/>
                </a:moveTo>
                <a:lnTo>
                  <a:pt x="1419451" y="0"/>
                </a:lnTo>
                <a:lnTo>
                  <a:pt x="1419451" y="1647137"/>
                </a:lnTo>
                <a:lnTo>
                  <a:pt x="0" y="1647137"/>
                </a:lnTo>
                <a:lnTo>
                  <a:pt x="0" y="0"/>
                </a:lnTo>
                <a:close/>
              </a:path>
            </a:pathLst>
          </a:custGeom>
          <a:blipFill>
            <a:blip r:embed="rId4">
              <a:extLst>
                <a:ext uri="{96DAC541-7B7A-43D3-8B79-37D633B846F1}">
                  <asvg:svgBlip xmlns:asvg="http://schemas.microsoft.com/office/drawing/2016/SVG/main" r:embed="rId5"/>
                </a:ext>
              </a:extLst>
            </a:blip>
            <a:stretch>
              <a:fillRect l="-154138" t="-55713" r="0" b="-23325"/>
            </a:stretch>
          </a:blipFill>
        </p:spPr>
      </p:sp>
      <p:grpSp>
        <p:nvGrpSpPr>
          <p:cNvPr name="Group 15" id="15"/>
          <p:cNvGrpSpPr/>
          <p:nvPr/>
        </p:nvGrpSpPr>
        <p:grpSpPr>
          <a:xfrm rot="-10800000">
            <a:off x="286764" y="956187"/>
            <a:ext cx="5956116" cy="291166"/>
            <a:chOff x="0" y="0"/>
            <a:chExt cx="3974825" cy="194310"/>
          </a:xfrm>
        </p:grpSpPr>
        <p:sp>
          <p:nvSpPr>
            <p:cNvPr name="Freeform 16" id="16"/>
            <p:cNvSpPr/>
            <p:nvPr/>
          </p:nvSpPr>
          <p:spPr>
            <a:xfrm flipH="false" flipV="false" rot="0">
              <a:off x="71109" y="41910"/>
              <a:ext cx="3834430" cy="116840"/>
            </a:xfrm>
            <a:custGeom>
              <a:avLst/>
              <a:gdLst/>
              <a:ahLst/>
              <a:cxnLst/>
              <a:rect r="r" b="b" t="t" l="l"/>
              <a:pathLst>
                <a:path h="116840" w="3834430">
                  <a:moveTo>
                    <a:pt x="47406" y="31750"/>
                  </a:moveTo>
                  <a:cubicBezTo>
                    <a:pt x="2206210" y="34290"/>
                    <a:pt x="2375778" y="19050"/>
                    <a:pt x="2620103" y="13970"/>
                  </a:cubicBezTo>
                  <a:cubicBezTo>
                    <a:pt x="2882660" y="8890"/>
                    <a:pt x="3218150" y="5080"/>
                    <a:pt x="3435124" y="8890"/>
                  </a:cubicBezTo>
                  <a:cubicBezTo>
                    <a:pt x="3580989" y="11430"/>
                    <a:pt x="3746911" y="0"/>
                    <a:pt x="3799787" y="25400"/>
                  </a:cubicBezTo>
                  <a:cubicBezTo>
                    <a:pt x="3823490" y="36830"/>
                    <a:pt x="3832607" y="57150"/>
                    <a:pt x="3830783" y="69850"/>
                  </a:cubicBezTo>
                  <a:cubicBezTo>
                    <a:pt x="3828960" y="81280"/>
                    <a:pt x="3810727" y="95250"/>
                    <a:pt x="3794317" y="99060"/>
                  </a:cubicBezTo>
                  <a:cubicBezTo>
                    <a:pt x="3776084" y="102870"/>
                    <a:pt x="3739617" y="96520"/>
                    <a:pt x="3726854" y="86360"/>
                  </a:cubicBezTo>
                  <a:cubicBezTo>
                    <a:pt x="3715914" y="77470"/>
                    <a:pt x="3710445" y="58420"/>
                    <a:pt x="3717738" y="48260"/>
                  </a:cubicBezTo>
                  <a:cubicBezTo>
                    <a:pt x="3725031" y="36830"/>
                    <a:pt x="3757851" y="21590"/>
                    <a:pt x="3776084" y="21590"/>
                  </a:cubicBezTo>
                  <a:cubicBezTo>
                    <a:pt x="3792494" y="21590"/>
                    <a:pt x="3814373" y="31750"/>
                    <a:pt x="3823490" y="40640"/>
                  </a:cubicBezTo>
                  <a:cubicBezTo>
                    <a:pt x="3830783" y="48260"/>
                    <a:pt x="3834430" y="57150"/>
                    <a:pt x="3830783" y="66040"/>
                  </a:cubicBezTo>
                  <a:cubicBezTo>
                    <a:pt x="3825313" y="77470"/>
                    <a:pt x="3810727" y="95250"/>
                    <a:pt x="3783377" y="101600"/>
                  </a:cubicBezTo>
                  <a:cubicBezTo>
                    <a:pt x="3723208" y="116840"/>
                    <a:pt x="3557286" y="78740"/>
                    <a:pt x="3431478" y="72390"/>
                  </a:cubicBezTo>
                  <a:cubicBezTo>
                    <a:pt x="3287436" y="64770"/>
                    <a:pt x="3187153" y="64770"/>
                    <a:pt x="2966532" y="64770"/>
                  </a:cubicBezTo>
                  <a:cubicBezTo>
                    <a:pt x="2432301" y="63500"/>
                    <a:pt x="590754" y="100330"/>
                    <a:pt x="211505" y="96520"/>
                  </a:cubicBezTo>
                  <a:cubicBezTo>
                    <a:pt x="113046" y="95250"/>
                    <a:pt x="56523" y="104140"/>
                    <a:pt x="25527" y="90170"/>
                  </a:cubicBezTo>
                  <a:cubicBezTo>
                    <a:pt x="9117" y="82550"/>
                    <a:pt x="0" y="67310"/>
                    <a:pt x="1824" y="58420"/>
                  </a:cubicBezTo>
                  <a:cubicBezTo>
                    <a:pt x="5470" y="48260"/>
                    <a:pt x="47406" y="31750"/>
                    <a:pt x="47406" y="31750"/>
                  </a:cubicBezTo>
                </a:path>
              </a:pathLst>
            </a:custGeom>
            <a:solidFill>
              <a:srgbClr val="000000"/>
            </a:solidFill>
            <a:ln cap="sq">
              <a:noFill/>
              <a:prstDash val="solid"/>
              <a:miter/>
            </a:ln>
          </p:spPr>
        </p:sp>
      </p:grpSp>
      <p:sp>
        <p:nvSpPr>
          <p:cNvPr name="Freeform 17" id="17"/>
          <p:cNvSpPr/>
          <p:nvPr/>
        </p:nvSpPr>
        <p:spPr>
          <a:xfrm flipH="false" flipV="false" rot="0">
            <a:off x="0" y="3842050"/>
            <a:ext cx="9144000" cy="6370192"/>
          </a:xfrm>
          <a:custGeom>
            <a:avLst/>
            <a:gdLst/>
            <a:ahLst/>
            <a:cxnLst/>
            <a:rect r="r" b="b" t="t" l="l"/>
            <a:pathLst>
              <a:path h="6370192" w="9144000">
                <a:moveTo>
                  <a:pt x="0" y="0"/>
                </a:moveTo>
                <a:lnTo>
                  <a:pt x="9144000" y="0"/>
                </a:lnTo>
                <a:lnTo>
                  <a:pt x="9144000" y="6370193"/>
                </a:lnTo>
                <a:lnTo>
                  <a:pt x="0" y="6370193"/>
                </a:lnTo>
                <a:lnTo>
                  <a:pt x="0" y="0"/>
                </a:lnTo>
                <a:close/>
              </a:path>
            </a:pathLst>
          </a:custGeom>
          <a:blipFill>
            <a:blip r:embed="rId8"/>
            <a:stretch>
              <a:fillRect l="0" t="0" r="0" b="0"/>
            </a:stretch>
          </a:blipFill>
        </p:spPr>
      </p:sp>
      <p:sp>
        <p:nvSpPr>
          <p:cNvPr name="Freeform 18" id="18"/>
          <p:cNvSpPr/>
          <p:nvPr/>
        </p:nvSpPr>
        <p:spPr>
          <a:xfrm flipH="false" flipV="false" rot="0">
            <a:off x="9875337" y="3842050"/>
            <a:ext cx="7975280" cy="6370192"/>
          </a:xfrm>
          <a:custGeom>
            <a:avLst/>
            <a:gdLst/>
            <a:ahLst/>
            <a:cxnLst/>
            <a:rect r="r" b="b" t="t" l="l"/>
            <a:pathLst>
              <a:path h="6370192" w="7975280">
                <a:moveTo>
                  <a:pt x="0" y="0"/>
                </a:moveTo>
                <a:lnTo>
                  <a:pt x="7975281" y="0"/>
                </a:lnTo>
                <a:lnTo>
                  <a:pt x="7975281" y="6370193"/>
                </a:lnTo>
                <a:lnTo>
                  <a:pt x="0" y="6370193"/>
                </a:lnTo>
                <a:lnTo>
                  <a:pt x="0" y="0"/>
                </a:lnTo>
                <a:close/>
              </a:path>
            </a:pathLst>
          </a:custGeom>
          <a:blipFill>
            <a:blip r:embed="rId9"/>
            <a:stretch>
              <a:fillRect l="0" t="0" r="0" b="0"/>
            </a:stretch>
          </a:blipFill>
        </p:spPr>
      </p:sp>
      <p:sp>
        <p:nvSpPr>
          <p:cNvPr name="TextBox 19" id="19"/>
          <p:cNvSpPr txBox="true"/>
          <p:nvPr/>
        </p:nvSpPr>
        <p:spPr>
          <a:xfrm rot="0">
            <a:off x="286764" y="76555"/>
            <a:ext cx="7269537" cy="936627"/>
          </a:xfrm>
          <a:prstGeom prst="rect">
            <a:avLst/>
          </a:prstGeom>
        </p:spPr>
        <p:txBody>
          <a:bodyPr anchor="t" rtlCol="false" tIns="0" lIns="0" bIns="0" rIns="0">
            <a:spAutoFit/>
          </a:bodyPr>
          <a:lstStyle/>
          <a:p>
            <a:pPr algn="l" marL="0" indent="0" lvl="0">
              <a:lnSpc>
                <a:spcPts val="7699"/>
              </a:lnSpc>
              <a:spcBef>
                <a:spcPct val="0"/>
              </a:spcBef>
            </a:pPr>
            <a:r>
              <a:rPr lang="en-US" b="true" sz="5499">
                <a:solidFill>
                  <a:srgbClr val="000000"/>
                </a:solidFill>
                <a:latin typeface="Georgia Pro Bold"/>
                <a:ea typeface="Georgia Pro Bold"/>
                <a:cs typeface="Georgia Pro Bold"/>
                <a:sym typeface="Georgia Pro Bold"/>
              </a:rPr>
              <a:t>Model Evaluation</a:t>
            </a:r>
          </a:p>
        </p:txBody>
      </p:sp>
      <p:sp>
        <p:nvSpPr>
          <p:cNvPr name="TextBox 20" id="20"/>
          <p:cNvSpPr txBox="true"/>
          <p:nvPr/>
        </p:nvSpPr>
        <p:spPr>
          <a:xfrm rot="0">
            <a:off x="8992539" y="257814"/>
            <a:ext cx="9018257" cy="1368171"/>
          </a:xfrm>
          <a:prstGeom prst="rect">
            <a:avLst/>
          </a:prstGeom>
        </p:spPr>
        <p:txBody>
          <a:bodyPr anchor="t" rtlCol="false" tIns="0" lIns="0" bIns="0" rIns="0">
            <a:spAutoFit/>
          </a:bodyPr>
          <a:lstStyle/>
          <a:p>
            <a:pPr algn="r" marL="0" indent="0" lvl="0">
              <a:lnSpc>
                <a:spcPts val="3611"/>
              </a:lnSpc>
            </a:pPr>
            <a:r>
              <a:rPr lang="en-US" sz="2799">
                <a:solidFill>
                  <a:srgbClr val="000000"/>
                </a:solidFill>
                <a:latin typeface="Arial Nova Condensed"/>
                <a:ea typeface="Arial Nova Condensed"/>
                <a:cs typeface="Arial Nova Condensed"/>
                <a:sym typeface="Arial Nova Condensed"/>
              </a:rPr>
              <a:t>Examples in this slide show how it successfully detected parking, swimming pools and roundabouts for some images that are similar to the ones faced during training.</a:t>
            </a:r>
          </a:p>
        </p:txBody>
      </p:sp>
      <p:sp>
        <p:nvSpPr>
          <p:cNvPr name="TextBox 21" id="21"/>
          <p:cNvSpPr txBox="true"/>
          <p:nvPr/>
        </p:nvSpPr>
        <p:spPr>
          <a:xfrm rot="0">
            <a:off x="286764" y="1315742"/>
            <a:ext cx="8705774" cy="2332736"/>
          </a:xfrm>
          <a:prstGeom prst="rect">
            <a:avLst/>
          </a:prstGeom>
        </p:spPr>
        <p:txBody>
          <a:bodyPr anchor="t" rtlCol="false" tIns="0" lIns="0" bIns="0" rIns="0">
            <a:spAutoFit/>
          </a:bodyPr>
          <a:lstStyle/>
          <a:p>
            <a:pPr algn="l" marL="0" indent="0" lvl="0">
              <a:lnSpc>
                <a:spcPts val="3711"/>
              </a:lnSpc>
            </a:pPr>
            <a:r>
              <a:rPr lang="en-US" sz="2899">
                <a:solidFill>
                  <a:srgbClr val="000000"/>
                </a:solidFill>
                <a:latin typeface="Arial Nova Condensed"/>
                <a:ea typeface="Arial Nova Condensed"/>
                <a:cs typeface="Arial Nova Condensed"/>
                <a:sym typeface="Arial Nova Condensed"/>
              </a:rPr>
              <a:t>The trained model was exported with its variables, pb file etc and loaded in “</a:t>
            </a:r>
            <a:r>
              <a:rPr lang="en-US" b="true" sz="2899">
                <a:solidFill>
                  <a:srgbClr val="000000"/>
                </a:solidFill>
                <a:latin typeface="Arial Nova Condensed Bold"/>
                <a:ea typeface="Arial Nova Condensed Bold"/>
                <a:cs typeface="Arial Nova Condensed Bold"/>
                <a:sym typeface="Arial Nova Condensed Bold"/>
              </a:rPr>
              <a:t>object_detection_tutorial.ipynb</a:t>
            </a:r>
            <a:r>
              <a:rPr lang="en-US" sz="2899">
                <a:solidFill>
                  <a:srgbClr val="000000"/>
                </a:solidFill>
                <a:latin typeface="Arial Nova Condensed"/>
                <a:ea typeface="Arial Nova Condensed"/>
                <a:cs typeface="Arial Nova Condensed"/>
                <a:sym typeface="Arial Nova Condensed"/>
              </a:rPr>
              <a:t>” and evaluated against some test images. Fixed all paths and locations to labels, model directory, removed unnecessary functions and tested on some images</a:t>
            </a:r>
          </a:p>
        </p:txBody>
      </p:sp>
      <p:sp>
        <p:nvSpPr>
          <p:cNvPr name="TextBox 22" id="22"/>
          <p:cNvSpPr txBox="true"/>
          <p:nvPr/>
        </p:nvSpPr>
        <p:spPr>
          <a:xfrm rot="0">
            <a:off x="9477251" y="1830286"/>
            <a:ext cx="8706618" cy="1788414"/>
          </a:xfrm>
          <a:prstGeom prst="rect">
            <a:avLst/>
          </a:prstGeom>
        </p:spPr>
        <p:txBody>
          <a:bodyPr anchor="t" rtlCol="false" tIns="0" lIns="0" bIns="0" rIns="0">
            <a:spAutoFit/>
          </a:bodyPr>
          <a:lstStyle/>
          <a:p>
            <a:pPr algn="r" marL="0" indent="0" lvl="0">
              <a:lnSpc>
                <a:spcPts val="3527"/>
              </a:lnSpc>
            </a:pPr>
            <a:r>
              <a:rPr lang="en-US" sz="2799">
                <a:solidFill>
                  <a:srgbClr val="000000"/>
                </a:solidFill>
                <a:latin typeface="Arial Nova Condensed"/>
                <a:ea typeface="Arial Nova Condensed"/>
                <a:cs typeface="Arial Nova Condensed"/>
                <a:sym typeface="Arial Nova Condensed"/>
              </a:rPr>
              <a:t>For images in the left in the next slide, it could detect some instances of rotonda, pool but not all instances of pool, parking etc. So our model did well on test images similar to the ones it faced during training but not other types.l</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69966" y="-248000"/>
            <a:ext cx="268934" cy="10783001"/>
            <a:chOff x="0" y="0"/>
            <a:chExt cx="70830" cy="2839967"/>
          </a:xfrm>
        </p:grpSpPr>
        <p:sp>
          <p:nvSpPr>
            <p:cNvPr name="Freeform 3" id="3"/>
            <p:cNvSpPr/>
            <p:nvPr/>
          </p:nvSpPr>
          <p:spPr>
            <a:xfrm flipH="false" flipV="false" rot="0">
              <a:off x="0" y="0"/>
              <a:ext cx="70830" cy="2839967"/>
            </a:xfrm>
            <a:custGeom>
              <a:avLst/>
              <a:gdLst/>
              <a:ahLst/>
              <a:cxnLst/>
              <a:rect r="r" b="b" t="t" l="l"/>
              <a:pathLst>
                <a:path h="2839967" w="70830">
                  <a:moveTo>
                    <a:pt x="0" y="0"/>
                  </a:moveTo>
                  <a:lnTo>
                    <a:pt x="70830" y="0"/>
                  </a:lnTo>
                  <a:lnTo>
                    <a:pt x="70830" y="2839967"/>
                  </a:lnTo>
                  <a:lnTo>
                    <a:pt x="0" y="2839967"/>
                  </a:lnTo>
                  <a:close/>
                </a:path>
              </a:pathLst>
            </a:custGeom>
            <a:solidFill>
              <a:srgbClr val="A5CBFF"/>
            </a:solidFill>
          </p:spPr>
        </p:sp>
        <p:sp>
          <p:nvSpPr>
            <p:cNvPr name="TextBox 4" id="4"/>
            <p:cNvSpPr txBox="true"/>
            <p:nvPr/>
          </p:nvSpPr>
          <p:spPr>
            <a:xfrm>
              <a:off x="0" y="-38100"/>
              <a:ext cx="70830" cy="2878067"/>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151353">
            <a:off x="6745159" y="224911"/>
            <a:ext cx="9484549" cy="1225753"/>
            <a:chOff x="0" y="0"/>
            <a:chExt cx="5522730" cy="713740"/>
          </a:xfrm>
        </p:grpSpPr>
        <p:sp>
          <p:nvSpPr>
            <p:cNvPr name="Freeform 6" id="6"/>
            <p:cNvSpPr/>
            <p:nvPr/>
          </p:nvSpPr>
          <p:spPr>
            <a:xfrm flipH="false" flipV="false" rot="0">
              <a:off x="-25400" y="-100330"/>
              <a:ext cx="5592580" cy="838200"/>
            </a:xfrm>
            <a:custGeom>
              <a:avLst/>
              <a:gdLst/>
              <a:ahLst/>
              <a:cxnLst/>
              <a:rect r="r" b="b" t="t" l="l"/>
              <a:pathLst>
                <a:path h="838200" w="5592580">
                  <a:moveTo>
                    <a:pt x="101866" y="302260"/>
                  </a:moveTo>
                  <a:cubicBezTo>
                    <a:pt x="1059598" y="295910"/>
                    <a:pt x="1313846" y="273050"/>
                    <a:pt x="1663676" y="257810"/>
                  </a:cubicBezTo>
                  <a:cubicBezTo>
                    <a:pt x="2179819" y="236220"/>
                    <a:pt x="2950210" y="210820"/>
                    <a:pt x="3586787" y="193040"/>
                  </a:cubicBezTo>
                  <a:cubicBezTo>
                    <a:pt x="4213805" y="175260"/>
                    <a:pt x="5217416" y="0"/>
                    <a:pt x="5458283" y="151130"/>
                  </a:cubicBezTo>
                  <a:cubicBezTo>
                    <a:pt x="5584960" y="242570"/>
                    <a:pt x="5592580" y="508000"/>
                    <a:pt x="5471664" y="608330"/>
                  </a:cubicBezTo>
                  <a:cubicBezTo>
                    <a:pt x="5225063" y="781050"/>
                    <a:pt x="4139251" y="632460"/>
                    <a:pt x="3410916" y="655320"/>
                  </a:cubicBezTo>
                  <a:cubicBezTo>
                    <a:pt x="2588910" y="680720"/>
                    <a:pt x="1375018" y="745490"/>
                    <a:pt x="784321" y="759460"/>
                  </a:cubicBezTo>
                  <a:cubicBezTo>
                    <a:pt x="482282" y="765810"/>
                    <a:pt x="216564" y="838200"/>
                    <a:pt x="101866" y="763270"/>
                  </a:cubicBezTo>
                  <a:cubicBezTo>
                    <a:pt x="0" y="687070"/>
                    <a:pt x="101866" y="302260"/>
                    <a:pt x="101866" y="302260"/>
                  </a:cubicBezTo>
                </a:path>
              </a:pathLst>
            </a:custGeom>
            <a:solidFill>
              <a:srgbClr val="FFF234">
                <a:alpha val="49804"/>
              </a:srgbClr>
            </a:solidFill>
            <a:ln cap="sq">
              <a:noFill/>
              <a:prstDash val="solid"/>
              <a:miter/>
            </a:ln>
          </p:spPr>
        </p:sp>
      </p:grpSp>
      <p:sp>
        <p:nvSpPr>
          <p:cNvPr name="Freeform 7" id="7"/>
          <p:cNvSpPr/>
          <p:nvPr/>
        </p:nvSpPr>
        <p:spPr>
          <a:xfrm flipH="false" flipV="false" rot="0">
            <a:off x="142856" y="0"/>
            <a:ext cx="6027110" cy="4180612"/>
          </a:xfrm>
          <a:custGeom>
            <a:avLst/>
            <a:gdLst/>
            <a:ahLst/>
            <a:cxnLst/>
            <a:rect r="r" b="b" t="t" l="l"/>
            <a:pathLst>
              <a:path h="4180612" w="6027110">
                <a:moveTo>
                  <a:pt x="0" y="0"/>
                </a:moveTo>
                <a:lnTo>
                  <a:pt x="6027110" y="0"/>
                </a:lnTo>
                <a:lnTo>
                  <a:pt x="6027110" y="4180612"/>
                </a:lnTo>
                <a:lnTo>
                  <a:pt x="0" y="4180612"/>
                </a:lnTo>
                <a:lnTo>
                  <a:pt x="0" y="0"/>
                </a:lnTo>
                <a:close/>
              </a:path>
            </a:pathLst>
          </a:custGeom>
          <a:blipFill>
            <a:blip r:embed="rId2"/>
            <a:stretch>
              <a:fillRect l="-33700" t="-6117" r="0" b="-27636"/>
            </a:stretch>
          </a:blipFill>
        </p:spPr>
      </p:sp>
      <p:sp>
        <p:nvSpPr>
          <p:cNvPr name="Freeform 8" id="8"/>
          <p:cNvSpPr/>
          <p:nvPr/>
        </p:nvSpPr>
        <p:spPr>
          <a:xfrm flipH="false" flipV="false" rot="0">
            <a:off x="-946027" y="4596534"/>
            <a:ext cx="7115994" cy="5279118"/>
          </a:xfrm>
          <a:custGeom>
            <a:avLst/>
            <a:gdLst/>
            <a:ahLst/>
            <a:cxnLst/>
            <a:rect r="r" b="b" t="t" l="l"/>
            <a:pathLst>
              <a:path h="5279118" w="7115994">
                <a:moveTo>
                  <a:pt x="0" y="0"/>
                </a:moveTo>
                <a:lnTo>
                  <a:pt x="7115993" y="0"/>
                </a:lnTo>
                <a:lnTo>
                  <a:pt x="7115993" y="5279118"/>
                </a:lnTo>
                <a:lnTo>
                  <a:pt x="0" y="5279118"/>
                </a:lnTo>
                <a:lnTo>
                  <a:pt x="0" y="0"/>
                </a:lnTo>
                <a:close/>
              </a:path>
            </a:pathLst>
          </a:custGeom>
          <a:blipFill>
            <a:blip r:embed="rId3"/>
            <a:stretch>
              <a:fillRect l="-3452" t="0" r="-3452" b="0"/>
            </a:stretch>
          </a:blipFill>
        </p:spPr>
      </p:sp>
      <p:sp>
        <p:nvSpPr>
          <p:cNvPr name="TextBox 9" id="9"/>
          <p:cNvSpPr txBox="true"/>
          <p:nvPr/>
        </p:nvSpPr>
        <p:spPr>
          <a:xfrm rot="0">
            <a:off x="6998672" y="307278"/>
            <a:ext cx="8977524" cy="962025"/>
          </a:xfrm>
          <a:prstGeom prst="rect">
            <a:avLst/>
          </a:prstGeom>
        </p:spPr>
        <p:txBody>
          <a:bodyPr anchor="t" rtlCol="false" tIns="0" lIns="0" bIns="0" rIns="0">
            <a:spAutoFit/>
          </a:bodyPr>
          <a:lstStyle/>
          <a:p>
            <a:pPr algn="l" marL="0" indent="0" lvl="0">
              <a:lnSpc>
                <a:spcPts val="7452"/>
              </a:lnSpc>
              <a:spcBef>
                <a:spcPct val="0"/>
              </a:spcBef>
            </a:pPr>
            <a:r>
              <a:rPr lang="en-US" b="true" sz="6210" spc="-93" strike="noStrike" u="none">
                <a:solidFill>
                  <a:srgbClr val="000000"/>
                </a:solidFill>
                <a:latin typeface="Georgia Pro Bold"/>
                <a:ea typeface="Georgia Pro Bold"/>
                <a:cs typeface="Georgia Pro Bold"/>
                <a:sym typeface="Georgia Pro Bold"/>
              </a:rPr>
              <a:t>Project Conclusion</a:t>
            </a:r>
          </a:p>
        </p:txBody>
      </p:sp>
      <p:sp>
        <p:nvSpPr>
          <p:cNvPr name="TextBox 10" id="10"/>
          <p:cNvSpPr txBox="true"/>
          <p:nvPr/>
        </p:nvSpPr>
        <p:spPr>
          <a:xfrm rot="0">
            <a:off x="6722780" y="4148341"/>
            <a:ext cx="11565220" cy="4572635"/>
          </a:xfrm>
          <a:prstGeom prst="rect">
            <a:avLst/>
          </a:prstGeom>
        </p:spPr>
        <p:txBody>
          <a:bodyPr anchor="t" rtlCol="false" tIns="0" lIns="0" bIns="0" rIns="0">
            <a:spAutoFit/>
          </a:bodyPr>
          <a:lstStyle/>
          <a:p>
            <a:pPr algn="l">
              <a:lnSpc>
                <a:spcPts val="3640"/>
              </a:lnSpc>
            </a:pPr>
            <a:r>
              <a:rPr lang="en-US" sz="2600" spc="20" b="true">
                <a:solidFill>
                  <a:srgbClr val="000000"/>
                </a:solidFill>
                <a:latin typeface="Georgia Pro Bold"/>
                <a:ea typeface="Georgia Pro Bold"/>
                <a:cs typeface="Georgia Pro Bold"/>
                <a:sym typeface="Georgia Pro Bold"/>
              </a:rPr>
              <a:t>Possible improvements &amp; Directions:</a:t>
            </a:r>
          </a:p>
          <a:p>
            <a:pPr algn="l">
              <a:lnSpc>
                <a:spcPts val="3640"/>
              </a:lnSpc>
            </a:pPr>
            <a:r>
              <a:rPr lang="en-US" sz="2600" spc="20">
                <a:solidFill>
                  <a:srgbClr val="000000"/>
                </a:solidFill>
                <a:latin typeface="Georgia Pro"/>
                <a:ea typeface="Georgia Pro"/>
                <a:cs typeface="Georgia Pro"/>
                <a:sym typeface="Georgia Pro"/>
              </a:rPr>
              <a:t>1  </a:t>
            </a:r>
            <a:r>
              <a:rPr lang="en-US" sz="2600" spc="20" b="true">
                <a:solidFill>
                  <a:srgbClr val="000000"/>
                </a:solidFill>
                <a:latin typeface="Georgia Pro Bold"/>
                <a:ea typeface="Georgia Pro Bold"/>
                <a:cs typeface="Georgia Pro Bold"/>
                <a:sym typeface="Georgia Pro Bold"/>
              </a:rPr>
              <a:t>Bigger batch size: </a:t>
            </a:r>
            <a:r>
              <a:rPr lang="en-US" sz="2600" spc="20">
                <a:solidFill>
                  <a:srgbClr val="000000"/>
                </a:solidFill>
                <a:latin typeface="Georgia Pro"/>
                <a:ea typeface="Georgia Pro"/>
                <a:cs typeface="Georgia Pro"/>
                <a:sym typeface="Georgia Pro"/>
              </a:rPr>
              <a:t>more samples during training</a:t>
            </a:r>
          </a:p>
          <a:p>
            <a:pPr algn="l">
              <a:lnSpc>
                <a:spcPts val="3640"/>
              </a:lnSpc>
            </a:pPr>
            <a:r>
              <a:rPr lang="en-US" sz="2600" spc="20">
                <a:solidFill>
                  <a:srgbClr val="000000"/>
                </a:solidFill>
                <a:latin typeface="Georgia Pro"/>
                <a:ea typeface="Georgia Pro"/>
                <a:cs typeface="Georgia Pro"/>
                <a:sym typeface="Georgia Pro"/>
              </a:rPr>
              <a:t>2) </a:t>
            </a:r>
            <a:r>
              <a:rPr lang="en-US" sz="2600" spc="20" b="true">
                <a:solidFill>
                  <a:srgbClr val="000000"/>
                </a:solidFill>
                <a:latin typeface="Georgia Pro Bold"/>
                <a:ea typeface="Georgia Pro Bold"/>
                <a:cs typeface="Georgia Pro Bold"/>
                <a:sym typeface="Georgia Pro Bold"/>
              </a:rPr>
              <a:t>More data with more variations included.</a:t>
            </a:r>
            <a:r>
              <a:rPr lang="en-US" sz="2600" spc="20">
                <a:solidFill>
                  <a:srgbClr val="000000"/>
                </a:solidFill>
                <a:latin typeface="Georgia Pro"/>
                <a:ea typeface="Georgia Pro"/>
                <a:cs typeface="Georgia Pro"/>
                <a:sym typeface="Georgia Pro"/>
              </a:rPr>
              <a:t> Greater in-category variance necessitates greater data needs and taking into account if distinguishing characteristics suffice.</a:t>
            </a:r>
          </a:p>
          <a:p>
            <a:pPr algn="l">
              <a:lnSpc>
                <a:spcPts val="3640"/>
              </a:lnSpc>
            </a:pPr>
            <a:r>
              <a:rPr lang="en-US" sz="2600" spc="20">
                <a:solidFill>
                  <a:srgbClr val="000000"/>
                </a:solidFill>
                <a:latin typeface="Georgia Pro"/>
                <a:ea typeface="Georgia Pro"/>
                <a:cs typeface="Georgia Pro"/>
                <a:sym typeface="Georgia Pro"/>
              </a:rPr>
              <a:t>3) Training for a </a:t>
            </a:r>
            <a:r>
              <a:rPr lang="en-US" sz="2600" spc="20" b="true">
                <a:solidFill>
                  <a:srgbClr val="000000"/>
                </a:solidFill>
                <a:latin typeface="Georgia Pro Bold"/>
                <a:ea typeface="Georgia Pro Bold"/>
                <a:cs typeface="Georgia Pro Bold"/>
                <a:sym typeface="Georgia Pro Bold"/>
              </a:rPr>
              <a:t>longer period/steps </a:t>
            </a:r>
            <a:r>
              <a:rPr lang="en-US" sz="2600" spc="20">
                <a:solidFill>
                  <a:srgbClr val="000000"/>
                </a:solidFill>
                <a:latin typeface="Georgia Pro"/>
                <a:ea typeface="Georgia Pro"/>
                <a:cs typeface="Georgia Pro"/>
                <a:sym typeface="Georgia Pro"/>
              </a:rPr>
              <a:t>to allow efficient learning</a:t>
            </a:r>
          </a:p>
          <a:p>
            <a:pPr algn="l">
              <a:lnSpc>
                <a:spcPts val="3640"/>
              </a:lnSpc>
            </a:pPr>
            <a:r>
              <a:rPr lang="en-US" sz="2600" spc="20">
                <a:solidFill>
                  <a:srgbClr val="000000"/>
                </a:solidFill>
                <a:latin typeface="Georgia Pro"/>
                <a:ea typeface="Georgia Pro"/>
                <a:cs typeface="Georgia Pro"/>
                <a:sym typeface="Georgia Pro"/>
              </a:rPr>
              <a:t>4) Use techniques like k-fold c</a:t>
            </a:r>
            <a:r>
              <a:rPr lang="en-US" sz="2600" spc="20" b="true">
                <a:solidFill>
                  <a:srgbClr val="000000"/>
                </a:solidFill>
                <a:latin typeface="Georgia Pro Bold"/>
                <a:ea typeface="Georgia Pro Bold"/>
                <a:cs typeface="Georgia Pro Bold"/>
                <a:sym typeface="Georgia Pro Bold"/>
              </a:rPr>
              <a:t>ross-validation </a:t>
            </a:r>
            <a:r>
              <a:rPr lang="en-US" sz="2600" spc="20">
                <a:solidFill>
                  <a:srgbClr val="000000"/>
                </a:solidFill>
                <a:latin typeface="Georgia Pro"/>
                <a:ea typeface="Georgia Pro"/>
                <a:cs typeface="Georgia Pro"/>
                <a:sym typeface="Georgia Pro"/>
              </a:rPr>
              <a:t>to evaluate the model's performance on different subsets of the data and ensure robustness.</a:t>
            </a:r>
          </a:p>
          <a:p>
            <a:pPr algn="l" marL="0" indent="0" lvl="0">
              <a:lnSpc>
                <a:spcPts val="3640"/>
              </a:lnSpc>
            </a:pPr>
            <a:r>
              <a:rPr lang="en-US" sz="2600" spc="20">
                <a:solidFill>
                  <a:srgbClr val="000000"/>
                </a:solidFill>
                <a:latin typeface="Georgia Pro"/>
                <a:ea typeface="Georgia Pro"/>
                <a:cs typeface="Georgia Pro"/>
                <a:sym typeface="Georgia Pro"/>
              </a:rPr>
              <a:t>5) Use of </a:t>
            </a:r>
            <a:r>
              <a:rPr lang="en-US" b="true" sz="2600" spc="20">
                <a:solidFill>
                  <a:srgbClr val="000000"/>
                </a:solidFill>
                <a:latin typeface="Georgia Pro Bold"/>
                <a:ea typeface="Georgia Pro Bold"/>
                <a:cs typeface="Georgia Pro Bold"/>
                <a:sym typeface="Georgia Pro Bold"/>
              </a:rPr>
              <a:t>robust devices</a:t>
            </a:r>
            <a:r>
              <a:rPr lang="en-US" sz="2600" spc="20">
                <a:solidFill>
                  <a:srgbClr val="000000"/>
                </a:solidFill>
                <a:latin typeface="Georgia Pro"/>
                <a:ea typeface="Georgia Pro"/>
                <a:cs typeface="Georgia Pro"/>
                <a:sym typeface="Georgia Pro"/>
              </a:rPr>
              <a:t> such as powerful GPU for unlimited training is a necessity for using this API.</a:t>
            </a:r>
          </a:p>
        </p:txBody>
      </p:sp>
      <p:sp>
        <p:nvSpPr>
          <p:cNvPr name="TextBox 11" id="11"/>
          <p:cNvSpPr txBox="true"/>
          <p:nvPr/>
        </p:nvSpPr>
        <p:spPr>
          <a:xfrm rot="0">
            <a:off x="6722780" y="1566431"/>
            <a:ext cx="11565220" cy="2286635"/>
          </a:xfrm>
          <a:prstGeom prst="rect">
            <a:avLst/>
          </a:prstGeom>
        </p:spPr>
        <p:txBody>
          <a:bodyPr anchor="t" rtlCol="false" tIns="0" lIns="0" bIns="0" rIns="0">
            <a:spAutoFit/>
          </a:bodyPr>
          <a:lstStyle/>
          <a:p>
            <a:pPr algn="l" marL="0" indent="0" lvl="0">
              <a:lnSpc>
                <a:spcPts val="3640"/>
              </a:lnSpc>
              <a:spcBef>
                <a:spcPct val="0"/>
              </a:spcBef>
            </a:pPr>
            <a:r>
              <a:rPr lang="en-US" sz="2600">
                <a:solidFill>
                  <a:srgbClr val="000000"/>
                </a:solidFill>
                <a:latin typeface="Georgia Pro"/>
                <a:ea typeface="Georgia Pro"/>
                <a:cs typeface="Georgia Pro"/>
                <a:sym typeface="Georgia Pro"/>
              </a:rPr>
              <a:t>With several pre-trained models and customizable parameters to satisfy specific requirements, TensorFlow's Object Detection API provides a flexible and powerful tool for performing object identification tasks, despite having a challenging implementation.  Although it is a highly strong tool, it must be handled carefully and compatibilities should be handled with properly.</a:t>
            </a:r>
          </a:p>
        </p:txBody>
      </p:sp>
      <p:sp>
        <p:nvSpPr>
          <p:cNvPr name="TextBox 12" id="12"/>
          <p:cNvSpPr txBox="true"/>
          <p:nvPr/>
        </p:nvSpPr>
        <p:spPr>
          <a:xfrm rot="0">
            <a:off x="10456578" y="9163050"/>
            <a:ext cx="3532187" cy="820908"/>
          </a:xfrm>
          <a:prstGeom prst="rect">
            <a:avLst/>
          </a:prstGeom>
        </p:spPr>
        <p:txBody>
          <a:bodyPr anchor="t" rtlCol="false" tIns="0" lIns="0" bIns="0" rIns="0">
            <a:spAutoFit/>
          </a:bodyPr>
          <a:lstStyle/>
          <a:p>
            <a:pPr algn="ctr">
              <a:lnSpc>
                <a:spcPts val="6728"/>
              </a:lnSpc>
            </a:pPr>
            <a:r>
              <a:rPr lang="en-US" sz="4805" b="true">
                <a:solidFill>
                  <a:srgbClr val="000000"/>
                </a:solidFill>
                <a:latin typeface="Georgia Pro Bold"/>
                <a:ea typeface="Georgia Pro Bold"/>
                <a:cs typeface="Georgia Pro Bold"/>
                <a:sym typeface="Georgia Pro Bold"/>
              </a:rPr>
              <a:t>Thank you!</a:t>
            </a:r>
          </a:p>
        </p:txBody>
      </p:sp>
      <p:grpSp>
        <p:nvGrpSpPr>
          <p:cNvPr name="Group 13" id="13"/>
          <p:cNvGrpSpPr/>
          <p:nvPr/>
        </p:nvGrpSpPr>
        <p:grpSpPr>
          <a:xfrm rot="0">
            <a:off x="9694557" y="9875652"/>
            <a:ext cx="5978323" cy="243100"/>
            <a:chOff x="0" y="0"/>
            <a:chExt cx="4778479" cy="194310"/>
          </a:xfrm>
        </p:grpSpPr>
        <p:sp>
          <p:nvSpPr>
            <p:cNvPr name="Freeform 14" id="14"/>
            <p:cNvSpPr/>
            <p:nvPr/>
          </p:nvSpPr>
          <p:spPr>
            <a:xfrm flipH="false" flipV="false" rot="0">
              <a:off x="85487" y="41910"/>
              <a:ext cx="4609698" cy="116840"/>
            </a:xfrm>
            <a:custGeom>
              <a:avLst/>
              <a:gdLst/>
              <a:ahLst/>
              <a:cxnLst/>
              <a:rect r="r" b="b" t="t" l="l"/>
              <a:pathLst>
                <a:path h="116840" w="4609698">
                  <a:moveTo>
                    <a:pt x="56991" y="31750"/>
                  </a:moveTo>
                  <a:cubicBezTo>
                    <a:pt x="2652275" y="34290"/>
                    <a:pt x="2856127" y="19050"/>
                    <a:pt x="3149850" y="13970"/>
                  </a:cubicBezTo>
                  <a:cubicBezTo>
                    <a:pt x="3465493" y="8890"/>
                    <a:pt x="3868814" y="5080"/>
                    <a:pt x="4129658" y="8890"/>
                  </a:cubicBezTo>
                  <a:cubicBezTo>
                    <a:pt x="4305015" y="11430"/>
                    <a:pt x="4504484" y="0"/>
                    <a:pt x="4568050" y="25400"/>
                  </a:cubicBezTo>
                  <a:cubicBezTo>
                    <a:pt x="4596546" y="36830"/>
                    <a:pt x="4607506" y="57150"/>
                    <a:pt x="4605314" y="69850"/>
                  </a:cubicBezTo>
                  <a:cubicBezTo>
                    <a:pt x="4603122" y="81280"/>
                    <a:pt x="4581202" y="95250"/>
                    <a:pt x="4561474" y="99060"/>
                  </a:cubicBezTo>
                  <a:cubicBezTo>
                    <a:pt x="4539555" y="102870"/>
                    <a:pt x="4495716" y="96520"/>
                    <a:pt x="4480372" y="86360"/>
                  </a:cubicBezTo>
                  <a:cubicBezTo>
                    <a:pt x="4467220" y="77470"/>
                    <a:pt x="4460644" y="58420"/>
                    <a:pt x="4469412" y="48260"/>
                  </a:cubicBezTo>
                  <a:cubicBezTo>
                    <a:pt x="4478180" y="36830"/>
                    <a:pt x="4517635" y="21590"/>
                    <a:pt x="4539555" y="21590"/>
                  </a:cubicBezTo>
                  <a:cubicBezTo>
                    <a:pt x="4559283" y="21590"/>
                    <a:pt x="4585586" y="31750"/>
                    <a:pt x="4596546" y="40640"/>
                  </a:cubicBezTo>
                  <a:cubicBezTo>
                    <a:pt x="4605314" y="48260"/>
                    <a:pt x="4609698" y="57150"/>
                    <a:pt x="4605314" y="66040"/>
                  </a:cubicBezTo>
                  <a:cubicBezTo>
                    <a:pt x="4598738" y="77470"/>
                    <a:pt x="4581202" y="95250"/>
                    <a:pt x="4548323" y="101600"/>
                  </a:cubicBezTo>
                  <a:cubicBezTo>
                    <a:pt x="4475988" y="116840"/>
                    <a:pt x="4276520" y="78740"/>
                    <a:pt x="4125274" y="72390"/>
                  </a:cubicBezTo>
                  <a:cubicBezTo>
                    <a:pt x="3952109" y="64770"/>
                    <a:pt x="3831551" y="64770"/>
                    <a:pt x="3566323" y="64770"/>
                  </a:cubicBezTo>
                  <a:cubicBezTo>
                    <a:pt x="2924078" y="63500"/>
                    <a:pt x="710196" y="100330"/>
                    <a:pt x="254267" y="96520"/>
                  </a:cubicBezTo>
                  <a:cubicBezTo>
                    <a:pt x="135901" y="95250"/>
                    <a:pt x="67950" y="104140"/>
                    <a:pt x="30687" y="90170"/>
                  </a:cubicBezTo>
                  <a:cubicBezTo>
                    <a:pt x="10959" y="82550"/>
                    <a:pt x="0" y="67310"/>
                    <a:pt x="2192" y="58420"/>
                  </a:cubicBezTo>
                  <a:cubicBezTo>
                    <a:pt x="6575" y="48260"/>
                    <a:pt x="56991" y="31750"/>
                    <a:pt x="56991" y="31750"/>
                  </a:cubicBezTo>
                </a:path>
              </a:pathLst>
            </a:custGeom>
            <a:solidFill>
              <a:srgbClr val="000000"/>
            </a:solidFill>
            <a:ln cap="sq">
              <a:noFill/>
              <a:prstDash val="solid"/>
              <a:miter/>
            </a:ln>
          </p:spPr>
        </p:sp>
      </p:gr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DAF-ZFonn3U</dc:identifier>
  <dcterms:modified xsi:type="dcterms:W3CDTF">2011-08-01T06:04:30Z</dcterms:modified>
  <cp:revision>1</cp:revision>
  <dc:title>satelliteImageDetection_Presentation</dc:title>
</cp:coreProperties>
</file>