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NAME:FAIZ JAHAN.S</a:t>
            </a:r>
          </a:p>
          <a:p>
            <a:r>
              <a:rPr lang="en-US" sz="2400" dirty="0"/>
              <a:t>REGISTER NO:392209192</a:t>
            </a:r>
          </a:p>
          <a:p>
            <a:r>
              <a:rPr lang="en-US" sz="2400" dirty="0"/>
              <a:t>DEPARTMENT:B.COM(BM)</a:t>
            </a:r>
          </a:p>
          <a:p>
            <a:r>
              <a:rPr lang="en-US" sz="2400" dirty="0"/>
              <a:t>COLLEGE: ANNA ADARSH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A8DF220-D9D5-A3AC-8B60-398B51203DFA}"/>
              </a:ext>
            </a:extLst>
          </p:cNvPr>
          <p:cNvSpPr txBox="1"/>
          <p:nvPr/>
        </p:nvSpPr>
        <p:spPr>
          <a:xfrm>
            <a:off x="1743075" y="2551837"/>
            <a:ext cx="7043738" cy="1477328"/>
          </a:xfrm>
          <a:prstGeom prst="rect">
            <a:avLst/>
          </a:prstGeom>
          <a:noFill/>
        </p:spPr>
        <p:txBody>
          <a:bodyPr wrap="square">
            <a:spAutoFit/>
          </a:bodyPr>
          <a:lstStyle/>
          <a:p>
            <a:r>
              <a:rPr lang="en-US" b="1" dirty="0"/>
              <a:t>Objective: To create a data-driven model that effectively evaluates and predicts employee performance based on various metrics, feedback, and historical data. This model aims to provide actionable insights for improving performance, setting development goals, and making informed HR decisions.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6CF7B45-278F-C8C3-91D9-9B7FF4E1B73B}"/>
              </a:ext>
            </a:extLst>
          </p:cNvPr>
          <p:cNvSpPr txBox="1"/>
          <p:nvPr/>
        </p:nvSpPr>
        <p:spPr>
          <a:xfrm>
            <a:off x="1339453" y="1112163"/>
            <a:ext cx="6107906" cy="5632311"/>
          </a:xfrm>
          <a:prstGeom prst="rect">
            <a:avLst/>
          </a:prstGeom>
          <a:noFill/>
        </p:spPr>
        <p:txBody>
          <a:bodyPr wrap="square">
            <a:spAutoFit/>
          </a:bodyPr>
          <a:lstStyle/>
          <a:p>
            <a:pPr marL="285750" indent="-285750">
              <a:buFont typeface="Arial" panose="020B0604020202020204" pitchFamily="34" charset="0"/>
              <a:buChar char="•"/>
            </a:pPr>
            <a:r>
              <a:rPr lang="en-US" b="1" dirty="0"/>
              <a:t>1. Performance Scores and </a:t>
            </a:r>
            <a:r>
              <a:rPr lang="en-US" b="1" dirty="0" err="1"/>
              <a:t>Ratings:Individual</a:t>
            </a:r>
            <a:r>
              <a:rPr lang="en-US" b="1" dirty="0"/>
              <a:t> Performance Scores: Quantitative scores or ratings that summarize employee performance based on predefined KPIs and </a:t>
            </a:r>
            <a:r>
              <a:rPr lang="en-US" b="1" dirty="0" err="1"/>
              <a:t>metrics.Performance</a:t>
            </a:r>
            <a:r>
              <a:rPr lang="en-US" b="1" dirty="0"/>
              <a:t> Categories: Classification of employees into categories such as High Performer, Meets Expectations, or Needs Improvement.2. Trend </a:t>
            </a:r>
            <a:r>
              <a:rPr lang="en-US" b="1" dirty="0" err="1"/>
              <a:t>Analysis:Performance</a:t>
            </a:r>
            <a:r>
              <a:rPr lang="en-US" b="1" dirty="0"/>
              <a:t> Trends: Analysis of performance over time to identify patterns such as improvement or </a:t>
            </a:r>
            <a:r>
              <a:rPr lang="en-US" b="1" dirty="0" err="1"/>
              <a:t>decline.Historical</a:t>
            </a:r>
            <a:r>
              <a:rPr lang="en-US" b="1" dirty="0"/>
              <a:t> Comparisons: Comparison of current performance data with historical data to assess progress or regression.3. Strengths and </a:t>
            </a:r>
            <a:r>
              <a:rPr lang="en-US" b="1" dirty="0" err="1"/>
              <a:t>Weaknesses:Strengths</a:t>
            </a:r>
            <a:r>
              <a:rPr lang="en-US" b="1" dirty="0"/>
              <a:t>: Identification of areas where employees consistently perform well, such as high productivity or excellent customer </a:t>
            </a:r>
            <a:r>
              <a:rPr lang="en-US" b="1" dirty="0" err="1"/>
              <a:t>feedback.Weaknesses</a:t>
            </a:r>
            <a:r>
              <a:rPr lang="en-US" b="1" dirty="0"/>
              <a:t>: Areas where employees may be struggling, such as meeting deadlines or achieving specific goals.4. Development </a:t>
            </a:r>
            <a:r>
              <a:rPr lang="en-US" b="1" dirty="0" err="1"/>
              <a:t>Needs:Training</a:t>
            </a:r>
            <a:r>
              <a:rPr lang="en-US" b="1" dirty="0"/>
              <a:t> Requirements: Identification of skills gaps and training needs based on performance </a:t>
            </a:r>
            <a:r>
              <a:rPr lang="en-US" b="1" dirty="0" err="1"/>
              <a:t>data.Development</a:t>
            </a:r>
            <a:r>
              <a:rPr lang="en-US" b="1" dirty="0"/>
              <a:t> Plans: Personalized development plans and recommendations for additional training or skill enhancement.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0C7006B-EF77-4F66-8769-E3F1BDAD3759}"/>
              </a:ext>
            </a:extLst>
          </p:cNvPr>
          <p:cNvSpPr txBox="1"/>
          <p:nvPr/>
        </p:nvSpPr>
        <p:spPr>
          <a:xfrm>
            <a:off x="755332" y="1703129"/>
            <a:ext cx="6107906" cy="1754326"/>
          </a:xfrm>
          <a:prstGeom prst="rect">
            <a:avLst/>
          </a:prstGeom>
          <a:noFill/>
        </p:spPr>
        <p:txBody>
          <a:bodyPr wrap="square">
            <a:spAutoFit/>
          </a:bodyPr>
          <a:lstStyle/>
          <a:p>
            <a:r>
              <a:rPr lang="en-US" b="1" dirty="0"/>
              <a:t>Summary: The employee performance analysis has provided a detailed examination of individual and team performance across the organization. By leveraging comprehensive data from various sources, the analysis has highlighted key performance trends, strengths, weaknesses, and areas for improvement.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A75ACE7-C749-8D48-040D-DFC681D89544}"/>
              </a:ext>
            </a:extLst>
          </p:cNvPr>
          <p:cNvSpPr txBox="1"/>
          <p:nvPr/>
        </p:nvSpPr>
        <p:spPr>
          <a:xfrm>
            <a:off x="676275" y="1557635"/>
            <a:ext cx="6107906" cy="923330"/>
          </a:xfrm>
          <a:prstGeom prst="rect">
            <a:avLst/>
          </a:prstGeom>
          <a:noFill/>
        </p:spPr>
        <p:txBody>
          <a:bodyPr wrap="square">
            <a:spAutoFit/>
          </a:bodyPr>
          <a:lstStyle/>
          <a:p>
            <a:r>
              <a:rPr lang="en-US" b="1" dirty="0"/>
              <a:t>Background: The company has experienced rapid growth over the past year and is now facing challenges in evaluating employee performance effectively</a:t>
            </a:r>
          </a:p>
        </p:txBody>
      </p:sp>
      <p:sp>
        <p:nvSpPr>
          <p:cNvPr id="13" name="TextBox 12">
            <a:extLst>
              <a:ext uri="{FF2B5EF4-FFF2-40B4-BE49-F238E27FC236}">
                <a16:creationId xmlns:a16="http://schemas.microsoft.com/office/drawing/2014/main" id="{6A0A0315-DEED-3E80-EAE4-2D17F6BA63F0}"/>
              </a:ext>
            </a:extLst>
          </p:cNvPr>
          <p:cNvSpPr txBox="1"/>
          <p:nvPr/>
        </p:nvSpPr>
        <p:spPr>
          <a:xfrm>
            <a:off x="588169" y="2933700"/>
            <a:ext cx="6107906" cy="923330"/>
          </a:xfrm>
          <a:prstGeom prst="rect">
            <a:avLst/>
          </a:prstGeom>
          <a:noFill/>
        </p:spPr>
        <p:txBody>
          <a:bodyPr wrap="square">
            <a:spAutoFit/>
          </a:bodyPr>
          <a:lstStyle/>
          <a:p>
            <a:pPr marL="285750" indent="-285750">
              <a:buFont typeface="Arial" panose="020B0604020202020204" pitchFamily="34" charset="0"/>
              <a:buChar char="•"/>
            </a:pPr>
            <a:r>
              <a:rPr lang="en-US" b="1" dirty="0"/>
              <a:t>Objective: To develop a comprehensive employee performance analysis system that provides actionable insights into individual and team performance.</a:t>
            </a:r>
          </a:p>
        </p:txBody>
      </p:sp>
      <p:sp>
        <p:nvSpPr>
          <p:cNvPr id="15" name="TextBox 14">
            <a:extLst>
              <a:ext uri="{FF2B5EF4-FFF2-40B4-BE49-F238E27FC236}">
                <a16:creationId xmlns:a16="http://schemas.microsoft.com/office/drawing/2014/main" id="{66C30500-D44F-909D-787F-52BF8EF2D6E1}"/>
              </a:ext>
            </a:extLst>
          </p:cNvPr>
          <p:cNvSpPr txBox="1"/>
          <p:nvPr/>
        </p:nvSpPr>
        <p:spPr>
          <a:xfrm>
            <a:off x="598566" y="4309765"/>
            <a:ext cx="6107906" cy="1200329"/>
          </a:xfrm>
          <a:prstGeom prst="rect">
            <a:avLst/>
          </a:prstGeom>
          <a:noFill/>
        </p:spPr>
        <p:txBody>
          <a:bodyPr wrap="square">
            <a:spAutoFit/>
          </a:bodyPr>
          <a:lstStyle/>
          <a:p>
            <a:pPr marL="285750" indent="-285750">
              <a:buFont typeface="Arial" panose="020B0604020202020204" pitchFamily="34" charset="0"/>
              <a:buChar char="•"/>
            </a:pPr>
            <a:r>
              <a:rPr lang="en-US" b="1" dirty="0"/>
              <a:t>Data </a:t>
            </a:r>
            <a:r>
              <a:rPr lang="en-US" b="1" dirty="0" err="1"/>
              <a:t>Integration:Integrate</a:t>
            </a:r>
            <a:r>
              <a:rPr lang="en-US" b="1" dirty="0"/>
              <a:t> data from multiple sources into a centralized system to ensure consistency and </a:t>
            </a:r>
            <a:r>
              <a:rPr lang="en-US" b="1" dirty="0" err="1"/>
              <a:t>accuracy.Ensure</a:t>
            </a:r>
            <a:r>
              <a:rPr lang="en-US" b="1" dirty="0"/>
              <a:t> data privacy and compliance with relevant regulations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1" i="0">
                <a:solidFill>
                  <a:srgbClr val="0D0D0D"/>
                </a:solidFill>
                <a:effectLst/>
                <a:latin typeface="Times New Roman" panose="02020603050405020304" pitchFamily="18" charset="0"/>
                <a:cs typeface="Times New Roman" panose="02020603050405020304" pitchFamily="18" charset="0"/>
              </a:rPr>
              <a:t>Project Title: Enhanced Employee Performance Analysis System</a:t>
            </a:r>
            <a:endParaRPr lang="en-IN" sz="24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A162D00-0304-8719-0F1F-AD06D29AA0C4}"/>
              </a:ext>
            </a:extLst>
          </p:cNvPr>
          <p:cNvSpPr txBox="1"/>
          <p:nvPr/>
        </p:nvSpPr>
        <p:spPr>
          <a:xfrm>
            <a:off x="990600" y="3720881"/>
            <a:ext cx="6107906" cy="1477328"/>
          </a:xfrm>
          <a:prstGeom prst="rect">
            <a:avLst/>
          </a:prstGeom>
          <a:noFill/>
        </p:spPr>
        <p:txBody>
          <a:bodyPr wrap="square">
            <a:spAutoFit/>
          </a:bodyPr>
          <a:lstStyle/>
          <a:p>
            <a:pPr marL="285750" indent="-285750">
              <a:buFont typeface="Arial" panose="020B0604020202020204" pitchFamily="34" charset="0"/>
              <a:buChar char="•"/>
            </a:pPr>
            <a:r>
              <a:rPr lang="en-US" b="1" dirty="0"/>
              <a:t>Project Objective: To design and implement a data-driven system that accurately assesses and improves employee performance by integrating various performance metrics, generating insightful reports, and providing actionable recommendations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CC60CA2-E28A-9840-99B9-C10F60877129}"/>
              </a:ext>
            </a:extLst>
          </p:cNvPr>
          <p:cNvSpPr txBox="1"/>
          <p:nvPr/>
        </p:nvSpPr>
        <p:spPr>
          <a:xfrm>
            <a:off x="699452" y="1557635"/>
            <a:ext cx="6107906" cy="1200329"/>
          </a:xfrm>
          <a:prstGeom prst="rect">
            <a:avLst/>
          </a:prstGeom>
          <a:noFill/>
        </p:spPr>
        <p:txBody>
          <a:bodyPr wrap="square">
            <a:spAutoFit/>
          </a:bodyPr>
          <a:lstStyle/>
          <a:p>
            <a:pPr marL="285750" indent="-285750">
              <a:buFont typeface="Arial" panose="020B0604020202020204" pitchFamily="34" charset="0"/>
              <a:buChar char="•"/>
            </a:pPr>
            <a:r>
              <a:rPr lang="en-US" b="1" dirty="0"/>
              <a:t>Managers and </a:t>
            </a:r>
            <a:r>
              <a:rPr lang="en-US" b="1" dirty="0" err="1"/>
              <a:t>Supervisors:Role</a:t>
            </a:r>
            <a:r>
              <a:rPr lang="en-US" b="1" dirty="0"/>
              <a:t>: Evaluate employee performance, provide feedback, set goals, and make decisions about promotions, raises, and development plans.</a:t>
            </a:r>
          </a:p>
        </p:txBody>
      </p:sp>
      <p:sp>
        <p:nvSpPr>
          <p:cNvPr id="11" name="TextBox 10">
            <a:extLst>
              <a:ext uri="{FF2B5EF4-FFF2-40B4-BE49-F238E27FC236}">
                <a16:creationId xmlns:a16="http://schemas.microsoft.com/office/drawing/2014/main" id="{3B65CF25-2788-E017-DAF6-1FFF0F3B20F4}"/>
              </a:ext>
            </a:extLst>
          </p:cNvPr>
          <p:cNvSpPr txBox="1"/>
          <p:nvPr/>
        </p:nvSpPr>
        <p:spPr>
          <a:xfrm>
            <a:off x="588169" y="2905647"/>
            <a:ext cx="6107906" cy="1200329"/>
          </a:xfrm>
          <a:prstGeom prst="rect">
            <a:avLst/>
          </a:prstGeom>
          <a:noFill/>
        </p:spPr>
        <p:txBody>
          <a:bodyPr wrap="square">
            <a:spAutoFit/>
          </a:bodyPr>
          <a:lstStyle/>
          <a:p>
            <a:pPr marL="285750" indent="-285750">
              <a:buFont typeface="Arial" panose="020B0604020202020204" pitchFamily="34" charset="0"/>
              <a:buChar char="•"/>
            </a:pPr>
            <a:r>
              <a:rPr lang="en-US" b="1" dirty="0"/>
              <a:t>Human Resources (HR) </a:t>
            </a:r>
            <a:r>
              <a:rPr lang="en-US" b="1" dirty="0" err="1"/>
              <a:t>Professionals:Role</a:t>
            </a:r>
            <a:r>
              <a:rPr lang="en-US" b="1" dirty="0"/>
              <a:t>: Oversee the performance review process, manage performance-related records, and ensure compliance with organizational policies.</a:t>
            </a:r>
          </a:p>
        </p:txBody>
      </p:sp>
      <p:sp>
        <p:nvSpPr>
          <p:cNvPr id="13" name="TextBox 12">
            <a:extLst>
              <a:ext uri="{FF2B5EF4-FFF2-40B4-BE49-F238E27FC236}">
                <a16:creationId xmlns:a16="http://schemas.microsoft.com/office/drawing/2014/main" id="{88FA2833-0FE3-2513-C7EA-4BB00C72D857}"/>
              </a:ext>
            </a:extLst>
          </p:cNvPr>
          <p:cNvSpPr txBox="1"/>
          <p:nvPr/>
        </p:nvSpPr>
        <p:spPr>
          <a:xfrm>
            <a:off x="699452" y="4492756"/>
            <a:ext cx="6107906" cy="646331"/>
          </a:xfrm>
          <a:prstGeom prst="rect">
            <a:avLst/>
          </a:prstGeom>
          <a:noFill/>
        </p:spPr>
        <p:txBody>
          <a:bodyPr wrap="square">
            <a:spAutoFit/>
          </a:bodyPr>
          <a:lstStyle/>
          <a:p>
            <a:pPr marL="285750" indent="-285750">
              <a:buFont typeface="Arial" panose="020B0604020202020204" pitchFamily="34" charset="0"/>
              <a:buChar char="•"/>
            </a:pPr>
            <a:r>
              <a:rPr lang="en-US" b="1" dirty="0" err="1"/>
              <a:t>Employees:Role</a:t>
            </a:r>
            <a:r>
              <a:rPr lang="en-US" b="1" dirty="0"/>
              <a:t>: Engage with their performance data, track their progress, and set personal development goals.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0649681A-0312-F3EB-A2A7-05C5B7E0E56C}"/>
              </a:ext>
            </a:extLst>
          </p:cNvPr>
          <p:cNvSpPr txBox="1"/>
          <p:nvPr/>
        </p:nvSpPr>
        <p:spPr>
          <a:xfrm>
            <a:off x="3053953" y="2560766"/>
            <a:ext cx="6107906" cy="1754326"/>
          </a:xfrm>
          <a:prstGeom prst="rect">
            <a:avLst/>
          </a:prstGeom>
          <a:noFill/>
        </p:spPr>
        <p:txBody>
          <a:bodyPr wrap="square">
            <a:spAutoFit/>
          </a:bodyPr>
          <a:lstStyle/>
          <a:p>
            <a:r>
              <a:rPr lang="en-US" b="1" dirty="0"/>
              <a:t>Solution: The Employee Performance Analysis System is a comprehensive platform designed to streamline the evaluation and enhancement of employee performance. It integrates data from multiple sources, applies advanced analytics to evaluate performance metrics, and provides actionable insights through an intuitive user interface.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9107FBE-7CDA-0D6A-6916-8AE0BC085512}"/>
              </a:ext>
            </a:extLst>
          </p:cNvPr>
          <p:cNvSpPr txBox="1"/>
          <p:nvPr/>
        </p:nvSpPr>
        <p:spPr>
          <a:xfrm>
            <a:off x="755332" y="1161493"/>
            <a:ext cx="6107906" cy="1754326"/>
          </a:xfrm>
          <a:prstGeom prst="rect">
            <a:avLst/>
          </a:prstGeom>
          <a:noFill/>
        </p:spPr>
        <p:txBody>
          <a:bodyPr wrap="square">
            <a:spAutoFit/>
          </a:bodyPr>
          <a:lstStyle/>
          <a:p>
            <a:r>
              <a:rPr lang="en-US" b="1" dirty="0"/>
              <a:t>1. Dataset Overview: The dataset for employee performance analysis typically includes a comprehensive collection of records related to employee activities, performance metrics, and feedback. This data supports various analyses, including performance evaluations, trend identification, and development planning.</a:t>
            </a:r>
          </a:p>
        </p:txBody>
      </p:sp>
      <p:sp>
        <p:nvSpPr>
          <p:cNvPr id="6" name="TextBox 5">
            <a:extLst>
              <a:ext uri="{FF2B5EF4-FFF2-40B4-BE49-F238E27FC236}">
                <a16:creationId xmlns:a16="http://schemas.microsoft.com/office/drawing/2014/main" id="{456461E2-83C1-9AE9-D8BE-5B5BB91D7691}"/>
              </a:ext>
            </a:extLst>
          </p:cNvPr>
          <p:cNvSpPr txBox="1"/>
          <p:nvPr/>
        </p:nvSpPr>
        <p:spPr>
          <a:xfrm>
            <a:off x="755332" y="2915819"/>
            <a:ext cx="6107906" cy="1754326"/>
          </a:xfrm>
          <a:prstGeom prst="rect">
            <a:avLst/>
          </a:prstGeom>
          <a:noFill/>
        </p:spPr>
        <p:txBody>
          <a:bodyPr wrap="square">
            <a:spAutoFit/>
          </a:bodyPr>
          <a:lstStyle/>
          <a:p>
            <a:r>
              <a:rPr lang="en-US" b="1" dirty="0"/>
              <a:t>2. Key Data </a:t>
            </a:r>
            <a:r>
              <a:rPr lang="en-US" b="1" dirty="0" err="1"/>
              <a:t>Components:Employee</a:t>
            </a:r>
            <a:r>
              <a:rPr lang="en-US" b="1" dirty="0"/>
              <a:t> </a:t>
            </a:r>
            <a:r>
              <a:rPr lang="en-US" b="1" dirty="0" err="1"/>
              <a:t>Information:Employee</a:t>
            </a:r>
            <a:r>
              <a:rPr lang="en-US" b="1" dirty="0"/>
              <a:t> ID: Unique identifier for each </a:t>
            </a:r>
            <a:r>
              <a:rPr lang="en-US" b="1" dirty="0" err="1"/>
              <a:t>employee.Name</a:t>
            </a:r>
            <a:r>
              <a:rPr lang="en-US" b="1" dirty="0"/>
              <a:t>: Full name of the </a:t>
            </a:r>
            <a:r>
              <a:rPr lang="en-US" b="1" dirty="0" err="1"/>
              <a:t>employee.Department</a:t>
            </a:r>
            <a:r>
              <a:rPr lang="en-US" b="1" dirty="0"/>
              <a:t>: Department or team to which the employee </a:t>
            </a:r>
            <a:r>
              <a:rPr lang="en-US" b="1" dirty="0" err="1"/>
              <a:t>belongs.Position</a:t>
            </a:r>
            <a:r>
              <a:rPr lang="en-US" b="1" dirty="0"/>
              <a:t>/Role: Job title or role within the </a:t>
            </a:r>
            <a:r>
              <a:rPr lang="en-US" b="1" dirty="0" err="1"/>
              <a:t>organization.Hire</a:t>
            </a:r>
            <a:r>
              <a:rPr lang="en-US" b="1" dirty="0"/>
              <a:t> Date: Date when the employee joined the </a:t>
            </a:r>
            <a:r>
              <a:rPr lang="en-US" b="1" dirty="0" err="1"/>
              <a:t>company.Performance</a:t>
            </a:r>
            <a:r>
              <a:rPr lang="en-US" b="1" dirty="0"/>
              <a:t> Metrics:</a:t>
            </a:r>
          </a:p>
        </p:txBody>
      </p:sp>
      <p:sp>
        <p:nvSpPr>
          <p:cNvPr id="8" name="TextBox 7">
            <a:extLst>
              <a:ext uri="{FF2B5EF4-FFF2-40B4-BE49-F238E27FC236}">
                <a16:creationId xmlns:a16="http://schemas.microsoft.com/office/drawing/2014/main" id="{1FFA59AD-DD8B-E0B7-AFCC-2936CDDC87B8}"/>
              </a:ext>
            </a:extLst>
          </p:cNvPr>
          <p:cNvSpPr txBox="1"/>
          <p:nvPr/>
        </p:nvSpPr>
        <p:spPr>
          <a:xfrm>
            <a:off x="755332" y="4674886"/>
            <a:ext cx="6107906" cy="2308324"/>
          </a:xfrm>
          <a:prstGeom prst="rect">
            <a:avLst/>
          </a:prstGeom>
          <a:noFill/>
        </p:spPr>
        <p:txBody>
          <a:bodyPr wrap="square">
            <a:spAutoFit/>
          </a:bodyPr>
          <a:lstStyle/>
          <a:p>
            <a:r>
              <a:rPr lang="en-US" b="1" dirty="0"/>
              <a:t>3.Performance </a:t>
            </a:r>
            <a:r>
              <a:rPr lang="en-US" b="1" dirty="0" err="1"/>
              <a:t>Metrics:Project</a:t>
            </a:r>
            <a:r>
              <a:rPr lang="en-US" b="1" dirty="0"/>
              <a:t> Completion Rate: Percentage of projects or tasks completed on </a:t>
            </a:r>
            <a:r>
              <a:rPr lang="en-US" b="1" dirty="0" err="1"/>
              <a:t>time.Quality</a:t>
            </a:r>
            <a:r>
              <a:rPr lang="en-US" b="1" dirty="0"/>
              <a:t> of Work: Rating or score based on the quality of work delivered, often assessed through supervisor evaluations or customer </a:t>
            </a:r>
            <a:r>
              <a:rPr lang="en-US" b="1" dirty="0" err="1"/>
              <a:t>feedback.Attendance</a:t>
            </a:r>
            <a:r>
              <a:rPr lang="en-US" b="1" dirty="0"/>
              <a:t>: Record of attendance, including days present, absent, and reasons for </a:t>
            </a:r>
            <a:r>
              <a:rPr lang="en-US" b="1" dirty="0" err="1"/>
              <a:t>absences.Productivity</a:t>
            </a:r>
            <a:r>
              <a:rPr lang="en-US" b="1" dirty="0"/>
              <a:t>: Measures such as output per unit time or specific performance targets achieved.</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34FD2EE-39F9-C008-F1EE-89805D83B8F7}"/>
              </a:ext>
            </a:extLst>
          </p:cNvPr>
          <p:cNvSpPr txBox="1"/>
          <p:nvPr/>
        </p:nvSpPr>
        <p:spPr>
          <a:xfrm>
            <a:off x="2469673" y="2307228"/>
            <a:ext cx="6107906" cy="1477328"/>
          </a:xfrm>
          <a:prstGeom prst="rect">
            <a:avLst/>
          </a:prstGeom>
          <a:noFill/>
        </p:spPr>
        <p:txBody>
          <a:bodyPr wrap="square">
            <a:spAutoFit/>
          </a:bodyPr>
          <a:lstStyle/>
          <a:p>
            <a:r>
              <a:rPr lang="en-US" b="1" dirty="0"/>
              <a:t>1. Data-Driven </a:t>
            </a:r>
            <a:r>
              <a:rPr lang="en-US" b="1" dirty="0" err="1"/>
              <a:t>Precision:Comprehensive</a:t>
            </a:r>
            <a:r>
              <a:rPr lang="en-US" b="1" dirty="0"/>
              <a:t> Data Integration: Seamlessly integrates data from multiple sources (HR systems, project management tools, feedback surveys) to provide a unified and holistic view of employee performance. This ensures a more accurate and comprehensive analysis.</a:t>
            </a:r>
          </a:p>
        </p:txBody>
      </p:sp>
      <p:sp>
        <p:nvSpPr>
          <p:cNvPr id="13" name="TextBox 12">
            <a:extLst>
              <a:ext uri="{FF2B5EF4-FFF2-40B4-BE49-F238E27FC236}">
                <a16:creationId xmlns:a16="http://schemas.microsoft.com/office/drawing/2014/main" id="{F08FFBAC-54DD-9BF5-0C25-9A5539963351}"/>
              </a:ext>
            </a:extLst>
          </p:cNvPr>
          <p:cNvSpPr txBox="1"/>
          <p:nvPr/>
        </p:nvSpPr>
        <p:spPr>
          <a:xfrm>
            <a:off x="2381250" y="4013012"/>
            <a:ext cx="6107906" cy="2031325"/>
          </a:xfrm>
          <a:prstGeom prst="rect">
            <a:avLst/>
          </a:prstGeom>
          <a:noFill/>
        </p:spPr>
        <p:txBody>
          <a:bodyPr wrap="square">
            <a:spAutoFit/>
          </a:bodyPr>
          <a:lstStyle/>
          <a:p>
            <a:r>
              <a:rPr lang="en-US" b="1" dirty="0"/>
              <a:t>2. Advanced </a:t>
            </a:r>
            <a:r>
              <a:rPr lang="en-US" b="1" dirty="0" err="1"/>
              <a:t>Analytics:Predictive</a:t>
            </a:r>
            <a:r>
              <a:rPr lang="en-US" b="1" dirty="0"/>
              <a:t> Insights: Utilizes advanced analytics and machine learning algorithms to forecast future performance trends and identify potential issues before they </a:t>
            </a:r>
            <a:r>
              <a:rPr lang="en-US" b="1" dirty="0" err="1"/>
              <a:t>arise.Customizable</a:t>
            </a:r>
            <a:r>
              <a:rPr lang="en-US" b="1" dirty="0"/>
              <a:t> Metrics: Allows for the creation of role-specific Key Performance Indicators (KPIs) and performance metrics, ensuring that evaluations are tailored to each employee’s responsibilities.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faizjahanfaizshanawaz@gmail.com</cp:lastModifiedBy>
  <cp:revision>14</cp:revision>
  <dcterms:created xsi:type="dcterms:W3CDTF">2024-03-29T15:07:22Z</dcterms:created>
  <dcterms:modified xsi:type="dcterms:W3CDTF">2024-09-02T06:24:48Z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