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1" autoAdjust="0"/>
    <p:restoredTop sz="94660"/>
  </p:normalViewPr>
  <p:slideViewPr>
    <p:cSldViewPr snapToGrid="0">
      <p:cViewPr varScale="1">
        <p:scale>
          <a:sx n="101" d="100"/>
          <a:sy n="101" d="100"/>
        </p:scale>
        <p:origin x="15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C2D1B-177F-19D0-8D44-0E5F958A82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A09E1A33-A60A-A493-AA7F-BEA4348C54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35F72A9F-252C-694D-C22D-F7E34C32C925}"/>
              </a:ext>
            </a:extLst>
          </p:cNvPr>
          <p:cNvSpPr>
            <a:spLocks noGrp="1"/>
          </p:cNvSpPr>
          <p:nvPr>
            <p:ph type="dt" sz="half" idx="10"/>
          </p:nvPr>
        </p:nvSpPr>
        <p:spPr/>
        <p:txBody>
          <a:bodyPr/>
          <a:lstStyle/>
          <a:p>
            <a:fld id="{2E98B68E-ACC0-4323-913E-6FC570787346}" type="datetimeFigureOut">
              <a:rPr lang="en-AU" smtClean="0"/>
              <a:t>18/04/2024</a:t>
            </a:fld>
            <a:endParaRPr lang="en-AU"/>
          </a:p>
        </p:txBody>
      </p:sp>
      <p:sp>
        <p:nvSpPr>
          <p:cNvPr id="5" name="Footer Placeholder 4">
            <a:extLst>
              <a:ext uri="{FF2B5EF4-FFF2-40B4-BE49-F238E27FC236}">
                <a16:creationId xmlns:a16="http://schemas.microsoft.com/office/drawing/2014/main" id="{74F0D68E-CC0D-31E7-6CDB-565A45DB474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4755705-B3B6-4D41-8ACB-164AE1A19DC5}"/>
              </a:ext>
            </a:extLst>
          </p:cNvPr>
          <p:cNvSpPr>
            <a:spLocks noGrp="1"/>
          </p:cNvSpPr>
          <p:nvPr>
            <p:ph type="sldNum" sz="quarter" idx="12"/>
          </p:nvPr>
        </p:nvSpPr>
        <p:spPr/>
        <p:txBody>
          <a:bodyPr/>
          <a:lstStyle/>
          <a:p>
            <a:fld id="{731F4C29-032C-47A8-86D8-0349DD08E2FC}" type="slidenum">
              <a:rPr lang="en-AU" smtClean="0"/>
              <a:t>‹#›</a:t>
            </a:fld>
            <a:endParaRPr lang="en-AU"/>
          </a:p>
        </p:txBody>
      </p:sp>
    </p:spTree>
    <p:extLst>
      <p:ext uri="{BB962C8B-B14F-4D97-AF65-F5344CB8AC3E}">
        <p14:creationId xmlns:p14="http://schemas.microsoft.com/office/powerpoint/2010/main" val="3613054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5DD17-BFFE-308A-135B-21764E201936}"/>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966D36C-AE2F-88F2-126B-890C448CE0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9C96018-5F90-6BFC-B95C-1154CFE9EFA3}"/>
              </a:ext>
            </a:extLst>
          </p:cNvPr>
          <p:cNvSpPr>
            <a:spLocks noGrp="1"/>
          </p:cNvSpPr>
          <p:nvPr>
            <p:ph type="dt" sz="half" idx="10"/>
          </p:nvPr>
        </p:nvSpPr>
        <p:spPr/>
        <p:txBody>
          <a:bodyPr/>
          <a:lstStyle/>
          <a:p>
            <a:fld id="{2E98B68E-ACC0-4323-913E-6FC570787346}" type="datetimeFigureOut">
              <a:rPr lang="en-AU" smtClean="0"/>
              <a:t>18/04/2024</a:t>
            </a:fld>
            <a:endParaRPr lang="en-AU"/>
          </a:p>
        </p:txBody>
      </p:sp>
      <p:sp>
        <p:nvSpPr>
          <p:cNvPr id="5" name="Footer Placeholder 4">
            <a:extLst>
              <a:ext uri="{FF2B5EF4-FFF2-40B4-BE49-F238E27FC236}">
                <a16:creationId xmlns:a16="http://schemas.microsoft.com/office/drawing/2014/main" id="{70917955-0317-BE90-45F4-66506583C84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CF56C65-8747-9543-C32E-728D43B8E0AD}"/>
              </a:ext>
            </a:extLst>
          </p:cNvPr>
          <p:cNvSpPr>
            <a:spLocks noGrp="1"/>
          </p:cNvSpPr>
          <p:nvPr>
            <p:ph type="sldNum" sz="quarter" idx="12"/>
          </p:nvPr>
        </p:nvSpPr>
        <p:spPr/>
        <p:txBody>
          <a:bodyPr/>
          <a:lstStyle/>
          <a:p>
            <a:fld id="{731F4C29-032C-47A8-86D8-0349DD08E2FC}" type="slidenum">
              <a:rPr lang="en-AU" smtClean="0"/>
              <a:t>‹#›</a:t>
            </a:fld>
            <a:endParaRPr lang="en-AU"/>
          </a:p>
        </p:txBody>
      </p:sp>
    </p:spTree>
    <p:extLst>
      <p:ext uri="{BB962C8B-B14F-4D97-AF65-F5344CB8AC3E}">
        <p14:creationId xmlns:p14="http://schemas.microsoft.com/office/powerpoint/2010/main" val="2460915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85984A-57DE-5B48-47B3-3FA2564801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85B36E5-2CA9-C5F0-61F7-C51CE90034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3F76907-712A-E0D7-2740-31374977ABD6}"/>
              </a:ext>
            </a:extLst>
          </p:cNvPr>
          <p:cNvSpPr>
            <a:spLocks noGrp="1"/>
          </p:cNvSpPr>
          <p:nvPr>
            <p:ph type="dt" sz="half" idx="10"/>
          </p:nvPr>
        </p:nvSpPr>
        <p:spPr/>
        <p:txBody>
          <a:bodyPr/>
          <a:lstStyle/>
          <a:p>
            <a:fld id="{2E98B68E-ACC0-4323-913E-6FC570787346}" type="datetimeFigureOut">
              <a:rPr lang="en-AU" smtClean="0"/>
              <a:t>18/04/2024</a:t>
            </a:fld>
            <a:endParaRPr lang="en-AU"/>
          </a:p>
        </p:txBody>
      </p:sp>
      <p:sp>
        <p:nvSpPr>
          <p:cNvPr id="5" name="Footer Placeholder 4">
            <a:extLst>
              <a:ext uri="{FF2B5EF4-FFF2-40B4-BE49-F238E27FC236}">
                <a16:creationId xmlns:a16="http://schemas.microsoft.com/office/drawing/2014/main" id="{0175A2FE-074B-4D7D-E8C0-B4277A55C57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DD857EF-4BBB-CDEB-5205-6CDC2D933E69}"/>
              </a:ext>
            </a:extLst>
          </p:cNvPr>
          <p:cNvSpPr>
            <a:spLocks noGrp="1"/>
          </p:cNvSpPr>
          <p:nvPr>
            <p:ph type="sldNum" sz="quarter" idx="12"/>
          </p:nvPr>
        </p:nvSpPr>
        <p:spPr/>
        <p:txBody>
          <a:bodyPr/>
          <a:lstStyle/>
          <a:p>
            <a:fld id="{731F4C29-032C-47A8-86D8-0349DD08E2FC}" type="slidenum">
              <a:rPr lang="en-AU" smtClean="0"/>
              <a:t>‹#›</a:t>
            </a:fld>
            <a:endParaRPr lang="en-AU"/>
          </a:p>
        </p:txBody>
      </p:sp>
    </p:spTree>
    <p:extLst>
      <p:ext uri="{BB962C8B-B14F-4D97-AF65-F5344CB8AC3E}">
        <p14:creationId xmlns:p14="http://schemas.microsoft.com/office/powerpoint/2010/main" val="3578354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51ED6-071E-B595-A293-5C853A947FE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058872D-A281-35B0-24D5-9F4D8C7513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6688A28-26D1-9895-E10F-4499793B7D0E}"/>
              </a:ext>
            </a:extLst>
          </p:cNvPr>
          <p:cNvSpPr>
            <a:spLocks noGrp="1"/>
          </p:cNvSpPr>
          <p:nvPr>
            <p:ph type="dt" sz="half" idx="10"/>
          </p:nvPr>
        </p:nvSpPr>
        <p:spPr/>
        <p:txBody>
          <a:bodyPr/>
          <a:lstStyle/>
          <a:p>
            <a:fld id="{2E98B68E-ACC0-4323-913E-6FC570787346}" type="datetimeFigureOut">
              <a:rPr lang="en-AU" smtClean="0"/>
              <a:t>18/04/2024</a:t>
            </a:fld>
            <a:endParaRPr lang="en-AU"/>
          </a:p>
        </p:txBody>
      </p:sp>
      <p:sp>
        <p:nvSpPr>
          <p:cNvPr id="5" name="Footer Placeholder 4">
            <a:extLst>
              <a:ext uri="{FF2B5EF4-FFF2-40B4-BE49-F238E27FC236}">
                <a16:creationId xmlns:a16="http://schemas.microsoft.com/office/drawing/2014/main" id="{87CA9FC4-9405-5B20-94A7-28AC5891BEC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CC04430-2C3D-11E9-A887-322C85C44C04}"/>
              </a:ext>
            </a:extLst>
          </p:cNvPr>
          <p:cNvSpPr>
            <a:spLocks noGrp="1"/>
          </p:cNvSpPr>
          <p:nvPr>
            <p:ph type="sldNum" sz="quarter" idx="12"/>
          </p:nvPr>
        </p:nvSpPr>
        <p:spPr/>
        <p:txBody>
          <a:bodyPr/>
          <a:lstStyle/>
          <a:p>
            <a:fld id="{731F4C29-032C-47A8-86D8-0349DD08E2FC}" type="slidenum">
              <a:rPr lang="en-AU" smtClean="0"/>
              <a:t>‹#›</a:t>
            </a:fld>
            <a:endParaRPr lang="en-AU"/>
          </a:p>
        </p:txBody>
      </p:sp>
    </p:spTree>
    <p:extLst>
      <p:ext uri="{BB962C8B-B14F-4D97-AF65-F5344CB8AC3E}">
        <p14:creationId xmlns:p14="http://schemas.microsoft.com/office/powerpoint/2010/main" val="3832197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BC92B-B5CD-6F32-3235-863561A7E3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7C79E95E-28D8-F15B-D4C9-966850DF25B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633F36-87D0-451D-CF78-5280A19C4BD6}"/>
              </a:ext>
            </a:extLst>
          </p:cNvPr>
          <p:cNvSpPr>
            <a:spLocks noGrp="1"/>
          </p:cNvSpPr>
          <p:nvPr>
            <p:ph type="dt" sz="half" idx="10"/>
          </p:nvPr>
        </p:nvSpPr>
        <p:spPr/>
        <p:txBody>
          <a:bodyPr/>
          <a:lstStyle/>
          <a:p>
            <a:fld id="{2E98B68E-ACC0-4323-913E-6FC570787346}" type="datetimeFigureOut">
              <a:rPr lang="en-AU" smtClean="0"/>
              <a:t>18/04/2024</a:t>
            </a:fld>
            <a:endParaRPr lang="en-AU"/>
          </a:p>
        </p:txBody>
      </p:sp>
      <p:sp>
        <p:nvSpPr>
          <p:cNvPr id="5" name="Footer Placeholder 4">
            <a:extLst>
              <a:ext uri="{FF2B5EF4-FFF2-40B4-BE49-F238E27FC236}">
                <a16:creationId xmlns:a16="http://schemas.microsoft.com/office/drawing/2014/main" id="{DBB847E2-EEE8-262A-B214-CF9698E379A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76B50C4-A82A-8C9A-15EF-D6BEEF844D9A}"/>
              </a:ext>
            </a:extLst>
          </p:cNvPr>
          <p:cNvSpPr>
            <a:spLocks noGrp="1"/>
          </p:cNvSpPr>
          <p:nvPr>
            <p:ph type="sldNum" sz="quarter" idx="12"/>
          </p:nvPr>
        </p:nvSpPr>
        <p:spPr/>
        <p:txBody>
          <a:bodyPr/>
          <a:lstStyle/>
          <a:p>
            <a:fld id="{731F4C29-032C-47A8-86D8-0349DD08E2FC}" type="slidenum">
              <a:rPr lang="en-AU" smtClean="0"/>
              <a:t>‹#›</a:t>
            </a:fld>
            <a:endParaRPr lang="en-AU"/>
          </a:p>
        </p:txBody>
      </p:sp>
    </p:spTree>
    <p:extLst>
      <p:ext uri="{BB962C8B-B14F-4D97-AF65-F5344CB8AC3E}">
        <p14:creationId xmlns:p14="http://schemas.microsoft.com/office/powerpoint/2010/main" val="2240701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5C142-E628-57C1-8D3D-0187A7E50A3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DA24DC3-0DC8-6A53-494C-1C4CA0CC98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540AE7C-8E9E-0AC6-019F-53B438C0C3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32F13F66-1F98-BA2D-1ECD-67F4D0F2367A}"/>
              </a:ext>
            </a:extLst>
          </p:cNvPr>
          <p:cNvSpPr>
            <a:spLocks noGrp="1"/>
          </p:cNvSpPr>
          <p:nvPr>
            <p:ph type="dt" sz="half" idx="10"/>
          </p:nvPr>
        </p:nvSpPr>
        <p:spPr/>
        <p:txBody>
          <a:bodyPr/>
          <a:lstStyle/>
          <a:p>
            <a:fld id="{2E98B68E-ACC0-4323-913E-6FC570787346}" type="datetimeFigureOut">
              <a:rPr lang="en-AU" smtClean="0"/>
              <a:t>18/04/2024</a:t>
            </a:fld>
            <a:endParaRPr lang="en-AU"/>
          </a:p>
        </p:txBody>
      </p:sp>
      <p:sp>
        <p:nvSpPr>
          <p:cNvPr id="6" name="Footer Placeholder 5">
            <a:extLst>
              <a:ext uri="{FF2B5EF4-FFF2-40B4-BE49-F238E27FC236}">
                <a16:creationId xmlns:a16="http://schemas.microsoft.com/office/drawing/2014/main" id="{E23CBCD7-EDB1-24CA-D0D7-98AAB02EEAF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9774D93-F311-2350-DD55-FA66C6D86226}"/>
              </a:ext>
            </a:extLst>
          </p:cNvPr>
          <p:cNvSpPr>
            <a:spLocks noGrp="1"/>
          </p:cNvSpPr>
          <p:nvPr>
            <p:ph type="sldNum" sz="quarter" idx="12"/>
          </p:nvPr>
        </p:nvSpPr>
        <p:spPr/>
        <p:txBody>
          <a:bodyPr/>
          <a:lstStyle/>
          <a:p>
            <a:fld id="{731F4C29-032C-47A8-86D8-0349DD08E2FC}" type="slidenum">
              <a:rPr lang="en-AU" smtClean="0"/>
              <a:t>‹#›</a:t>
            </a:fld>
            <a:endParaRPr lang="en-AU"/>
          </a:p>
        </p:txBody>
      </p:sp>
    </p:spTree>
    <p:extLst>
      <p:ext uri="{BB962C8B-B14F-4D97-AF65-F5344CB8AC3E}">
        <p14:creationId xmlns:p14="http://schemas.microsoft.com/office/powerpoint/2010/main" val="2586700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88E94-8EDB-23FE-AE43-ED3DE90AE94B}"/>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B873987-9D74-B644-E501-A0D6212E73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DA8AA3-2263-CD7D-873B-16A810E098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86C4EBCF-99C8-7CEF-E1AD-70E07108FA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353D13-53DD-60AE-CEA6-997F2386F9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E8F8AC2D-FE32-3AE8-3C85-D7D277591D74}"/>
              </a:ext>
            </a:extLst>
          </p:cNvPr>
          <p:cNvSpPr>
            <a:spLocks noGrp="1"/>
          </p:cNvSpPr>
          <p:nvPr>
            <p:ph type="dt" sz="half" idx="10"/>
          </p:nvPr>
        </p:nvSpPr>
        <p:spPr/>
        <p:txBody>
          <a:bodyPr/>
          <a:lstStyle/>
          <a:p>
            <a:fld id="{2E98B68E-ACC0-4323-913E-6FC570787346}" type="datetimeFigureOut">
              <a:rPr lang="en-AU" smtClean="0"/>
              <a:t>18/04/2024</a:t>
            </a:fld>
            <a:endParaRPr lang="en-AU"/>
          </a:p>
        </p:txBody>
      </p:sp>
      <p:sp>
        <p:nvSpPr>
          <p:cNvPr id="8" name="Footer Placeholder 7">
            <a:extLst>
              <a:ext uri="{FF2B5EF4-FFF2-40B4-BE49-F238E27FC236}">
                <a16:creationId xmlns:a16="http://schemas.microsoft.com/office/drawing/2014/main" id="{E20451C7-3881-4645-C158-C402DAA230E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F5A8EEAA-C709-98E1-7F13-5B776FB8F8A0}"/>
              </a:ext>
            </a:extLst>
          </p:cNvPr>
          <p:cNvSpPr>
            <a:spLocks noGrp="1"/>
          </p:cNvSpPr>
          <p:nvPr>
            <p:ph type="sldNum" sz="quarter" idx="12"/>
          </p:nvPr>
        </p:nvSpPr>
        <p:spPr/>
        <p:txBody>
          <a:bodyPr/>
          <a:lstStyle/>
          <a:p>
            <a:fld id="{731F4C29-032C-47A8-86D8-0349DD08E2FC}" type="slidenum">
              <a:rPr lang="en-AU" smtClean="0"/>
              <a:t>‹#›</a:t>
            </a:fld>
            <a:endParaRPr lang="en-AU"/>
          </a:p>
        </p:txBody>
      </p:sp>
    </p:spTree>
    <p:extLst>
      <p:ext uri="{BB962C8B-B14F-4D97-AF65-F5344CB8AC3E}">
        <p14:creationId xmlns:p14="http://schemas.microsoft.com/office/powerpoint/2010/main" val="2667915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268D-92D6-0ACF-C583-CF4E214C374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D7D1FEC-E42A-4EDA-2300-8D6AC5F68A37}"/>
              </a:ext>
            </a:extLst>
          </p:cNvPr>
          <p:cNvSpPr>
            <a:spLocks noGrp="1"/>
          </p:cNvSpPr>
          <p:nvPr>
            <p:ph type="dt" sz="half" idx="10"/>
          </p:nvPr>
        </p:nvSpPr>
        <p:spPr/>
        <p:txBody>
          <a:bodyPr/>
          <a:lstStyle/>
          <a:p>
            <a:fld id="{2E98B68E-ACC0-4323-913E-6FC570787346}" type="datetimeFigureOut">
              <a:rPr lang="en-AU" smtClean="0"/>
              <a:t>18/04/2024</a:t>
            </a:fld>
            <a:endParaRPr lang="en-AU"/>
          </a:p>
        </p:txBody>
      </p:sp>
      <p:sp>
        <p:nvSpPr>
          <p:cNvPr id="4" name="Footer Placeholder 3">
            <a:extLst>
              <a:ext uri="{FF2B5EF4-FFF2-40B4-BE49-F238E27FC236}">
                <a16:creationId xmlns:a16="http://schemas.microsoft.com/office/drawing/2014/main" id="{EEB94A57-A72F-367A-BB89-34DB3EE31057}"/>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01DB8198-A799-612C-F8C0-02C415725703}"/>
              </a:ext>
            </a:extLst>
          </p:cNvPr>
          <p:cNvSpPr>
            <a:spLocks noGrp="1"/>
          </p:cNvSpPr>
          <p:nvPr>
            <p:ph type="sldNum" sz="quarter" idx="12"/>
          </p:nvPr>
        </p:nvSpPr>
        <p:spPr/>
        <p:txBody>
          <a:bodyPr/>
          <a:lstStyle/>
          <a:p>
            <a:fld id="{731F4C29-032C-47A8-86D8-0349DD08E2FC}" type="slidenum">
              <a:rPr lang="en-AU" smtClean="0"/>
              <a:t>‹#›</a:t>
            </a:fld>
            <a:endParaRPr lang="en-AU"/>
          </a:p>
        </p:txBody>
      </p:sp>
    </p:spTree>
    <p:extLst>
      <p:ext uri="{BB962C8B-B14F-4D97-AF65-F5344CB8AC3E}">
        <p14:creationId xmlns:p14="http://schemas.microsoft.com/office/powerpoint/2010/main" val="3383098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EC93A0-2B78-3646-415E-9F011EB086E2}"/>
              </a:ext>
            </a:extLst>
          </p:cNvPr>
          <p:cNvSpPr>
            <a:spLocks noGrp="1"/>
          </p:cNvSpPr>
          <p:nvPr>
            <p:ph type="dt" sz="half" idx="10"/>
          </p:nvPr>
        </p:nvSpPr>
        <p:spPr/>
        <p:txBody>
          <a:bodyPr/>
          <a:lstStyle/>
          <a:p>
            <a:fld id="{2E98B68E-ACC0-4323-913E-6FC570787346}" type="datetimeFigureOut">
              <a:rPr lang="en-AU" smtClean="0"/>
              <a:t>18/04/2024</a:t>
            </a:fld>
            <a:endParaRPr lang="en-AU"/>
          </a:p>
        </p:txBody>
      </p:sp>
      <p:sp>
        <p:nvSpPr>
          <p:cNvPr id="3" name="Footer Placeholder 2">
            <a:extLst>
              <a:ext uri="{FF2B5EF4-FFF2-40B4-BE49-F238E27FC236}">
                <a16:creationId xmlns:a16="http://schemas.microsoft.com/office/drawing/2014/main" id="{0AEAA76D-385F-C633-975B-5C015698123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8506BDE5-AF05-26D5-E8B9-807B261AF82B}"/>
              </a:ext>
            </a:extLst>
          </p:cNvPr>
          <p:cNvSpPr>
            <a:spLocks noGrp="1"/>
          </p:cNvSpPr>
          <p:nvPr>
            <p:ph type="sldNum" sz="quarter" idx="12"/>
          </p:nvPr>
        </p:nvSpPr>
        <p:spPr/>
        <p:txBody>
          <a:bodyPr/>
          <a:lstStyle/>
          <a:p>
            <a:fld id="{731F4C29-032C-47A8-86D8-0349DD08E2FC}" type="slidenum">
              <a:rPr lang="en-AU" smtClean="0"/>
              <a:t>‹#›</a:t>
            </a:fld>
            <a:endParaRPr lang="en-AU"/>
          </a:p>
        </p:txBody>
      </p:sp>
    </p:spTree>
    <p:extLst>
      <p:ext uri="{BB962C8B-B14F-4D97-AF65-F5344CB8AC3E}">
        <p14:creationId xmlns:p14="http://schemas.microsoft.com/office/powerpoint/2010/main" val="35752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4C6BA-1E2E-5945-1627-115D1C6574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B12D2766-7930-DF29-06F9-24A6AB4A04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9343E6E1-A21E-59A1-48D3-DB08A12D5F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5E2E0E-A136-6912-4743-C38C9B24ED65}"/>
              </a:ext>
            </a:extLst>
          </p:cNvPr>
          <p:cNvSpPr>
            <a:spLocks noGrp="1"/>
          </p:cNvSpPr>
          <p:nvPr>
            <p:ph type="dt" sz="half" idx="10"/>
          </p:nvPr>
        </p:nvSpPr>
        <p:spPr/>
        <p:txBody>
          <a:bodyPr/>
          <a:lstStyle/>
          <a:p>
            <a:fld id="{2E98B68E-ACC0-4323-913E-6FC570787346}" type="datetimeFigureOut">
              <a:rPr lang="en-AU" smtClean="0"/>
              <a:t>18/04/2024</a:t>
            </a:fld>
            <a:endParaRPr lang="en-AU"/>
          </a:p>
        </p:txBody>
      </p:sp>
      <p:sp>
        <p:nvSpPr>
          <p:cNvPr id="6" name="Footer Placeholder 5">
            <a:extLst>
              <a:ext uri="{FF2B5EF4-FFF2-40B4-BE49-F238E27FC236}">
                <a16:creationId xmlns:a16="http://schemas.microsoft.com/office/drawing/2014/main" id="{99675603-874D-4A9F-D780-0DE2B5AA74C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E7FE779-8743-3026-AFE6-94E9BE51161B}"/>
              </a:ext>
            </a:extLst>
          </p:cNvPr>
          <p:cNvSpPr>
            <a:spLocks noGrp="1"/>
          </p:cNvSpPr>
          <p:nvPr>
            <p:ph type="sldNum" sz="quarter" idx="12"/>
          </p:nvPr>
        </p:nvSpPr>
        <p:spPr/>
        <p:txBody>
          <a:bodyPr/>
          <a:lstStyle/>
          <a:p>
            <a:fld id="{731F4C29-032C-47A8-86D8-0349DD08E2FC}" type="slidenum">
              <a:rPr lang="en-AU" smtClean="0"/>
              <a:t>‹#›</a:t>
            </a:fld>
            <a:endParaRPr lang="en-AU"/>
          </a:p>
        </p:txBody>
      </p:sp>
    </p:spTree>
    <p:extLst>
      <p:ext uri="{BB962C8B-B14F-4D97-AF65-F5344CB8AC3E}">
        <p14:creationId xmlns:p14="http://schemas.microsoft.com/office/powerpoint/2010/main" val="587382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89ACD-A40C-14DD-4ACD-8A7918CE5A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5A4EFC62-9F1C-5D98-068A-5061805307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98F9F23-84CF-D540-64F5-38A817FBF1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F1CBBC-BCC1-7CE2-8566-B14E530C2041}"/>
              </a:ext>
            </a:extLst>
          </p:cNvPr>
          <p:cNvSpPr>
            <a:spLocks noGrp="1"/>
          </p:cNvSpPr>
          <p:nvPr>
            <p:ph type="dt" sz="half" idx="10"/>
          </p:nvPr>
        </p:nvSpPr>
        <p:spPr/>
        <p:txBody>
          <a:bodyPr/>
          <a:lstStyle/>
          <a:p>
            <a:fld id="{2E98B68E-ACC0-4323-913E-6FC570787346}" type="datetimeFigureOut">
              <a:rPr lang="en-AU" smtClean="0"/>
              <a:t>18/04/2024</a:t>
            </a:fld>
            <a:endParaRPr lang="en-AU"/>
          </a:p>
        </p:txBody>
      </p:sp>
      <p:sp>
        <p:nvSpPr>
          <p:cNvPr id="6" name="Footer Placeholder 5">
            <a:extLst>
              <a:ext uri="{FF2B5EF4-FFF2-40B4-BE49-F238E27FC236}">
                <a16:creationId xmlns:a16="http://schemas.microsoft.com/office/drawing/2014/main" id="{68A984FC-B9A9-C18E-7DAB-92D6327100F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2517777-474A-21D8-6983-506630D1FEB1}"/>
              </a:ext>
            </a:extLst>
          </p:cNvPr>
          <p:cNvSpPr>
            <a:spLocks noGrp="1"/>
          </p:cNvSpPr>
          <p:nvPr>
            <p:ph type="sldNum" sz="quarter" idx="12"/>
          </p:nvPr>
        </p:nvSpPr>
        <p:spPr/>
        <p:txBody>
          <a:bodyPr/>
          <a:lstStyle/>
          <a:p>
            <a:fld id="{731F4C29-032C-47A8-86D8-0349DD08E2FC}" type="slidenum">
              <a:rPr lang="en-AU" smtClean="0"/>
              <a:t>‹#›</a:t>
            </a:fld>
            <a:endParaRPr lang="en-AU"/>
          </a:p>
        </p:txBody>
      </p:sp>
    </p:spTree>
    <p:extLst>
      <p:ext uri="{BB962C8B-B14F-4D97-AF65-F5344CB8AC3E}">
        <p14:creationId xmlns:p14="http://schemas.microsoft.com/office/powerpoint/2010/main" val="1776337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43C3AE-64AC-9BE7-56A2-721D11C316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197AA39-F981-C1AC-A202-536BC9E6B0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8C2683F-F5CB-D768-B818-E49F2DE6AA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E98B68E-ACC0-4323-913E-6FC570787346}" type="datetimeFigureOut">
              <a:rPr lang="en-AU" smtClean="0"/>
              <a:t>18/04/2024</a:t>
            </a:fld>
            <a:endParaRPr lang="en-AU"/>
          </a:p>
        </p:txBody>
      </p:sp>
      <p:sp>
        <p:nvSpPr>
          <p:cNvPr id="5" name="Footer Placeholder 4">
            <a:extLst>
              <a:ext uri="{FF2B5EF4-FFF2-40B4-BE49-F238E27FC236}">
                <a16:creationId xmlns:a16="http://schemas.microsoft.com/office/drawing/2014/main" id="{2959CD93-AD4C-021E-230A-FC273B6A2C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667DBF82-62A6-4603-A9FE-E9612C96FA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31F4C29-032C-47A8-86D8-0349DD08E2FC}" type="slidenum">
              <a:rPr lang="en-AU" smtClean="0"/>
              <a:t>‹#›</a:t>
            </a:fld>
            <a:endParaRPr lang="en-AU"/>
          </a:p>
        </p:txBody>
      </p:sp>
    </p:spTree>
    <p:extLst>
      <p:ext uri="{BB962C8B-B14F-4D97-AF65-F5344CB8AC3E}">
        <p14:creationId xmlns:p14="http://schemas.microsoft.com/office/powerpoint/2010/main" val="3962658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6.png"/><Relationship Id="rId18" Type="http://schemas.openxmlformats.org/officeDocument/2006/relationships/image" Target="../media/image28.png"/><Relationship Id="rId26" Type="http://schemas.openxmlformats.org/officeDocument/2006/relationships/image" Target="../media/image34.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33.png"/><Relationship Id="rId2" Type="http://schemas.openxmlformats.org/officeDocument/2006/relationships/image" Target="../media/image1.png"/><Relationship Id="rId16" Type="http://schemas.openxmlformats.org/officeDocument/2006/relationships/image" Target="../media/image27.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32.png"/><Relationship Id="rId5" Type="http://schemas.openxmlformats.org/officeDocument/2006/relationships/image" Target="../media/image24.png"/><Relationship Id="rId15" Type="http://schemas.openxmlformats.org/officeDocument/2006/relationships/image" Target="../media/image14.png"/><Relationship Id="rId23" Type="http://schemas.openxmlformats.org/officeDocument/2006/relationships/image" Target="../media/image31.png"/><Relationship Id="rId10" Type="http://schemas.openxmlformats.org/officeDocument/2006/relationships/image" Target="../media/image9.png"/><Relationship Id="rId19" Type="http://schemas.openxmlformats.org/officeDocument/2006/relationships/image" Target="../media/image29.png"/><Relationship Id="rId4" Type="http://schemas.openxmlformats.org/officeDocument/2006/relationships/image" Target="../media/image3.png"/><Relationship Id="rId9" Type="http://schemas.openxmlformats.org/officeDocument/2006/relationships/image" Target="../media/image25.png"/><Relationship Id="rId14" Type="http://schemas.openxmlformats.org/officeDocument/2006/relationships/image" Target="../media/image13.png"/><Relationship Id="rId22" Type="http://schemas.openxmlformats.org/officeDocument/2006/relationships/image" Target="../media/image30.png"/></Relationships>
</file>

<file path=ppt/slides/_rels/slide4.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18" Type="http://schemas.openxmlformats.org/officeDocument/2006/relationships/image" Target="../media/image51.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17" Type="http://schemas.openxmlformats.org/officeDocument/2006/relationships/image" Target="../media/image50.png"/><Relationship Id="rId2" Type="http://schemas.openxmlformats.org/officeDocument/2006/relationships/image" Target="../media/image35.png"/><Relationship Id="rId16"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5" Type="http://schemas.openxmlformats.org/officeDocument/2006/relationships/image" Target="../media/image4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 Id="rId14" Type="http://schemas.openxmlformats.org/officeDocument/2006/relationships/image" Target="../media/image47.png"/></Relationships>
</file>

<file path=ppt/slides/_rels/slide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 Id="rId4" Type="http://schemas.openxmlformats.org/officeDocument/2006/relationships/image" Target="../media/image5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B85E56-B762-D6F5-30F3-21546049A968}"/>
              </a:ext>
            </a:extLst>
          </p:cNvPr>
          <p:cNvSpPr>
            <a:spLocks noGrp="1"/>
          </p:cNvSpPr>
          <p:nvPr>
            <p:ph type="title"/>
          </p:nvPr>
        </p:nvSpPr>
        <p:spPr>
          <a:xfrm>
            <a:off x="838199" y="365125"/>
            <a:ext cx="10755923" cy="1325563"/>
          </a:xfrm>
        </p:spPr>
        <p:txBody>
          <a:bodyPr>
            <a:normAutofit/>
          </a:bodyPr>
          <a:lstStyle/>
          <a:p>
            <a:r>
              <a:rPr lang="en-AU" sz="3600" dirty="0"/>
              <a:t>Using the JPEG Pleno Light Field Box Framework for GMIS</a:t>
            </a:r>
          </a:p>
        </p:txBody>
      </p:sp>
      <p:sp>
        <p:nvSpPr>
          <p:cNvPr id="5" name="Content Placeholder 4">
            <a:extLst>
              <a:ext uri="{FF2B5EF4-FFF2-40B4-BE49-F238E27FC236}">
                <a16:creationId xmlns:a16="http://schemas.microsoft.com/office/drawing/2014/main" id="{AFBBDC7C-2030-6055-3ECC-F21D549E5D0F}"/>
              </a:ext>
            </a:extLst>
          </p:cNvPr>
          <p:cNvSpPr>
            <a:spLocks noGrp="1"/>
          </p:cNvSpPr>
          <p:nvPr>
            <p:ph idx="1"/>
          </p:nvPr>
        </p:nvSpPr>
        <p:spPr>
          <a:xfrm>
            <a:off x="838200" y="1825625"/>
            <a:ext cx="11025554" cy="4351338"/>
          </a:xfrm>
        </p:spPr>
        <p:txBody>
          <a:bodyPr>
            <a:normAutofit/>
          </a:bodyPr>
          <a:lstStyle/>
          <a:p>
            <a:r>
              <a:rPr lang="en-AU" sz="2200" dirty="0"/>
              <a:t>These slides explore certain options for employing the JPEG Pleno File Format for GMIS</a:t>
            </a:r>
          </a:p>
          <a:p>
            <a:pPr lvl="1"/>
            <a:r>
              <a:rPr lang="en-AU" sz="2000" dirty="0"/>
              <a:t>The aim is for these slides to form a starting point for a more detailed study of the changes required to the existing JPEG Pleno framework</a:t>
            </a:r>
          </a:p>
          <a:p>
            <a:endParaRPr lang="en-AU" sz="2400" dirty="0"/>
          </a:p>
          <a:p>
            <a:r>
              <a:rPr lang="en-AU" sz="2200" dirty="0"/>
              <a:t>By generalising the 2D array of views to a graph representation, various types of image sets can be incorporated to the JPEG Pleno Light Field box framework.</a:t>
            </a:r>
          </a:p>
          <a:p>
            <a:pPr lvl="1"/>
            <a:r>
              <a:rPr lang="en-AU" sz="2000" dirty="0"/>
              <a:t>A graph allows for a certain ordering of images and defines a hierarchy for coding</a:t>
            </a:r>
          </a:p>
          <a:p>
            <a:endParaRPr lang="en-AU" sz="2400" dirty="0"/>
          </a:p>
          <a:p>
            <a:r>
              <a:rPr lang="en-AU" sz="2200" dirty="0"/>
              <a:t>New boxes that will need to be defined, along with modifications and extensions to current boxes, are highlighted in these slides</a:t>
            </a:r>
          </a:p>
          <a:p>
            <a:endParaRPr lang="en-AU" dirty="0"/>
          </a:p>
        </p:txBody>
      </p:sp>
    </p:spTree>
    <p:extLst>
      <p:ext uri="{BB962C8B-B14F-4D97-AF65-F5344CB8AC3E}">
        <p14:creationId xmlns:p14="http://schemas.microsoft.com/office/powerpoint/2010/main" val="1374373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243C74B1-7B5E-8C35-023A-EABF3185019C}"/>
              </a:ext>
            </a:extLst>
          </p:cNvPr>
          <p:cNvGrpSpPr/>
          <p:nvPr/>
        </p:nvGrpSpPr>
        <p:grpSpPr>
          <a:xfrm>
            <a:off x="266925" y="605742"/>
            <a:ext cx="5263022" cy="5840483"/>
            <a:chOff x="4109013" y="625034"/>
            <a:chExt cx="5263022" cy="5840483"/>
          </a:xfrm>
        </p:grpSpPr>
        <p:grpSp>
          <p:nvGrpSpPr>
            <p:cNvPr id="70" name="Group 69">
              <a:extLst>
                <a:ext uri="{FF2B5EF4-FFF2-40B4-BE49-F238E27FC236}">
                  <a16:creationId xmlns:a16="http://schemas.microsoft.com/office/drawing/2014/main" id="{DB2723A4-84E6-A83D-BC78-2E765BB5B5F0}"/>
                </a:ext>
              </a:extLst>
            </p:cNvPr>
            <p:cNvGrpSpPr/>
            <p:nvPr/>
          </p:nvGrpSpPr>
          <p:grpSpPr>
            <a:xfrm>
              <a:off x="4218827" y="4347316"/>
              <a:ext cx="5153208" cy="2118201"/>
              <a:chOff x="1798244" y="4401710"/>
              <a:chExt cx="5153208" cy="2118201"/>
            </a:xfrm>
          </p:grpSpPr>
          <p:sp>
            <p:nvSpPr>
              <p:cNvPr id="61" name="Oval 60">
                <a:extLst>
                  <a:ext uri="{FF2B5EF4-FFF2-40B4-BE49-F238E27FC236}">
                    <a16:creationId xmlns:a16="http://schemas.microsoft.com/office/drawing/2014/main" id="{A04E6CE4-A9B1-6D7D-8364-ADFD3B4F788D}"/>
                  </a:ext>
                </a:extLst>
              </p:cNvPr>
              <p:cNvSpPr>
                <a:spLocks noChangeAspect="1"/>
              </p:cNvSpPr>
              <p:nvPr/>
            </p:nvSpPr>
            <p:spPr>
              <a:xfrm>
                <a:off x="1817502" y="4410831"/>
                <a:ext cx="327225" cy="32767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mc:Choice xmlns:a14="http://schemas.microsoft.com/office/drawing/2010/main" Requires="a14">
              <p:sp>
                <p:nvSpPr>
                  <p:cNvPr id="62" name="TextBox 61">
                    <a:extLst>
                      <a:ext uri="{FF2B5EF4-FFF2-40B4-BE49-F238E27FC236}">
                        <a16:creationId xmlns:a16="http://schemas.microsoft.com/office/drawing/2014/main" id="{4AC04927-B336-D240-C722-671F4637E18E}"/>
                      </a:ext>
                    </a:extLst>
                  </p:cNvPr>
                  <p:cNvSpPr txBox="1"/>
                  <p:nvPr/>
                </p:nvSpPr>
                <p:spPr>
                  <a:xfrm>
                    <a:off x="1856528" y="4410830"/>
                    <a:ext cx="2444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𝑚</m:t>
                          </m:r>
                        </m:oMath>
                      </m:oMathPara>
                    </a14:m>
                    <a:endParaRPr lang="en-AU" dirty="0"/>
                  </a:p>
                </p:txBody>
              </p:sp>
            </mc:Choice>
            <mc:Fallback>
              <p:sp>
                <p:nvSpPr>
                  <p:cNvPr id="62" name="TextBox 61">
                    <a:extLst>
                      <a:ext uri="{FF2B5EF4-FFF2-40B4-BE49-F238E27FC236}">
                        <a16:creationId xmlns:a16="http://schemas.microsoft.com/office/drawing/2014/main" id="{4AC04927-B336-D240-C722-671F4637E18E}"/>
                      </a:ext>
                    </a:extLst>
                  </p:cNvPr>
                  <p:cNvSpPr txBox="1">
                    <a:spLocks noRot="1" noChangeAspect="1" noMove="1" noResize="1" noEditPoints="1" noAdjustHandles="1" noChangeArrowheads="1" noChangeShapeType="1" noTextEdit="1"/>
                  </p:cNvSpPr>
                  <p:nvPr/>
                </p:nvSpPr>
                <p:spPr>
                  <a:xfrm>
                    <a:off x="1856528" y="4410830"/>
                    <a:ext cx="244426" cy="276999"/>
                  </a:xfrm>
                  <a:prstGeom prst="rect">
                    <a:avLst/>
                  </a:prstGeom>
                  <a:blipFill>
                    <a:blip r:embed="rId2"/>
                    <a:stretch>
                      <a:fillRect l="-15000" r="-15000"/>
                    </a:stretch>
                  </a:blipFill>
                </p:spPr>
                <p:txBody>
                  <a:bodyPr/>
                  <a:lstStyle/>
                  <a:p>
                    <a:r>
                      <a:rPr lang="en-AU">
                        <a:noFill/>
                      </a:rPr>
                      <a:t> </a:t>
                    </a:r>
                  </a:p>
                </p:txBody>
              </p:sp>
            </mc:Fallback>
          </mc:AlternateContent>
          <p:sp>
            <p:nvSpPr>
              <p:cNvPr id="63" name="TextBox 62">
                <a:extLst>
                  <a:ext uri="{FF2B5EF4-FFF2-40B4-BE49-F238E27FC236}">
                    <a16:creationId xmlns:a16="http://schemas.microsoft.com/office/drawing/2014/main" id="{647F4BEB-329A-FBD2-D31D-22CCE639CF6A}"/>
                  </a:ext>
                </a:extLst>
              </p:cNvPr>
              <p:cNvSpPr txBox="1"/>
              <p:nvPr/>
            </p:nvSpPr>
            <p:spPr>
              <a:xfrm>
                <a:off x="2170557" y="4401710"/>
                <a:ext cx="1399870" cy="338554"/>
              </a:xfrm>
              <a:prstGeom prst="rect">
                <a:avLst/>
              </a:prstGeom>
              <a:noFill/>
            </p:spPr>
            <p:txBody>
              <a:bodyPr wrap="none" rtlCol="0">
                <a:spAutoFit/>
              </a:bodyPr>
              <a:lstStyle/>
              <a:p>
                <a:r>
                  <a:rPr lang="en-AU" sz="1600" dirty="0"/>
                  <a:t>Mother Image</a:t>
                </a:r>
              </a:p>
            </p:txBody>
          </p:sp>
          <p:sp>
            <p:nvSpPr>
              <p:cNvPr id="64" name="Oval 63">
                <a:extLst>
                  <a:ext uri="{FF2B5EF4-FFF2-40B4-BE49-F238E27FC236}">
                    <a16:creationId xmlns:a16="http://schemas.microsoft.com/office/drawing/2014/main" id="{E3F9CB29-F272-FB04-2D29-96F799A4E6D0}"/>
                  </a:ext>
                </a:extLst>
              </p:cNvPr>
              <p:cNvSpPr>
                <a:spLocks noChangeAspect="1"/>
              </p:cNvSpPr>
              <p:nvPr/>
            </p:nvSpPr>
            <p:spPr>
              <a:xfrm>
                <a:off x="1807337" y="4984954"/>
                <a:ext cx="327225" cy="3276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5" name="TextBox 64">
                <a:extLst>
                  <a:ext uri="{FF2B5EF4-FFF2-40B4-BE49-F238E27FC236}">
                    <a16:creationId xmlns:a16="http://schemas.microsoft.com/office/drawing/2014/main" id="{329D658D-BE4B-E6BE-3950-017FBA8B9FE4}"/>
                  </a:ext>
                </a:extLst>
              </p:cNvPr>
              <p:cNvSpPr txBox="1"/>
              <p:nvPr/>
            </p:nvSpPr>
            <p:spPr>
              <a:xfrm>
                <a:off x="2170557" y="4967074"/>
                <a:ext cx="1773691" cy="338554"/>
              </a:xfrm>
              <a:prstGeom prst="rect">
                <a:avLst/>
              </a:prstGeom>
              <a:noFill/>
            </p:spPr>
            <p:txBody>
              <a:bodyPr wrap="none" rtlCol="0">
                <a:spAutoFit/>
              </a:bodyPr>
              <a:lstStyle/>
              <a:p>
                <a:r>
                  <a:rPr lang="en-AU" sz="1600" dirty="0"/>
                  <a:t>Intra coded Image</a:t>
                </a:r>
              </a:p>
            </p:txBody>
          </p:sp>
          <p:sp>
            <p:nvSpPr>
              <p:cNvPr id="66" name="Oval 65">
                <a:extLst>
                  <a:ext uri="{FF2B5EF4-FFF2-40B4-BE49-F238E27FC236}">
                    <a16:creationId xmlns:a16="http://schemas.microsoft.com/office/drawing/2014/main" id="{9B78C73B-A36E-1E7E-56CE-D375A5C41F0A}"/>
                  </a:ext>
                </a:extLst>
              </p:cNvPr>
              <p:cNvSpPr>
                <a:spLocks noChangeAspect="1"/>
              </p:cNvSpPr>
              <p:nvPr/>
            </p:nvSpPr>
            <p:spPr>
              <a:xfrm>
                <a:off x="1806098" y="5563089"/>
                <a:ext cx="327225" cy="327673"/>
              </a:xfrm>
              <a:prstGeom prst="ellipse">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7" name="TextBox 66">
                <a:extLst>
                  <a:ext uri="{FF2B5EF4-FFF2-40B4-BE49-F238E27FC236}">
                    <a16:creationId xmlns:a16="http://schemas.microsoft.com/office/drawing/2014/main" id="{C6C755AC-0507-9BBE-B7F6-23D97E348B7E}"/>
                  </a:ext>
                </a:extLst>
              </p:cNvPr>
              <p:cNvSpPr txBox="1"/>
              <p:nvPr/>
            </p:nvSpPr>
            <p:spPr>
              <a:xfrm>
                <a:off x="2170557" y="5563089"/>
                <a:ext cx="1777153" cy="338554"/>
              </a:xfrm>
              <a:prstGeom prst="rect">
                <a:avLst/>
              </a:prstGeom>
              <a:noFill/>
            </p:spPr>
            <p:txBody>
              <a:bodyPr wrap="none" rtlCol="0">
                <a:spAutoFit/>
              </a:bodyPr>
              <a:lstStyle/>
              <a:p>
                <a:r>
                  <a:rPr lang="en-AU" sz="1600" dirty="0"/>
                  <a:t>Inter coded Image</a:t>
                </a:r>
              </a:p>
            </p:txBody>
          </p:sp>
          <mc:AlternateContent xmlns:mc="http://schemas.openxmlformats.org/markup-compatibility/2006">
            <mc:Choice xmlns:a14="http://schemas.microsoft.com/office/drawing/2010/main" Requires="a14">
              <p:sp>
                <p:nvSpPr>
                  <p:cNvPr id="68" name="TextBox 67">
                    <a:extLst>
                      <a:ext uri="{FF2B5EF4-FFF2-40B4-BE49-F238E27FC236}">
                        <a16:creationId xmlns:a16="http://schemas.microsoft.com/office/drawing/2014/main" id="{5EF7A326-4CEF-EBE8-9D1C-618F989A3E3A}"/>
                      </a:ext>
                    </a:extLst>
                  </p:cNvPr>
                  <p:cNvSpPr txBox="1"/>
                  <p:nvPr/>
                </p:nvSpPr>
                <p:spPr>
                  <a:xfrm>
                    <a:off x="1798244" y="6166077"/>
                    <a:ext cx="411606" cy="34849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AU" b="0" i="1" smtClean="0">
                                  <a:latin typeface="Cambria Math" panose="02040503050406030204" pitchFamily="18" charset="0"/>
                                </a:rPr>
                              </m:ctrlPr>
                            </m:sSubSupPr>
                            <m:e>
                              <m:acc>
                                <m:accPr>
                                  <m:chr m:val="⃗"/>
                                  <m:ctrlPr>
                                    <a:rPr lang="en-AU" b="0" i="1" smtClean="0">
                                      <a:latin typeface="Cambria Math" panose="02040503050406030204" pitchFamily="18" charset="0"/>
                                    </a:rPr>
                                  </m:ctrlPr>
                                </m:accPr>
                                <m:e>
                                  <m:r>
                                    <a:rPr lang="en-AU" b="0" i="1" smtClean="0">
                                      <a:latin typeface="Cambria Math" panose="02040503050406030204" pitchFamily="18" charset="0"/>
                                    </a:rPr>
                                    <m:t>𝑀</m:t>
                                  </m:r>
                                </m:e>
                              </m:acc>
                            </m:e>
                            <m:sub>
                              <m:r>
                                <a:rPr lang="en-AU" b="0" i="1" smtClean="0">
                                  <a:latin typeface="Cambria Math" panose="02040503050406030204" pitchFamily="18" charset="0"/>
                                </a:rPr>
                                <m:t>𝑖𝑗</m:t>
                              </m:r>
                            </m:sub>
                            <m:sup>
                              <m:r>
                                <a:rPr lang="en-AU" b="0" i="1" smtClean="0">
                                  <a:latin typeface="Cambria Math" panose="02040503050406030204" pitchFamily="18" charset="0"/>
                                </a:rPr>
                                <m:t>𝑥</m:t>
                              </m:r>
                            </m:sup>
                          </m:sSubSup>
                        </m:oMath>
                      </m:oMathPara>
                    </a14:m>
                    <a:endParaRPr lang="en-AU" dirty="0"/>
                  </a:p>
                </p:txBody>
              </p:sp>
            </mc:Choice>
            <mc:Fallback>
              <p:sp>
                <p:nvSpPr>
                  <p:cNvPr id="68" name="TextBox 67">
                    <a:extLst>
                      <a:ext uri="{FF2B5EF4-FFF2-40B4-BE49-F238E27FC236}">
                        <a16:creationId xmlns:a16="http://schemas.microsoft.com/office/drawing/2014/main" id="{5EF7A326-4CEF-EBE8-9D1C-618F989A3E3A}"/>
                      </a:ext>
                    </a:extLst>
                  </p:cNvPr>
                  <p:cNvSpPr txBox="1">
                    <a:spLocks noRot="1" noChangeAspect="1" noMove="1" noResize="1" noEditPoints="1" noAdjustHandles="1" noChangeArrowheads="1" noChangeShapeType="1" noTextEdit="1"/>
                  </p:cNvSpPr>
                  <p:nvPr/>
                </p:nvSpPr>
                <p:spPr>
                  <a:xfrm>
                    <a:off x="1798244" y="6166077"/>
                    <a:ext cx="411606" cy="348493"/>
                  </a:xfrm>
                  <a:prstGeom prst="rect">
                    <a:avLst/>
                  </a:prstGeom>
                  <a:blipFill>
                    <a:blip r:embed="rId3"/>
                    <a:stretch>
                      <a:fillRect l="-11940" r="-7463" b="-20690"/>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69" name="TextBox 68">
                    <a:extLst>
                      <a:ext uri="{FF2B5EF4-FFF2-40B4-BE49-F238E27FC236}">
                        <a16:creationId xmlns:a16="http://schemas.microsoft.com/office/drawing/2014/main" id="{4E7C7B28-D814-913B-7863-56B9822F50F0}"/>
                      </a:ext>
                    </a:extLst>
                  </p:cNvPr>
                  <p:cNvSpPr txBox="1"/>
                  <p:nvPr/>
                </p:nvSpPr>
                <p:spPr>
                  <a:xfrm>
                    <a:off x="2171874" y="6181357"/>
                    <a:ext cx="4779578" cy="338554"/>
                  </a:xfrm>
                  <a:prstGeom prst="rect">
                    <a:avLst/>
                  </a:prstGeom>
                  <a:noFill/>
                </p:spPr>
                <p:txBody>
                  <a:bodyPr wrap="none" rtlCol="0">
                    <a:spAutoFit/>
                  </a:bodyPr>
                  <a:lstStyle/>
                  <a:p>
                    <a:r>
                      <a:rPr lang="en-AU" sz="1600" dirty="0"/>
                      <a:t>Relationship between images</a:t>
                    </a:r>
                    <a:r>
                      <a:rPr lang="en-AU" sz="1600" i="1" dirty="0"/>
                      <a:t> </a:t>
                    </a:r>
                    <a14:m>
                      <m:oMath xmlns:m="http://schemas.openxmlformats.org/officeDocument/2006/math">
                        <m:r>
                          <a:rPr lang="en-AU" sz="1600" i="1" dirty="0" smtClean="0">
                            <a:latin typeface="Cambria Math" panose="02040503050406030204" pitchFamily="18" charset="0"/>
                          </a:rPr>
                          <m:t>𝑖</m:t>
                        </m:r>
                      </m:oMath>
                    </a14:m>
                    <a:r>
                      <a:rPr lang="en-AU" sz="1600" i="1" dirty="0"/>
                      <a:t> </a:t>
                    </a:r>
                    <a:r>
                      <a:rPr lang="en-AU" sz="1600" dirty="0"/>
                      <a:t>and </a:t>
                    </a:r>
                    <a14:m>
                      <m:oMath xmlns:m="http://schemas.openxmlformats.org/officeDocument/2006/math">
                        <m:r>
                          <a:rPr lang="en-AU" sz="1600" i="1" dirty="0" smtClean="0">
                            <a:latin typeface="Cambria Math" panose="02040503050406030204" pitchFamily="18" charset="0"/>
                          </a:rPr>
                          <m:t>𝑗</m:t>
                        </m:r>
                      </m:oMath>
                    </a14:m>
                    <a:r>
                      <a:rPr lang="en-AU" sz="1600" i="1" dirty="0"/>
                      <a:t> </a:t>
                    </a:r>
                    <a:r>
                      <a:rPr lang="en-AU" sz="1600" dirty="0"/>
                      <a:t>for sub-graph </a:t>
                    </a:r>
                    <a14:m>
                      <m:oMath xmlns:m="http://schemas.openxmlformats.org/officeDocument/2006/math">
                        <m:r>
                          <a:rPr lang="en-AU" sz="1600" b="0" i="1" smtClean="0">
                            <a:latin typeface="Cambria Math" panose="02040503050406030204" pitchFamily="18" charset="0"/>
                          </a:rPr>
                          <m:t>𝑥</m:t>
                        </m:r>
                      </m:oMath>
                    </a14:m>
                    <a:endParaRPr lang="en-AU" sz="1600" i="1" dirty="0"/>
                  </a:p>
                </p:txBody>
              </p:sp>
            </mc:Choice>
            <mc:Fallback>
              <p:sp>
                <p:nvSpPr>
                  <p:cNvPr id="69" name="TextBox 68">
                    <a:extLst>
                      <a:ext uri="{FF2B5EF4-FFF2-40B4-BE49-F238E27FC236}">
                        <a16:creationId xmlns:a16="http://schemas.microsoft.com/office/drawing/2014/main" id="{4E7C7B28-D814-913B-7863-56B9822F50F0}"/>
                      </a:ext>
                    </a:extLst>
                  </p:cNvPr>
                  <p:cNvSpPr txBox="1">
                    <a:spLocks noRot="1" noChangeAspect="1" noMove="1" noResize="1" noEditPoints="1" noAdjustHandles="1" noChangeArrowheads="1" noChangeShapeType="1" noTextEdit="1"/>
                  </p:cNvSpPr>
                  <p:nvPr/>
                </p:nvSpPr>
                <p:spPr>
                  <a:xfrm>
                    <a:off x="2171874" y="6181357"/>
                    <a:ext cx="4779578" cy="338554"/>
                  </a:xfrm>
                  <a:prstGeom prst="rect">
                    <a:avLst/>
                  </a:prstGeom>
                  <a:blipFill>
                    <a:blip r:embed="rId4"/>
                    <a:stretch>
                      <a:fillRect l="-638" t="-5455" b="-23636"/>
                    </a:stretch>
                  </a:blipFill>
                </p:spPr>
                <p:txBody>
                  <a:bodyPr/>
                  <a:lstStyle/>
                  <a:p>
                    <a:r>
                      <a:rPr lang="en-AU">
                        <a:noFill/>
                      </a:rPr>
                      <a:t> </a:t>
                    </a:r>
                  </a:p>
                </p:txBody>
              </p:sp>
            </mc:Fallback>
          </mc:AlternateContent>
        </p:grpSp>
        <p:grpSp>
          <p:nvGrpSpPr>
            <p:cNvPr id="73" name="Group 72">
              <a:extLst>
                <a:ext uri="{FF2B5EF4-FFF2-40B4-BE49-F238E27FC236}">
                  <a16:creationId xmlns:a16="http://schemas.microsoft.com/office/drawing/2014/main" id="{BD4E99E9-A50A-1A90-D764-57E93FF3E7EF}"/>
                </a:ext>
              </a:extLst>
            </p:cNvPr>
            <p:cNvGrpSpPr/>
            <p:nvPr/>
          </p:nvGrpSpPr>
          <p:grpSpPr>
            <a:xfrm>
              <a:off x="4109013" y="625034"/>
              <a:ext cx="3449255" cy="3310360"/>
              <a:chOff x="127322" y="578735"/>
              <a:chExt cx="3449255" cy="3310360"/>
            </a:xfrm>
          </p:grpSpPr>
          <p:grpSp>
            <p:nvGrpSpPr>
              <p:cNvPr id="71" name="Group 70">
                <a:extLst>
                  <a:ext uri="{FF2B5EF4-FFF2-40B4-BE49-F238E27FC236}">
                    <a16:creationId xmlns:a16="http://schemas.microsoft.com/office/drawing/2014/main" id="{D1FE2C24-BA06-F28A-E8EC-75699E6E4A2B}"/>
                  </a:ext>
                </a:extLst>
              </p:cNvPr>
              <p:cNvGrpSpPr/>
              <p:nvPr/>
            </p:nvGrpSpPr>
            <p:grpSpPr>
              <a:xfrm>
                <a:off x="353999" y="775423"/>
                <a:ext cx="3046446" cy="2863983"/>
                <a:chOff x="1798244" y="780989"/>
                <a:chExt cx="3046446" cy="2863983"/>
              </a:xfrm>
            </p:grpSpPr>
            <p:sp>
              <p:nvSpPr>
                <p:cNvPr id="6" name="Oval 5">
                  <a:extLst>
                    <a:ext uri="{FF2B5EF4-FFF2-40B4-BE49-F238E27FC236}">
                      <a16:creationId xmlns:a16="http://schemas.microsoft.com/office/drawing/2014/main" id="{1C82A394-D81D-773D-5991-7130286B8535}"/>
                    </a:ext>
                  </a:extLst>
                </p:cNvPr>
                <p:cNvSpPr>
                  <a:spLocks noChangeAspect="1"/>
                </p:cNvSpPr>
                <p:nvPr/>
              </p:nvSpPr>
              <p:spPr>
                <a:xfrm>
                  <a:off x="3165710" y="780990"/>
                  <a:ext cx="327225" cy="32767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a:extLst>
                    <a:ext uri="{FF2B5EF4-FFF2-40B4-BE49-F238E27FC236}">
                      <a16:creationId xmlns:a16="http://schemas.microsoft.com/office/drawing/2014/main" id="{CA46FDED-13B3-C433-EE4A-558AEEFEEB0B}"/>
                    </a:ext>
                  </a:extLst>
                </p:cNvPr>
                <p:cNvSpPr>
                  <a:spLocks noChangeAspect="1"/>
                </p:cNvSpPr>
                <p:nvPr/>
              </p:nvSpPr>
              <p:spPr>
                <a:xfrm>
                  <a:off x="2293337" y="1727675"/>
                  <a:ext cx="327225" cy="3276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Oval 7">
                  <a:extLst>
                    <a:ext uri="{FF2B5EF4-FFF2-40B4-BE49-F238E27FC236}">
                      <a16:creationId xmlns:a16="http://schemas.microsoft.com/office/drawing/2014/main" id="{463C1CDA-8CEF-CAB5-821D-D3F592A6A644}"/>
                    </a:ext>
                  </a:extLst>
                </p:cNvPr>
                <p:cNvSpPr>
                  <a:spLocks noChangeAspect="1"/>
                </p:cNvSpPr>
                <p:nvPr/>
              </p:nvSpPr>
              <p:spPr>
                <a:xfrm>
                  <a:off x="3163337" y="1727675"/>
                  <a:ext cx="327225" cy="327673"/>
                </a:xfrm>
                <a:prstGeom prst="ellipse">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a:extLst>
                    <a:ext uri="{FF2B5EF4-FFF2-40B4-BE49-F238E27FC236}">
                      <a16:creationId xmlns:a16="http://schemas.microsoft.com/office/drawing/2014/main" id="{A40F1A1F-9087-C170-AB8F-CBA8B5B82B00}"/>
                    </a:ext>
                  </a:extLst>
                </p:cNvPr>
                <p:cNvSpPr>
                  <a:spLocks noChangeAspect="1"/>
                </p:cNvSpPr>
                <p:nvPr/>
              </p:nvSpPr>
              <p:spPr>
                <a:xfrm>
                  <a:off x="4050174" y="1727675"/>
                  <a:ext cx="327225" cy="3276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 name="Straight Arrow Connector 10">
                  <a:extLst>
                    <a:ext uri="{FF2B5EF4-FFF2-40B4-BE49-F238E27FC236}">
                      <a16:creationId xmlns:a16="http://schemas.microsoft.com/office/drawing/2014/main" id="{EB4440FF-2C75-2050-384A-08AE0457566D}"/>
                    </a:ext>
                  </a:extLst>
                </p:cNvPr>
                <p:cNvCxnSpPr>
                  <a:stCxn id="6" idx="3"/>
                  <a:endCxn id="7" idx="7"/>
                </p:cNvCxnSpPr>
                <p:nvPr/>
              </p:nvCxnSpPr>
              <p:spPr>
                <a:xfrm flipH="1">
                  <a:off x="2572640" y="1060676"/>
                  <a:ext cx="640991" cy="7149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CF4ADB4-4AAB-0B9F-D846-A51B7BE2AE3C}"/>
                    </a:ext>
                  </a:extLst>
                </p:cNvPr>
                <p:cNvCxnSpPr>
                  <a:stCxn id="6" idx="4"/>
                  <a:endCxn id="8" idx="0"/>
                </p:cNvCxnSpPr>
                <p:nvPr/>
              </p:nvCxnSpPr>
              <p:spPr>
                <a:xfrm flipH="1">
                  <a:off x="3326950" y="1108663"/>
                  <a:ext cx="2373" cy="6190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027B7F6-7508-1D13-91B5-4EBD43531E38}"/>
                    </a:ext>
                  </a:extLst>
                </p:cNvPr>
                <p:cNvCxnSpPr>
                  <a:stCxn id="6" idx="5"/>
                  <a:endCxn id="9" idx="1"/>
                </p:cNvCxnSpPr>
                <p:nvPr/>
              </p:nvCxnSpPr>
              <p:spPr>
                <a:xfrm>
                  <a:off x="3445014" y="1060676"/>
                  <a:ext cx="653082" cy="7149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Oval 15">
                  <a:extLst>
                    <a:ext uri="{FF2B5EF4-FFF2-40B4-BE49-F238E27FC236}">
                      <a16:creationId xmlns:a16="http://schemas.microsoft.com/office/drawing/2014/main" id="{99E21ECC-1B82-457D-1A97-6AB3699D9B7F}"/>
                    </a:ext>
                  </a:extLst>
                </p:cNvPr>
                <p:cNvSpPr>
                  <a:spLocks noChangeAspect="1"/>
                </p:cNvSpPr>
                <p:nvPr/>
              </p:nvSpPr>
              <p:spPr>
                <a:xfrm>
                  <a:off x="1798244" y="2525210"/>
                  <a:ext cx="327225" cy="327673"/>
                </a:xfrm>
                <a:prstGeom prst="ellipse">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Oval 16">
                  <a:extLst>
                    <a:ext uri="{FF2B5EF4-FFF2-40B4-BE49-F238E27FC236}">
                      <a16:creationId xmlns:a16="http://schemas.microsoft.com/office/drawing/2014/main" id="{0B1904BD-DEC1-70EF-1DC3-A0F16353D7E1}"/>
                    </a:ext>
                  </a:extLst>
                </p:cNvPr>
                <p:cNvSpPr>
                  <a:spLocks noChangeAspect="1"/>
                </p:cNvSpPr>
                <p:nvPr/>
              </p:nvSpPr>
              <p:spPr>
                <a:xfrm>
                  <a:off x="3163337" y="2558509"/>
                  <a:ext cx="327225" cy="327673"/>
                </a:xfrm>
                <a:prstGeom prst="ellipse">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Oval 17">
                  <a:extLst>
                    <a:ext uri="{FF2B5EF4-FFF2-40B4-BE49-F238E27FC236}">
                      <a16:creationId xmlns:a16="http://schemas.microsoft.com/office/drawing/2014/main" id="{4462D724-1929-C3D1-7E59-AFF8B383C97A}"/>
                    </a:ext>
                  </a:extLst>
                </p:cNvPr>
                <p:cNvSpPr>
                  <a:spLocks noChangeAspect="1"/>
                </p:cNvSpPr>
                <p:nvPr/>
              </p:nvSpPr>
              <p:spPr>
                <a:xfrm>
                  <a:off x="2591825" y="2558508"/>
                  <a:ext cx="327225" cy="327673"/>
                </a:xfrm>
                <a:prstGeom prst="ellipse">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Oval 18">
                  <a:extLst>
                    <a:ext uri="{FF2B5EF4-FFF2-40B4-BE49-F238E27FC236}">
                      <a16:creationId xmlns:a16="http://schemas.microsoft.com/office/drawing/2014/main" id="{2BF1540D-35C3-0D45-3765-14C3D6F3FAA8}"/>
                    </a:ext>
                  </a:extLst>
                </p:cNvPr>
                <p:cNvSpPr>
                  <a:spLocks noChangeAspect="1"/>
                </p:cNvSpPr>
                <p:nvPr/>
              </p:nvSpPr>
              <p:spPr>
                <a:xfrm>
                  <a:off x="4050174" y="2560637"/>
                  <a:ext cx="327225" cy="327673"/>
                </a:xfrm>
                <a:prstGeom prst="ellipse">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20" name="Straight Arrow Connector 19">
                  <a:extLst>
                    <a:ext uri="{FF2B5EF4-FFF2-40B4-BE49-F238E27FC236}">
                      <a16:creationId xmlns:a16="http://schemas.microsoft.com/office/drawing/2014/main" id="{ECFA3760-B3FF-E5A9-1133-D9E5A2B0690F}"/>
                    </a:ext>
                  </a:extLst>
                </p:cNvPr>
                <p:cNvCxnSpPr>
                  <a:cxnSpLocks/>
                  <a:endCxn id="17" idx="0"/>
                </p:cNvCxnSpPr>
                <p:nvPr/>
              </p:nvCxnSpPr>
              <p:spPr>
                <a:xfrm>
                  <a:off x="3326950" y="2037181"/>
                  <a:ext cx="0" cy="5213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9A549E69-8120-FC84-1B24-93CF3036C21F}"/>
                    </a:ext>
                  </a:extLst>
                </p:cNvPr>
                <p:cNvCxnSpPr>
                  <a:cxnSpLocks/>
                  <a:stCxn id="7" idx="3"/>
                  <a:endCxn id="16" idx="7"/>
                </p:cNvCxnSpPr>
                <p:nvPr/>
              </p:nvCxnSpPr>
              <p:spPr>
                <a:xfrm flipH="1">
                  <a:off x="2077548" y="2007361"/>
                  <a:ext cx="263711" cy="5658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5B0B1EA8-BD42-A462-BC20-AA271CB65BCF}"/>
                    </a:ext>
                  </a:extLst>
                </p:cNvPr>
                <p:cNvCxnSpPr>
                  <a:cxnSpLocks/>
                  <a:endCxn id="18" idx="0"/>
                </p:cNvCxnSpPr>
                <p:nvPr/>
              </p:nvCxnSpPr>
              <p:spPr>
                <a:xfrm>
                  <a:off x="2515103" y="2055347"/>
                  <a:ext cx="240335" cy="5031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EB9DF3B4-4ED3-4123-29A6-43D3BE5F0052}"/>
                    </a:ext>
                  </a:extLst>
                </p:cNvPr>
                <p:cNvCxnSpPr>
                  <a:cxnSpLocks/>
                </p:cNvCxnSpPr>
                <p:nvPr/>
              </p:nvCxnSpPr>
              <p:spPr>
                <a:xfrm>
                  <a:off x="4213787" y="2051868"/>
                  <a:ext cx="0" cy="5213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Oval 27">
                  <a:extLst>
                    <a:ext uri="{FF2B5EF4-FFF2-40B4-BE49-F238E27FC236}">
                      <a16:creationId xmlns:a16="http://schemas.microsoft.com/office/drawing/2014/main" id="{095042CC-ADAF-0691-3726-D3EACD8997B7}"/>
                    </a:ext>
                  </a:extLst>
                </p:cNvPr>
                <p:cNvSpPr>
                  <a:spLocks noChangeAspect="1"/>
                </p:cNvSpPr>
                <p:nvPr/>
              </p:nvSpPr>
              <p:spPr>
                <a:xfrm>
                  <a:off x="3583818" y="3267183"/>
                  <a:ext cx="327225" cy="327673"/>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Oval 28">
                  <a:extLst>
                    <a:ext uri="{FF2B5EF4-FFF2-40B4-BE49-F238E27FC236}">
                      <a16:creationId xmlns:a16="http://schemas.microsoft.com/office/drawing/2014/main" id="{A1902A6F-4713-6235-5CF4-3AC00E588E13}"/>
                    </a:ext>
                  </a:extLst>
                </p:cNvPr>
                <p:cNvSpPr>
                  <a:spLocks noChangeAspect="1"/>
                </p:cNvSpPr>
                <p:nvPr/>
              </p:nvSpPr>
              <p:spPr>
                <a:xfrm>
                  <a:off x="4377399" y="3300481"/>
                  <a:ext cx="327225" cy="327673"/>
                </a:xfrm>
                <a:prstGeom prst="ellipse">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0" name="Straight Arrow Connector 29">
                  <a:extLst>
                    <a:ext uri="{FF2B5EF4-FFF2-40B4-BE49-F238E27FC236}">
                      <a16:creationId xmlns:a16="http://schemas.microsoft.com/office/drawing/2014/main" id="{E589DC23-2D5D-97DC-928C-455C3C6448D4}"/>
                    </a:ext>
                  </a:extLst>
                </p:cNvPr>
                <p:cNvCxnSpPr>
                  <a:cxnSpLocks/>
                  <a:stCxn id="19" idx="3"/>
                  <a:endCxn id="28" idx="7"/>
                </p:cNvCxnSpPr>
                <p:nvPr/>
              </p:nvCxnSpPr>
              <p:spPr>
                <a:xfrm flipH="1">
                  <a:off x="3863122" y="2840323"/>
                  <a:ext cx="234974" cy="4748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82423110-3EB4-EE6A-081E-B58EF5BDF237}"/>
                    </a:ext>
                  </a:extLst>
                </p:cNvPr>
                <p:cNvCxnSpPr>
                  <a:cxnSpLocks/>
                  <a:stCxn id="19" idx="5"/>
                  <a:endCxn id="29" idx="0"/>
                </p:cNvCxnSpPr>
                <p:nvPr/>
              </p:nvCxnSpPr>
              <p:spPr>
                <a:xfrm>
                  <a:off x="4329478" y="2840323"/>
                  <a:ext cx="211534" cy="4601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FE134DC2-4D5C-8824-69A1-968B74B8FBA3}"/>
                    </a:ext>
                  </a:extLst>
                </p:cNvPr>
                <p:cNvSpPr>
                  <a:spLocks noChangeAspect="1"/>
                </p:cNvSpPr>
                <p:nvPr/>
              </p:nvSpPr>
              <p:spPr>
                <a:xfrm>
                  <a:off x="1798244" y="3317299"/>
                  <a:ext cx="327225" cy="327673"/>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3" name="Straight Arrow Connector 32">
                  <a:extLst>
                    <a:ext uri="{FF2B5EF4-FFF2-40B4-BE49-F238E27FC236}">
                      <a16:creationId xmlns:a16="http://schemas.microsoft.com/office/drawing/2014/main" id="{11A1772F-1B75-4607-025A-9097824A7867}"/>
                    </a:ext>
                  </a:extLst>
                </p:cNvPr>
                <p:cNvCxnSpPr>
                  <a:cxnSpLocks/>
                  <a:stCxn id="16" idx="4"/>
                  <a:endCxn id="32" idx="0"/>
                </p:cNvCxnSpPr>
                <p:nvPr/>
              </p:nvCxnSpPr>
              <p:spPr>
                <a:xfrm>
                  <a:off x="1961856" y="2852883"/>
                  <a:ext cx="0" cy="4644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0711BECD-DE72-123B-ECFE-4C3EF250E355}"/>
                        </a:ext>
                      </a:extLst>
                    </p:cNvPr>
                    <p:cNvSpPr txBox="1"/>
                    <p:nvPr/>
                  </p:nvSpPr>
                  <p:spPr>
                    <a:xfrm>
                      <a:off x="4204131" y="2122516"/>
                      <a:ext cx="411606" cy="34849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AU" b="0" i="1" smtClean="0">
                                    <a:latin typeface="Cambria Math" panose="02040503050406030204" pitchFamily="18" charset="0"/>
                                  </a:rPr>
                                </m:ctrlPr>
                              </m:sSubSupPr>
                              <m:e>
                                <m:acc>
                                  <m:accPr>
                                    <m:chr m:val="⃗"/>
                                    <m:ctrlPr>
                                      <a:rPr lang="en-AU" b="0" i="1" smtClean="0">
                                        <a:latin typeface="Cambria Math" panose="02040503050406030204" pitchFamily="18" charset="0"/>
                                      </a:rPr>
                                    </m:ctrlPr>
                                  </m:accPr>
                                  <m:e>
                                    <m:r>
                                      <a:rPr lang="en-AU" b="0" i="1" smtClean="0">
                                        <a:latin typeface="Cambria Math" panose="02040503050406030204" pitchFamily="18" charset="0"/>
                                      </a:rPr>
                                      <m:t>𝑀</m:t>
                                    </m:r>
                                  </m:e>
                                </m:acc>
                              </m:e>
                              <m:sub>
                                <m:r>
                                  <a:rPr lang="en-AU" b="0" i="1" smtClean="0">
                                    <a:latin typeface="Cambria Math" panose="02040503050406030204" pitchFamily="18" charset="0"/>
                                  </a:rPr>
                                  <m:t>𝑖𝑗</m:t>
                                </m:r>
                              </m:sub>
                              <m:sup>
                                <m:r>
                                  <a:rPr lang="en-AU" b="0" i="1" smtClean="0">
                                    <a:latin typeface="Cambria Math" panose="02040503050406030204" pitchFamily="18" charset="0"/>
                                  </a:rPr>
                                  <m:t>𝑐</m:t>
                                </m:r>
                              </m:sup>
                            </m:sSubSup>
                          </m:oMath>
                        </m:oMathPara>
                      </a14:m>
                      <a:endParaRPr lang="en-AU" dirty="0"/>
                    </a:p>
                  </p:txBody>
                </p:sp>
              </mc:Choice>
              <mc:Fallback>
                <p:sp>
                  <p:nvSpPr>
                    <p:cNvPr id="41" name="TextBox 40">
                      <a:extLst>
                        <a:ext uri="{FF2B5EF4-FFF2-40B4-BE49-F238E27FC236}">
                          <a16:creationId xmlns:a16="http://schemas.microsoft.com/office/drawing/2014/main" id="{0711BECD-DE72-123B-ECFE-4C3EF250E355}"/>
                        </a:ext>
                      </a:extLst>
                    </p:cNvPr>
                    <p:cNvSpPr txBox="1">
                      <a:spLocks noRot="1" noChangeAspect="1" noMove="1" noResize="1" noEditPoints="1" noAdjustHandles="1" noChangeArrowheads="1" noChangeShapeType="1" noTextEdit="1"/>
                    </p:cNvSpPr>
                    <p:nvPr/>
                  </p:nvSpPr>
                  <p:spPr>
                    <a:xfrm>
                      <a:off x="4204131" y="2122516"/>
                      <a:ext cx="411606" cy="348493"/>
                    </a:xfrm>
                    <a:prstGeom prst="rect">
                      <a:avLst/>
                    </a:prstGeom>
                    <a:blipFill>
                      <a:blip r:embed="rId5"/>
                      <a:stretch>
                        <a:fillRect l="-11940" r="-7463" b="-22807"/>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BA2B1592-CB07-681F-9EAD-DDEA3D4A9C3C}"/>
                        </a:ext>
                      </a:extLst>
                    </p:cNvPr>
                    <p:cNvSpPr txBox="1"/>
                    <p:nvPr/>
                  </p:nvSpPr>
                  <p:spPr>
                    <a:xfrm>
                      <a:off x="4056977" y="1747181"/>
                      <a:ext cx="301552"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AU" b="0" i="1" smtClean="0">
                                    <a:latin typeface="Cambria Math" panose="02040503050406030204" pitchFamily="18" charset="0"/>
                                  </a:rPr>
                                </m:ctrlPr>
                              </m:sSupPr>
                              <m:e>
                                <m:r>
                                  <a:rPr lang="en-AU" b="0" i="1" smtClean="0">
                                    <a:latin typeface="Cambria Math" panose="02040503050406030204" pitchFamily="18" charset="0"/>
                                  </a:rPr>
                                  <m:t>𝑖</m:t>
                                </m:r>
                              </m:e>
                              <m:sup>
                                <m:r>
                                  <a:rPr lang="en-AU" b="0" i="1" smtClean="0">
                                    <a:latin typeface="Cambria Math" panose="02040503050406030204" pitchFamily="18" charset="0"/>
                                  </a:rPr>
                                  <m:t>𝑐</m:t>
                                </m:r>
                              </m:sup>
                            </m:sSup>
                          </m:oMath>
                        </m:oMathPara>
                      </a14:m>
                      <a:endParaRPr lang="en-AU" dirty="0"/>
                    </a:p>
                  </p:txBody>
                </p:sp>
              </mc:Choice>
              <mc:Fallback>
                <p:sp>
                  <p:nvSpPr>
                    <p:cNvPr id="42" name="TextBox 41">
                      <a:extLst>
                        <a:ext uri="{FF2B5EF4-FFF2-40B4-BE49-F238E27FC236}">
                          <a16:creationId xmlns:a16="http://schemas.microsoft.com/office/drawing/2014/main" id="{BA2B1592-CB07-681F-9EAD-DDEA3D4A9C3C}"/>
                        </a:ext>
                      </a:extLst>
                    </p:cNvPr>
                    <p:cNvSpPr txBox="1">
                      <a:spLocks noRot="1" noChangeAspect="1" noMove="1" noResize="1" noEditPoints="1" noAdjustHandles="1" noChangeArrowheads="1" noChangeShapeType="1" noTextEdit="1"/>
                    </p:cNvSpPr>
                    <p:nvPr/>
                  </p:nvSpPr>
                  <p:spPr>
                    <a:xfrm>
                      <a:off x="4056977" y="1747181"/>
                      <a:ext cx="301552" cy="276999"/>
                    </a:xfrm>
                    <a:prstGeom prst="rect">
                      <a:avLst/>
                    </a:prstGeom>
                    <a:blipFill>
                      <a:blip r:embed="rId6"/>
                      <a:stretch>
                        <a:fillRect l="-8000" b="-6522"/>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445407DA-91F9-208C-5BAE-C03FB428BE3B}"/>
                        </a:ext>
                      </a:extLst>
                    </p:cNvPr>
                    <p:cNvSpPr txBox="1"/>
                    <p:nvPr/>
                  </p:nvSpPr>
                  <p:spPr>
                    <a:xfrm>
                      <a:off x="3204736" y="780989"/>
                      <a:ext cx="2444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𝑚</m:t>
                            </m:r>
                          </m:oMath>
                        </m:oMathPara>
                      </a14:m>
                      <a:endParaRPr lang="en-AU" dirty="0"/>
                    </a:p>
                  </p:txBody>
                </p:sp>
              </mc:Choice>
              <mc:Fallback>
                <p:sp>
                  <p:nvSpPr>
                    <p:cNvPr id="49" name="TextBox 48">
                      <a:extLst>
                        <a:ext uri="{FF2B5EF4-FFF2-40B4-BE49-F238E27FC236}">
                          <a16:creationId xmlns:a16="http://schemas.microsoft.com/office/drawing/2014/main" id="{445407DA-91F9-208C-5BAE-C03FB428BE3B}"/>
                        </a:ext>
                      </a:extLst>
                    </p:cNvPr>
                    <p:cNvSpPr txBox="1">
                      <a:spLocks noRot="1" noChangeAspect="1" noMove="1" noResize="1" noEditPoints="1" noAdjustHandles="1" noChangeArrowheads="1" noChangeShapeType="1" noTextEdit="1"/>
                    </p:cNvSpPr>
                    <p:nvPr/>
                  </p:nvSpPr>
                  <p:spPr>
                    <a:xfrm>
                      <a:off x="3204736" y="780989"/>
                      <a:ext cx="244426" cy="276999"/>
                    </a:xfrm>
                    <a:prstGeom prst="rect">
                      <a:avLst/>
                    </a:prstGeom>
                    <a:blipFill>
                      <a:blip r:embed="rId7"/>
                      <a:stretch>
                        <a:fillRect l="-15000" r="-15000"/>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50" name="TextBox 49">
                      <a:extLst>
                        <a:ext uri="{FF2B5EF4-FFF2-40B4-BE49-F238E27FC236}">
                          <a16:creationId xmlns:a16="http://schemas.microsoft.com/office/drawing/2014/main" id="{6250B999-122F-3394-DDB2-DE6C4095C77F}"/>
                        </a:ext>
                      </a:extLst>
                    </p:cNvPr>
                    <p:cNvSpPr txBox="1"/>
                    <p:nvPr/>
                  </p:nvSpPr>
                  <p:spPr>
                    <a:xfrm>
                      <a:off x="4105859" y="2573197"/>
                      <a:ext cx="24038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AU" b="0" i="1" smtClean="0">
                                    <a:latin typeface="Cambria Math" panose="02040503050406030204" pitchFamily="18" charset="0"/>
                                  </a:rPr>
                                </m:ctrlPr>
                              </m:sSupPr>
                              <m:e>
                                <m:r>
                                  <a:rPr lang="en-AU" b="0" i="1" smtClean="0">
                                    <a:latin typeface="Cambria Math" panose="02040503050406030204" pitchFamily="18" charset="0"/>
                                  </a:rPr>
                                  <m:t>𝑗</m:t>
                                </m:r>
                              </m:e>
                              <m:sup>
                                <m:r>
                                  <a:rPr lang="en-AU" b="0" i="1" smtClean="0">
                                    <a:latin typeface="Cambria Math" panose="02040503050406030204" pitchFamily="18" charset="0"/>
                                  </a:rPr>
                                  <m:t>𝑐</m:t>
                                </m:r>
                              </m:sup>
                            </m:sSup>
                          </m:oMath>
                        </m:oMathPara>
                      </a14:m>
                      <a:endParaRPr lang="en-AU" dirty="0"/>
                    </a:p>
                  </p:txBody>
                </p:sp>
              </mc:Choice>
              <mc:Fallback>
                <p:sp>
                  <p:nvSpPr>
                    <p:cNvPr id="50" name="TextBox 49">
                      <a:extLst>
                        <a:ext uri="{FF2B5EF4-FFF2-40B4-BE49-F238E27FC236}">
                          <a16:creationId xmlns:a16="http://schemas.microsoft.com/office/drawing/2014/main" id="{6250B999-122F-3394-DDB2-DE6C4095C77F}"/>
                        </a:ext>
                      </a:extLst>
                    </p:cNvPr>
                    <p:cNvSpPr txBox="1">
                      <a:spLocks noRot="1" noChangeAspect="1" noMove="1" noResize="1" noEditPoints="1" noAdjustHandles="1" noChangeArrowheads="1" noChangeShapeType="1" noTextEdit="1"/>
                    </p:cNvSpPr>
                    <p:nvPr/>
                  </p:nvSpPr>
                  <p:spPr>
                    <a:xfrm>
                      <a:off x="4105859" y="2573197"/>
                      <a:ext cx="240387" cy="276999"/>
                    </a:xfrm>
                    <a:prstGeom prst="rect">
                      <a:avLst/>
                    </a:prstGeom>
                    <a:blipFill>
                      <a:blip r:embed="rId8"/>
                      <a:stretch>
                        <a:fillRect l="-35897" t="-4444" r="-5128" b="-35556"/>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87611488-D4F1-0815-9775-136D5846E84A}"/>
                        </a:ext>
                      </a:extLst>
                    </p:cNvPr>
                    <p:cNvSpPr txBox="1"/>
                    <p:nvPr/>
                  </p:nvSpPr>
                  <p:spPr>
                    <a:xfrm>
                      <a:off x="4433084" y="2776712"/>
                      <a:ext cx="411606" cy="34926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AU" b="0" i="1" smtClean="0">
                                    <a:latin typeface="Cambria Math" panose="02040503050406030204" pitchFamily="18" charset="0"/>
                                  </a:rPr>
                                </m:ctrlPr>
                              </m:sSubSupPr>
                              <m:e>
                                <m:acc>
                                  <m:accPr>
                                    <m:chr m:val="⃗"/>
                                    <m:ctrlPr>
                                      <a:rPr lang="en-AU" b="0" i="1" smtClean="0">
                                        <a:latin typeface="Cambria Math" panose="02040503050406030204" pitchFamily="18" charset="0"/>
                                      </a:rPr>
                                    </m:ctrlPr>
                                  </m:accPr>
                                  <m:e>
                                    <m:r>
                                      <a:rPr lang="en-AU" b="0" i="1" smtClean="0">
                                        <a:latin typeface="Cambria Math" panose="02040503050406030204" pitchFamily="18" charset="0"/>
                                      </a:rPr>
                                      <m:t>𝑀</m:t>
                                    </m:r>
                                  </m:e>
                                </m:acc>
                              </m:e>
                              <m:sub>
                                <m:r>
                                  <a:rPr lang="en-AU" b="0" i="1" smtClean="0">
                                    <a:latin typeface="Cambria Math" panose="02040503050406030204" pitchFamily="18" charset="0"/>
                                  </a:rPr>
                                  <m:t>𝑗𝑘</m:t>
                                </m:r>
                              </m:sub>
                              <m:sup>
                                <m:r>
                                  <a:rPr lang="en-AU" b="0" i="1" smtClean="0">
                                    <a:latin typeface="Cambria Math" panose="02040503050406030204" pitchFamily="18" charset="0"/>
                                  </a:rPr>
                                  <m:t>𝑐</m:t>
                                </m:r>
                              </m:sup>
                            </m:sSubSup>
                          </m:oMath>
                        </m:oMathPara>
                      </a14:m>
                      <a:endParaRPr lang="en-AU" dirty="0"/>
                    </a:p>
                  </p:txBody>
                </p:sp>
              </mc:Choice>
              <mc:Fallback>
                <p:sp>
                  <p:nvSpPr>
                    <p:cNvPr id="51" name="TextBox 50">
                      <a:extLst>
                        <a:ext uri="{FF2B5EF4-FFF2-40B4-BE49-F238E27FC236}">
                          <a16:creationId xmlns:a16="http://schemas.microsoft.com/office/drawing/2014/main" id="{87611488-D4F1-0815-9775-136D5846E84A}"/>
                        </a:ext>
                      </a:extLst>
                    </p:cNvPr>
                    <p:cNvSpPr txBox="1">
                      <a:spLocks noRot="1" noChangeAspect="1" noMove="1" noResize="1" noEditPoints="1" noAdjustHandles="1" noChangeArrowheads="1" noChangeShapeType="1" noTextEdit="1"/>
                    </p:cNvSpPr>
                    <p:nvPr/>
                  </p:nvSpPr>
                  <p:spPr>
                    <a:xfrm>
                      <a:off x="4433084" y="2776712"/>
                      <a:ext cx="411606" cy="349263"/>
                    </a:xfrm>
                    <a:prstGeom prst="rect">
                      <a:avLst/>
                    </a:prstGeom>
                    <a:blipFill>
                      <a:blip r:embed="rId9"/>
                      <a:stretch>
                        <a:fillRect l="-11765" r="-10294" b="-22807"/>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CE3D7024-54DD-7192-7E5F-1DFC92098597}"/>
                        </a:ext>
                      </a:extLst>
                    </p:cNvPr>
                    <p:cNvSpPr txBox="1"/>
                    <p:nvPr/>
                  </p:nvSpPr>
                  <p:spPr>
                    <a:xfrm>
                      <a:off x="4395364" y="3343273"/>
                      <a:ext cx="28418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AU" b="0" i="1" smtClean="0">
                                    <a:latin typeface="Cambria Math" panose="02040503050406030204" pitchFamily="18" charset="0"/>
                                  </a:rPr>
                                </m:ctrlPr>
                              </m:sSupPr>
                              <m:e>
                                <m:r>
                                  <a:rPr lang="en-AU" b="0" i="1" smtClean="0">
                                    <a:latin typeface="Cambria Math" panose="02040503050406030204" pitchFamily="18" charset="0"/>
                                  </a:rPr>
                                  <m:t>𝑘</m:t>
                                </m:r>
                              </m:e>
                              <m:sup>
                                <m:r>
                                  <a:rPr lang="en-AU" b="0" i="1" smtClean="0">
                                    <a:latin typeface="Cambria Math" panose="02040503050406030204" pitchFamily="18" charset="0"/>
                                  </a:rPr>
                                  <m:t>𝑐</m:t>
                                </m:r>
                              </m:sup>
                            </m:sSup>
                          </m:oMath>
                        </m:oMathPara>
                      </a14:m>
                      <a:endParaRPr lang="en-AU" dirty="0"/>
                    </a:p>
                  </p:txBody>
                </p:sp>
              </mc:Choice>
              <mc:Fallback>
                <p:sp>
                  <p:nvSpPr>
                    <p:cNvPr id="52" name="TextBox 51">
                      <a:extLst>
                        <a:ext uri="{FF2B5EF4-FFF2-40B4-BE49-F238E27FC236}">
                          <a16:creationId xmlns:a16="http://schemas.microsoft.com/office/drawing/2014/main" id="{CE3D7024-54DD-7192-7E5F-1DFC92098597}"/>
                        </a:ext>
                      </a:extLst>
                    </p:cNvPr>
                    <p:cNvSpPr txBox="1">
                      <a:spLocks noRot="1" noChangeAspect="1" noMove="1" noResize="1" noEditPoints="1" noAdjustHandles="1" noChangeArrowheads="1" noChangeShapeType="1" noTextEdit="1"/>
                    </p:cNvSpPr>
                    <p:nvPr/>
                  </p:nvSpPr>
                  <p:spPr>
                    <a:xfrm>
                      <a:off x="4395364" y="3343273"/>
                      <a:ext cx="284180" cy="276999"/>
                    </a:xfrm>
                    <a:prstGeom prst="rect">
                      <a:avLst/>
                    </a:prstGeom>
                    <a:blipFill>
                      <a:blip r:embed="rId10"/>
                      <a:stretch>
                        <a:fillRect l="-21277" r="-4255" b="-8889"/>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10CDE183-461D-BE51-201B-E125EB22A474}"/>
                        </a:ext>
                      </a:extLst>
                    </p:cNvPr>
                    <p:cNvSpPr txBox="1"/>
                    <p:nvPr/>
                  </p:nvSpPr>
                  <p:spPr>
                    <a:xfrm>
                      <a:off x="3196511" y="1761422"/>
                      <a:ext cx="242567" cy="28193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AU" b="0" i="1" smtClean="0">
                                    <a:latin typeface="Cambria Math" panose="02040503050406030204" pitchFamily="18" charset="0"/>
                                  </a:rPr>
                                </m:ctrlPr>
                              </m:sSupPr>
                              <m:e>
                                <m:r>
                                  <a:rPr lang="en-AU" b="0" i="1" smtClean="0">
                                    <a:latin typeface="Cambria Math" panose="02040503050406030204" pitchFamily="18" charset="0"/>
                                  </a:rPr>
                                  <m:t>𝑖</m:t>
                                </m:r>
                              </m:e>
                              <m:sup>
                                <m:r>
                                  <a:rPr lang="en-AU" b="0" i="1" smtClean="0">
                                    <a:latin typeface="Cambria Math" panose="02040503050406030204" pitchFamily="18" charset="0"/>
                                  </a:rPr>
                                  <m:t>𝑏</m:t>
                                </m:r>
                              </m:sup>
                            </m:sSup>
                          </m:oMath>
                        </m:oMathPara>
                      </a14:m>
                      <a:endParaRPr lang="en-AU" dirty="0"/>
                    </a:p>
                  </p:txBody>
                </p:sp>
              </mc:Choice>
              <mc:Fallback>
                <p:sp>
                  <p:nvSpPr>
                    <p:cNvPr id="53" name="TextBox 52">
                      <a:extLst>
                        <a:ext uri="{FF2B5EF4-FFF2-40B4-BE49-F238E27FC236}">
                          <a16:creationId xmlns:a16="http://schemas.microsoft.com/office/drawing/2014/main" id="{10CDE183-461D-BE51-201B-E125EB22A474}"/>
                        </a:ext>
                      </a:extLst>
                    </p:cNvPr>
                    <p:cNvSpPr txBox="1">
                      <a:spLocks noRot="1" noChangeAspect="1" noMove="1" noResize="1" noEditPoints="1" noAdjustHandles="1" noChangeArrowheads="1" noChangeShapeType="1" noTextEdit="1"/>
                    </p:cNvSpPr>
                    <p:nvPr/>
                  </p:nvSpPr>
                  <p:spPr>
                    <a:xfrm>
                      <a:off x="3196511" y="1761422"/>
                      <a:ext cx="242567" cy="281937"/>
                    </a:xfrm>
                    <a:prstGeom prst="rect">
                      <a:avLst/>
                    </a:prstGeom>
                    <a:blipFill>
                      <a:blip r:embed="rId11"/>
                      <a:stretch>
                        <a:fillRect l="-25000" t="-4255" r="-10000" b="-6383"/>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54" name="TextBox 53">
                      <a:extLst>
                        <a:ext uri="{FF2B5EF4-FFF2-40B4-BE49-F238E27FC236}">
                          <a16:creationId xmlns:a16="http://schemas.microsoft.com/office/drawing/2014/main" id="{D5735D18-16AF-B66C-D572-3D15940EB86A}"/>
                        </a:ext>
                      </a:extLst>
                    </p:cNvPr>
                    <p:cNvSpPr txBox="1"/>
                    <p:nvPr/>
                  </p:nvSpPr>
                  <p:spPr>
                    <a:xfrm>
                      <a:off x="2318961" y="1761422"/>
                      <a:ext cx="270043" cy="29744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AU" b="0" i="1" smtClean="0">
                                    <a:latin typeface="Cambria Math" panose="02040503050406030204" pitchFamily="18" charset="0"/>
                                  </a:rPr>
                                </m:ctrlPr>
                              </m:sSupPr>
                              <m:e>
                                <m:r>
                                  <a:rPr lang="en-AU" b="0" i="1" smtClean="0">
                                    <a:latin typeface="Cambria Math" panose="02040503050406030204" pitchFamily="18" charset="0"/>
                                  </a:rPr>
                                  <m:t>𝑖</m:t>
                                </m:r>
                              </m:e>
                              <m:sup>
                                <m:r>
                                  <a:rPr lang="en-AU" b="0" i="1" smtClean="0">
                                    <a:latin typeface="Cambria Math" panose="02040503050406030204" pitchFamily="18" charset="0"/>
                                  </a:rPr>
                                  <m:t>𝑎</m:t>
                                </m:r>
                              </m:sup>
                            </m:sSup>
                          </m:oMath>
                        </m:oMathPara>
                      </a14:m>
                      <a:endParaRPr lang="en-AU" dirty="0"/>
                    </a:p>
                  </p:txBody>
                </p:sp>
              </mc:Choice>
              <mc:Fallback>
                <p:sp>
                  <p:nvSpPr>
                    <p:cNvPr id="54" name="TextBox 53">
                      <a:extLst>
                        <a:ext uri="{FF2B5EF4-FFF2-40B4-BE49-F238E27FC236}">
                          <a16:creationId xmlns:a16="http://schemas.microsoft.com/office/drawing/2014/main" id="{D5735D18-16AF-B66C-D572-3D15940EB86A}"/>
                        </a:ext>
                      </a:extLst>
                    </p:cNvPr>
                    <p:cNvSpPr txBox="1">
                      <a:spLocks noRot="1" noChangeAspect="1" noMove="1" noResize="1" noEditPoints="1" noAdjustHandles="1" noChangeArrowheads="1" noChangeShapeType="1" noTextEdit="1"/>
                    </p:cNvSpPr>
                    <p:nvPr/>
                  </p:nvSpPr>
                  <p:spPr>
                    <a:xfrm>
                      <a:off x="2318961" y="1761422"/>
                      <a:ext cx="270043" cy="297447"/>
                    </a:xfrm>
                    <a:prstGeom prst="rect">
                      <a:avLst/>
                    </a:prstGeom>
                    <a:blipFill>
                      <a:blip r:embed="rId12"/>
                      <a:stretch>
                        <a:fillRect l="-20000"/>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AB4B48EE-D2A3-DB05-67A0-B62FB6A82435}"/>
                        </a:ext>
                      </a:extLst>
                    </p:cNvPr>
                    <p:cNvSpPr txBox="1"/>
                    <p:nvPr/>
                  </p:nvSpPr>
                  <p:spPr>
                    <a:xfrm>
                      <a:off x="1810238" y="1986328"/>
                      <a:ext cx="411606" cy="375045"/>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AU" b="0" i="1" smtClean="0">
                                    <a:latin typeface="Cambria Math" panose="02040503050406030204" pitchFamily="18" charset="0"/>
                                  </a:rPr>
                                </m:ctrlPr>
                              </m:sSubSupPr>
                              <m:e>
                                <m:acc>
                                  <m:accPr>
                                    <m:chr m:val="⃗"/>
                                    <m:ctrlPr>
                                      <a:rPr lang="en-AU" b="0" i="1" smtClean="0">
                                        <a:latin typeface="Cambria Math" panose="02040503050406030204" pitchFamily="18" charset="0"/>
                                      </a:rPr>
                                    </m:ctrlPr>
                                  </m:accPr>
                                  <m:e>
                                    <m:r>
                                      <a:rPr lang="en-AU" b="0" i="1" smtClean="0">
                                        <a:latin typeface="Cambria Math" panose="02040503050406030204" pitchFamily="18" charset="0"/>
                                      </a:rPr>
                                      <m:t>𝑀</m:t>
                                    </m:r>
                                  </m:e>
                                </m:acc>
                              </m:e>
                              <m:sub>
                                <m:r>
                                  <a:rPr lang="en-AU" b="0" i="1" smtClean="0">
                                    <a:latin typeface="Cambria Math" panose="02040503050406030204" pitchFamily="18" charset="0"/>
                                  </a:rPr>
                                  <m:t>𝑖𝑗</m:t>
                                </m:r>
                              </m:sub>
                              <m:sup>
                                <m:r>
                                  <a:rPr lang="en-AU" b="0" i="1" smtClean="0">
                                    <a:latin typeface="Cambria Math" panose="02040503050406030204" pitchFamily="18" charset="0"/>
                                  </a:rPr>
                                  <m:t>𝑎</m:t>
                                </m:r>
                              </m:sup>
                            </m:sSubSup>
                          </m:oMath>
                        </m:oMathPara>
                      </a14:m>
                      <a:endParaRPr lang="en-AU" dirty="0"/>
                    </a:p>
                  </p:txBody>
                </p:sp>
              </mc:Choice>
              <mc:Fallback>
                <p:sp>
                  <p:nvSpPr>
                    <p:cNvPr id="55" name="TextBox 54">
                      <a:extLst>
                        <a:ext uri="{FF2B5EF4-FFF2-40B4-BE49-F238E27FC236}">
                          <a16:creationId xmlns:a16="http://schemas.microsoft.com/office/drawing/2014/main" id="{AB4B48EE-D2A3-DB05-67A0-B62FB6A82435}"/>
                        </a:ext>
                      </a:extLst>
                    </p:cNvPr>
                    <p:cNvSpPr txBox="1">
                      <a:spLocks noRot="1" noChangeAspect="1" noMove="1" noResize="1" noEditPoints="1" noAdjustHandles="1" noChangeArrowheads="1" noChangeShapeType="1" noTextEdit="1"/>
                    </p:cNvSpPr>
                    <p:nvPr/>
                  </p:nvSpPr>
                  <p:spPr>
                    <a:xfrm>
                      <a:off x="1810238" y="1986328"/>
                      <a:ext cx="411606" cy="375045"/>
                    </a:xfrm>
                    <a:prstGeom prst="rect">
                      <a:avLst/>
                    </a:prstGeom>
                    <a:blipFill>
                      <a:blip r:embed="rId13"/>
                      <a:stretch>
                        <a:fillRect l="-11940" r="-7463" b="-12903"/>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7E7B9CC0-55AD-DE7F-5F6D-CF2A9C1B0C6F}"/>
                        </a:ext>
                      </a:extLst>
                    </p:cNvPr>
                    <p:cNvSpPr txBox="1"/>
                    <p:nvPr/>
                  </p:nvSpPr>
                  <p:spPr>
                    <a:xfrm>
                      <a:off x="1863138" y="2541034"/>
                      <a:ext cx="26000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AU" b="0" i="1" smtClean="0">
                                    <a:latin typeface="Cambria Math" panose="02040503050406030204" pitchFamily="18" charset="0"/>
                                  </a:rPr>
                                </m:ctrlPr>
                              </m:sSupPr>
                              <m:e>
                                <m:r>
                                  <a:rPr lang="en-AU" b="0" i="1" smtClean="0">
                                    <a:latin typeface="Cambria Math" panose="02040503050406030204" pitchFamily="18" charset="0"/>
                                  </a:rPr>
                                  <m:t>𝑗</m:t>
                                </m:r>
                              </m:e>
                              <m:sup>
                                <m:r>
                                  <a:rPr lang="en-AU" b="0" i="1" smtClean="0">
                                    <a:latin typeface="Cambria Math" panose="02040503050406030204" pitchFamily="18" charset="0"/>
                                  </a:rPr>
                                  <m:t>𝑎</m:t>
                                </m:r>
                              </m:sup>
                            </m:sSup>
                          </m:oMath>
                        </m:oMathPara>
                      </a14:m>
                      <a:endParaRPr lang="en-AU" dirty="0"/>
                    </a:p>
                  </p:txBody>
                </p:sp>
              </mc:Choice>
              <mc:Fallback>
                <p:sp>
                  <p:nvSpPr>
                    <p:cNvPr id="56" name="TextBox 55">
                      <a:extLst>
                        <a:ext uri="{FF2B5EF4-FFF2-40B4-BE49-F238E27FC236}">
                          <a16:creationId xmlns:a16="http://schemas.microsoft.com/office/drawing/2014/main" id="{7E7B9CC0-55AD-DE7F-5F6D-CF2A9C1B0C6F}"/>
                        </a:ext>
                      </a:extLst>
                    </p:cNvPr>
                    <p:cNvSpPr txBox="1">
                      <a:spLocks noRot="1" noChangeAspect="1" noMove="1" noResize="1" noEditPoints="1" noAdjustHandles="1" noChangeArrowheads="1" noChangeShapeType="1" noTextEdit="1"/>
                    </p:cNvSpPr>
                    <p:nvPr/>
                  </p:nvSpPr>
                  <p:spPr>
                    <a:xfrm>
                      <a:off x="1863138" y="2541034"/>
                      <a:ext cx="260007" cy="276999"/>
                    </a:xfrm>
                    <a:prstGeom prst="rect">
                      <a:avLst/>
                    </a:prstGeom>
                    <a:blipFill>
                      <a:blip r:embed="rId14"/>
                      <a:stretch>
                        <a:fillRect l="-33333" t="-2174" r="-4762" b="-32609"/>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72F34F09-D92A-FF99-4626-3CD949EE54EE}"/>
                        </a:ext>
                      </a:extLst>
                    </p:cNvPr>
                    <p:cNvSpPr txBox="1"/>
                    <p:nvPr/>
                  </p:nvSpPr>
                  <p:spPr>
                    <a:xfrm>
                      <a:off x="2603725" y="2583845"/>
                      <a:ext cx="30380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AU" b="0" i="1" smtClean="0">
                                    <a:latin typeface="Cambria Math" panose="02040503050406030204" pitchFamily="18" charset="0"/>
                                  </a:rPr>
                                </m:ctrlPr>
                              </m:sSupPr>
                              <m:e>
                                <m:r>
                                  <a:rPr lang="en-AU" b="0" i="1" smtClean="0">
                                    <a:latin typeface="Cambria Math" panose="02040503050406030204" pitchFamily="18" charset="0"/>
                                  </a:rPr>
                                  <m:t>𝑘</m:t>
                                </m:r>
                              </m:e>
                              <m:sup>
                                <m:r>
                                  <a:rPr lang="en-AU" b="0" i="1" smtClean="0">
                                    <a:latin typeface="Cambria Math" panose="02040503050406030204" pitchFamily="18" charset="0"/>
                                  </a:rPr>
                                  <m:t>𝑎</m:t>
                                </m:r>
                              </m:sup>
                            </m:sSup>
                          </m:oMath>
                        </m:oMathPara>
                      </a14:m>
                      <a:endParaRPr lang="en-AU" dirty="0"/>
                    </a:p>
                  </p:txBody>
                </p:sp>
              </mc:Choice>
              <mc:Fallback>
                <p:sp>
                  <p:nvSpPr>
                    <p:cNvPr id="57" name="TextBox 56">
                      <a:extLst>
                        <a:ext uri="{FF2B5EF4-FFF2-40B4-BE49-F238E27FC236}">
                          <a16:creationId xmlns:a16="http://schemas.microsoft.com/office/drawing/2014/main" id="{72F34F09-D92A-FF99-4626-3CD949EE54EE}"/>
                        </a:ext>
                      </a:extLst>
                    </p:cNvPr>
                    <p:cNvSpPr txBox="1">
                      <a:spLocks noRot="1" noChangeAspect="1" noMove="1" noResize="1" noEditPoints="1" noAdjustHandles="1" noChangeArrowheads="1" noChangeShapeType="1" noTextEdit="1"/>
                    </p:cNvSpPr>
                    <p:nvPr/>
                  </p:nvSpPr>
                  <p:spPr>
                    <a:xfrm>
                      <a:off x="2603725" y="2583845"/>
                      <a:ext cx="303801" cy="276999"/>
                    </a:xfrm>
                    <a:prstGeom prst="rect">
                      <a:avLst/>
                    </a:prstGeom>
                    <a:blipFill>
                      <a:blip r:embed="rId15"/>
                      <a:stretch>
                        <a:fillRect l="-20000" r="-4000" b="-6522"/>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560250EC-76A2-5B93-2249-04076C55A607}"/>
                        </a:ext>
                      </a:extLst>
                    </p:cNvPr>
                    <p:cNvSpPr txBox="1"/>
                    <p:nvPr/>
                  </p:nvSpPr>
                  <p:spPr>
                    <a:xfrm>
                      <a:off x="2609526" y="2015348"/>
                      <a:ext cx="411606" cy="31592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AU" b="0" i="1" smtClean="0">
                                    <a:latin typeface="Cambria Math" panose="02040503050406030204" pitchFamily="18" charset="0"/>
                                  </a:rPr>
                                </m:ctrlPr>
                              </m:sSubSupPr>
                              <m:e>
                                <m:acc>
                                  <m:accPr>
                                    <m:chr m:val="⃗"/>
                                    <m:ctrlPr>
                                      <a:rPr lang="en-AU" b="0" i="1" smtClean="0">
                                        <a:latin typeface="Cambria Math" panose="02040503050406030204" pitchFamily="18" charset="0"/>
                                      </a:rPr>
                                    </m:ctrlPr>
                                  </m:accPr>
                                  <m:e>
                                    <m:r>
                                      <a:rPr lang="en-AU" b="0" i="1" smtClean="0">
                                        <a:latin typeface="Cambria Math" panose="02040503050406030204" pitchFamily="18" charset="0"/>
                                      </a:rPr>
                                      <m:t>𝑀</m:t>
                                    </m:r>
                                  </m:e>
                                </m:acc>
                              </m:e>
                              <m:sub>
                                <m:r>
                                  <a:rPr lang="en-AU" b="0" i="1" smtClean="0">
                                    <a:latin typeface="Cambria Math" panose="02040503050406030204" pitchFamily="18" charset="0"/>
                                  </a:rPr>
                                  <m:t>𝑖𝑘</m:t>
                                </m:r>
                              </m:sub>
                              <m:sup>
                                <m:r>
                                  <a:rPr lang="en-AU" b="0" i="1" smtClean="0">
                                    <a:latin typeface="Cambria Math" panose="02040503050406030204" pitchFamily="18" charset="0"/>
                                  </a:rPr>
                                  <m:t>𝑎</m:t>
                                </m:r>
                              </m:sup>
                            </m:sSubSup>
                          </m:oMath>
                        </m:oMathPara>
                      </a14:m>
                      <a:endParaRPr lang="en-AU" dirty="0"/>
                    </a:p>
                  </p:txBody>
                </p:sp>
              </mc:Choice>
              <mc:Fallback>
                <p:sp>
                  <p:nvSpPr>
                    <p:cNvPr id="58" name="TextBox 57">
                      <a:extLst>
                        <a:ext uri="{FF2B5EF4-FFF2-40B4-BE49-F238E27FC236}">
                          <a16:creationId xmlns:a16="http://schemas.microsoft.com/office/drawing/2014/main" id="{560250EC-76A2-5B93-2249-04076C55A607}"/>
                        </a:ext>
                      </a:extLst>
                    </p:cNvPr>
                    <p:cNvSpPr txBox="1">
                      <a:spLocks noRot="1" noChangeAspect="1" noMove="1" noResize="1" noEditPoints="1" noAdjustHandles="1" noChangeArrowheads="1" noChangeShapeType="1" noTextEdit="1"/>
                    </p:cNvSpPr>
                    <p:nvPr/>
                  </p:nvSpPr>
                  <p:spPr>
                    <a:xfrm>
                      <a:off x="2609526" y="2015348"/>
                      <a:ext cx="411606" cy="315920"/>
                    </a:xfrm>
                    <a:prstGeom prst="rect">
                      <a:avLst/>
                    </a:prstGeom>
                    <a:blipFill>
                      <a:blip r:embed="rId16"/>
                      <a:stretch>
                        <a:fillRect l="-13235" r="-5882" b="-19231"/>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34FF2AE3-82D6-AF56-B808-165B6F20F3BC}"/>
                        </a:ext>
                      </a:extLst>
                    </p:cNvPr>
                    <p:cNvSpPr txBox="1"/>
                    <p:nvPr/>
                  </p:nvSpPr>
                  <p:spPr>
                    <a:xfrm>
                      <a:off x="3216555" y="2573197"/>
                      <a:ext cx="248851" cy="28193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AU" b="0" i="1" smtClean="0">
                                    <a:latin typeface="Cambria Math" panose="02040503050406030204" pitchFamily="18" charset="0"/>
                                  </a:rPr>
                                </m:ctrlPr>
                              </m:sSupPr>
                              <m:e>
                                <m:r>
                                  <a:rPr lang="en-AU" b="0" i="1" smtClean="0">
                                    <a:latin typeface="Cambria Math" panose="02040503050406030204" pitchFamily="18" charset="0"/>
                                  </a:rPr>
                                  <m:t>𝑗</m:t>
                                </m:r>
                              </m:e>
                              <m:sup>
                                <m:r>
                                  <a:rPr lang="en-AU" b="0" i="1" smtClean="0">
                                    <a:latin typeface="Cambria Math" panose="02040503050406030204" pitchFamily="18" charset="0"/>
                                  </a:rPr>
                                  <m:t>𝑏</m:t>
                                </m:r>
                              </m:sup>
                            </m:sSup>
                          </m:oMath>
                        </m:oMathPara>
                      </a14:m>
                      <a:endParaRPr lang="en-AU" dirty="0"/>
                    </a:p>
                  </p:txBody>
                </p:sp>
              </mc:Choice>
              <mc:Fallback>
                <p:sp>
                  <p:nvSpPr>
                    <p:cNvPr id="59" name="TextBox 58">
                      <a:extLst>
                        <a:ext uri="{FF2B5EF4-FFF2-40B4-BE49-F238E27FC236}">
                          <a16:creationId xmlns:a16="http://schemas.microsoft.com/office/drawing/2014/main" id="{34FF2AE3-82D6-AF56-B808-165B6F20F3BC}"/>
                        </a:ext>
                      </a:extLst>
                    </p:cNvPr>
                    <p:cNvSpPr txBox="1">
                      <a:spLocks noRot="1" noChangeAspect="1" noMove="1" noResize="1" noEditPoints="1" noAdjustHandles="1" noChangeArrowheads="1" noChangeShapeType="1" noTextEdit="1"/>
                    </p:cNvSpPr>
                    <p:nvPr/>
                  </p:nvSpPr>
                  <p:spPr>
                    <a:xfrm>
                      <a:off x="3216555" y="2573197"/>
                      <a:ext cx="248851" cy="281937"/>
                    </a:xfrm>
                    <a:prstGeom prst="rect">
                      <a:avLst/>
                    </a:prstGeom>
                    <a:blipFill>
                      <a:blip r:embed="rId17"/>
                      <a:stretch>
                        <a:fillRect l="-35000" t="-6522" r="-12500" b="-34783"/>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60" name="TextBox 59">
                      <a:extLst>
                        <a:ext uri="{FF2B5EF4-FFF2-40B4-BE49-F238E27FC236}">
                          <a16:creationId xmlns:a16="http://schemas.microsoft.com/office/drawing/2014/main" id="{FF85B017-0D7B-807C-0282-FFAC9E1C3DD1}"/>
                        </a:ext>
                      </a:extLst>
                    </p:cNvPr>
                    <p:cNvSpPr txBox="1"/>
                    <p:nvPr/>
                  </p:nvSpPr>
                  <p:spPr>
                    <a:xfrm>
                      <a:off x="3365784" y="1338657"/>
                      <a:ext cx="411606" cy="31797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AU" b="0" i="1" smtClean="0">
                                    <a:latin typeface="Cambria Math" panose="02040503050406030204" pitchFamily="18" charset="0"/>
                                  </a:rPr>
                                </m:ctrlPr>
                              </m:sSubSupPr>
                              <m:e>
                                <m:acc>
                                  <m:accPr>
                                    <m:chr m:val="⃗"/>
                                    <m:ctrlPr>
                                      <a:rPr lang="en-AU" b="0" i="1" smtClean="0">
                                        <a:latin typeface="Cambria Math" panose="02040503050406030204" pitchFamily="18" charset="0"/>
                                      </a:rPr>
                                    </m:ctrlPr>
                                  </m:accPr>
                                  <m:e>
                                    <m:r>
                                      <a:rPr lang="en-AU" b="0" i="1" smtClean="0">
                                        <a:latin typeface="Cambria Math" panose="02040503050406030204" pitchFamily="18" charset="0"/>
                                      </a:rPr>
                                      <m:t>𝑀</m:t>
                                    </m:r>
                                  </m:e>
                                </m:acc>
                              </m:e>
                              <m:sub>
                                <m:r>
                                  <a:rPr lang="en-AU" b="0" i="1" smtClean="0">
                                    <a:latin typeface="Cambria Math" panose="02040503050406030204" pitchFamily="18" charset="0"/>
                                  </a:rPr>
                                  <m:t>𝑚𝑖</m:t>
                                </m:r>
                              </m:sub>
                              <m:sup>
                                <m:r>
                                  <a:rPr lang="en-AU" b="0" i="1" smtClean="0">
                                    <a:latin typeface="Cambria Math" panose="02040503050406030204" pitchFamily="18" charset="0"/>
                                  </a:rPr>
                                  <m:t>𝑏</m:t>
                                </m:r>
                              </m:sup>
                            </m:sSubSup>
                          </m:oMath>
                        </m:oMathPara>
                      </a14:m>
                      <a:endParaRPr lang="en-AU" dirty="0"/>
                    </a:p>
                  </p:txBody>
                </p:sp>
              </mc:Choice>
              <mc:Fallback>
                <p:sp>
                  <p:nvSpPr>
                    <p:cNvPr id="60" name="TextBox 59">
                      <a:extLst>
                        <a:ext uri="{FF2B5EF4-FFF2-40B4-BE49-F238E27FC236}">
                          <a16:creationId xmlns:a16="http://schemas.microsoft.com/office/drawing/2014/main" id="{FF85B017-0D7B-807C-0282-FFAC9E1C3DD1}"/>
                        </a:ext>
                      </a:extLst>
                    </p:cNvPr>
                    <p:cNvSpPr txBox="1">
                      <a:spLocks noRot="1" noChangeAspect="1" noMove="1" noResize="1" noEditPoints="1" noAdjustHandles="1" noChangeArrowheads="1" noChangeShapeType="1" noTextEdit="1"/>
                    </p:cNvSpPr>
                    <p:nvPr/>
                  </p:nvSpPr>
                  <p:spPr>
                    <a:xfrm>
                      <a:off x="3365784" y="1338657"/>
                      <a:ext cx="411606" cy="317972"/>
                    </a:xfrm>
                    <a:prstGeom prst="rect">
                      <a:avLst/>
                    </a:prstGeom>
                    <a:blipFill>
                      <a:blip r:embed="rId18"/>
                      <a:stretch>
                        <a:fillRect l="-19118" r="-13235" b="-19231"/>
                      </a:stretch>
                    </a:blipFill>
                  </p:spPr>
                  <p:txBody>
                    <a:bodyPr/>
                    <a:lstStyle/>
                    <a:p>
                      <a:r>
                        <a:rPr lang="en-AU">
                          <a:noFill/>
                        </a:rPr>
                        <a:t> </a:t>
                      </a:r>
                    </a:p>
                  </p:txBody>
                </p:sp>
              </mc:Fallback>
            </mc:AlternateContent>
          </p:grpSp>
          <p:sp>
            <p:nvSpPr>
              <p:cNvPr id="72" name="Rectangle 71">
                <a:extLst>
                  <a:ext uri="{FF2B5EF4-FFF2-40B4-BE49-F238E27FC236}">
                    <a16:creationId xmlns:a16="http://schemas.microsoft.com/office/drawing/2014/main" id="{83637447-0E5E-4D8A-B3F5-6F85421A9638}"/>
                  </a:ext>
                </a:extLst>
              </p:cNvPr>
              <p:cNvSpPr/>
              <p:nvPr/>
            </p:nvSpPr>
            <p:spPr>
              <a:xfrm>
                <a:off x="127322" y="578735"/>
                <a:ext cx="3449255" cy="3310360"/>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grpSp>
      </p:grpSp>
      <mc:AlternateContent xmlns:mc="http://schemas.openxmlformats.org/markup-compatibility/2006">
        <mc:Choice xmlns:a14="http://schemas.microsoft.com/office/drawing/2010/main" Requires="a14">
          <p:sp>
            <p:nvSpPr>
              <p:cNvPr id="75" name="TextBox 74">
                <a:extLst>
                  <a:ext uri="{FF2B5EF4-FFF2-40B4-BE49-F238E27FC236}">
                    <a16:creationId xmlns:a16="http://schemas.microsoft.com/office/drawing/2014/main" id="{179B9A34-B9A0-0074-5F6F-36290B3B754E}"/>
                  </a:ext>
                </a:extLst>
              </p:cNvPr>
              <p:cNvSpPr txBox="1"/>
              <p:nvPr/>
            </p:nvSpPr>
            <p:spPr>
              <a:xfrm>
                <a:off x="5643266" y="529542"/>
                <a:ext cx="6482059" cy="6312177"/>
              </a:xfrm>
              <a:prstGeom prst="rect">
                <a:avLst/>
              </a:prstGeom>
              <a:noFill/>
              <a:ln>
                <a:solidFill>
                  <a:schemeClr val="bg1">
                    <a:lumMod val="65000"/>
                  </a:schemeClr>
                </a:solidFill>
              </a:ln>
            </p:spPr>
            <p:txBody>
              <a:bodyPr wrap="square" rtlCol="0">
                <a:spAutoFit/>
              </a:bodyPr>
              <a:lstStyle/>
              <a:p>
                <a:r>
                  <a:rPr lang="en-AU" sz="1600" dirty="0"/>
                  <a:t>Representing an input image set using a graph representation. The image set can include light fields, focal and exposure stacks, burst mode photography and post processed images.</a:t>
                </a:r>
              </a:p>
              <a:p>
                <a:endParaRPr lang="en-AU" sz="1600" dirty="0"/>
              </a:p>
              <a:p>
                <a:r>
                  <a:rPr lang="en-AU" sz="1600" dirty="0"/>
                  <a:t>Each node (</a:t>
                </a:r>
                <a14:m>
                  <m:oMath xmlns:m="http://schemas.openxmlformats.org/officeDocument/2006/math">
                    <m:sSup>
                      <m:sSupPr>
                        <m:ctrlPr>
                          <a:rPr lang="en-AU" sz="1600" b="0" i="1" smtClean="0">
                            <a:latin typeface="Cambria Math" panose="02040503050406030204" pitchFamily="18" charset="0"/>
                          </a:rPr>
                        </m:ctrlPr>
                      </m:sSupPr>
                      <m:e>
                        <m:r>
                          <a:rPr lang="en-AU" sz="1600" b="0" i="1" smtClean="0">
                            <a:latin typeface="Cambria Math" panose="02040503050406030204" pitchFamily="18" charset="0"/>
                          </a:rPr>
                          <m:t>𝑖</m:t>
                        </m:r>
                      </m:e>
                      <m:sup>
                        <m:r>
                          <a:rPr lang="en-AU" sz="1600" b="0" i="1" smtClean="0">
                            <a:latin typeface="Cambria Math" panose="02040503050406030204" pitchFamily="18" charset="0"/>
                          </a:rPr>
                          <m:t>𝑥</m:t>
                        </m:r>
                      </m:sup>
                    </m:sSup>
                  </m:oMath>
                </a14:m>
                <a:r>
                  <a:rPr lang="en-AU" sz="1600" dirty="0"/>
                  <a:t>) represents an image and a relationship between images is associated with pairs of connected nodes.</a:t>
                </a:r>
              </a:p>
              <a:p>
                <a:endParaRPr lang="en-AU" sz="1600" dirty="0"/>
              </a:p>
              <a:p>
                <a:r>
                  <a:rPr lang="en-AU" sz="1600" dirty="0"/>
                  <a:t>The relationship (</a:t>
                </a:r>
                <a14:m>
                  <m:oMath xmlns:m="http://schemas.openxmlformats.org/officeDocument/2006/math">
                    <m:sSubSup>
                      <m:sSubSupPr>
                        <m:ctrlPr>
                          <a:rPr lang="en-AU" sz="1600" b="0" i="1" smtClean="0">
                            <a:latin typeface="Cambria Math" panose="02040503050406030204" pitchFamily="18" charset="0"/>
                          </a:rPr>
                        </m:ctrlPr>
                      </m:sSubSupPr>
                      <m:e>
                        <m:acc>
                          <m:accPr>
                            <m:chr m:val="⃗"/>
                            <m:ctrlPr>
                              <a:rPr lang="en-AU" sz="1600" b="0" i="1" smtClean="0">
                                <a:latin typeface="Cambria Math" panose="02040503050406030204" pitchFamily="18" charset="0"/>
                              </a:rPr>
                            </m:ctrlPr>
                          </m:accPr>
                          <m:e>
                            <m:r>
                              <a:rPr lang="en-AU" sz="1600" b="0" i="1" smtClean="0">
                                <a:latin typeface="Cambria Math" panose="02040503050406030204" pitchFamily="18" charset="0"/>
                              </a:rPr>
                              <m:t>𝑀</m:t>
                            </m:r>
                          </m:e>
                        </m:acc>
                      </m:e>
                      <m:sub>
                        <m:r>
                          <a:rPr lang="en-AU" sz="1600" b="0" i="1" smtClean="0">
                            <a:latin typeface="Cambria Math" panose="02040503050406030204" pitchFamily="18" charset="0"/>
                          </a:rPr>
                          <m:t>𝑖𝑗</m:t>
                        </m:r>
                      </m:sub>
                      <m:sup>
                        <m:r>
                          <a:rPr lang="en-AU" sz="1600" b="0" i="1" smtClean="0">
                            <a:latin typeface="Cambria Math" panose="02040503050406030204" pitchFamily="18" charset="0"/>
                          </a:rPr>
                          <m:t>𝑥</m:t>
                        </m:r>
                      </m:sup>
                    </m:sSubSup>
                  </m:oMath>
                </a14:m>
                <a:r>
                  <a:rPr lang="en-AU" sz="1600" dirty="0"/>
                  <a:t>) can include image warping parameters, intensity mapping functions and point spread function models. Inter-image relationships can be explicitly coded (e.g. </a:t>
                </a:r>
                <a:r>
                  <a:rPr lang="en-AU" sz="1600" dirty="0" err="1"/>
                  <a:t>homography</a:t>
                </a:r>
                <a:r>
                  <a:rPr lang="en-AU" sz="1600" dirty="0"/>
                  <a:t> matrix) or derived from auxiliary images and associated parameters (e.g. depth map). Example of derived inter-image relationships is shown in the next slide.</a:t>
                </a:r>
              </a:p>
              <a:p>
                <a:endParaRPr lang="en-AU" sz="1600" dirty="0"/>
              </a:p>
              <a:p>
                <a:r>
                  <a:rPr lang="en-AU" sz="1600" dirty="0"/>
                  <a:t>The described relationship between images can optionally be used to perform inter-image coding. </a:t>
                </a:r>
              </a:p>
              <a:p>
                <a:endParaRPr lang="en-AU" sz="1600" dirty="0"/>
              </a:p>
              <a:p>
                <a:r>
                  <a:rPr lang="en-AU" sz="1600" dirty="0"/>
                  <a:t>The figure shows, three image sub-sets (</a:t>
                </a:r>
                <a14:m>
                  <m:oMath xmlns:m="http://schemas.openxmlformats.org/officeDocument/2006/math">
                    <m:r>
                      <a:rPr lang="en-AU" sz="1600" b="0" i="1" smtClean="0">
                        <a:latin typeface="Cambria Math" panose="02040503050406030204" pitchFamily="18" charset="0"/>
                      </a:rPr>
                      <m:t>𝑎</m:t>
                    </m:r>
                    <m:r>
                      <a:rPr lang="en-AU" sz="1600" b="0" i="1" smtClean="0">
                        <a:latin typeface="Cambria Math" panose="02040503050406030204" pitchFamily="18" charset="0"/>
                      </a:rPr>
                      <m:t>,</m:t>
                    </m:r>
                    <m:r>
                      <a:rPr lang="en-AU" sz="1600" b="0" i="1" smtClean="0">
                        <a:latin typeface="Cambria Math" panose="02040503050406030204" pitchFamily="18" charset="0"/>
                      </a:rPr>
                      <m:t>𝑏</m:t>
                    </m:r>
                    <m:r>
                      <a:rPr lang="en-AU" sz="1600" b="0" i="1" smtClean="0">
                        <a:latin typeface="Cambria Math" panose="02040503050406030204" pitchFamily="18" charset="0"/>
                      </a:rPr>
                      <m:t>,</m:t>
                    </m:r>
                    <m:r>
                      <a:rPr lang="en-AU" sz="1600" b="0" i="1" smtClean="0">
                        <a:latin typeface="Cambria Math" panose="02040503050406030204" pitchFamily="18" charset="0"/>
                      </a:rPr>
                      <m:t>𝑐</m:t>
                    </m:r>
                  </m:oMath>
                </a14:m>
                <a:r>
                  <a:rPr lang="en-AU" sz="1600" dirty="0"/>
                  <a:t>), each of which is described by separate sub-graphs. </a:t>
                </a:r>
              </a:p>
              <a:p>
                <a:endParaRPr lang="en-AU" sz="1600" dirty="0"/>
              </a:p>
              <a:p>
                <a:r>
                  <a:rPr lang="en-AU" sz="1600" dirty="0"/>
                  <a:t>The graph structure describes the ordering of views such that a 2D camera array (as assumed in JPEG Pleno Part 2) becomes a special case of the graph. Extrinsic and intrinsic camera parameters associated with each image, along with the corresponding compressed bitstream can be stored by adhering to an order of images derived from the graph.</a:t>
                </a:r>
              </a:p>
            </p:txBody>
          </p:sp>
        </mc:Choice>
        <mc:Fallback>
          <p:sp>
            <p:nvSpPr>
              <p:cNvPr id="75" name="TextBox 74">
                <a:extLst>
                  <a:ext uri="{FF2B5EF4-FFF2-40B4-BE49-F238E27FC236}">
                    <a16:creationId xmlns:a16="http://schemas.microsoft.com/office/drawing/2014/main" id="{179B9A34-B9A0-0074-5F6F-36290B3B754E}"/>
                  </a:ext>
                </a:extLst>
              </p:cNvPr>
              <p:cNvSpPr txBox="1">
                <a:spLocks noRot="1" noChangeAspect="1" noMove="1" noResize="1" noEditPoints="1" noAdjustHandles="1" noChangeArrowheads="1" noChangeShapeType="1" noTextEdit="1"/>
              </p:cNvSpPr>
              <p:nvPr/>
            </p:nvSpPr>
            <p:spPr>
              <a:xfrm>
                <a:off x="5643266" y="529542"/>
                <a:ext cx="6482059" cy="6312177"/>
              </a:xfrm>
              <a:prstGeom prst="rect">
                <a:avLst/>
              </a:prstGeom>
              <a:blipFill>
                <a:blip r:embed="rId19"/>
                <a:stretch>
                  <a:fillRect l="-469" t="-193" r="-939" b="-193"/>
                </a:stretch>
              </a:blipFill>
              <a:ln>
                <a:solidFill>
                  <a:schemeClr val="bg1">
                    <a:lumMod val="65000"/>
                  </a:schemeClr>
                </a:solid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76" name="TextBox 75">
                <a:extLst>
                  <a:ext uri="{FF2B5EF4-FFF2-40B4-BE49-F238E27FC236}">
                    <a16:creationId xmlns:a16="http://schemas.microsoft.com/office/drawing/2014/main" id="{AD583B46-502E-2D9E-8BA6-E3B7184880CD}"/>
                  </a:ext>
                </a:extLst>
              </p:cNvPr>
              <p:cNvSpPr txBox="1"/>
              <p:nvPr/>
            </p:nvSpPr>
            <p:spPr>
              <a:xfrm>
                <a:off x="2341755" y="3335683"/>
                <a:ext cx="22576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AU" b="0" i="1" smtClean="0">
                              <a:latin typeface="Cambria Math" panose="02040503050406030204" pitchFamily="18" charset="0"/>
                            </a:rPr>
                          </m:ctrlPr>
                        </m:sSupPr>
                        <m:e>
                          <m:r>
                            <a:rPr lang="en-AU" b="0" i="1" smtClean="0">
                              <a:latin typeface="Cambria Math" panose="02040503050406030204" pitchFamily="18" charset="0"/>
                            </a:rPr>
                            <m:t>𝑙</m:t>
                          </m:r>
                        </m:e>
                        <m:sup>
                          <m:r>
                            <a:rPr lang="en-AU" b="0" i="1" smtClean="0">
                              <a:latin typeface="Cambria Math" panose="02040503050406030204" pitchFamily="18" charset="0"/>
                            </a:rPr>
                            <m:t>𝑐</m:t>
                          </m:r>
                        </m:sup>
                      </m:sSup>
                    </m:oMath>
                  </m:oMathPara>
                </a14:m>
                <a:endParaRPr lang="en-AU" dirty="0"/>
              </a:p>
            </p:txBody>
          </p:sp>
        </mc:Choice>
        <mc:Fallback>
          <p:sp>
            <p:nvSpPr>
              <p:cNvPr id="76" name="TextBox 75">
                <a:extLst>
                  <a:ext uri="{FF2B5EF4-FFF2-40B4-BE49-F238E27FC236}">
                    <a16:creationId xmlns:a16="http://schemas.microsoft.com/office/drawing/2014/main" id="{AD583B46-502E-2D9E-8BA6-E3B7184880CD}"/>
                  </a:ext>
                </a:extLst>
              </p:cNvPr>
              <p:cNvSpPr txBox="1">
                <a:spLocks noRot="1" noChangeAspect="1" noMove="1" noResize="1" noEditPoints="1" noAdjustHandles="1" noChangeArrowheads="1" noChangeShapeType="1" noTextEdit="1"/>
              </p:cNvSpPr>
              <p:nvPr/>
            </p:nvSpPr>
            <p:spPr>
              <a:xfrm>
                <a:off x="2341755" y="3335683"/>
                <a:ext cx="225767" cy="276999"/>
              </a:xfrm>
              <a:prstGeom prst="rect">
                <a:avLst/>
              </a:prstGeom>
              <a:blipFill>
                <a:blip r:embed="rId20"/>
                <a:stretch>
                  <a:fillRect l="-27027" r="-5405" b="-6522"/>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77" name="TextBox 76">
                <a:extLst>
                  <a:ext uri="{FF2B5EF4-FFF2-40B4-BE49-F238E27FC236}">
                    <a16:creationId xmlns:a16="http://schemas.microsoft.com/office/drawing/2014/main" id="{6A48E5DC-74FE-494D-C45E-4B28BBF48A1C}"/>
                  </a:ext>
                </a:extLst>
              </p:cNvPr>
              <p:cNvSpPr txBox="1"/>
              <p:nvPr/>
            </p:nvSpPr>
            <p:spPr>
              <a:xfrm>
                <a:off x="548205" y="3383975"/>
                <a:ext cx="24538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AU" b="0" i="1" smtClean="0">
                              <a:latin typeface="Cambria Math" panose="02040503050406030204" pitchFamily="18" charset="0"/>
                            </a:rPr>
                          </m:ctrlPr>
                        </m:sSupPr>
                        <m:e>
                          <m:r>
                            <a:rPr lang="en-AU" b="0" i="1" smtClean="0">
                              <a:latin typeface="Cambria Math" panose="02040503050406030204" pitchFamily="18" charset="0"/>
                            </a:rPr>
                            <m:t>𝑙</m:t>
                          </m:r>
                        </m:e>
                        <m:sup>
                          <m:r>
                            <a:rPr lang="en-AU" b="0" i="1" smtClean="0">
                              <a:latin typeface="Cambria Math" panose="02040503050406030204" pitchFamily="18" charset="0"/>
                            </a:rPr>
                            <m:t>𝑎</m:t>
                          </m:r>
                        </m:sup>
                      </m:sSup>
                    </m:oMath>
                  </m:oMathPara>
                </a14:m>
                <a:endParaRPr lang="en-AU" dirty="0"/>
              </a:p>
            </p:txBody>
          </p:sp>
        </mc:Choice>
        <mc:Fallback>
          <p:sp>
            <p:nvSpPr>
              <p:cNvPr id="77" name="TextBox 76">
                <a:extLst>
                  <a:ext uri="{FF2B5EF4-FFF2-40B4-BE49-F238E27FC236}">
                    <a16:creationId xmlns:a16="http://schemas.microsoft.com/office/drawing/2014/main" id="{6A48E5DC-74FE-494D-C45E-4B28BBF48A1C}"/>
                  </a:ext>
                </a:extLst>
              </p:cNvPr>
              <p:cNvSpPr txBox="1">
                <a:spLocks noRot="1" noChangeAspect="1" noMove="1" noResize="1" noEditPoints="1" noAdjustHandles="1" noChangeArrowheads="1" noChangeShapeType="1" noTextEdit="1"/>
              </p:cNvSpPr>
              <p:nvPr/>
            </p:nvSpPr>
            <p:spPr>
              <a:xfrm>
                <a:off x="548205" y="3383975"/>
                <a:ext cx="245388" cy="276999"/>
              </a:xfrm>
              <a:prstGeom prst="rect">
                <a:avLst/>
              </a:prstGeom>
              <a:blipFill>
                <a:blip r:embed="rId21"/>
                <a:stretch>
                  <a:fillRect l="-25000" r="-2500" b="-6522"/>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78" name="TextBox 77">
                <a:extLst>
                  <a:ext uri="{FF2B5EF4-FFF2-40B4-BE49-F238E27FC236}">
                    <a16:creationId xmlns:a16="http://schemas.microsoft.com/office/drawing/2014/main" id="{E935A398-FE05-AECD-7DC3-FE05CBE3069D}"/>
                  </a:ext>
                </a:extLst>
              </p:cNvPr>
              <p:cNvSpPr txBox="1"/>
              <p:nvPr/>
            </p:nvSpPr>
            <p:spPr>
              <a:xfrm>
                <a:off x="2273920" y="2814187"/>
                <a:ext cx="411606" cy="34926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AU" b="0" i="1" smtClean="0">
                              <a:latin typeface="Cambria Math" panose="02040503050406030204" pitchFamily="18" charset="0"/>
                            </a:rPr>
                          </m:ctrlPr>
                        </m:sSubSupPr>
                        <m:e>
                          <m:acc>
                            <m:accPr>
                              <m:chr m:val="⃗"/>
                              <m:ctrlPr>
                                <a:rPr lang="en-AU" b="0" i="1" smtClean="0">
                                  <a:latin typeface="Cambria Math" panose="02040503050406030204" pitchFamily="18" charset="0"/>
                                </a:rPr>
                              </m:ctrlPr>
                            </m:accPr>
                            <m:e>
                              <m:r>
                                <a:rPr lang="en-AU" b="0" i="1" smtClean="0">
                                  <a:latin typeface="Cambria Math" panose="02040503050406030204" pitchFamily="18" charset="0"/>
                                </a:rPr>
                                <m:t>𝑀</m:t>
                              </m:r>
                            </m:e>
                          </m:acc>
                        </m:e>
                        <m:sub>
                          <m:r>
                            <a:rPr lang="en-AU" b="0" i="1" smtClean="0">
                              <a:latin typeface="Cambria Math" panose="02040503050406030204" pitchFamily="18" charset="0"/>
                            </a:rPr>
                            <m:t>𝑗𝑙</m:t>
                          </m:r>
                        </m:sub>
                        <m:sup>
                          <m:r>
                            <a:rPr lang="en-AU" b="0" i="1" smtClean="0">
                              <a:latin typeface="Cambria Math" panose="02040503050406030204" pitchFamily="18" charset="0"/>
                            </a:rPr>
                            <m:t>𝑐</m:t>
                          </m:r>
                        </m:sup>
                      </m:sSubSup>
                    </m:oMath>
                  </m:oMathPara>
                </a14:m>
                <a:endParaRPr lang="en-AU" dirty="0"/>
              </a:p>
            </p:txBody>
          </p:sp>
        </mc:Choice>
        <mc:Fallback>
          <p:sp>
            <p:nvSpPr>
              <p:cNvPr id="78" name="TextBox 77">
                <a:extLst>
                  <a:ext uri="{FF2B5EF4-FFF2-40B4-BE49-F238E27FC236}">
                    <a16:creationId xmlns:a16="http://schemas.microsoft.com/office/drawing/2014/main" id="{E935A398-FE05-AECD-7DC3-FE05CBE3069D}"/>
                  </a:ext>
                </a:extLst>
              </p:cNvPr>
              <p:cNvSpPr txBox="1">
                <a:spLocks noRot="1" noChangeAspect="1" noMove="1" noResize="1" noEditPoints="1" noAdjustHandles="1" noChangeArrowheads="1" noChangeShapeType="1" noTextEdit="1"/>
              </p:cNvSpPr>
              <p:nvPr/>
            </p:nvSpPr>
            <p:spPr>
              <a:xfrm>
                <a:off x="2273920" y="2814187"/>
                <a:ext cx="411606" cy="349263"/>
              </a:xfrm>
              <a:prstGeom prst="rect">
                <a:avLst/>
              </a:prstGeom>
              <a:blipFill>
                <a:blip r:embed="rId22"/>
                <a:stretch>
                  <a:fillRect l="-7353" r="-4412" b="-22807"/>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79" name="TextBox 78">
                <a:extLst>
                  <a:ext uri="{FF2B5EF4-FFF2-40B4-BE49-F238E27FC236}">
                    <a16:creationId xmlns:a16="http://schemas.microsoft.com/office/drawing/2014/main" id="{3F17B408-B5CB-606B-32C3-5F5D9FA35E66}"/>
                  </a:ext>
                </a:extLst>
              </p:cNvPr>
              <p:cNvSpPr txBox="1"/>
              <p:nvPr/>
            </p:nvSpPr>
            <p:spPr>
              <a:xfrm>
                <a:off x="631413" y="2897707"/>
                <a:ext cx="411606" cy="34926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AU" b="0" i="1" smtClean="0">
                              <a:latin typeface="Cambria Math" panose="02040503050406030204" pitchFamily="18" charset="0"/>
                            </a:rPr>
                          </m:ctrlPr>
                        </m:sSubSupPr>
                        <m:e>
                          <m:acc>
                            <m:accPr>
                              <m:chr m:val="⃗"/>
                              <m:ctrlPr>
                                <a:rPr lang="en-AU" b="0" i="1" smtClean="0">
                                  <a:latin typeface="Cambria Math" panose="02040503050406030204" pitchFamily="18" charset="0"/>
                                </a:rPr>
                              </m:ctrlPr>
                            </m:accPr>
                            <m:e>
                              <m:r>
                                <a:rPr lang="en-AU" b="0" i="1" smtClean="0">
                                  <a:latin typeface="Cambria Math" panose="02040503050406030204" pitchFamily="18" charset="0"/>
                                </a:rPr>
                                <m:t>𝑀</m:t>
                              </m:r>
                            </m:e>
                          </m:acc>
                        </m:e>
                        <m:sub>
                          <m:r>
                            <a:rPr lang="en-AU" b="0" i="1" smtClean="0">
                              <a:latin typeface="Cambria Math" panose="02040503050406030204" pitchFamily="18" charset="0"/>
                            </a:rPr>
                            <m:t>𝑗𝑙</m:t>
                          </m:r>
                        </m:sub>
                        <m:sup>
                          <m:r>
                            <a:rPr lang="en-AU" b="0" i="1" smtClean="0">
                              <a:latin typeface="Cambria Math" panose="02040503050406030204" pitchFamily="18" charset="0"/>
                            </a:rPr>
                            <m:t>𝑎</m:t>
                          </m:r>
                        </m:sup>
                      </m:sSubSup>
                    </m:oMath>
                  </m:oMathPara>
                </a14:m>
                <a:endParaRPr lang="en-AU" dirty="0"/>
              </a:p>
            </p:txBody>
          </p:sp>
        </mc:Choice>
        <mc:Fallback>
          <p:sp>
            <p:nvSpPr>
              <p:cNvPr id="79" name="TextBox 78">
                <a:extLst>
                  <a:ext uri="{FF2B5EF4-FFF2-40B4-BE49-F238E27FC236}">
                    <a16:creationId xmlns:a16="http://schemas.microsoft.com/office/drawing/2014/main" id="{3F17B408-B5CB-606B-32C3-5F5D9FA35E66}"/>
                  </a:ext>
                </a:extLst>
              </p:cNvPr>
              <p:cNvSpPr txBox="1">
                <a:spLocks noRot="1" noChangeAspect="1" noMove="1" noResize="1" noEditPoints="1" noAdjustHandles="1" noChangeArrowheads="1" noChangeShapeType="1" noTextEdit="1"/>
              </p:cNvSpPr>
              <p:nvPr/>
            </p:nvSpPr>
            <p:spPr>
              <a:xfrm>
                <a:off x="631413" y="2897707"/>
                <a:ext cx="411606" cy="349263"/>
              </a:xfrm>
              <a:prstGeom prst="rect">
                <a:avLst/>
              </a:prstGeom>
              <a:blipFill>
                <a:blip r:embed="rId23"/>
                <a:stretch>
                  <a:fillRect l="-8955" r="-4478" b="-20690"/>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80" name="TextBox 79">
                <a:extLst>
                  <a:ext uri="{FF2B5EF4-FFF2-40B4-BE49-F238E27FC236}">
                    <a16:creationId xmlns:a16="http://schemas.microsoft.com/office/drawing/2014/main" id="{D151FBC4-D8F7-9BDD-0EC8-47676BB3ACC0}"/>
                  </a:ext>
                </a:extLst>
              </p:cNvPr>
              <p:cNvSpPr txBox="1"/>
              <p:nvPr/>
            </p:nvSpPr>
            <p:spPr>
              <a:xfrm>
                <a:off x="2037069" y="2196410"/>
                <a:ext cx="411606" cy="34926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AU" b="0" i="1" smtClean="0">
                              <a:latin typeface="Cambria Math" panose="02040503050406030204" pitchFamily="18" charset="0"/>
                            </a:rPr>
                          </m:ctrlPr>
                        </m:sSubSupPr>
                        <m:e>
                          <m:acc>
                            <m:accPr>
                              <m:chr m:val="⃗"/>
                              <m:ctrlPr>
                                <a:rPr lang="en-AU" b="0" i="1" smtClean="0">
                                  <a:latin typeface="Cambria Math" panose="02040503050406030204" pitchFamily="18" charset="0"/>
                                </a:rPr>
                              </m:ctrlPr>
                            </m:accPr>
                            <m:e>
                              <m:r>
                                <a:rPr lang="en-AU" b="0" i="1" smtClean="0">
                                  <a:latin typeface="Cambria Math" panose="02040503050406030204" pitchFamily="18" charset="0"/>
                                </a:rPr>
                                <m:t>𝑀</m:t>
                              </m:r>
                            </m:e>
                          </m:acc>
                        </m:e>
                        <m:sub>
                          <m:r>
                            <a:rPr lang="en-AU" b="0" i="1" smtClean="0">
                              <a:latin typeface="Cambria Math" panose="02040503050406030204" pitchFamily="18" charset="0"/>
                            </a:rPr>
                            <m:t>𝑖𝑗</m:t>
                          </m:r>
                        </m:sub>
                        <m:sup>
                          <m:r>
                            <a:rPr lang="en-AU" b="0" i="1" smtClean="0">
                              <a:latin typeface="Cambria Math" panose="02040503050406030204" pitchFamily="18" charset="0"/>
                            </a:rPr>
                            <m:t>𝑏</m:t>
                          </m:r>
                        </m:sup>
                      </m:sSubSup>
                    </m:oMath>
                  </m:oMathPara>
                </a14:m>
                <a:endParaRPr lang="en-AU" dirty="0"/>
              </a:p>
            </p:txBody>
          </p:sp>
        </mc:Choice>
        <mc:Fallback>
          <p:sp>
            <p:nvSpPr>
              <p:cNvPr id="80" name="TextBox 79">
                <a:extLst>
                  <a:ext uri="{FF2B5EF4-FFF2-40B4-BE49-F238E27FC236}">
                    <a16:creationId xmlns:a16="http://schemas.microsoft.com/office/drawing/2014/main" id="{D151FBC4-D8F7-9BDD-0EC8-47676BB3ACC0}"/>
                  </a:ext>
                </a:extLst>
              </p:cNvPr>
              <p:cNvSpPr txBox="1">
                <a:spLocks noRot="1" noChangeAspect="1" noMove="1" noResize="1" noEditPoints="1" noAdjustHandles="1" noChangeArrowheads="1" noChangeShapeType="1" noTextEdit="1"/>
              </p:cNvSpPr>
              <p:nvPr/>
            </p:nvSpPr>
            <p:spPr>
              <a:xfrm>
                <a:off x="2037069" y="2196410"/>
                <a:ext cx="411606" cy="349263"/>
              </a:xfrm>
              <a:prstGeom prst="rect">
                <a:avLst/>
              </a:prstGeom>
              <a:blipFill>
                <a:blip r:embed="rId24"/>
                <a:stretch>
                  <a:fillRect l="-10294" r="-5882" b="-20690"/>
                </a:stretch>
              </a:blipFill>
            </p:spPr>
            <p:txBody>
              <a:bodyPr/>
              <a:lstStyle/>
              <a:p>
                <a:r>
                  <a:rPr lang="en-AU">
                    <a:noFill/>
                  </a:rPr>
                  <a:t> </a:t>
                </a:r>
              </a:p>
            </p:txBody>
          </p:sp>
        </mc:Fallback>
      </mc:AlternateContent>
      <p:sp>
        <p:nvSpPr>
          <p:cNvPr id="82" name="TextBox 81">
            <a:extLst>
              <a:ext uri="{FF2B5EF4-FFF2-40B4-BE49-F238E27FC236}">
                <a16:creationId xmlns:a16="http://schemas.microsoft.com/office/drawing/2014/main" id="{2D98E136-0AA3-B63B-9638-77C5A449375F}"/>
              </a:ext>
            </a:extLst>
          </p:cNvPr>
          <p:cNvSpPr txBox="1"/>
          <p:nvPr/>
        </p:nvSpPr>
        <p:spPr>
          <a:xfrm>
            <a:off x="180672" y="134066"/>
            <a:ext cx="4326441" cy="369332"/>
          </a:xfrm>
          <a:prstGeom prst="rect">
            <a:avLst/>
          </a:prstGeom>
          <a:noFill/>
        </p:spPr>
        <p:txBody>
          <a:bodyPr wrap="none" rtlCol="0">
            <a:spAutoFit/>
          </a:bodyPr>
          <a:lstStyle/>
          <a:p>
            <a:r>
              <a:rPr lang="en-AU" b="1" dirty="0"/>
              <a:t>Image Set Representation Using Graphs</a:t>
            </a:r>
          </a:p>
        </p:txBody>
      </p:sp>
    </p:spTree>
    <p:extLst>
      <p:ext uri="{BB962C8B-B14F-4D97-AF65-F5344CB8AC3E}">
        <p14:creationId xmlns:p14="http://schemas.microsoft.com/office/powerpoint/2010/main" val="1079510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243C74B1-7B5E-8C35-023A-EABF3185019C}"/>
              </a:ext>
            </a:extLst>
          </p:cNvPr>
          <p:cNvGrpSpPr/>
          <p:nvPr/>
        </p:nvGrpSpPr>
        <p:grpSpPr>
          <a:xfrm>
            <a:off x="266925" y="605742"/>
            <a:ext cx="5263022" cy="5840483"/>
            <a:chOff x="4109013" y="625034"/>
            <a:chExt cx="5263022" cy="5840483"/>
          </a:xfrm>
        </p:grpSpPr>
        <p:grpSp>
          <p:nvGrpSpPr>
            <p:cNvPr id="70" name="Group 69">
              <a:extLst>
                <a:ext uri="{FF2B5EF4-FFF2-40B4-BE49-F238E27FC236}">
                  <a16:creationId xmlns:a16="http://schemas.microsoft.com/office/drawing/2014/main" id="{DB2723A4-84E6-A83D-BC78-2E765BB5B5F0}"/>
                </a:ext>
              </a:extLst>
            </p:cNvPr>
            <p:cNvGrpSpPr/>
            <p:nvPr/>
          </p:nvGrpSpPr>
          <p:grpSpPr>
            <a:xfrm>
              <a:off x="4218827" y="4347316"/>
              <a:ext cx="5153208" cy="2118201"/>
              <a:chOff x="1798244" y="4401710"/>
              <a:chExt cx="5153208" cy="2118201"/>
            </a:xfrm>
          </p:grpSpPr>
          <p:sp>
            <p:nvSpPr>
              <p:cNvPr id="61" name="Oval 60">
                <a:extLst>
                  <a:ext uri="{FF2B5EF4-FFF2-40B4-BE49-F238E27FC236}">
                    <a16:creationId xmlns:a16="http://schemas.microsoft.com/office/drawing/2014/main" id="{A04E6CE4-A9B1-6D7D-8364-ADFD3B4F788D}"/>
                  </a:ext>
                </a:extLst>
              </p:cNvPr>
              <p:cNvSpPr>
                <a:spLocks noChangeAspect="1"/>
              </p:cNvSpPr>
              <p:nvPr/>
            </p:nvSpPr>
            <p:spPr>
              <a:xfrm>
                <a:off x="1817502" y="4410831"/>
                <a:ext cx="327225" cy="32767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mc:Choice xmlns:a14="http://schemas.microsoft.com/office/drawing/2010/main" Requires="a14">
              <p:sp>
                <p:nvSpPr>
                  <p:cNvPr id="62" name="TextBox 61">
                    <a:extLst>
                      <a:ext uri="{FF2B5EF4-FFF2-40B4-BE49-F238E27FC236}">
                        <a16:creationId xmlns:a16="http://schemas.microsoft.com/office/drawing/2014/main" id="{4AC04927-B336-D240-C722-671F4637E18E}"/>
                      </a:ext>
                    </a:extLst>
                  </p:cNvPr>
                  <p:cNvSpPr txBox="1"/>
                  <p:nvPr/>
                </p:nvSpPr>
                <p:spPr>
                  <a:xfrm>
                    <a:off x="1856528" y="4410830"/>
                    <a:ext cx="2444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𝑚</m:t>
                          </m:r>
                        </m:oMath>
                      </m:oMathPara>
                    </a14:m>
                    <a:endParaRPr lang="en-AU" dirty="0"/>
                  </a:p>
                </p:txBody>
              </p:sp>
            </mc:Choice>
            <mc:Fallback>
              <p:sp>
                <p:nvSpPr>
                  <p:cNvPr id="62" name="TextBox 61">
                    <a:extLst>
                      <a:ext uri="{FF2B5EF4-FFF2-40B4-BE49-F238E27FC236}">
                        <a16:creationId xmlns:a16="http://schemas.microsoft.com/office/drawing/2014/main" id="{4AC04927-B336-D240-C722-671F4637E18E}"/>
                      </a:ext>
                    </a:extLst>
                  </p:cNvPr>
                  <p:cNvSpPr txBox="1">
                    <a:spLocks noRot="1" noChangeAspect="1" noMove="1" noResize="1" noEditPoints="1" noAdjustHandles="1" noChangeArrowheads="1" noChangeShapeType="1" noTextEdit="1"/>
                  </p:cNvSpPr>
                  <p:nvPr/>
                </p:nvSpPr>
                <p:spPr>
                  <a:xfrm>
                    <a:off x="1856528" y="4410830"/>
                    <a:ext cx="244426" cy="276999"/>
                  </a:xfrm>
                  <a:prstGeom prst="rect">
                    <a:avLst/>
                  </a:prstGeom>
                  <a:blipFill>
                    <a:blip r:embed="rId2"/>
                    <a:stretch>
                      <a:fillRect l="-15000" r="-15000"/>
                    </a:stretch>
                  </a:blipFill>
                </p:spPr>
                <p:txBody>
                  <a:bodyPr/>
                  <a:lstStyle/>
                  <a:p>
                    <a:r>
                      <a:rPr lang="en-AU">
                        <a:noFill/>
                      </a:rPr>
                      <a:t> </a:t>
                    </a:r>
                  </a:p>
                </p:txBody>
              </p:sp>
            </mc:Fallback>
          </mc:AlternateContent>
          <p:sp>
            <p:nvSpPr>
              <p:cNvPr id="63" name="TextBox 62">
                <a:extLst>
                  <a:ext uri="{FF2B5EF4-FFF2-40B4-BE49-F238E27FC236}">
                    <a16:creationId xmlns:a16="http://schemas.microsoft.com/office/drawing/2014/main" id="{647F4BEB-329A-FBD2-D31D-22CCE639CF6A}"/>
                  </a:ext>
                </a:extLst>
              </p:cNvPr>
              <p:cNvSpPr txBox="1"/>
              <p:nvPr/>
            </p:nvSpPr>
            <p:spPr>
              <a:xfrm>
                <a:off x="2170557" y="4401710"/>
                <a:ext cx="1399870" cy="338554"/>
              </a:xfrm>
              <a:prstGeom prst="rect">
                <a:avLst/>
              </a:prstGeom>
              <a:noFill/>
            </p:spPr>
            <p:txBody>
              <a:bodyPr wrap="none" rtlCol="0">
                <a:spAutoFit/>
              </a:bodyPr>
              <a:lstStyle/>
              <a:p>
                <a:r>
                  <a:rPr lang="en-AU" sz="1600" dirty="0"/>
                  <a:t>Mother Image</a:t>
                </a:r>
              </a:p>
            </p:txBody>
          </p:sp>
          <p:sp>
            <p:nvSpPr>
              <p:cNvPr id="64" name="Oval 63">
                <a:extLst>
                  <a:ext uri="{FF2B5EF4-FFF2-40B4-BE49-F238E27FC236}">
                    <a16:creationId xmlns:a16="http://schemas.microsoft.com/office/drawing/2014/main" id="{E3F9CB29-F272-FB04-2D29-96F799A4E6D0}"/>
                  </a:ext>
                </a:extLst>
              </p:cNvPr>
              <p:cNvSpPr>
                <a:spLocks noChangeAspect="1"/>
              </p:cNvSpPr>
              <p:nvPr/>
            </p:nvSpPr>
            <p:spPr>
              <a:xfrm>
                <a:off x="1807337" y="4984954"/>
                <a:ext cx="327225" cy="3276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5" name="TextBox 64">
                <a:extLst>
                  <a:ext uri="{FF2B5EF4-FFF2-40B4-BE49-F238E27FC236}">
                    <a16:creationId xmlns:a16="http://schemas.microsoft.com/office/drawing/2014/main" id="{329D658D-BE4B-E6BE-3950-017FBA8B9FE4}"/>
                  </a:ext>
                </a:extLst>
              </p:cNvPr>
              <p:cNvSpPr txBox="1"/>
              <p:nvPr/>
            </p:nvSpPr>
            <p:spPr>
              <a:xfrm>
                <a:off x="2170557" y="4967074"/>
                <a:ext cx="1773691" cy="338554"/>
              </a:xfrm>
              <a:prstGeom prst="rect">
                <a:avLst/>
              </a:prstGeom>
              <a:noFill/>
            </p:spPr>
            <p:txBody>
              <a:bodyPr wrap="none" rtlCol="0">
                <a:spAutoFit/>
              </a:bodyPr>
              <a:lstStyle/>
              <a:p>
                <a:r>
                  <a:rPr lang="en-AU" sz="1600" dirty="0"/>
                  <a:t>Intra coded Image</a:t>
                </a:r>
              </a:p>
            </p:txBody>
          </p:sp>
          <p:sp>
            <p:nvSpPr>
              <p:cNvPr id="66" name="Oval 65">
                <a:extLst>
                  <a:ext uri="{FF2B5EF4-FFF2-40B4-BE49-F238E27FC236}">
                    <a16:creationId xmlns:a16="http://schemas.microsoft.com/office/drawing/2014/main" id="{9B78C73B-A36E-1E7E-56CE-D375A5C41F0A}"/>
                  </a:ext>
                </a:extLst>
              </p:cNvPr>
              <p:cNvSpPr>
                <a:spLocks noChangeAspect="1"/>
              </p:cNvSpPr>
              <p:nvPr/>
            </p:nvSpPr>
            <p:spPr>
              <a:xfrm>
                <a:off x="1806098" y="5563089"/>
                <a:ext cx="327225" cy="327673"/>
              </a:xfrm>
              <a:prstGeom prst="ellipse">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7" name="TextBox 66">
                <a:extLst>
                  <a:ext uri="{FF2B5EF4-FFF2-40B4-BE49-F238E27FC236}">
                    <a16:creationId xmlns:a16="http://schemas.microsoft.com/office/drawing/2014/main" id="{C6C755AC-0507-9BBE-B7F6-23D97E348B7E}"/>
                  </a:ext>
                </a:extLst>
              </p:cNvPr>
              <p:cNvSpPr txBox="1"/>
              <p:nvPr/>
            </p:nvSpPr>
            <p:spPr>
              <a:xfrm>
                <a:off x="2170557" y="5563089"/>
                <a:ext cx="1777153" cy="338554"/>
              </a:xfrm>
              <a:prstGeom prst="rect">
                <a:avLst/>
              </a:prstGeom>
              <a:noFill/>
            </p:spPr>
            <p:txBody>
              <a:bodyPr wrap="none" rtlCol="0">
                <a:spAutoFit/>
              </a:bodyPr>
              <a:lstStyle/>
              <a:p>
                <a:r>
                  <a:rPr lang="en-AU" sz="1600" dirty="0"/>
                  <a:t>Inter coded Image</a:t>
                </a:r>
              </a:p>
            </p:txBody>
          </p:sp>
          <mc:AlternateContent xmlns:mc="http://schemas.openxmlformats.org/markup-compatibility/2006">
            <mc:Choice xmlns:a14="http://schemas.microsoft.com/office/drawing/2010/main" Requires="a14">
              <p:sp>
                <p:nvSpPr>
                  <p:cNvPr id="68" name="TextBox 67">
                    <a:extLst>
                      <a:ext uri="{FF2B5EF4-FFF2-40B4-BE49-F238E27FC236}">
                        <a16:creationId xmlns:a16="http://schemas.microsoft.com/office/drawing/2014/main" id="{5EF7A326-4CEF-EBE8-9D1C-618F989A3E3A}"/>
                      </a:ext>
                    </a:extLst>
                  </p:cNvPr>
                  <p:cNvSpPr txBox="1"/>
                  <p:nvPr/>
                </p:nvSpPr>
                <p:spPr>
                  <a:xfrm>
                    <a:off x="1798244" y="6166077"/>
                    <a:ext cx="411606" cy="34849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AU" b="0" i="1" smtClean="0">
                                  <a:latin typeface="Cambria Math" panose="02040503050406030204" pitchFamily="18" charset="0"/>
                                </a:rPr>
                              </m:ctrlPr>
                            </m:sSubSupPr>
                            <m:e>
                              <m:acc>
                                <m:accPr>
                                  <m:chr m:val="⃗"/>
                                  <m:ctrlPr>
                                    <a:rPr lang="en-AU" b="0" i="1" smtClean="0">
                                      <a:latin typeface="Cambria Math" panose="02040503050406030204" pitchFamily="18" charset="0"/>
                                    </a:rPr>
                                  </m:ctrlPr>
                                </m:accPr>
                                <m:e>
                                  <m:r>
                                    <a:rPr lang="en-AU" b="0" i="1" smtClean="0">
                                      <a:latin typeface="Cambria Math" panose="02040503050406030204" pitchFamily="18" charset="0"/>
                                    </a:rPr>
                                    <m:t>𝑀</m:t>
                                  </m:r>
                                </m:e>
                              </m:acc>
                            </m:e>
                            <m:sub>
                              <m:r>
                                <a:rPr lang="en-AU" b="0" i="1" smtClean="0">
                                  <a:latin typeface="Cambria Math" panose="02040503050406030204" pitchFamily="18" charset="0"/>
                                </a:rPr>
                                <m:t>𝑖𝑗</m:t>
                              </m:r>
                            </m:sub>
                            <m:sup>
                              <m:r>
                                <a:rPr lang="en-AU" b="0" i="1" smtClean="0">
                                  <a:latin typeface="Cambria Math" panose="02040503050406030204" pitchFamily="18" charset="0"/>
                                </a:rPr>
                                <m:t>𝑥</m:t>
                              </m:r>
                            </m:sup>
                          </m:sSubSup>
                        </m:oMath>
                      </m:oMathPara>
                    </a14:m>
                    <a:endParaRPr lang="en-AU" dirty="0"/>
                  </a:p>
                </p:txBody>
              </p:sp>
            </mc:Choice>
            <mc:Fallback>
              <p:sp>
                <p:nvSpPr>
                  <p:cNvPr id="68" name="TextBox 67">
                    <a:extLst>
                      <a:ext uri="{FF2B5EF4-FFF2-40B4-BE49-F238E27FC236}">
                        <a16:creationId xmlns:a16="http://schemas.microsoft.com/office/drawing/2014/main" id="{5EF7A326-4CEF-EBE8-9D1C-618F989A3E3A}"/>
                      </a:ext>
                    </a:extLst>
                  </p:cNvPr>
                  <p:cNvSpPr txBox="1">
                    <a:spLocks noRot="1" noChangeAspect="1" noMove="1" noResize="1" noEditPoints="1" noAdjustHandles="1" noChangeArrowheads="1" noChangeShapeType="1" noTextEdit="1"/>
                  </p:cNvSpPr>
                  <p:nvPr/>
                </p:nvSpPr>
                <p:spPr>
                  <a:xfrm>
                    <a:off x="1798244" y="6166077"/>
                    <a:ext cx="411606" cy="348493"/>
                  </a:xfrm>
                  <a:prstGeom prst="rect">
                    <a:avLst/>
                  </a:prstGeom>
                  <a:blipFill>
                    <a:blip r:embed="rId3"/>
                    <a:stretch>
                      <a:fillRect l="-11940" r="-7463" b="-20690"/>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69" name="TextBox 68">
                    <a:extLst>
                      <a:ext uri="{FF2B5EF4-FFF2-40B4-BE49-F238E27FC236}">
                        <a16:creationId xmlns:a16="http://schemas.microsoft.com/office/drawing/2014/main" id="{4E7C7B28-D814-913B-7863-56B9822F50F0}"/>
                      </a:ext>
                    </a:extLst>
                  </p:cNvPr>
                  <p:cNvSpPr txBox="1"/>
                  <p:nvPr/>
                </p:nvSpPr>
                <p:spPr>
                  <a:xfrm>
                    <a:off x="2171874" y="6181357"/>
                    <a:ext cx="4779578" cy="338554"/>
                  </a:xfrm>
                  <a:prstGeom prst="rect">
                    <a:avLst/>
                  </a:prstGeom>
                  <a:noFill/>
                </p:spPr>
                <p:txBody>
                  <a:bodyPr wrap="none" rtlCol="0">
                    <a:spAutoFit/>
                  </a:bodyPr>
                  <a:lstStyle/>
                  <a:p>
                    <a:r>
                      <a:rPr lang="en-AU" sz="1600" dirty="0"/>
                      <a:t>Relationship between images</a:t>
                    </a:r>
                    <a:r>
                      <a:rPr lang="en-AU" sz="1600" i="1" dirty="0"/>
                      <a:t> </a:t>
                    </a:r>
                    <a14:m>
                      <m:oMath xmlns:m="http://schemas.openxmlformats.org/officeDocument/2006/math">
                        <m:r>
                          <a:rPr lang="en-AU" sz="1600" i="1" dirty="0" smtClean="0">
                            <a:latin typeface="Cambria Math" panose="02040503050406030204" pitchFamily="18" charset="0"/>
                          </a:rPr>
                          <m:t>𝑖</m:t>
                        </m:r>
                      </m:oMath>
                    </a14:m>
                    <a:r>
                      <a:rPr lang="en-AU" sz="1600" i="1" dirty="0"/>
                      <a:t> </a:t>
                    </a:r>
                    <a:r>
                      <a:rPr lang="en-AU" sz="1600" dirty="0"/>
                      <a:t>and </a:t>
                    </a:r>
                    <a14:m>
                      <m:oMath xmlns:m="http://schemas.openxmlformats.org/officeDocument/2006/math">
                        <m:r>
                          <a:rPr lang="en-AU" sz="1600" i="1" dirty="0" smtClean="0">
                            <a:latin typeface="Cambria Math" panose="02040503050406030204" pitchFamily="18" charset="0"/>
                          </a:rPr>
                          <m:t>𝑗</m:t>
                        </m:r>
                      </m:oMath>
                    </a14:m>
                    <a:r>
                      <a:rPr lang="en-AU" sz="1600" i="1" dirty="0"/>
                      <a:t> </a:t>
                    </a:r>
                    <a:r>
                      <a:rPr lang="en-AU" sz="1600" dirty="0"/>
                      <a:t>for sub-graph </a:t>
                    </a:r>
                    <a14:m>
                      <m:oMath xmlns:m="http://schemas.openxmlformats.org/officeDocument/2006/math">
                        <m:r>
                          <a:rPr lang="en-AU" sz="1600" b="0" i="1" smtClean="0">
                            <a:latin typeface="Cambria Math" panose="02040503050406030204" pitchFamily="18" charset="0"/>
                          </a:rPr>
                          <m:t>𝑥</m:t>
                        </m:r>
                      </m:oMath>
                    </a14:m>
                    <a:endParaRPr lang="en-AU" sz="1600" i="1" dirty="0"/>
                  </a:p>
                </p:txBody>
              </p:sp>
            </mc:Choice>
            <mc:Fallback>
              <p:sp>
                <p:nvSpPr>
                  <p:cNvPr id="69" name="TextBox 68">
                    <a:extLst>
                      <a:ext uri="{FF2B5EF4-FFF2-40B4-BE49-F238E27FC236}">
                        <a16:creationId xmlns:a16="http://schemas.microsoft.com/office/drawing/2014/main" id="{4E7C7B28-D814-913B-7863-56B9822F50F0}"/>
                      </a:ext>
                    </a:extLst>
                  </p:cNvPr>
                  <p:cNvSpPr txBox="1">
                    <a:spLocks noRot="1" noChangeAspect="1" noMove="1" noResize="1" noEditPoints="1" noAdjustHandles="1" noChangeArrowheads="1" noChangeShapeType="1" noTextEdit="1"/>
                  </p:cNvSpPr>
                  <p:nvPr/>
                </p:nvSpPr>
                <p:spPr>
                  <a:xfrm>
                    <a:off x="2171874" y="6181357"/>
                    <a:ext cx="4779578" cy="338554"/>
                  </a:xfrm>
                  <a:prstGeom prst="rect">
                    <a:avLst/>
                  </a:prstGeom>
                  <a:blipFill>
                    <a:blip r:embed="rId4"/>
                    <a:stretch>
                      <a:fillRect l="-638" t="-5455" b="-23636"/>
                    </a:stretch>
                  </a:blipFill>
                </p:spPr>
                <p:txBody>
                  <a:bodyPr/>
                  <a:lstStyle/>
                  <a:p>
                    <a:r>
                      <a:rPr lang="en-AU">
                        <a:noFill/>
                      </a:rPr>
                      <a:t> </a:t>
                    </a:r>
                  </a:p>
                </p:txBody>
              </p:sp>
            </mc:Fallback>
          </mc:AlternateContent>
        </p:grpSp>
        <p:grpSp>
          <p:nvGrpSpPr>
            <p:cNvPr id="73" name="Group 72">
              <a:extLst>
                <a:ext uri="{FF2B5EF4-FFF2-40B4-BE49-F238E27FC236}">
                  <a16:creationId xmlns:a16="http://schemas.microsoft.com/office/drawing/2014/main" id="{BD4E99E9-A50A-1A90-D764-57E93FF3E7EF}"/>
                </a:ext>
              </a:extLst>
            </p:cNvPr>
            <p:cNvGrpSpPr/>
            <p:nvPr/>
          </p:nvGrpSpPr>
          <p:grpSpPr>
            <a:xfrm>
              <a:off x="4109013" y="625034"/>
              <a:ext cx="3449255" cy="3310360"/>
              <a:chOff x="127322" y="578735"/>
              <a:chExt cx="3449255" cy="3310360"/>
            </a:xfrm>
          </p:grpSpPr>
          <p:grpSp>
            <p:nvGrpSpPr>
              <p:cNvPr id="71" name="Group 70">
                <a:extLst>
                  <a:ext uri="{FF2B5EF4-FFF2-40B4-BE49-F238E27FC236}">
                    <a16:creationId xmlns:a16="http://schemas.microsoft.com/office/drawing/2014/main" id="{D1FE2C24-BA06-F28A-E8EC-75699E6E4A2B}"/>
                  </a:ext>
                </a:extLst>
              </p:cNvPr>
              <p:cNvGrpSpPr/>
              <p:nvPr/>
            </p:nvGrpSpPr>
            <p:grpSpPr>
              <a:xfrm>
                <a:off x="353999" y="775423"/>
                <a:ext cx="3046446" cy="2863983"/>
                <a:chOff x="1798244" y="780989"/>
                <a:chExt cx="3046446" cy="2863983"/>
              </a:xfrm>
            </p:grpSpPr>
            <p:sp>
              <p:nvSpPr>
                <p:cNvPr id="6" name="Oval 5">
                  <a:extLst>
                    <a:ext uri="{FF2B5EF4-FFF2-40B4-BE49-F238E27FC236}">
                      <a16:creationId xmlns:a16="http://schemas.microsoft.com/office/drawing/2014/main" id="{1C82A394-D81D-773D-5991-7130286B8535}"/>
                    </a:ext>
                  </a:extLst>
                </p:cNvPr>
                <p:cNvSpPr>
                  <a:spLocks noChangeAspect="1"/>
                </p:cNvSpPr>
                <p:nvPr/>
              </p:nvSpPr>
              <p:spPr>
                <a:xfrm>
                  <a:off x="3165710" y="780990"/>
                  <a:ext cx="327225" cy="32767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a:extLst>
                    <a:ext uri="{FF2B5EF4-FFF2-40B4-BE49-F238E27FC236}">
                      <a16:creationId xmlns:a16="http://schemas.microsoft.com/office/drawing/2014/main" id="{CA46FDED-13B3-C433-EE4A-558AEEFEEB0B}"/>
                    </a:ext>
                  </a:extLst>
                </p:cNvPr>
                <p:cNvSpPr>
                  <a:spLocks noChangeAspect="1"/>
                </p:cNvSpPr>
                <p:nvPr/>
              </p:nvSpPr>
              <p:spPr>
                <a:xfrm>
                  <a:off x="2293337" y="1727675"/>
                  <a:ext cx="327225" cy="3276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Oval 7">
                  <a:extLst>
                    <a:ext uri="{FF2B5EF4-FFF2-40B4-BE49-F238E27FC236}">
                      <a16:creationId xmlns:a16="http://schemas.microsoft.com/office/drawing/2014/main" id="{463C1CDA-8CEF-CAB5-821D-D3F592A6A644}"/>
                    </a:ext>
                  </a:extLst>
                </p:cNvPr>
                <p:cNvSpPr>
                  <a:spLocks noChangeAspect="1"/>
                </p:cNvSpPr>
                <p:nvPr/>
              </p:nvSpPr>
              <p:spPr>
                <a:xfrm>
                  <a:off x="3163337" y="1727675"/>
                  <a:ext cx="327225" cy="327673"/>
                </a:xfrm>
                <a:prstGeom prst="ellipse">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a:extLst>
                    <a:ext uri="{FF2B5EF4-FFF2-40B4-BE49-F238E27FC236}">
                      <a16:creationId xmlns:a16="http://schemas.microsoft.com/office/drawing/2014/main" id="{A40F1A1F-9087-C170-AB8F-CBA8B5B82B00}"/>
                    </a:ext>
                  </a:extLst>
                </p:cNvPr>
                <p:cNvSpPr>
                  <a:spLocks noChangeAspect="1"/>
                </p:cNvSpPr>
                <p:nvPr/>
              </p:nvSpPr>
              <p:spPr>
                <a:xfrm>
                  <a:off x="4050174" y="1727675"/>
                  <a:ext cx="327225" cy="3276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 name="Straight Arrow Connector 10">
                  <a:extLst>
                    <a:ext uri="{FF2B5EF4-FFF2-40B4-BE49-F238E27FC236}">
                      <a16:creationId xmlns:a16="http://schemas.microsoft.com/office/drawing/2014/main" id="{EB4440FF-2C75-2050-384A-08AE0457566D}"/>
                    </a:ext>
                  </a:extLst>
                </p:cNvPr>
                <p:cNvCxnSpPr>
                  <a:stCxn id="6" idx="3"/>
                  <a:endCxn id="7" idx="7"/>
                </p:cNvCxnSpPr>
                <p:nvPr/>
              </p:nvCxnSpPr>
              <p:spPr>
                <a:xfrm flipH="1">
                  <a:off x="2572640" y="1060676"/>
                  <a:ext cx="640991" cy="7149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CF4ADB4-4AAB-0B9F-D846-A51B7BE2AE3C}"/>
                    </a:ext>
                  </a:extLst>
                </p:cNvPr>
                <p:cNvCxnSpPr>
                  <a:stCxn id="6" idx="4"/>
                  <a:endCxn id="8" idx="0"/>
                </p:cNvCxnSpPr>
                <p:nvPr/>
              </p:nvCxnSpPr>
              <p:spPr>
                <a:xfrm flipH="1">
                  <a:off x="3326950" y="1108663"/>
                  <a:ext cx="2373" cy="6190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027B7F6-7508-1D13-91B5-4EBD43531E38}"/>
                    </a:ext>
                  </a:extLst>
                </p:cNvPr>
                <p:cNvCxnSpPr>
                  <a:stCxn id="6" idx="5"/>
                  <a:endCxn id="9" idx="1"/>
                </p:cNvCxnSpPr>
                <p:nvPr/>
              </p:nvCxnSpPr>
              <p:spPr>
                <a:xfrm>
                  <a:off x="3445014" y="1060676"/>
                  <a:ext cx="653082" cy="7149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Oval 15">
                  <a:extLst>
                    <a:ext uri="{FF2B5EF4-FFF2-40B4-BE49-F238E27FC236}">
                      <a16:creationId xmlns:a16="http://schemas.microsoft.com/office/drawing/2014/main" id="{99E21ECC-1B82-457D-1A97-6AB3699D9B7F}"/>
                    </a:ext>
                  </a:extLst>
                </p:cNvPr>
                <p:cNvSpPr>
                  <a:spLocks noChangeAspect="1"/>
                </p:cNvSpPr>
                <p:nvPr/>
              </p:nvSpPr>
              <p:spPr>
                <a:xfrm>
                  <a:off x="1798244" y="2525210"/>
                  <a:ext cx="327225" cy="327673"/>
                </a:xfrm>
                <a:prstGeom prst="ellipse">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Oval 16">
                  <a:extLst>
                    <a:ext uri="{FF2B5EF4-FFF2-40B4-BE49-F238E27FC236}">
                      <a16:creationId xmlns:a16="http://schemas.microsoft.com/office/drawing/2014/main" id="{0B1904BD-DEC1-70EF-1DC3-A0F16353D7E1}"/>
                    </a:ext>
                  </a:extLst>
                </p:cNvPr>
                <p:cNvSpPr>
                  <a:spLocks noChangeAspect="1"/>
                </p:cNvSpPr>
                <p:nvPr/>
              </p:nvSpPr>
              <p:spPr>
                <a:xfrm>
                  <a:off x="3163337" y="2558509"/>
                  <a:ext cx="327225" cy="327673"/>
                </a:xfrm>
                <a:prstGeom prst="ellipse">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Oval 17">
                  <a:extLst>
                    <a:ext uri="{FF2B5EF4-FFF2-40B4-BE49-F238E27FC236}">
                      <a16:creationId xmlns:a16="http://schemas.microsoft.com/office/drawing/2014/main" id="{4462D724-1929-C3D1-7E59-AFF8B383C97A}"/>
                    </a:ext>
                  </a:extLst>
                </p:cNvPr>
                <p:cNvSpPr>
                  <a:spLocks noChangeAspect="1"/>
                </p:cNvSpPr>
                <p:nvPr/>
              </p:nvSpPr>
              <p:spPr>
                <a:xfrm>
                  <a:off x="2591825" y="2558508"/>
                  <a:ext cx="327225" cy="327673"/>
                </a:xfrm>
                <a:prstGeom prst="ellipse">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Oval 18">
                  <a:extLst>
                    <a:ext uri="{FF2B5EF4-FFF2-40B4-BE49-F238E27FC236}">
                      <a16:creationId xmlns:a16="http://schemas.microsoft.com/office/drawing/2014/main" id="{2BF1540D-35C3-0D45-3765-14C3D6F3FAA8}"/>
                    </a:ext>
                  </a:extLst>
                </p:cNvPr>
                <p:cNvSpPr>
                  <a:spLocks noChangeAspect="1"/>
                </p:cNvSpPr>
                <p:nvPr/>
              </p:nvSpPr>
              <p:spPr>
                <a:xfrm>
                  <a:off x="4050174" y="2560637"/>
                  <a:ext cx="327225" cy="327673"/>
                </a:xfrm>
                <a:prstGeom prst="ellipse">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20" name="Straight Arrow Connector 19">
                  <a:extLst>
                    <a:ext uri="{FF2B5EF4-FFF2-40B4-BE49-F238E27FC236}">
                      <a16:creationId xmlns:a16="http://schemas.microsoft.com/office/drawing/2014/main" id="{ECFA3760-B3FF-E5A9-1133-D9E5A2B0690F}"/>
                    </a:ext>
                  </a:extLst>
                </p:cNvPr>
                <p:cNvCxnSpPr>
                  <a:cxnSpLocks/>
                  <a:endCxn id="17" idx="0"/>
                </p:cNvCxnSpPr>
                <p:nvPr/>
              </p:nvCxnSpPr>
              <p:spPr>
                <a:xfrm>
                  <a:off x="3326950" y="2037181"/>
                  <a:ext cx="0" cy="5213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9A549E69-8120-FC84-1B24-93CF3036C21F}"/>
                    </a:ext>
                  </a:extLst>
                </p:cNvPr>
                <p:cNvCxnSpPr>
                  <a:cxnSpLocks/>
                  <a:stCxn id="7" idx="3"/>
                  <a:endCxn id="16" idx="7"/>
                </p:cNvCxnSpPr>
                <p:nvPr/>
              </p:nvCxnSpPr>
              <p:spPr>
                <a:xfrm flipH="1">
                  <a:off x="2077548" y="2007361"/>
                  <a:ext cx="263711" cy="5658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5B0B1EA8-BD42-A462-BC20-AA271CB65BCF}"/>
                    </a:ext>
                  </a:extLst>
                </p:cNvPr>
                <p:cNvCxnSpPr>
                  <a:cxnSpLocks/>
                  <a:endCxn id="18" idx="0"/>
                </p:cNvCxnSpPr>
                <p:nvPr/>
              </p:nvCxnSpPr>
              <p:spPr>
                <a:xfrm>
                  <a:off x="2515103" y="2055347"/>
                  <a:ext cx="240335" cy="5031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EB9DF3B4-4ED3-4123-29A6-43D3BE5F0052}"/>
                    </a:ext>
                  </a:extLst>
                </p:cNvPr>
                <p:cNvCxnSpPr>
                  <a:cxnSpLocks/>
                </p:cNvCxnSpPr>
                <p:nvPr/>
              </p:nvCxnSpPr>
              <p:spPr>
                <a:xfrm>
                  <a:off x="4213787" y="2051868"/>
                  <a:ext cx="0" cy="5213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Oval 27">
                  <a:extLst>
                    <a:ext uri="{FF2B5EF4-FFF2-40B4-BE49-F238E27FC236}">
                      <a16:creationId xmlns:a16="http://schemas.microsoft.com/office/drawing/2014/main" id="{095042CC-ADAF-0691-3726-D3EACD8997B7}"/>
                    </a:ext>
                  </a:extLst>
                </p:cNvPr>
                <p:cNvSpPr>
                  <a:spLocks noChangeAspect="1"/>
                </p:cNvSpPr>
                <p:nvPr/>
              </p:nvSpPr>
              <p:spPr>
                <a:xfrm>
                  <a:off x="3583818" y="3267183"/>
                  <a:ext cx="327225" cy="327673"/>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Oval 28">
                  <a:extLst>
                    <a:ext uri="{FF2B5EF4-FFF2-40B4-BE49-F238E27FC236}">
                      <a16:creationId xmlns:a16="http://schemas.microsoft.com/office/drawing/2014/main" id="{A1902A6F-4713-6235-5CF4-3AC00E588E13}"/>
                    </a:ext>
                  </a:extLst>
                </p:cNvPr>
                <p:cNvSpPr>
                  <a:spLocks noChangeAspect="1"/>
                </p:cNvSpPr>
                <p:nvPr/>
              </p:nvSpPr>
              <p:spPr>
                <a:xfrm>
                  <a:off x="4377399" y="3300481"/>
                  <a:ext cx="327225" cy="327673"/>
                </a:xfrm>
                <a:prstGeom prst="ellipse">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0" name="Straight Arrow Connector 29">
                  <a:extLst>
                    <a:ext uri="{FF2B5EF4-FFF2-40B4-BE49-F238E27FC236}">
                      <a16:creationId xmlns:a16="http://schemas.microsoft.com/office/drawing/2014/main" id="{E589DC23-2D5D-97DC-928C-455C3C6448D4}"/>
                    </a:ext>
                  </a:extLst>
                </p:cNvPr>
                <p:cNvCxnSpPr>
                  <a:cxnSpLocks/>
                  <a:stCxn id="19" idx="3"/>
                  <a:endCxn id="28" idx="7"/>
                </p:cNvCxnSpPr>
                <p:nvPr/>
              </p:nvCxnSpPr>
              <p:spPr>
                <a:xfrm flipH="1">
                  <a:off x="3863122" y="2840323"/>
                  <a:ext cx="234974" cy="4748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82423110-3EB4-EE6A-081E-B58EF5BDF237}"/>
                    </a:ext>
                  </a:extLst>
                </p:cNvPr>
                <p:cNvCxnSpPr>
                  <a:cxnSpLocks/>
                  <a:stCxn id="19" idx="5"/>
                  <a:endCxn id="29" idx="0"/>
                </p:cNvCxnSpPr>
                <p:nvPr/>
              </p:nvCxnSpPr>
              <p:spPr>
                <a:xfrm>
                  <a:off x="4329478" y="2840323"/>
                  <a:ext cx="211534" cy="4601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FE134DC2-4D5C-8824-69A1-968B74B8FBA3}"/>
                    </a:ext>
                  </a:extLst>
                </p:cNvPr>
                <p:cNvSpPr>
                  <a:spLocks noChangeAspect="1"/>
                </p:cNvSpPr>
                <p:nvPr/>
              </p:nvSpPr>
              <p:spPr>
                <a:xfrm>
                  <a:off x="1798244" y="3317299"/>
                  <a:ext cx="327225" cy="327673"/>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3" name="Straight Arrow Connector 32">
                  <a:extLst>
                    <a:ext uri="{FF2B5EF4-FFF2-40B4-BE49-F238E27FC236}">
                      <a16:creationId xmlns:a16="http://schemas.microsoft.com/office/drawing/2014/main" id="{11A1772F-1B75-4607-025A-9097824A7867}"/>
                    </a:ext>
                  </a:extLst>
                </p:cNvPr>
                <p:cNvCxnSpPr>
                  <a:cxnSpLocks/>
                  <a:stCxn id="16" idx="4"/>
                  <a:endCxn id="32" idx="0"/>
                </p:cNvCxnSpPr>
                <p:nvPr/>
              </p:nvCxnSpPr>
              <p:spPr>
                <a:xfrm>
                  <a:off x="1961856" y="2852883"/>
                  <a:ext cx="0" cy="4644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0711BECD-DE72-123B-ECFE-4C3EF250E355}"/>
                        </a:ext>
                      </a:extLst>
                    </p:cNvPr>
                    <p:cNvSpPr txBox="1"/>
                    <p:nvPr/>
                  </p:nvSpPr>
                  <p:spPr>
                    <a:xfrm>
                      <a:off x="4204131" y="2122516"/>
                      <a:ext cx="411606" cy="34849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AU" b="0" i="1" smtClean="0">
                                    <a:solidFill>
                                      <a:srgbClr val="FF0000"/>
                                    </a:solidFill>
                                    <a:latin typeface="Cambria Math" panose="02040503050406030204" pitchFamily="18" charset="0"/>
                                  </a:rPr>
                                </m:ctrlPr>
                              </m:sSubSupPr>
                              <m:e>
                                <m:acc>
                                  <m:accPr>
                                    <m:chr m:val="⃗"/>
                                    <m:ctrlPr>
                                      <a:rPr lang="en-AU" b="0" i="1" smtClean="0">
                                        <a:solidFill>
                                          <a:srgbClr val="FF0000"/>
                                        </a:solidFill>
                                        <a:latin typeface="Cambria Math" panose="02040503050406030204" pitchFamily="18" charset="0"/>
                                      </a:rPr>
                                    </m:ctrlPr>
                                  </m:accPr>
                                  <m:e>
                                    <m:r>
                                      <a:rPr lang="en-AU" b="0" i="1" smtClean="0">
                                        <a:solidFill>
                                          <a:srgbClr val="FF0000"/>
                                        </a:solidFill>
                                        <a:latin typeface="Cambria Math" panose="02040503050406030204" pitchFamily="18" charset="0"/>
                                      </a:rPr>
                                      <m:t>𝑀</m:t>
                                    </m:r>
                                  </m:e>
                                </m:acc>
                              </m:e>
                              <m:sub>
                                <m:r>
                                  <a:rPr lang="en-AU" b="0" i="1" smtClean="0">
                                    <a:solidFill>
                                      <a:srgbClr val="FF0000"/>
                                    </a:solidFill>
                                    <a:latin typeface="Cambria Math" panose="02040503050406030204" pitchFamily="18" charset="0"/>
                                  </a:rPr>
                                  <m:t>𝑖𝑗</m:t>
                                </m:r>
                              </m:sub>
                              <m:sup>
                                <m:r>
                                  <a:rPr lang="en-AU" b="0" i="1" smtClean="0">
                                    <a:solidFill>
                                      <a:srgbClr val="FF0000"/>
                                    </a:solidFill>
                                    <a:latin typeface="Cambria Math" panose="02040503050406030204" pitchFamily="18" charset="0"/>
                                  </a:rPr>
                                  <m:t>𝑐</m:t>
                                </m:r>
                              </m:sup>
                            </m:sSubSup>
                          </m:oMath>
                        </m:oMathPara>
                      </a14:m>
                      <a:endParaRPr lang="en-AU" dirty="0">
                        <a:solidFill>
                          <a:srgbClr val="FF0000"/>
                        </a:solidFill>
                      </a:endParaRPr>
                    </a:p>
                  </p:txBody>
                </p:sp>
              </mc:Choice>
              <mc:Fallback>
                <p:sp>
                  <p:nvSpPr>
                    <p:cNvPr id="41" name="TextBox 40">
                      <a:extLst>
                        <a:ext uri="{FF2B5EF4-FFF2-40B4-BE49-F238E27FC236}">
                          <a16:creationId xmlns:a16="http://schemas.microsoft.com/office/drawing/2014/main" id="{0711BECD-DE72-123B-ECFE-4C3EF250E355}"/>
                        </a:ext>
                      </a:extLst>
                    </p:cNvPr>
                    <p:cNvSpPr txBox="1">
                      <a:spLocks noRot="1" noChangeAspect="1" noMove="1" noResize="1" noEditPoints="1" noAdjustHandles="1" noChangeArrowheads="1" noChangeShapeType="1" noTextEdit="1"/>
                    </p:cNvSpPr>
                    <p:nvPr/>
                  </p:nvSpPr>
                  <p:spPr>
                    <a:xfrm>
                      <a:off x="4204131" y="2122516"/>
                      <a:ext cx="411606" cy="348493"/>
                    </a:xfrm>
                    <a:prstGeom prst="rect">
                      <a:avLst/>
                    </a:prstGeom>
                    <a:blipFill>
                      <a:blip r:embed="rId5"/>
                      <a:stretch>
                        <a:fillRect l="-11940" r="-7463" b="-22807"/>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BA2B1592-CB07-681F-9EAD-DDEA3D4A9C3C}"/>
                        </a:ext>
                      </a:extLst>
                    </p:cNvPr>
                    <p:cNvSpPr txBox="1"/>
                    <p:nvPr/>
                  </p:nvSpPr>
                  <p:spPr>
                    <a:xfrm>
                      <a:off x="4056977" y="1747181"/>
                      <a:ext cx="301552"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AU" b="0" i="1" smtClean="0">
                                    <a:latin typeface="Cambria Math" panose="02040503050406030204" pitchFamily="18" charset="0"/>
                                  </a:rPr>
                                </m:ctrlPr>
                              </m:sSupPr>
                              <m:e>
                                <m:r>
                                  <a:rPr lang="en-AU" b="0" i="1" smtClean="0">
                                    <a:latin typeface="Cambria Math" panose="02040503050406030204" pitchFamily="18" charset="0"/>
                                  </a:rPr>
                                  <m:t>𝑖</m:t>
                                </m:r>
                              </m:e>
                              <m:sup>
                                <m:r>
                                  <a:rPr lang="en-AU" b="0" i="1" smtClean="0">
                                    <a:latin typeface="Cambria Math" panose="02040503050406030204" pitchFamily="18" charset="0"/>
                                  </a:rPr>
                                  <m:t>𝑐</m:t>
                                </m:r>
                              </m:sup>
                            </m:sSup>
                          </m:oMath>
                        </m:oMathPara>
                      </a14:m>
                      <a:endParaRPr lang="en-AU" dirty="0"/>
                    </a:p>
                  </p:txBody>
                </p:sp>
              </mc:Choice>
              <mc:Fallback>
                <p:sp>
                  <p:nvSpPr>
                    <p:cNvPr id="42" name="TextBox 41">
                      <a:extLst>
                        <a:ext uri="{FF2B5EF4-FFF2-40B4-BE49-F238E27FC236}">
                          <a16:creationId xmlns:a16="http://schemas.microsoft.com/office/drawing/2014/main" id="{BA2B1592-CB07-681F-9EAD-DDEA3D4A9C3C}"/>
                        </a:ext>
                      </a:extLst>
                    </p:cNvPr>
                    <p:cNvSpPr txBox="1">
                      <a:spLocks noRot="1" noChangeAspect="1" noMove="1" noResize="1" noEditPoints="1" noAdjustHandles="1" noChangeArrowheads="1" noChangeShapeType="1" noTextEdit="1"/>
                    </p:cNvSpPr>
                    <p:nvPr/>
                  </p:nvSpPr>
                  <p:spPr>
                    <a:xfrm>
                      <a:off x="4056977" y="1747181"/>
                      <a:ext cx="301552" cy="276999"/>
                    </a:xfrm>
                    <a:prstGeom prst="rect">
                      <a:avLst/>
                    </a:prstGeom>
                    <a:blipFill>
                      <a:blip r:embed="rId6"/>
                      <a:stretch>
                        <a:fillRect l="-8000" b="-6522"/>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445407DA-91F9-208C-5BAE-C03FB428BE3B}"/>
                        </a:ext>
                      </a:extLst>
                    </p:cNvPr>
                    <p:cNvSpPr txBox="1"/>
                    <p:nvPr/>
                  </p:nvSpPr>
                  <p:spPr>
                    <a:xfrm>
                      <a:off x="3204736" y="780989"/>
                      <a:ext cx="2444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𝑚</m:t>
                            </m:r>
                          </m:oMath>
                        </m:oMathPara>
                      </a14:m>
                      <a:endParaRPr lang="en-AU" dirty="0"/>
                    </a:p>
                  </p:txBody>
                </p:sp>
              </mc:Choice>
              <mc:Fallback>
                <p:sp>
                  <p:nvSpPr>
                    <p:cNvPr id="49" name="TextBox 48">
                      <a:extLst>
                        <a:ext uri="{FF2B5EF4-FFF2-40B4-BE49-F238E27FC236}">
                          <a16:creationId xmlns:a16="http://schemas.microsoft.com/office/drawing/2014/main" id="{445407DA-91F9-208C-5BAE-C03FB428BE3B}"/>
                        </a:ext>
                      </a:extLst>
                    </p:cNvPr>
                    <p:cNvSpPr txBox="1">
                      <a:spLocks noRot="1" noChangeAspect="1" noMove="1" noResize="1" noEditPoints="1" noAdjustHandles="1" noChangeArrowheads="1" noChangeShapeType="1" noTextEdit="1"/>
                    </p:cNvSpPr>
                    <p:nvPr/>
                  </p:nvSpPr>
                  <p:spPr>
                    <a:xfrm>
                      <a:off x="3204736" y="780989"/>
                      <a:ext cx="244426" cy="276999"/>
                    </a:xfrm>
                    <a:prstGeom prst="rect">
                      <a:avLst/>
                    </a:prstGeom>
                    <a:blipFill>
                      <a:blip r:embed="rId7"/>
                      <a:stretch>
                        <a:fillRect l="-15000" r="-15000"/>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50" name="TextBox 49">
                      <a:extLst>
                        <a:ext uri="{FF2B5EF4-FFF2-40B4-BE49-F238E27FC236}">
                          <a16:creationId xmlns:a16="http://schemas.microsoft.com/office/drawing/2014/main" id="{6250B999-122F-3394-DDB2-DE6C4095C77F}"/>
                        </a:ext>
                      </a:extLst>
                    </p:cNvPr>
                    <p:cNvSpPr txBox="1"/>
                    <p:nvPr/>
                  </p:nvSpPr>
                  <p:spPr>
                    <a:xfrm>
                      <a:off x="4105859" y="2573197"/>
                      <a:ext cx="24038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AU" b="0" i="1" smtClean="0">
                                    <a:latin typeface="Cambria Math" panose="02040503050406030204" pitchFamily="18" charset="0"/>
                                  </a:rPr>
                                </m:ctrlPr>
                              </m:sSupPr>
                              <m:e>
                                <m:r>
                                  <a:rPr lang="en-AU" b="0" i="1" smtClean="0">
                                    <a:latin typeface="Cambria Math" panose="02040503050406030204" pitchFamily="18" charset="0"/>
                                  </a:rPr>
                                  <m:t>𝑗</m:t>
                                </m:r>
                              </m:e>
                              <m:sup>
                                <m:r>
                                  <a:rPr lang="en-AU" b="0" i="1" smtClean="0">
                                    <a:latin typeface="Cambria Math" panose="02040503050406030204" pitchFamily="18" charset="0"/>
                                  </a:rPr>
                                  <m:t>𝑐</m:t>
                                </m:r>
                              </m:sup>
                            </m:sSup>
                          </m:oMath>
                        </m:oMathPara>
                      </a14:m>
                      <a:endParaRPr lang="en-AU" dirty="0"/>
                    </a:p>
                  </p:txBody>
                </p:sp>
              </mc:Choice>
              <mc:Fallback>
                <p:sp>
                  <p:nvSpPr>
                    <p:cNvPr id="50" name="TextBox 49">
                      <a:extLst>
                        <a:ext uri="{FF2B5EF4-FFF2-40B4-BE49-F238E27FC236}">
                          <a16:creationId xmlns:a16="http://schemas.microsoft.com/office/drawing/2014/main" id="{6250B999-122F-3394-DDB2-DE6C4095C77F}"/>
                        </a:ext>
                      </a:extLst>
                    </p:cNvPr>
                    <p:cNvSpPr txBox="1">
                      <a:spLocks noRot="1" noChangeAspect="1" noMove="1" noResize="1" noEditPoints="1" noAdjustHandles="1" noChangeArrowheads="1" noChangeShapeType="1" noTextEdit="1"/>
                    </p:cNvSpPr>
                    <p:nvPr/>
                  </p:nvSpPr>
                  <p:spPr>
                    <a:xfrm>
                      <a:off x="4105859" y="2573197"/>
                      <a:ext cx="240387" cy="276999"/>
                    </a:xfrm>
                    <a:prstGeom prst="rect">
                      <a:avLst/>
                    </a:prstGeom>
                    <a:blipFill>
                      <a:blip r:embed="rId8"/>
                      <a:stretch>
                        <a:fillRect l="-35897" t="-4444" r="-5128" b="-35556"/>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87611488-D4F1-0815-9775-136D5846E84A}"/>
                        </a:ext>
                      </a:extLst>
                    </p:cNvPr>
                    <p:cNvSpPr txBox="1"/>
                    <p:nvPr/>
                  </p:nvSpPr>
                  <p:spPr>
                    <a:xfrm>
                      <a:off x="4433084" y="2776712"/>
                      <a:ext cx="411606" cy="34926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AU" b="0" i="1" smtClean="0">
                                    <a:solidFill>
                                      <a:srgbClr val="FF0000"/>
                                    </a:solidFill>
                                    <a:latin typeface="Cambria Math" panose="02040503050406030204" pitchFamily="18" charset="0"/>
                                  </a:rPr>
                                </m:ctrlPr>
                              </m:sSubSupPr>
                              <m:e>
                                <m:acc>
                                  <m:accPr>
                                    <m:chr m:val="⃗"/>
                                    <m:ctrlPr>
                                      <a:rPr lang="en-AU" b="0" i="1" smtClean="0">
                                        <a:solidFill>
                                          <a:srgbClr val="FF0000"/>
                                        </a:solidFill>
                                        <a:latin typeface="Cambria Math" panose="02040503050406030204" pitchFamily="18" charset="0"/>
                                      </a:rPr>
                                    </m:ctrlPr>
                                  </m:accPr>
                                  <m:e>
                                    <m:r>
                                      <a:rPr lang="en-AU" b="0" i="1" smtClean="0">
                                        <a:solidFill>
                                          <a:srgbClr val="FF0000"/>
                                        </a:solidFill>
                                        <a:latin typeface="Cambria Math" panose="02040503050406030204" pitchFamily="18" charset="0"/>
                                      </a:rPr>
                                      <m:t>𝑀</m:t>
                                    </m:r>
                                  </m:e>
                                </m:acc>
                              </m:e>
                              <m:sub>
                                <m:r>
                                  <a:rPr lang="en-AU" b="0" i="1" smtClean="0">
                                    <a:solidFill>
                                      <a:srgbClr val="FF0000"/>
                                    </a:solidFill>
                                    <a:latin typeface="Cambria Math" panose="02040503050406030204" pitchFamily="18" charset="0"/>
                                  </a:rPr>
                                  <m:t>𝑗𝑘</m:t>
                                </m:r>
                              </m:sub>
                              <m:sup>
                                <m:r>
                                  <a:rPr lang="en-AU" b="0" i="1" smtClean="0">
                                    <a:solidFill>
                                      <a:srgbClr val="FF0000"/>
                                    </a:solidFill>
                                    <a:latin typeface="Cambria Math" panose="02040503050406030204" pitchFamily="18" charset="0"/>
                                  </a:rPr>
                                  <m:t>𝑐</m:t>
                                </m:r>
                              </m:sup>
                            </m:sSubSup>
                          </m:oMath>
                        </m:oMathPara>
                      </a14:m>
                      <a:endParaRPr lang="en-AU" dirty="0">
                        <a:solidFill>
                          <a:srgbClr val="FF0000"/>
                        </a:solidFill>
                      </a:endParaRPr>
                    </a:p>
                  </p:txBody>
                </p:sp>
              </mc:Choice>
              <mc:Fallback>
                <p:sp>
                  <p:nvSpPr>
                    <p:cNvPr id="51" name="TextBox 50">
                      <a:extLst>
                        <a:ext uri="{FF2B5EF4-FFF2-40B4-BE49-F238E27FC236}">
                          <a16:creationId xmlns:a16="http://schemas.microsoft.com/office/drawing/2014/main" id="{87611488-D4F1-0815-9775-136D5846E84A}"/>
                        </a:ext>
                      </a:extLst>
                    </p:cNvPr>
                    <p:cNvSpPr txBox="1">
                      <a:spLocks noRot="1" noChangeAspect="1" noMove="1" noResize="1" noEditPoints="1" noAdjustHandles="1" noChangeArrowheads="1" noChangeShapeType="1" noTextEdit="1"/>
                    </p:cNvSpPr>
                    <p:nvPr/>
                  </p:nvSpPr>
                  <p:spPr>
                    <a:xfrm>
                      <a:off x="4433084" y="2776712"/>
                      <a:ext cx="411606" cy="349263"/>
                    </a:xfrm>
                    <a:prstGeom prst="rect">
                      <a:avLst/>
                    </a:prstGeom>
                    <a:blipFill>
                      <a:blip r:embed="rId9"/>
                      <a:stretch>
                        <a:fillRect l="-11765" r="-10294" b="-22807"/>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CE3D7024-54DD-7192-7E5F-1DFC92098597}"/>
                        </a:ext>
                      </a:extLst>
                    </p:cNvPr>
                    <p:cNvSpPr txBox="1"/>
                    <p:nvPr/>
                  </p:nvSpPr>
                  <p:spPr>
                    <a:xfrm>
                      <a:off x="4395364" y="3343273"/>
                      <a:ext cx="28418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AU" b="0" i="1" smtClean="0">
                                    <a:latin typeface="Cambria Math" panose="02040503050406030204" pitchFamily="18" charset="0"/>
                                  </a:rPr>
                                </m:ctrlPr>
                              </m:sSupPr>
                              <m:e>
                                <m:r>
                                  <a:rPr lang="en-AU" b="0" i="1" smtClean="0">
                                    <a:latin typeface="Cambria Math" panose="02040503050406030204" pitchFamily="18" charset="0"/>
                                  </a:rPr>
                                  <m:t>𝑘</m:t>
                                </m:r>
                              </m:e>
                              <m:sup>
                                <m:r>
                                  <a:rPr lang="en-AU" b="0" i="1" smtClean="0">
                                    <a:latin typeface="Cambria Math" panose="02040503050406030204" pitchFamily="18" charset="0"/>
                                  </a:rPr>
                                  <m:t>𝑐</m:t>
                                </m:r>
                              </m:sup>
                            </m:sSup>
                          </m:oMath>
                        </m:oMathPara>
                      </a14:m>
                      <a:endParaRPr lang="en-AU" dirty="0"/>
                    </a:p>
                  </p:txBody>
                </p:sp>
              </mc:Choice>
              <mc:Fallback>
                <p:sp>
                  <p:nvSpPr>
                    <p:cNvPr id="52" name="TextBox 51">
                      <a:extLst>
                        <a:ext uri="{FF2B5EF4-FFF2-40B4-BE49-F238E27FC236}">
                          <a16:creationId xmlns:a16="http://schemas.microsoft.com/office/drawing/2014/main" id="{CE3D7024-54DD-7192-7E5F-1DFC92098597}"/>
                        </a:ext>
                      </a:extLst>
                    </p:cNvPr>
                    <p:cNvSpPr txBox="1">
                      <a:spLocks noRot="1" noChangeAspect="1" noMove="1" noResize="1" noEditPoints="1" noAdjustHandles="1" noChangeArrowheads="1" noChangeShapeType="1" noTextEdit="1"/>
                    </p:cNvSpPr>
                    <p:nvPr/>
                  </p:nvSpPr>
                  <p:spPr>
                    <a:xfrm>
                      <a:off x="4395364" y="3343273"/>
                      <a:ext cx="284180" cy="276999"/>
                    </a:xfrm>
                    <a:prstGeom prst="rect">
                      <a:avLst/>
                    </a:prstGeom>
                    <a:blipFill>
                      <a:blip r:embed="rId10"/>
                      <a:stretch>
                        <a:fillRect l="-21277" r="-4255" b="-8889"/>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10CDE183-461D-BE51-201B-E125EB22A474}"/>
                        </a:ext>
                      </a:extLst>
                    </p:cNvPr>
                    <p:cNvSpPr txBox="1"/>
                    <p:nvPr/>
                  </p:nvSpPr>
                  <p:spPr>
                    <a:xfrm>
                      <a:off x="3196511" y="1761422"/>
                      <a:ext cx="242567" cy="28193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AU" b="0" i="1" smtClean="0">
                                    <a:latin typeface="Cambria Math" panose="02040503050406030204" pitchFamily="18" charset="0"/>
                                  </a:rPr>
                                </m:ctrlPr>
                              </m:sSupPr>
                              <m:e>
                                <m:r>
                                  <a:rPr lang="en-AU" b="0" i="1" smtClean="0">
                                    <a:latin typeface="Cambria Math" panose="02040503050406030204" pitchFamily="18" charset="0"/>
                                  </a:rPr>
                                  <m:t>𝑖</m:t>
                                </m:r>
                              </m:e>
                              <m:sup>
                                <m:r>
                                  <a:rPr lang="en-AU" b="0" i="1" smtClean="0">
                                    <a:latin typeface="Cambria Math" panose="02040503050406030204" pitchFamily="18" charset="0"/>
                                  </a:rPr>
                                  <m:t>𝑏</m:t>
                                </m:r>
                              </m:sup>
                            </m:sSup>
                          </m:oMath>
                        </m:oMathPara>
                      </a14:m>
                      <a:endParaRPr lang="en-AU" dirty="0"/>
                    </a:p>
                  </p:txBody>
                </p:sp>
              </mc:Choice>
              <mc:Fallback>
                <p:sp>
                  <p:nvSpPr>
                    <p:cNvPr id="53" name="TextBox 52">
                      <a:extLst>
                        <a:ext uri="{FF2B5EF4-FFF2-40B4-BE49-F238E27FC236}">
                          <a16:creationId xmlns:a16="http://schemas.microsoft.com/office/drawing/2014/main" id="{10CDE183-461D-BE51-201B-E125EB22A474}"/>
                        </a:ext>
                      </a:extLst>
                    </p:cNvPr>
                    <p:cNvSpPr txBox="1">
                      <a:spLocks noRot="1" noChangeAspect="1" noMove="1" noResize="1" noEditPoints="1" noAdjustHandles="1" noChangeArrowheads="1" noChangeShapeType="1" noTextEdit="1"/>
                    </p:cNvSpPr>
                    <p:nvPr/>
                  </p:nvSpPr>
                  <p:spPr>
                    <a:xfrm>
                      <a:off x="3196511" y="1761422"/>
                      <a:ext cx="242567" cy="281937"/>
                    </a:xfrm>
                    <a:prstGeom prst="rect">
                      <a:avLst/>
                    </a:prstGeom>
                    <a:blipFill>
                      <a:blip r:embed="rId11"/>
                      <a:stretch>
                        <a:fillRect l="-25000" t="-4255" r="-10000" b="-6383"/>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54" name="TextBox 53">
                      <a:extLst>
                        <a:ext uri="{FF2B5EF4-FFF2-40B4-BE49-F238E27FC236}">
                          <a16:creationId xmlns:a16="http://schemas.microsoft.com/office/drawing/2014/main" id="{D5735D18-16AF-B66C-D572-3D15940EB86A}"/>
                        </a:ext>
                      </a:extLst>
                    </p:cNvPr>
                    <p:cNvSpPr txBox="1"/>
                    <p:nvPr/>
                  </p:nvSpPr>
                  <p:spPr>
                    <a:xfrm>
                      <a:off x="2318961" y="1761422"/>
                      <a:ext cx="270043" cy="29744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AU" b="0" i="1" smtClean="0">
                                    <a:latin typeface="Cambria Math" panose="02040503050406030204" pitchFamily="18" charset="0"/>
                                  </a:rPr>
                                </m:ctrlPr>
                              </m:sSupPr>
                              <m:e>
                                <m:r>
                                  <a:rPr lang="en-AU" b="0" i="1" smtClean="0">
                                    <a:latin typeface="Cambria Math" panose="02040503050406030204" pitchFamily="18" charset="0"/>
                                  </a:rPr>
                                  <m:t>𝑖</m:t>
                                </m:r>
                              </m:e>
                              <m:sup>
                                <m:r>
                                  <a:rPr lang="en-AU" b="0" i="1" smtClean="0">
                                    <a:latin typeface="Cambria Math" panose="02040503050406030204" pitchFamily="18" charset="0"/>
                                  </a:rPr>
                                  <m:t>𝑎</m:t>
                                </m:r>
                              </m:sup>
                            </m:sSup>
                          </m:oMath>
                        </m:oMathPara>
                      </a14:m>
                      <a:endParaRPr lang="en-AU" dirty="0"/>
                    </a:p>
                  </p:txBody>
                </p:sp>
              </mc:Choice>
              <mc:Fallback>
                <p:sp>
                  <p:nvSpPr>
                    <p:cNvPr id="54" name="TextBox 53">
                      <a:extLst>
                        <a:ext uri="{FF2B5EF4-FFF2-40B4-BE49-F238E27FC236}">
                          <a16:creationId xmlns:a16="http://schemas.microsoft.com/office/drawing/2014/main" id="{D5735D18-16AF-B66C-D572-3D15940EB86A}"/>
                        </a:ext>
                      </a:extLst>
                    </p:cNvPr>
                    <p:cNvSpPr txBox="1">
                      <a:spLocks noRot="1" noChangeAspect="1" noMove="1" noResize="1" noEditPoints="1" noAdjustHandles="1" noChangeArrowheads="1" noChangeShapeType="1" noTextEdit="1"/>
                    </p:cNvSpPr>
                    <p:nvPr/>
                  </p:nvSpPr>
                  <p:spPr>
                    <a:xfrm>
                      <a:off x="2318961" y="1761422"/>
                      <a:ext cx="270043" cy="297447"/>
                    </a:xfrm>
                    <a:prstGeom prst="rect">
                      <a:avLst/>
                    </a:prstGeom>
                    <a:blipFill>
                      <a:blip r:embed="rId12"/>
                      <a:stretch>
                        <a:fillRect l="-20000"/>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AB4B48EE-D2A3-DB05-67A0-B62FB6A82435}"/>
                        </a:ext>
                      </a:extLst>
                    </p:cNvPr>
                    <p:cNvSpPr txBox="1"/>
                    <p:nvPr/>
                  </p:nvSpPr>
                  <p:spPr>
                    <a:xfrm>
                      <a:off x="1810238" y="1986328"/>
                      <a:ext cx="411606" cy="34926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AU" b="0" i="1" smtClean="0">
                                    <a:solidFill>
                                      <a:schemeClr val="accent6">
                                        <a:lumMod val="75000"/>
                                      </a:schemeClr>
                                    </a:solidFill>
                                    <a:latin typeface="Cambria Math" panose="02040503050406030204" pitchFamily="18" charset="0"/>
                                  </a:rPr>
                                </m:ctrlPr>
                              </m:sSubSupPr>
                              <m:e>
                                <m:acc>
                                  <m:accPr>
                                    <m:chr m:val="⃗"/>
                                    <m:ctrlPr>
                                      <a:rPr lang="en-AU" b="0" i="1" smtClean="0">
                                        <a:solidFill>
                                          <a:schemeClr val="accent6">
                                            <a:lumMod val="75000"/>
                                          </a:schemeClr>
                                        </a:solidFill>
                                        <a:latin typeface="Cambria Math" panose="02040503050406030204" pitchFamily="18" charset="0"/>
                                      </a:rPr>
                                    </m:ctrlPr>
                                  </m:accPr>
                                  <m:e>
                                    <m:r>
                                      <a:rPr lang="en-AU" b="0" i="1" smtClean="0">
                                        <a:solidFill>
                                          <a:schemeClr val="accent6">
                                            <a:lumMod val="75000"/>
                                          </a:schemeClr>
                                        </a:solidFill>
                                        <a:latin typeface="Cambria Math" panose="02040503050406030204" pitchFamily="18" charset="0"/>
                                      </a:rPr>
                                      <m:t>𝑀</m:t>
                                    </m:r>
                                  </m:e>
                                </m:acc>
                              </m:e>
                              <m:sub>
                                <m:r>
                                  <a:rPr lang="en-AU" b="0" i="1" smtClean="0">
                                    <a:solidFill>
                                      <a:schemeClr val="accent6">
                                        <a:lumMod val="75000"/>
                                      </a:schemeClr>
                                    </a:solidFill>
                                    <a:latin typeface="Cambria Math" panose="02040503050406030204" pitchFamily="18" charset="0"/>
                                  </a:rPr>
                                  <m:t>𝑖𝑗</m:t>
                                </m:r>
                              </m:sub>
                              <m:sup>
                                <m:r>
                                  <a:rPr lang="en-AU" b="0" i="1" smtClean="0">
                                    <a:solidFill>
                                      <a:schemeClr val="accent6">
                                        <a:lumMod val="75000"/>
                                      </a:schemeClr>
                                    </a:solidFill>
                                    <a:latin typeface="Cambria Math" panose="02040503050406030204" pitchFamily="18" charset="0"/>
                                  </a:rPr>
                                  <m:t>𝑎</m:t>
                                </m:r>
                              </m:sup>
                            </m:sSubSup>
                          </m:oMath>
                        </m:oMathPara>
                      </a14:m>
                      <a:endParaRPr lang="en-AU" dirty="0">
                        <a:solidFill>
                          <a:schemeClr val="accent6">
                            <a:lumMod val="75000"/>
                          </a:schemeClr>
                        </a:solidFill>
                      </a:endParaRPr>
                    </a:p>
                  </p:txBody>
                </p:sp>
              </mc:Choice>
              <mc:Fallback>
                <p:sp>
                  <p:nvSpPr>
                    <p:cNvPr id="55" name="TextBox 54">
                      <a:extLst>
                        <a:ext uri="{FF2B5EF4-FFF2-40B4-BE49-F238E27FC236}">
                          <a16:creationId xmlns:a16="http://schemas.microsoft.com/office/drawing/2014/main" id="{AB4B48EE-D2A3-DB05-67A0-B62FB6A82435}"/>
                        </a:ext>
                      </a:extLst>
                    </p:cNvPr>
                    <p:cNvSpPr txBox="1">
                      <a:spLocks noRot="1" noChangeAspect="1" noMove="1" noResize="1" noEditPoints="1" noAdjustHandles="1" noChangeArrowheads="1" noChangeShapeType="1" noTextEdit="1"/>
                    </p:cNvSpPr>
                    <p:nvPr/>
                  </p:nvSpPr>
                  <p:spPr>
                    <a:xfrm>
                      <a:off x="1810238" y="1986328"/>
                      <a:ext cx="411606" cy="349263"/>
                    </a:xfrm>
                    <a:prstGeom prst="rect">
                      <a:avLst/>
                    </a:prstGeom>
                    <a:blipFill>
                      <a:blip r:embed="rId13"/>
                      <a:stretch>
                        <a:fillRect l="-11940" r="-7463" b="-20690"/>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7E7B9CC0-55AD-DE7F-5F6D-CF2A9C1B0C6F}"/>
                        </a:ext>
                      </a:extLst>
                    </p:cNvPr>
                    <p:cNvSpPr txBox="1"/>
                    <p:nvPr/>
                  </p:nvSpPr>
                  <p:spPr>
                    <a:xfrm>
                      <a:off x="1863138" y="2541034"/>
                      <a:ext cx="26000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AU" b="0" i="1" smtClean="0">
                                    <a:latin typeface="Cambria Math" panose="02040503050406030204" pitchFamily="18" charset="0"/>
                                  </a:rPr>
                                </m:ctrlPr>
                              </m:sSupPr>
                              <m:e>
                                <m:r>
                                  <a:rPr lang="en-AU" b="0" i="1" smtClean="0">
                                    <a:latin typeface="Cambria Math" panose="02040503050406030204" pitchFamily="18" charset="0"/>
                                  </a:rPr>
                                  <m:t>𝑗</m:t>
                                </m:r>
                              </m:e>
                              <m:sup>
                                <m:r>
                                  <a:rPr lang="en-AU" b="0" i="1" smtClean="0">
                                    <a:latin typeface="Cambria Math" panose="02040503050406030204" pitchFamily="18" charset="0"/>
                                  </a:rPr>
                                  <m:t>𝑎</m:t>
                                </m:r>
                              </m:sup>
                            </m:sSup>
                          </m:oMath>
                        </m:oMathPara>
                      </a14:m>
                      <a:endParaRPr lang="en-AU" dirty="0"/>
                    </a:p>
                  </p:txBody>
                </p:sp>
              </mc:Choice>
              <mc:Fallback>
                <p:sp>
                  <p:nvSpPr>
                    <p:cNvPr id="56" name="TextBox 55">
                      <a:extLst>
                        <a:ext uri="{FF2B5EF4-FFF2-40B4-BE49-F238E27FC236}">
                          <a16:creationId xmlns:a16="http://schemas.microsoft.com/office/drawing/2014/main" id="{7E7B9CC0-55AD-DE7F-5F6D-CF2A9C1B0C6F}"/>
                        </a:ext>
                      </a:extLst>
                    </p:cNvPr>
                    <p:cNvSpPr txBox="1">
                      <a:spLocks noRot="1" noChangeAspect="1" noMove="1" noResize="1" noEditPoints="1" noAdjustHandles="1" noChangeArrowheads="1" noChangeShapeType="1" noTextEdit="1"/>
                    </p:cNvSpPr>
                    <p:nvPr/>
                  </p:nvSpPr>
                  <p:spPr>
                    <a:xfrm>
                      <a:off x="1863138" y="2541034"/>
                      <a:ext cx="260007" cy="276999"/>
                    </a:xfrm>
                    <a:prstGeom prst="rect">
                      <a:avLst/>
                    </a:prstGeom>
                    <a:blipFill>
                      <a:blip r:embed="rId14"/>
                      <a:stretch>
                        <a:fillRect l="-33333" t="-2174" r="-4762" b="-32609"/>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72F34F09-D92A-FF99-4626-3CD949EE54EE}"/>
                        </a:ext>
                      </a:extLst>
                    </p:cNvPr>
                    <p:cNvSpPr txBox="1"/>
                    <p:nvPr/>
                  </p:nvSpPr>
                  <p:spPr>
                    <a:xfrm>
                      <a:off x="2603725" y="2583845"/>
                      <a:ext cx="30380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AU" b="0" i="1" smtClean="0">
                                    <a:latin typeface="Cambria Math" panose="02040503050406030204" pitchFamily="18" charset="0"/>
                                  </a:rPr>
                                </m:ctrlPr>
                              </m:sSupPr>
                              <m:e>
                                <m:r>
                                  <a:rPr lang="en-AU" b="0" i="1" smtClean="0">
                                    <a:latin typeface="Cambria Math" panose="02040503050406030204" pitchFamily="18" charset="0"/>
                                  </a:rPr>
                                  <m:t>𝑘</m:t>
                                </m:r>
                              </m:e>
                              <m:sup>
                                <m:r>
                                  <a:rPr lang="en-AU" b="0" i="1" smtClean="0">
                                    <a:latin typeface="Cambria Math" panose="02040503050406030204" pitchFamily="18" charset="0"/>
                                  </a:rPr>
                                  <m:t>𝑎</m:t>
                                </m:r>
                              </m:sup>
                            </m:sSup>
                          </m:oMath>
                        </m:oMathPara>
                      </a14:m>
                      <a:endParaRPr lang="en-AU" dirty="0"/>
                    </a:p>
                  </p:txBody>
                </p:sp>
              </mc:Choice>
              <mc:Fallback>
                <p:sp>
                  <p:nvSpPr>
                    <p:cNvPr id="57" name="TextBox 56">
                      <a:extLst>
                        <a:ext uri="{FF2B5EF4-FFF2-40B4-BE49-F238E27FC236}">
                          <a16:creationId xmlns:a16="http://schemas.microsoft.com/office/drawing/2014/main" id="{72F34F09-D92A-FF99-4626-3CD949EE54EE}"/>
                        </a:ext>
                      </a:extLst>
                    </p:cNvPr>
                    <p:cNvSpPr txBox="1">
                      <a:spLocks noRot="1" noChangeAspect="1" noMove="1" noResize="1" noEditPoints="1" noAdjustHandles="1" noChangeArrowheads="1" noChangeShapeType="1" noTextEdit="1"/>
                    </p:cNvSpPr>
                    <p:nvPr/>
                  </p:nvSpPr>
                  <p:spPr>
                    <a:xfrm>
                      <a:off x="2603725" y="2583845"/>
                      <a:ext cx="303801" cy="276999"/>
                    </a:xfrm>
                    <a:prstGeom prst="rect">
                      <a:avLst/>
                    </a:prstGeom>
                    <a:blipFill>
                      <a:blip r:embed="rId15"/>
                      <a:stretch>
                        <a:fillRect l="-20000" r="-4000" b="-6522"/>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560250EC-76A2-5B93-2249-04076C55A607}"/>
                        </a:ext>
                      </a:extLst>
                    </p:cNvPr>
                    <p:cNvSpPr txBox="1"/>
                    <p:nvPr/>
                  </p:nvSpPr>
                  <p:spPr>
                    <a:xfrm>
                      <a:off x="2609526" y="2015348"/>
                      <a:ext cx="411606" cy="31592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AU" b="0" i="1" smtClean="0">
                                    <a:solidFill>
                                      <a:schemeClr val="accent6">
                                        <a:lumMod val="75000"/>
                                      </a:schemeClr>
                                    </a:solidFill>
                                    <a:latin typeface="Cambria Math" panose="02040503050406030204" pitchFamily="18" charset="0"/>
                                  </a:rPr>
                                </m:ctrlPr>
                              </m:sSubSupPr>
                              <m:e>
                                <m:acc>
                                  <m:accPr>
                                    <m:chr m:val="⃗"/>
                                    <m:ctrlPr>
                                      <a:rPr lang="en-AU" b="0" i="1" smtClean="0">
                                        <a:solidFill>
                                          <a:schemeClr val="accent6">
                                            <a:lumMod val="75000"/>
                                          </a:schemeClr>
                                        </a:solidFill>
                                        <a:latin typeface="Cambria Math" panose="02040503050406030204" pitchFamily="18" charset="0"/>
                                      </a:rPr>
                                    </m:ctrlPr>
                                  </m:accPr>
                                  <m:e>
                                    <m:r>
                                      <a:rPr lang="en-AU" b="0" i="1" smtClean="0">
                                        <a:solidFill>
                                          <a:schemeClr val="accent6">
                                            <a:lumMod val="75000"/>
                                          </a:schemeClr>
                                        </a:solidFill>
                                        <a:latin typeface="Cambria Math" panose="02040503050406030204" pitchFamily="18" charset="0"/>
                                      </a:rPr>
                                      <m:t>𝑀</m:t>
                                    </m:r>
                                  </m:e>
                                </m:acc>
                              </m:e>
                              <m:sub>
                                <m:r>
                                  <a:rPr lang="en-AU" b="0" i="1" smtClean="0">
                                    <a:solidFill>
                                      <a:schemeClr val="accent6">
                                        <a:lumMod val="75000"/>
                                      </a:schemeClr>
                                    </a:solidFill>
                                    <a:latin typeface="Cambria Math" panose="02040503050406030204" pitchFamily="18" charset="0"/>
                                  </a:rPr>
                                  <m:t>𝑖𝑘</m:t>
                                </m:r>
                              </m:sub>
                              <m:sup>
                                <m:r>
                                  <a:rPr lang="en-AU" b="0" i="1" smtClean="0">
                                    <a:solidFill>
                                      <a:schemeClr val="accent6">
                                        <a:lumMod val="75000"/>
                                      </a:schemeClr>
                                    </a:solidFill>
                                    <a:latin typeface="Cambria Math" panose="02040503050406030204" pitchFamily="18" charset="0"/>
                                  </a:rPr>
                                  <m:t>𝑎</m:t>
                                </m:r>
                              </m:sup>
                            </m:sSubSup>
                          </m:oMath>
                        </m:oMathPara>
                      </a14:m>
                      <a:endParaRPr lang="en-AU" dirty="0">
                        <a:solidFill>
                          <a:schemeClr val="accent6">
                            <a:lumMod val="75000"/>
                          </a:schemeClr>
                        </a:solidFill>
                      </a:endParaRPr>
                    </a:p>
                  </p:txBody>
                </p:sp>
              </mc:Choice>
              <mc:Fallback>
                <p:sp>
                  <p:nvSpPr>
                    <p:cNvPr id="58" name="TextBox 57">
                      <a:extLst>
                        <a:ext uri="{FF2B5EF4-FFF2-40B4-BE49-F238E27FC236}">
                          <a16:creationId xmlns:a16="http://schemas.microsoft.com/office/drawing/2014/main" id="{560250EC-76A2-5B93-2249-04076C55A607}"/>
                        </a:ext>
                      </a:extLst>
                    </p:cNvPr>
                    <p:cNvSpPr txBox="1">
                      <a:spLocks noRot="1" noChangeAspect="1" noMove="1" noResize="1" noEditPoints="1" noAdjustHandles="1" noChangeArrowheads="1" noChangeShapeType="1" noTextEdit="1"/>
                    </p:cNvSpPr>
                    <p:nvPr/>
                  </p:nvSpPr>
                  <p:spPr>
                    <a:xfrm>
                      <a:off x="2609526" y="2015348"/>
                      <a:ext cx="411606" cy="315920"/>
                    </a:xfrm>
                    <a:prstGeom prst="rect">
                      <a:avLst/>
                    </a:prstGeom>
                    <a:blipFill>
                      <a:blip r:embed="rId16"/>
                      <a:stretch>
                        <a:fillRect l="-13235" r="-5882" b="-19231"/>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34FF2AE3-82D6-AF56-B808-165B6F20F3BC}"/>
                        </a:ext>
                      </a:extLst>
                    </p:cNvPr>
                    <p:cNvSpPr txBox="1"/>
                    <p:nvPr/>
                  </p:nvSpPr>
                  <p:spPr>
                    <a:xfrm>
                      <a:off x="3216555" y="2573197"/>
                      <a:ext cx="248851" cy="28193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AU" b="0" i="1" smtClean="0">
                                    <a:latin typeface="Cambria Math" panose="02040503050406030204" pitchFamily="18" charset="0"/>
                                  </a:rPr>
                                </m:ctrlPr>
                              </m:sSupPr>
                              <m:e>
                                <m:r>
                                  <a:rPr lang="en-AU" b="0" i="1" smtClean="0">
                                    <a:latin typeface="Cambria Math" panose="02040503050406030204" pitchFamily="18" charset="0"/>
                                  </a:rPr>
                                  <m:t>𝑗</m:t>
                                </m:r>
                              </m:e>
                              <m:sup>
                                <m:r>
                                  <a:rPr lang="en-AU" b="0" i="1" smtClean="0">
                                    <a:latin typeface="Cambria Math" panose="02040503050406030204" pitchFamily="18" charset="0"/>
                                  </a:rPr>
                                  <m:t>𝑏</m:t>
                                </m:r>
                              </m:sup>
                            </m:sSup>
                          </m:oMath>
                        </m:oMathPara>
                      </a14:m>
                      <a:endParaRPr lang="en-AU" dirty="0"/>
                    </a:p>
                  </p:txBody>
                </p:sp>
              </mc:Choice>
              <mc:Fallback>
                <p:sp>
                  <p:nvSpPr>
                    <p:cNvPr id="59" name="TextBox 58">
                      <a:extLst>
                        <a:ext uri="{FF2B5EF4-FFF2-40B4-BE49-F238E27FC236}">
                          <a16:creationId xmlns:a16="http://schemas.microsoft.com/office/drawing/2014/main" id="{34FF2AE3-82D6-AF56-B808-165B6F20F3BC}"/>
                        </a:ext>
                      </a:extLst>
                    </p:cNvPr>
                    <p:cNvSpPr txBox="1">
                      <a:spLocks noRot="1" noChangeAspect="1" noMove="1" noResize="1" noEditPoints="1" noAdjustHandles="1" noChangeArrowheads="1" noChangeShapeType="1" noTextEdit="1"/>
                    </p:cNvSpPr>
                    <p:nvPr/>
                  </p:nvSpPr>
                  <p:spPr>
                    <a:xfrm>
                      <a:off x="3216555" y="2573197"/>
                      <a:ext cx="248851" cy="281937"/>
                    </a:xfrm>
                    <a:prstGeom prst="rect">
                      <a:avLst/>
                    </a:prstGeom>
                    <a:blipFill>
                      <a:blip r:embed="rId17"/>
                      <a:stretch>
                        <a:fillRect l="-35000" t="-6522" r="-12500" b="-34783"/>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60" name="TextBox 59">
                      <a:extLst>
                        <a:ext uri="{FF2B5EF4-FFF2-40B4-BE49-F238E27FC236}">
                          <a16:creationId xmlns:a16="http://schemas.microsoft.com/office/drawing/2014/main" id="{FF85B017-0D7B-807C-0282-FFAC9E1C3DD1}"/>
                        </a:ext>
                      </a:extLst>
                    </p:cNvPr>
                    <p:cNvSpPr txBox="1"/>
                    <p:nvPr/>
                  </p:nvSpPr>
                  <p:spPr>
                    <a:xfrm>
                      <a:off x="3365784" y="1338657"/>
                      <a:ext cx="411606" cy="31797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AU" b="0" i="1" smtClean="0">
                                    <a:solidFill>
                                      <a:srgbClr val="FF0000"/>
                                    </a:solidFill>
                                    <a:latin typeface="Cambria Math" panose="02040503050406030204" pitchFamily="18" charset="0"/>
                                  </a:rPr>
                                </m:ctrlPr>
                              </m:sSubSupPr>
                              <m:e>
                                <m:acc>
                                  <m:accPr>
                                    <m:chr m:val="⃗"/>
                                    <m:ctrlPr>
                                      <a:rPr lang="en-AU" b="0" i="1" smtClean="0">
                                        <a:solidFill>
                                          <a:srgbClr val="FF0000"/>
                                        </a:solidFill>
                                        <a:latin typeface="Cambria Math" panose="02040503050406030204" pitchFamily="18" charset="0"/>
                                      </a:rPr>
                                    </m:ctrlPr>
                                  </m:accPr>
                                  <m:e>
                                    <m:r>
                                      <a:rPr lang="en-AU" b="0" i="1" smtClean="0">
                                        <a:solidFill>
                                          <a:srgbClr val="FF0000"/>
                                        </a:solidFill>
                                        <a:latin typeface="Cambria Math" panose="02040503050406030204" pitchFamily="18" charset="0"/>
                                      </a:rPr>
                                      <m:t>𝑀</m:t>
                                    </m:r>
                                  </m:e>
                                </m:acc>
                              </m:e>
                              <m:sub>
                                <m:r>
                                  <a:rPr lang="en-AU" b="0" i="1" smtClean="0">
                                    <a:solidFill>
                                      <a:srgbClr val="FF0000"/>
                                    </a:solidFill>
                                    <a:latin typeface="Cambria Math" panose="02040503050406030204" pitchFamily="18" charset="0"/>
                                  </a:rPr>
                                  <m:t>𝑚𝑖</m:t>
                                </m:r>
                              </m:sub>
                              <m:sup>
                                <m:r>
                                  <a:rPr lang="en-AU" b="0" i="1" smtClean="0">
                                    <a:solidFill>
                                      <a:srgbClr val="FF0000"/>
                                    </a:solidFill>
                                    <a:latin typeface="Cambria Math" panose="02040503050406030204" pitchFamily="18" charset="0"/>
                                  </a:rPr>
                                  <m:t>𝑏</m:t>
                                </m:r>
                              </m:sup>
                            </m:sSubSup>
                          </m:oMath>
                        </m:oMathPara>
                      </a14:m>
                      <a:endParaRPr lang="en-AU" dirty="0">
                        <a:solidFill>
                          <a:srgbClr val="FF0000"/>
                        </a:solidFill>
                      </a:endParaRPr>
                    </a:p>
                  </p:txBody>
                </p:sp>
              </mc:Choice>
              <mc:Fallback>
                <p:sp>
                  <p:nvSpPr>
                    <p:cNvPr id="60" name="TextBox 59">
                      <a:extLst>
                        <a:ext uri="{FF2B5EF4-FFF2-40B4-BE49-F238E27FC236}">
                          <a16:creationId xmlns:a16="http://schemas.microsoft.com/office/drawing/2014/main" id="{FF85B017-0D7B-807C-0282-FFAC9E1C3DD1}"/>
                        </a:ext>
                      </a:extLst>
                    </p:cNvPr>
                    <p:cNvSpPr txBox="1">
                      <a:spLocks noRot="1" noChangeAspect="1" noMove="1" noResize="1" noEditPoints="1" noAdjustHandles="1" noChangeArrowheads="1" noChangeShapeType="1" noTextEdit="1"/>
                    </p:cNvSpPr>
                    <p:nvPr/>
                  </p:nvSpPr>
                  <p:spPr>
                    <a:xfrm>
                      <a:off x="3365784" y="1338657"/>
                      <a:ext cx="411606" cy="317972"/>
                    </a:xfrm>
                    <a:prstGeom prst="rect">
                      <a:avLst/>
                    </a:prstGeom>
                    <a:blipFill>
                      <a:blip r:embed="rId18"/>
                      <a:stretch>
                        <a:fillRect l="-19118" r="-13235" b="-19231"/>
                      </a:stretch>
                    </a:blipFill>
                  </p:spPr>
                  <p:txBody>
                    <a:bodyPr/>
                    <a:lstStyle/>
                    <a:p>
                      <a:r>
                        <a:rPr lang="en-AU">
                          <a:noFill/>
                        </a:rPr>
                        <a:t> </a:t>
                      </a:r>
                    </a:p>
                  </p:txBody>
                </p:sp>
              </mc:Fallback>
            </mc:AlternateContent>
          </p:grpSp>
          <p:sp>
            <p:nvSpPr>
              <p:cNvPr id="72" name="Rectangle 71">
                <a:extLst>
                  <a:ext uri="{FF2B5EF4-FFF2-40B4-BE49-F238E27FC236}">
                    <a16:creationId xmlns:a16="http://schemas.microsoft.com/office/drawing/2014/main" id="{83637447-0E5E-4D8A-B3F5-6F85421A9638}"/>
                  </a:ext>
                </a:extLst>
              </p:cNvPr>
              <p:cNvSpPr/>
              <p:nvPr/>
            </p:nvSpPr>
            <p:spPr>
              <a:xfrm>
                <a:off x="127322" y="578735"/>
                <a:ext cx="3449255" cy="3310360"/>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grpSp>
      </p:grpSp>
      <mc:AlternateContent xmlns:mc="http://schemas.openxmlformats.org/markup-compatibility/2006">
        <mc:Choice xmlns:a14="http://schemas.microsoft.com/office/drawing/2010/main" Requires="a14">
          <p:sp>
            <p:nvSpPr>
              <p:cNvPr id="75" name="TextBox 74">
                <a:extLst>
                  <a:ext uri="{FF2B5EF4-FFF2-40B4-BE49-F238E27FC236}">
                    <a16:creationId xmlns:a16="http://schemas.microsoft.com/office/drawing/2014/main" id="{179B9A34-B9A0-0074-5F6F-36290B3B754E}"/>
                  </a:ext>
                </a:extLst>
              </p:cNvPr>
              <p:cNvSpPr txBox="1"/>
              <p:nvPr/>
            </p:nvSpPr>
            <p:spPr>
              <a:xfrm>
                <a:off x="5643266" y="529542"/>
                <a:ext cx="6482059" cy="2614434"/>
              </a:xfrm>
              <a:prstGeom prst="rect">
                <a:avLst/>
              </a:prstGeom>
              <a:noFill/>
              <a:ln>
                <a:solidFill>
                  <a:schemeClr val="bg1">
                    <a:lumMod val="65000"/>
                  </a:schemeClr>
                </a:solidFill>
              </a:ln>
            </p:spPr>
            <p:txBody>
              <a:bodyPr wrap="square" rtlCol="0">
                <a:spAutoFit/>
              </a:bodyPr>
              <a:lstStyle/>
              <a:p>
                <a:r>
                  <a:rPr lang="en-AU" sz="1600" dirty="0"/>
                  <a:t>Inter-image relationships </a:t>
                </a:r>
                <a14:m>
                  <m:oMath xmlns:m="http://schemas.openxmlformats.org/officeDocument/2006/math">
                    <m:sSubSup>
                      <m:sSubSupPr>
                        <m:ctrlPr>
                          <a:rPr lang="en-AU" sz="1600" b="0" i="1" smtClean="0">
                            <a:solidFill>
                              <a:srgbClr val="FF0000"/>
                            </a:solidFill>
                            <a:latin typeface="Cambria Math" panose="02040503050406030204" pitchFamily="18" charset="0"/>
                          </a:rPr>
                        </m:ctrlPr>
                      </m:sSubSupPr>
                      <m:e>
                        <m:acc>
                          <m:accPr>
                            <m:chr m:val="⃗"/>
                            <m:ctrlPr>
                              <a:rPr lang="en-AU" sz="1600" b="0" i="1" smtClean="0">
                                <a:solidFill>
                                  <a:srgbClr val="FF0000"/>
                                </a:solidFill>
                                <a:latin typeface="Cambria Math" panose="02040503050406030204" pitchFamily="18" charset="0"/>
                              </a:rPr>
                            </m:ctrlPr>
                          </m:accPr>
                          <m:e>
                            <m:r>
                              <a:rPr lang="en-AU" sz="1600" b="0" i="1" smtClean="0">
                                <a:solidFill>
                                  <a:srgbClr val="FF0000"/>
                                </a:solidFill>
                                <a:latin typeface="Cambria Math" panose="02040503050406030204" pitchFamily="18" charset="0"/>
                              </a:rPr>
                              <m:t>𝑀</m:t>
                            </m:r>
                          </m:e>
                        </m:acc>
                      </m:e>
                      <m:sub>
                        <m:r>
                          <a:rPr lang="en-AU" sz="1600" b="0" i="1" smtClean="0">
                            <a:solidFill>
                              <a:srgbClr val="FF0000"/>
                            </a:solidFill>
                            <a:latin typeface="Cambria Math" panose="02040503050406030204" pitchFamily="18" charset="0"/>
                          </a:rPr>
                          <m:t>∗∗</m:t>
                        </m:r>
                      </m:sub>
                      <m:sup>
                        <m:r>
                          <a:rPr lang="en-AU" sz="1600" b="0" i="1" smtClean="0">
                            <a:solidFill>
                              <a:srgbClr val="FF0000"/>
                            </a:solidFill>
                            <a:latin typeface="Cambria Math" panose="02040503050406030204" pitchFamily="18" charset="0"/>
                          </a:rPr>
                          <m:t>𝑏</m:t>
                        </m:r>
                      </m:sup>
                    </m:sSubSup>
                  </m:oMath>
                </a14:m>
                <a:r>
                  <a:rPr lang="en-AU" sz="1600" dirty="0"/>
                  <a:t> and </a:t>
                </a:r>
                <a14:m>
                  <m:oMath xmlns:m="http://schemas.openxmlformats.org/officeDocument/2006/math">
                    <m:sSubSup>
                      <m:sSubSupPr>
                        <m:ctrlPr>
                          <a:rPr lang="en-AU" sz="1600" b="0" i="1" smtClean="0">
                            <a:solidFill>
                              <a:srgbClr val="FF0000"/>
                            </a:solidFill>
                            <a:latin typeface="Cambria Math" panose="02040503050406030204" pitchFamily="18" charset="0"/>
                          </a:rPr>
                        </m:ctrlPr>
                      </m:sSubSupPr>
                      <m:e>
                        <m:acc>
                          <m:accPr>
                            <m:chr m:val="⃗"/>
                            <m:ctrlPr>
                              <a:rPr lang="en-AU" sz="1600" b="0" i="1" smtClean="0">
                                <a:solidFill>
                                  <a:srgbClr val="FF0000"/>
                                </a:solidFill>
                                <a:latin typeface="Cambria Math" panose="02040503050406030204" pitchFamily="18" charset="0"/>
                              </a:rPr>
                            </m:ctrlPr>
                          </m:accPr>
                          <m:e>
                            <m:r>
                              <a:rPr lang="en-AU" sz="1600" b="0" i="1" smtClean="0">
                                <a:solidFill>
                                  <a:srgbClr val="FF0000"/>
                                </a:solidFill>
                                <a:latin typeface="Cambria Math" panose="02040503050406030204" pitchFamily="18" charset="0"/>
                              </a:rPr>
                              <m:t>𝑀</m:t>
                            </m:r>
                          </m:e>
                        </m:acc>
                      </m:e>
                      <m:sub>
                        <m:r>
                          <a:rPr lang="en-AU" sz="1600" b="0" i="1" smtClean="0">
                            <a:solidFill>
                              <a:srgbClr val="FF0000"/>
                            </a:solidFill>
                            <a:latin typeface="Cambria Math" panose="02040503050406030204" pitchFamily="18" charset="0"/>
                          </a:rPr>
                          <m:t>∗∗</m:t>
                        </m:r>
                      </m:sub>
                      <m:sup>
                        <m:r>
                          <a:rPr lang="en-AU" sz="1600" b="0" i="1" smtClean="0">
                            <a:solidFill>
                              <a:srgbClr val="FF0000"/>
                            </a:solidFill>
                            <a:latin typeface="Cambria Math" panose="02040503050406030204" pitchFamily="18" charset="0"/>
                          </a:rPr>
                          <m:t>𝑐</m:t>
                        </m:r>
                      </m:sup>
                    </m:sSubSup>
                  </m:oMath>
                </a14:m>
                <a:r>
                  <a:rPr lang="en-AU" sz="1600" dirty="0"/>
                  <a:t> are derived using depth map </a:t>
                </a:r>
                <a14:m>
                  <m:oMath xmlns:m="http://schemas.openxmlformats.org/officeDocument/2006/math">
                    <m:sSub>
                      <m:sSubPr>
                        <m:ctrlPr>
                          <a:rPr lang="en-AU" sz="1600" b="0" i="1" smtClean="0">
                            <a:solidFill>
                              <a:srgbClr val="FF0000"/>
                            </a:solidFill>
                            <a:latin typeface="Cambria Math" panose="02040503050406030204" pitchFamily="18" charset="0"/>
                          </a:rPr>
                        </m:ctrlPr>
                      </m:sSubPr>
                      <m:e>
                        <m:r>
                          <a:rPr lang="en-AU" sz="1600" b="0" i="1" smtClean="0">
                            <a:solidFill>
                              <a:srgbClr val="FF0000"/>
                            </a:solidFill>
                            <a:latin typeface="Cambria Math" panose="02040503050406030204" pitchFamily="18" charset="0"/>
                          </a:rPr>
                          <m:t>𝐷</m:t>
                        </m:r>
                      </m:e>
                      <m:sub>
                        <m:r>
                          <a:rPr lang="en-AU" sz="1600" b="0" i="1" smtClean="0">
                            <a:solidFill>
                              <a:srgbClr val="FF0000"/>
                            </a:solidFill>
                            <a:latin typeface="Cambria Math" panose="02040503050406030204" pitchFamily="18" charset="0"/>
                          </a:rPr>
                          <m:t>1</m:t>
                        </m:r>
                      </m:sub>
                    </m:sSub>
                  </m:oMath>
                </a14:m>
                <a:r>
                  <a:rPr lang="en-AU" sz="1600" dirty="0"/>
                  <a:t>, and similarly </a:t>
                </a:r>
                <a14:m>
                  <m:oMath xmlns:m="http://schemas.openxmlformats.org/officeDocument/2006/math">
                    <m:sSubSup>
                      <m:sSubSupPr>
                        <m:ctrlPr>
                          <a:rPr lang="en-AU" sz="1600" b="0" i="1" smtClean="0">
                            <a:solidFill>
                              <a:schemeClr val="accent6">
                                <a:lumMod val="75000"/>
                              </a:schemeClr>
                            </a:solidFill>
                            <a:latin typeface="Cambria Math" panose="02040503050406030204" pitchFamily="18" charset="0"/>
                          </a:rPr>
                        </m:ctrlPr>
                      </m:sSubSupPr>
                      <m:e>
                        <m:acc>
                          <m:accPr>
                            <m:chr m:val="⃗"/>
                            <m:ctrlPr>
                              <a:rPr lang="en-AU" sz="1600" b="0" i="1" smtClean="0">
                                <a:solidFill>
                                  <a:schemeClr val="accent6">
                                    <a:lumMod val="75000"/>
                                  </a:schemeClr>
                                </a:solidFill>
                                <a:latin typeface="Cambria Math" panose="02040503050406030204" pitchFamily="18" charset="0"/>
                              </a:rPr>
                            </m:ctrlPr>
                          </m:accPr>
                          <m:e>
                            <m:r>
                              <a:rPr lang="en-AU" sz="1600" b="0" i="1" smtClean="0">
                                <a:solidFill>
                                  <a:schemeClr val="accent6">
                                    <a:lumMod val="75000"/>
                                  </a:schemeClr>
                                </a:solidFill>
                                <a:latin typeface="Cambria Math" panose="02040503050406030204" pitchFamily="18" charset="0"/>
                              </a:rPr>
                              <m:t>𝑀</m:t>
                            </m:r>
                          </m:e>
                        </m:acc>
                      </m:e>
                      <m:sub>
                        <m:r>
                          <a:rPr lang="en-AU" sz="1600" b="0" i="1" smtClean="0">
                            <a:solidFill>
                              <a:schemeClr val="accent6">
                                <a:lumMod val="75000"/>
                              </a:schemeClr>
                            </a:solidFill>
                            <a:latin typeface="Cambria Math" panose="02040503050406030204" pitchFamily="18" charset="0"/>
                          </a:rPr>
                          <m:t>∗∗</m:t>
                        </m:r>
                      </m:sub>
                      <m:sup>
                        <m:r>
                          <a:rPr lang="en-AU" sz="1600" b="0" i="1" smtClean="0">
                            <a:solidFill>
                              <a:schemeClr val="accent6">
                                <a:lumMod val="75000"/>
                              </a:schemeClr>
                            </a:solidFill>
                            <a:latin typeface="Cambria Math" panose="02040503050406030204" pitchFamily="18" charset="0"/>
                          </a:rPr>
                          <m:t>𝑎</m:t>
                        </m:r>
                      </m:sup>
                    </m:sSubSup>
                  </m:oMath>
                </a14:m>
                <a:r>
                  <a:rPr lang="en-AU" sz="1600" dirty="0"/>
                  <a:t> is derived by using </a:t>
                </a:r>
                <a14:m>
                  <m:oMath xmlns:m="http://schemas.openxmlformats.org/officeDocument/2006/math">
                    <m:sSub>
                      <m:sSubPr>
                        <m:ctrlPr>
                          <a:rPr lang="en-AU" sz="1600" b="0" i="1" smtClean="0">
                            <a:solidFill>
                              <a:schemeClr val="accent6">
                                <a:lumMod val="75000"/>
                              </a:schemeClr>
                            </a:solidFill>
                            <a:latin typeface="Cambria Math" panose="02040503050406030204" pitchFamily="18" charset="0"/>
                          </a:rPr>
                        </m:ctrlPr>
                      </m:sSubPr>
                      <m:e>
                        <m:r>
                          <a:rPr lang="en-AU" sz="1600" b="0" i="1" smtClean="0">
                            <a:solidFill>
                              <a:schemeClr val="accent6">
                                <a:lumMod val="75000"/>
                              </a:schemeClr>
                            </a:solidFill>
                            <a:latin typeface="Cambria Math" panose="02040503050406030204" pitchFamily="18" charset="0"/>
                          </a:rPr>
                          <m:t>𝐷</m:t>
                        </m:r>
                      </m:e>
                      <m:sub>
                        <m:r>
                          <a:rPr lang="en-AU" sz="1600" b="0" i="1" smtClean="0">
                            <a:solidFill>
                              <a:schemeClr val="accent6">
                                <a:lumMod val="75000"/>
                              </a:schemeClr>
                            </a:solidFill>
                            <a:latin typeface="Cambria Math" panose="02040503050406030204" pitchFamily="18" charset="0"/>
                          </a:rPr>
                          <m:t>2</m:t>
                        </m:r>
                      </m:sub>
                    </m:sSub>
                  </m:oMath>
                </a14:m>
                <a:r>
                  <a:rPr lang="en-AU" sz="1600" dirty="0"/>
                  <a:t>. The depth maps form auxiliary images which are communicated separately from the image graph.</a:t>
                </a:r>
              </a:p>
              <a:p>
                <a:endParaRPr lang="en-AU" sz="1600" dirty="0"/>
              </a:p>
              <a:p>
                <a:r>
                  <a:rPr lang="en-AU" sz="1600" dirty="0"/>
                  <a:t>Using the depth maps along with camera parameters, relationships between images can be inferred that can facilitate image warping for predictive coding.</a:t>
                </a:r>
              </a:p>
              <a:p>
                <a:endParaRPr lang="en-AU" sz="1600" dirty="0"/>
              </a:p>
              <a:p>
                <a:r>
                  <a:rPr lang="en-AU" sz="1600" dirty="0"/>
                  <a:t> </a:t>
                </a:r>
              </a:p>
              <a:p>
                <a:endParaRPr lang="en-AU" sz="1600" dirty="0"/>
              </a:p>
            </p:txBody>
          </p:sp>
        </mc:Choice>
        <mc:Fallback>
          <p:sp>
            <p:nvSpPr>
              <p:cNvPr id="75" name="TextBox 74">
                <a:extLst>
                  <a:ext uri="{FF2B5EF4-FFF2-40B4-BE49-F238E27FC236}">
                    <a16:creationId xmlns:a16="http://schemas.microsoft.com/office/drawing/2014/main" id="{179B9A34-B9A0-0074-5F6F-36290B3B754E}"/>
                  </a:ext>
                </a:extLst>
              </p:cNvPr>
              <p:cNvSpPr txBox="1">
                <a:spLocks noRot="1" noChangeAspect="1" noMove="1" noResize="1" noEditPoints="1" noAdjustHandles="1" noChangeArrowheads="1" noChangeShapeType="1" noTextEdit="1"/>
              </p:cNvSpPr>
              <p:nvPr/>
            </p:nvSpPr>
            <p:spPr>
              <a:xfrm>
                <a:off x="5643266" y="529542"/>
                <a:ext cx="6482059" cy="2614434"/>
              </a:xfrm>
              <a:prstGeom prst="rect">
                <a:avLst/>
              </a:prstGeom>
              <a:blipFill>
                <a:blip r:embed="rId19"/>
                <a:stretch>
                  <a:fillRect l="-469"/>
                </a:stretch>
              </a:blipFill>
              <a:ln>
                <a:solidFill>
                  <a:schemeClr val="bg1">
                    <a:lumMod val="65000"/>
                  </a:schemeClr>
                </a:solid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76" name="TextBox 75">
                <a:extLst>
                  <a:ext uri="{FF2B5EF4-FFF2-40B4-BE49-F238E27FC236}">
                    <a16:creationId xmlns:a16="http://schemas.microsoft.com/office/drawing/2014/main" id="{AD583B46-502E-2D9E-8BA6-E3B7184880CD}"/>
                  </a:ext>
                </a:extLst>
              </p:cNvPr>
              <p:cNvSpPr txBox="1"/>
              <p:nvPr/>
            </p:nvSpPr>
            <p:spPr>
              <a:xfrm>
                <a:off x="2341755" y="3335683"/>
                <a:ext cx="22576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AU" b="0" i="1" smtClean="0">
                              <a:latin typeface="Cambria Math" panose="02040503050406030204" pitchFamily="18" charset="0"/>
                            </a:rPr>
                          </m:ctrlPr>
                        </m:sSupPr>
                        <m:e>
                          <m:r>
                            <a:rPr lang="en-AU" b="0" i="1" smtClean="0">
                              <a:latin typeface="Cambria Math" panose="02040503050406030204" pitchFamily="18" charset="0"/>
                            </a:rPr>
                            <m:t>𝑙</m:t>
                          </m:r>
                        </m:e>
                        <m:sup>
                          <m:r>
                            <a:rPr lang="en-AU" b="0" i="1" smtClean="0">
                              <a:latin typeface="Cambria Math" panose="02040503050406030204" pitchFamily="18" charset="0"/>
                            </a:rPr>
                            <m:t>𝑐</m:t>
                          </m:r>
                        </m:sup>
                      </m:sSup>
                    </m:oMath>
                  </m:oMathPara>
                </a14:m>
                <a:endParaRPr lang="en-AU" dirty="0"/>
              </a:p>
            </p:txBody>
          </p:sp>
        </mc:Choice>
        <mc:Fallback>
          <p:sp>
            <p:nvSpPr>
              <p:cNvPr id="76" name="TextBox 75">
                <a:extLst>
                  <a:ext uri="{FF2B5EF4-FFF2-40B4-BE49-F238E27FC236}">
                    <a16:creationId xmlns:a16="http://schemas.microsoft.com/office/drawing/2014/main" id="{AD583B46-502E-2D9E-8BA6-E3B7184880CD}"/>
                  </a:ext>
                </a:extLst>
              </p:cNvPr>
              <p:cNvSpPr txBox="1">
                <a:spLocks noRot="1" noChangeAspect="1" noMove="1" noResize="1" noEditPoints="1" noAdjustHandles="1" noChangeArrowheads="1" noChangeShapeType="1" noTextEdit="1"/>
              </p:cNvSpPr>
              <p:nvPr/>
            </p:nvSpPr>
            <p:spPr>
              <a:xfrm>
                <a:off x="2341755" y="3335683"/>
                <a:ext cx="225767" cy="276999"/>
              </a:xfrm>
              <a:prstGeom prst="rect">
                <a:avLst/>
              </a:prstGeom>
              <a:blipFill>
                <a:blip r:embed="rId20"/>
                <a:stretch>
                  <a:fillRect l="-27027" r="-5405" b="-6522"/>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77" name="TextBox 76">
                <a:extLst>
                  <a:ext uri="{FF2B5EF4-FFF2-40B4-BE49-F238E27FC236}">
                    <a16:creationId xmlns:a16="http://schemas.microsoft.com/office/drawing/2014/main" id="{6A48E5DC-74FE-494D-C45E-4B28BBF48A1C}"/>
                  </a:ext>
                </a:extLst>
              </p:cNvPr>
              <p:cNvSpPr txBox="1"/>
              <p:nvPr/>
            </p:nvSpPr>
            <p:spPr>
              <a:xfrm>
                <a:off x="548205" y="3383975"/>
                <a:ext cx="24538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AU" b="0" i="1" smtClean="0">
                              <a:latin typeface="Cambria Math" panose="02040503050406030204" pitchFamily="18" charset="0"/>
                            </a:rPr>
                          </m:ctrlPr>
                        </m:sSupPr>
                        <m:e>
                          <m:r>
                            <a:rPr lang="en-AU" b="0" i="1" smtClean="0">
                              <a:latin typeface="Cambria Math" panose="02040503050406030204" pitchFamily="18" charset="0"/>
                            </a:rPr>
                            <m:t>𝑙</m:t>
                          </m:r>
                        </m:e>
                        <m:sup>
                          <m:r>
                            <a:rPr lang="en-AU" b="0" i="1" smtClean="0">
                              <a:latin typeface="Cambria Math" panose="02040503050406030204" pitchFamily="18" charset="0"/>
                            </a:rPr>
                            <m:t>𝑎</m:t>
                          </m:r>
                        </m:sup>
                      </m:sSup>
                    </m:oMath>
                  </m:oMathPara>
                </a14:m>
                <a:endParaRPr lang="en-AU" dirty="0"/>
              </a:p>
            </p:txBody>
          </p:sp>
        </mc:Choice>
        <mc:Fallback>
          <p:sp>
            <p:nvSpPr>
              <p:cNvPr id="77" name="TextBox 76">
                <a:extLst>
                  <a:ext uri="{FF2B5EF4-FFF2-40B4-BE49-F238E27FC236}">
                    <a16:creationId xmlns:a16="http://schemas.microsoft.com/office/drawing/2014/main" id="{6A48E5DC-74FE-494D-C45E-4B28BBF48A1C}"/>
                  </a:ext>
                </a:extLst>
              </p:cNvPr>
              <p:cNvSpPr txBox="1">
                <a:spLocks noRot="1" noChangeAspect="1" noMove="1" noResize="1" noEditPoints="1" noAdjustHandles="1" noChangeArrowheads="1" noChangeShapeType="1" noTextEdit="1"/>
              </p:cNvSpPr>
              <p:nvPr/>
            </p:nvSpPr>
            <p:spPr>
              <a:xfrm>
                <a:off x="548205" y="3383975"/>
                <a:ext cx="245388" cy="276999"/>
              </a:xfrm>
              <a:prstGeom prst="rect">
                <a:avLst/>
              </a:prstGeom>
              <a:blipFill>
                <a:blip r:embed="rId21"/>
                <a:stretch>
                  <a:fillRect l="-25000" r="-2500" b="-6522"/>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78" name="TextBox 77">
                <a:extLst>
                  <a:ext uri="{FF2B5EF4-FFF2-40B4-BE49-F238E27FC236}">
                    <a16:creationId xmlns:a16="http://schemas.microsoft.com/office/drawing/2014/main" id="{E935A398-FE05-AECD-7DC3-FE05CBE3069D}"/>
                  </a:ext>
                </a:extLst>
              </p:cNvPr>
              <p:cNvSpPr txBox="1"/>
              <p:nvPr/>
            </p:nvSpPr>
            <p:spPr>
              <a:xfrm>
                <a:off x="2273920" y="2814187"/>
                <a:ext cx="411606" cy="34926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AU" b="0" i="1" smtClean="0">
                              <a:solidFill>
                                <a:srgbClr val="FF0000"/>
                              </a:solidFill>
                              <a:latin typeface="Cambria Math" panose="02040503050406030204" pitchFamily="18" charset="0"/>
                            </a:rPr>
                          </m:ctrlPr>
                        </m:sSubSupPr>
                        <m:e>
                          <m:acc>
                            <m:accPr>
                              <m:chr m:val="⃗"/>
                              <m:ctrlPr>
                                <a:rPr lang="en-AU" b="0" i="1" smtClean="0">
                                  <a:solidFill>
                                    <a:srgbClr val="FF0000"/>
                                  </a:solidFill>
                                  <a:latin typeface="Cambria Math" panose="02040503050406030204" pitchFamily="18" charset="0"/>
                                </a:rPr>
                              </m:ctrlPr>
                            </m:accPr>
                            <m:e>
                              <m:r>
                                <a:rPr lang="en-AU" b="0" i="1" smtClean="0">
                                  <a:solidFill>
                                    <a:srgbClr val="FF0000"/>
                                  </a:solidFill>
                                  <a:latin typeface="Cambria Math" panose="02040503050406030204" pitchFamily="18" charset="0"/>
                                </a:rPr>
                                <m:t>𝑀</m:t>
                              </m:r>
                            </m:e>
                          </m:acc>
                        </m:e>
                        <m:sub>
                          <m:r>
                            <a:rPr lang="en-AU" b="0" i="1" smtClean="0">
                              <a:solidFill>
                                <a:srgbClr val="FF0000"/>
                              </a:solidFill>
                              <a:latin typeface="Cambria Math" panose="02040503050406030204" pitchFamily="18" charset="0"/>
                            </a:rPr>
                            <m:t>𝑗𝑙</m:t>
                          </m:r>
                        </m:sub>
                        <m:sup>
                          <m:r>
                            <a:rPr lang="en-AU" b="0" i="1" smtClean="0">
                              <a:solidFill>
                                <a:srgbClr val="FF0000"/>
                              </a:solidFill>
                              <a:latin typeface="Cambria Math" panose="02040503050406030204" pitchFamily="18" charset="0"/>
                            </a:rPr>
                            <m:t>𝑐</m:t>
                          </m:r>
                        </m:sup>
                      </m:sSubSup>
                    </m:oMath>
                  </m:oMathPara>
                </a14:m>
                <a:endParaRPr lang="en-AU" dirty="0">
                  <a:solidFill>
                    <a:srgbClr val="FF0000"/>
                  </a:solidFill>
                </a:endParaRPr>
              </a:p>
            </p:txBody>
          </p:sp>
        </mc:Choice>
        <mc:Fallback>
          <p:sp>
            <p:nvSpPr>
              <p:cNvPr id="78" name="TextBox 77">
                <a:extLst>
                  <a:ext uri="{FF2B5EF4-FFF2-40B4-BE49-F238E27FC236}">
                    <a16:creationId xmlns:a16="http://schemas.microsoft.com/office/drawing/2014/main" id="{E935A398-FE05-AECD-7DC3-FE05CBE3069D}"/>
                  </a:ext>
                </a:extLst>
              </p:cNvPr>
              <p:cNvSpPr txBox="1">
                <a:spLocks noRot="1" noChangeAspect="1" noMove="1" noResize="1" noEditPoints="1" noAdjustHandles="1" noChangeArrowheads="1" noChangeShapeType="1" noTextEdit="1"/>
              </p:cNvSpPr>
              <p:nvPr/>
            </p:nvSpPr>
            <p:spPr>
              <a:xfrm>
                <a:off x="2273920" y="2814187"/>
                <a:ext cx="411606" cy="349263"/>
              </a:xfrm>
              <a:prstGeom prst="rect">
                <a:avLst/>
              </a:prstGeom>
              <a:blipFill>
                <a:blip r:embed="rId22"/>
                <a:stretch>
                  <a:fillRect l="-7353" r="-4412" b="-22807"/>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79" name="TextBox 78">
                <a:extLst>
                  <a:ext uri="{FF2B5EF4-FFF2-40B4-BE49-F238E27FC236}">
                    <a16:creationId xmlns:a16="http://schemas.microsoft.com/office/drawing/2014/main" id="{3F17B408-B5CB-606B-32C3-5F5D9FA35E66}"/>
                  </a:ext>
                </a:extLst>
              </p:cNvPr>
              <p:cNvSpPr txBox="1"/>
              <p:nvPr/>
            </p:nvSpPr>
            <p:spPr>
              <a:xfrm>
                <a:off x="631413" y="2897707"/>
                <a:ext cx="411606" cy="34926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AU" b="0" i="1" smtClean="0">
                              <a:solidFill>
                                <a:schemeClr val="accent6">
                                  <a:lumMod val="75000"/>
                                </a:schemeClr>
                              </a:solidFill>
                              <a:latin typeface="Cambria Math" panose="02040503050406030204" pitchFamily="18" charset="0"/>
                            </a:rPr>
                          </m:ctrlPr>
                        </m:sSubSupPr>
                        <m:e>
                          <m:acc>
                            <m:accPr>
                              <m:chr m:val="⃗"/>
                              <m:ctrlPr>
                                <a:rPr lang="en-AU" b="0" i="1" smtClean="0">
                                  <a:solidFill>
                                    <a:schemeClr val="accent6">
                                      <a:lumMod val="75000"/>
                                    </a:schemeClr>
                                  </a:solidFill>
                                  <a:latin typeface="Cambria Math" panose="02040503050406030204" pitchFamily="18" charset="0"/>
                                </a:rPr>
                              </m:ctrlPr>
                            </m:accPr>
                            <m:e>
                              <m:r>
                                <a:rPr lang="en-AU" b="0" i="1" smtClean="0">
                                  <a:solidFill>
                                    <a:schemeClr val="accent6">
                                      <a:lumMod val="75000"/>
                                    </a:schemeClr>
                                  </a:solidFill>
                                  <a:latin typeface="Cambria Math" panose="02040503050406030204" pitchFamily="18" charset="0"/>
                                </a:rPr>
                                <m:t>𝑀</m:t>
                              </m:r>
                            </m:e>
                          </m:acc>
                        </m:e>
                        <m:sub>
                          <m:r>
                            <a:rPr lang="en-AU" b="0" i="1" smtClean="0">
                              <a:solidFill>
                                <a:schemeClr val="accent6">
                                  <a:lumMod val="75000"/>
                                </a:schemeClr>
                              </a:solidFill>
                              <a:latin typeface="Cambria Math" panose="02040503050406030204" pitchFamily="18" charset="0"/>
                            </a:rPr>
                            <m:t>𝑗𝑙</m:t>
                          </m:r>
                        </m:sub>
                        <m:sup>
                          <m:r>
                            <a:rPr lang="en-AU" b="0" i="1" smtClean="0">
                              <a:solidFill>
                                <a:schemeClr val="accent6">
                                  <a:lumMod val="75000"/>
                                </a:schemeClr>
                              </a:solidFill>
                              <a:latin typeface="Cambria Math" panose="02040503050406030204" pitchFamily="18" charset="0"/>
                            </a:rPr>
                            <m:t>𝑎</m:t>
                          </m:r>
                        </m:sup>
                      </m:sSubSup>
                    </m:oMath>
                  </m:oMathPara>
                </a14:m>
                <a:endParaRPr lang="en-AU" dirty="0">
                  <a:solidFill>
                    <a:schemeClr val="accent6">
                      <a:lumMod val="75000"/>
                    </a:schemeClr>
                  </a:solidFill>
                </a:endParaRPr>
              </a:p>
            </p:txBody>
          </p:sp>
        </mc:Choice>
        <mc:Fallback>
          <p:sp>
            <p:nvSpPr>
              <p:cNvPr id="79" name="TextBox 78">
                <a:extLst>
                  <a:ext uri="{FF2B5EF4-FFF2-40B4-BE49-F238E27FC236}">
                    <a16:creationId xmlns:a16="http://schemas.microsoft.com/office/drawing/2014/main" id="{3F17B408-B5CB-606B-32C3-5F5D9FA35E66}"/>
                  </a:ext>
                </a:extLst>
              </p:cNvPr>
              <p:cNvSpPr txBox="1">
                <a:spLocks noRot="1" noChangeAspect="1" noMove="1" noResize="1" noEditPoints="1" noAdjustHandles="1" noChangeArrowheads="1" noChangeShapeType="1" noTextEdit="1"/>
              </p:cNvSpPr>
              <p:nvPr/>
            </p:nvSpPr>
            <p:spPr>
              <a:xfrm>
                <a:off x="631413" y="2897707"/>
                <a:ext cx="411606" cy="349263"/>
              </a:xfrm>
              <a:prstGeom prst="rect">
                <a:avLst/>
              </a:prstGeom>
              <a:blipFill>
                <a:blip r:embed="rId23"/>
                <a:stretch>
                  <a:fillRect l="-8955" r="-4478" b="-20690"/>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80" name="TextBox 79">
                <a:extLst>
                  <a:ext uri="{FF2B5EF4-FFF2-40B4-BE49-F238E27FC236}">
                    <a16:creationId xmlns:a16="http://schemas.microsoft.com/office/drawing/2014/main" id="{D151FBC4-D8F7-9BDD-0EC8-47676BB3ACC0}"/>
                  </a:ext>
                </a:extLst>
              </p:cNvPr>
              <p:cNvSpPr txBox="1"/>
              <p:nvPr/>
            </p:nvSpPr>
            <p:spPr>
              <a:xfrm>
                <a:off x="2037069" y="2196410"/>
                <a:ext cx="411606" cy="34926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AU" b="0" i="1" smtClean="0">
                              <a:solidFill>
                                <a:srgbClr val="FF0000"/>
                              </a:solidFill>
                              <a:latin typeface="Cambria Math" panose="02040503050406030204" pitchFamily="18" charset="0"/>
                            </a:rPr>
                          </m:ctrlPr>
                        </m:sSubSupPr>
                        <m:e>
                          <m:acc>
                            <m:accPr>
                              <m:chr m:val="⃗"/>
                              <m:ctrlPr>
                                <a:rPr lang="en-AU" b="0" i="1" smtClean="0">
                                  <a:solidFill>
                                    <a:srgbClr val="FF0000"/>
                                  </a:solidFill>
                                  <a:latin typeface="Cambria Math" panose="02040503050406030204" pitchFamily="18" charset="0"/>
                                </a:rPr>
                              </m:ctrlPr>
                            </m:accPr>
                            <m:e>
                              <m:r>
                                <a:rPr lang="en-AU" b="0" i="1" smtClean="0">
                                  <a:solidFill>
                                    <a:srgbClr val="FF0000"/>
                                  </a:solidFill>
                                  <a:latin typeface="Cambria Math" panose="02040503050406030204" pitchFamily="18" charset="0"/>
                                </a:rPr>
                                <m:t>𝑀</m:t>
                              </m:r>
                            </m:e>
                          </m:acc>
                        </m:e>
                        <m:sub>
                          <m:r>
                            <a:rPr lang="en-AU" b="0" i="1" smtClean="0">
                              <a:solidFill>
                                <a:srgbClr val="FF0000"/>
                              </a:solidFill>
                              <a:latin typeface="Cambria Math" panose="02040503050406030204" pitchFamily="18" charset="0"/>
                            </a:rPr>
                            <m:t>𝑖𝑗</m:t>
                          </m:r>
                        </m:sub>
                        <m:sup>
                          <m:r>
                            <a:rPr lang="en-AU" b="0" i="1" smtClean="0">
                              <a:solidFill>
                                <a:srgbClr val="FF0000"/>
                              </a:solidFill>
                              <a:latin typeface="Cambria Math" panose="02040503050406030204" pitchFamily="18" charset="0"/>
                            </a:rPr>
                            <m:t>𝑏</m:t>
                          </m:r>
                        </m:sup>
                      </m:sSubSup>
                    </m:oMath>
                  </m:oMathPara>
                </a14:m>
                <a:endParaRPr lang="en-AU" dirty="0">
                  <a:solidFill>
                    <a:srgbClr val="FF0000"/>
                  </a:solidFill>
                </a:endParaRPr>
              </a:p>
            </p:txBody>
          </p:sp>
        </mc:Choice>
        <mc:Fallback>
          <p:sp>
            <p:nvSpPr>
              <p:cNvPr id="80" name="TextBox 79">
                <a:extLst>
                  <a:ext uri="{FF2B5EF4-FFF2-40B4-BE49-F238E27FC236}">
                    <a16:creationId xmlns:a16="http://schemas.microsoft.com/office/drawing/2014/main" id="{D151FBC4-D8F7-9BDD-0EC8-47676BB3ACC0}"/>
                  </a:ext>
                </a:extLst>
              </p:cNvPr>
              <p:cNvSpPr txBox="1">
                <a:spLocks noRot="1" noChangeAspect="1" noMove="1" noResize="1" noEditPoints="1" noAdjustHandles="1" noChangeArrowheads="1" noChangeShapeType="1" noTextEdit="1"/>
              </p:cNvSpPr>
              <p:nvPr/>
            </p:nvSpPr>
            <p:spPr>
              <a:xfrm>
                <a:off x="2037069" y="2196410"/>
                <a:ext cx="411606" cy="349263"/>
              </a:xfrm>
              <a:prstGeom prst="rect">
                <a:avLst/>
              </a:prstGeom>
              <a:blipFill>
                <a:blip r:embed="rId24"/>
                <a:stretch>
                  <a:fillRect l="-10294" r="-5882" b="-20690"/>
                </a:stretch>
              </a:blipFill>
            </p:spPr>
            <p:txBody>
              <a:bodyPr/>
              <a:lstStyle/>
              <a:p>
                <a:r>
                  <a:rPr lang="en-AU">
                    <a:noFill/>
                  </a:rPr>
                  <a:t> </a:t>
                </a:r>
              </a:p>
            </p:txBody>
          </p:sp>
        </mc:Fallback>
      </mc:AlternateContent>
      <p:sp>
        <p:nvSpPr>
          <p:cNvPr id="82" name="TextBox 81">
            <a:extLst>
              <a:ext uri="{FF2B5EF4-FFF2-40B4-BE49-F238E27FC236}">
                <a16:creationId xmlns:a16="http://schemas.microsoft.com/office/drawing/2014/main" id="{2D98E136-0AA3-B63B-9638-77C5A449375F}"/>
              </a:ext>
            </a:extLst>
          </p:cNvPr>
          <p:cNvSpPr txBox="1"/>
          <p:nvPr/>
        </p:nvSpPr>
        <p:spPr>
          <a:xfrm>
            <a:off x="180672" y="134066"/>
            <a:ext cx="5659691" cy="369332"/>
          </a:xfrm>
          <a:prstGeom prst="rect">
            <a:avLst/>
          </a:prstGeom>
          <a:noFill/>
        </p:spPr>
        <p:txBody>
          <a:bodyPr wrap="none" rtlCol="0">
            <a:spAutoFit/>
          </a:bodyPr>
          <a:lstStyle/>
          <a:p>
            <a:r>
              <a:rPr lang="en-AU" b="1" dirty="0"/>
              <a:t>Implicit Relationships Derived from Auxiliary Images</a:t>
            </a:r>
          </a:p>
        </p:txBody>
      </p:sp>
      <p:grpSp>
        <p:nvGrpSpPr>
          <p:cNvPr id="14" name="Group 13">
            <a:extLst>
              <a:ext uri="{FF2B5EF4-FFF2-40B4-BE49-F238E27FC236}">
                <a16:creationId xmlns:a16="http://schemas.microsoft.com/office/drawing/2014/main" id="{594A85D6-7992-DA7E-8A14-0ECF9BA30B0C}"/>
              </a:ext>
            </a:extLst>
          </p:cNvPr>
          <p:cNvGrpSpPr/>
          <p:nvPr/>
        </p:nvGrpSpPr>
        <p:grpSpPr>
          <a:xfrm>
            <a:off x="4268234" y="2514530"/>
            <a:ext cx="339232" cy="1098152"/>
            <a:chOff x="4312374" y="1759994"/>
            <a:chExt cx="339232" cy="1098152"/>
          </a:xfrm>
        </p:grpSpPr>
        <p:sp>
          <p:nvSpPr>
            <p:cNvPr id="2" name="Oval 1">
              <a:extLst>
                <a:ext uri="{FF2B5EF4-FFF2-40B4-BE49-F238E27FC236}">
                  <a16:creationId xmlns:a16="http://schemas.microsoft.com/office/drawing/2014/main" id="{B7FCB7AB-003C-E0AB-B61B-97BF5D96BAB1}"/>
                </a:ext>
              </a:extLst>
            </p:cNvPr>
            <p:cNvSpPr>
              <a:spLocks noChangeAspect="1"/>
            </p:cNvSpPr>
            <p:nvPr/>
          </p:nvSpPr>
          <p:spPr>
            <a:xfrm>
              <a:off x="4324381" y="1759994"/>
              <a:ext cx="327225" cy="327673"/>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8BFFFFB-9100-E3C3-373F-B7604FF2F0B9}"/>
                    </a:ext>
                  </a:extLst>
                </p:cNvPr>
                <p:cNvSpPr txBox="1"/>
                <p:nvPr/>
              </p:nvSpPr>
              <p:spPr>
                <a:xfrm>
                  <a:off x="4358405" y="1766975"/>
                  <a:ext cx="259179"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AU" b="0" i="1" smtClean="0">
                                <a:solidFill>
                                  <a:srgbClr val="FF0000"/>
                                </a:solidFill>
                                <a:latin typeface="Cambria Math" panose="02040503050406030204" pitchFamily="18" charset="0"/>
                              </a:rPr>
                            </m:ctrlPr>
                          </m:sSubPr>
                          <m:e>
                            <m:r>
                              <a:rPr lang="en-AU" b="0" i="1" smtClean="0">
                                <a:solidFill>
                                  <a:srgbClr val="FF0000"/>
                                </a:solidFill>
                                <a:latin typeface="Cambria Math" panose="02040503050406030204" pitchFamily="18" charset="0"/>
                              </a:rPr>
                              <m:t>𝐷</m:t>
                            </m:r>
                          </m:e>
                          <m:sub>
                            <m:r>
                              <a:rPr lang="en-AU" b="0" i="1" smtClean="0">
                                <a:solidFill>
                                  <a:srgbClr val="FF0000"/>
                                </a:solidFill>
                                <a:latin typeface="Cambria Math" panose="02040503050406030204" pitchFamily="18" charset="0"/>
                              </a:rPr>
                              <m:t>1</m:t>
                            </m:r>
                          </m:sub>
                        </m:sSub>
                      </m:oMath>
                    </m:oMathPara>
                  </a14:m>
                  <a:endParaRPr lang="en-AU" dirty="0">
                    <a:solidFill>
                      <a:srgbClr val="FF0000"/>
                    </a:solidFill>
                  </a:endParaRPr>
                </a:p>
              </p:txBody>
            </p:sp>
          </mc:Choice>
          <mc:Fallback>
            <p:sp>
              <p:nvSpPr>
                <p:cNvPr id="4" name="TextBox 3">
                  <a:extLst>
                    <a:ext uri="{FF2B5EF4-FFF2-40B4-BE49-F238E27FC236}">
                      <a16:creationId xmlns:a16="http://schemas.microsoft.com/office/drawing/2014/main" id="{18BFFFFB-9100-E3C3-373F-B7604FF2F0B9}"/>
                    </a:ext>
                  </a:extLst>
                </p:cNvPr>
                <p:cNvSpPr txBox="1">
                  <a:spLocks noRot="1" noChangeAspect="1" noMove="1" noResize="1" noEditPoints="1" noAdjustHandles="1" noChangeArrowheads="1" noChangeShapeType="1" noTextEdit="1"/>
                </p:cNvSpPr>
                <p:nvPr/>
              </p:nvSpPr>
              <p:spPr>
                <a:xfrm>
                  <a:off x="4358405" y="1766975"/>
                  <a:ext cx="259179" cy="276999"/>
                </a:xfrm>
                <a:prstGeom prst="rect">
                  <a:avLst/>
                </a:prstGeom>
                <a:blipFill>
                  <a:blip r:embed="rId25"/>
                  <a:stretch>
                    <a:fillRect l="-30952" r="-16667" b="-15556"/>
                  </a:stretch>
                </a:blipFill>
              </p:spPr>
              <p:txBody>
                <a:bodyPr/>
                <a:lstStyle/>
                <a:p>
                  <a:r>
                    <a:rPr lang="en-AU">
                      <a:noFill/>
                    </a:rPr>
                    <a:t> </a:t>
                  </a:r>
                </a:p>
              </p:txBody>
            </p:sp>
          </mc:Fallback>
        </mc:AlternateContent>
        <p:sp>
          <p:nvSpPr>
            <p:cNvPr id="3" name="Oval 2">
              <a:extLst>
                <a:ext uri="{FF2B5EF4-FFF2-40B4-BE49-F238E27FC236}">
                  <a16:creationId xmlns:a16="http://schemas.microsoft.com/office/drawing/2014/main" id="{EC52C7C9-6C43-E991-114C-6E02B89A5068}"/>
                </a:ext>
              </a:extLst>
            </p:cNvPr>
            <p:cNvSpPr>
              <a:spLocks noChangeAspect="1"/>
            </p:cNvSpPr>
            <p:nvPr/>
          </p:nvSpPr>
          <p:spPr>
            <a:xfrm>
              <a:off x="4312374" y="2530473"/>
              <a:ext cx="327225" cy="327673"/>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413CC36-5ED2-2FED-88EC-CE6BD6DA1BCC}"/>
                    </a:ext>
                  </a:extLst>
                </p:cNvPr>
                <p:cNvSpPr txBox="1"/>
                <p:nvPr/>
              </p:nvSpPr>
              <p:spPr>
                <a:xfrm>
                  <a:off x="4358405" y="2545673"/>
                  <a:ext cx="259179"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AU" b="0" i="1" smtClean="0">
                                <a:solidFill>
                                  <a:schemeClr val="accent6">
                                    <a:lumMod val="75000"/>
                                  </a:schemeClr>
                                </a:solidFill>
                                <a:latin typeface="Cambria Math" panose="02040503050406030204" pitchFamily="18" charset="0"/>
                              </a:rPr>
                            </m:ctrlPr>
                          </m:sSubPr>
                          <m:e>
                            <m:r>
                              <a:rPr lang="en-AU" b="0" i="1" smtClean="0">
                                <a:solidFill>
                                  <a:schemeClr val="accent6">
                                    <a:lumMod val="75000"/>
                                  </a:schemeClr>
                                </a:solidFill>
                                <a:latin typeface="Cambria Math" panose="02040503050406030204" pitchFamily="18" charset="0"/>
                              </a:rPr>
                              <m:t>𝐷</m:t>
                            </m:r>
                          </m:e>
                          <m:sub>
                            <m:r>
                              <a:rPr lang="en-AU" b="0" i="1" smtClean="0">
                                <a:solidFill>
                                  <a:schemeClr val="accent6">
                                    <a:lumMod val="75000"/>
                                  </a:schemeClr>
                                </a:solidFill>
                                <a:latin typeface="Cambria Math" panose="02040503050406030204" pitchFamily="18" charset="0"/>
                              </a:rPr>
                              <m:t>2</m:t>
                            </m:r>
                          </m:sub>
                        </m:sSub>
                      </m:oMath>
                    </m:oMathPara>
                  </a14:m>
                  <a:endParaRPr lang="en-AU" dirty="0"/>
                </a:p>
              </p:txBody>
            </p:sp>
          </mc:Choice>
          <mc:Fallback>
            <p:sp>
              <p:nvSpPr>
                <p:cNvPr id="5" name="TextBox 4">
                  <a:extLst>
                    <a:ext uri="{FF2B5EF4-FFF2-40B4-BE49-F238E27FC236}">
                      <a16:creationId xmlns:a16="http://schemas.microsoft.com/office/drawing/2014/main" id="{8413CC36-5ED2-2FED-88EC-CE6BD6DA1BCC}"/>
                    </a:ext>
                  </a:extLst>
                </p:cNvPr>
                <p:cNvSpPr txBox="1">
                  <a:spLocks noRot="1" noChangeAspect="1" noMove="1" noResize="1" noEditPoints="1" noAdjustHandles="1" noChangeArrowheads="1" noChangeShapeType="1" noTextEdit="1"/>
                </p:cNvSpPr>
                <p:nvPr/>
              </p:nvSpPr>
              <p:spPr>
                <a:xfrm>
                  <a:off x="4358405" y="2545673"/>
                  <a:ext cx="259179" cy="276999"/>
                </a:xfrm>
                <a:prstGeom prst="rect">
                  <a:avLst/>
                </a:prstGeom>
                <a:blipFill>
                  <a:blip r:embed="rId26"/>
                  <a:stretch>
                    <a:fillRect l="-30952" r="-19048" b="-15217"/>
                  </a:stretch>
                </a:blipFill>
              </p:spPr>
              <p:txBody>
                <a:bodyPr/>
                <a:lstStyle/>
                <a:p>
                  <a:r>
                    <a:rPr lang="en-AU">
                      <a:noFill/>
                    </a:rPr>
                    <a:t> </a:t>
                  </a:r>
                </a:p>
              </p:txBody>
            </p:sp>
          </mc:Fallback>
        </mc:AlternateContent>
      </p:grpSp>
      <p:sp>
        <p:nvSpPr>
          <p:cNvPr id="21" name="TextBox 20">
            <a:extLst>
              <a:ext uri="{FF2B5EF4-FFF2-40B4-BE49-F238E27FC236}">
                <a16:creationId xmlns:a16="http://schemas.microsoft.com/office/drawing/2014/main" id="{48604521-0497-95F4-5359-B56EA0B9FA42}"/>
              </a:ext>
            </a:extLst>
          </p:cNvPr>
          <p:cNvSpPr txBox="1"/>
          <p:nvPr/>
        </p:nvSpPr>
        <p:spPr>
          <a:xfrm>
            <a:off x="4120564" y="1484549"/>
            <a:ext cx="660758" cy="523220"/>
          </a:xfrm>
          <a:prstGeom prst="rect">
            <a:avLst/>
          </a:prstGeom>
          <a:noFill/>
        </p:spPr>
        <p:txBody>
          <a:bodyPr wrap="none" rtlCol="0">
            <a:spAutoFit/>
          </a:bodyPr>
          <a:lstStyle/>
          <a:p>
            <a:pPr algn="ctr"/>
            <a:r>
              <a:rPr lang="en-AU" sz="1400" dirty="0"/>
              <a:t>Depth</a:t>
            </a:r>
          </a:p>
          <a:p>
            <a:pPr algn="ctr"/>
            <a:r>
              <a:rPr lang="en-AU" sz="1400" dirty="0"/>
              <a:t>Maps</a:t>
            </a:r>
          </a:p>
        </p:txBody>
      </p:sp>
      <p:sp>
        <p:nvSpPr>
          <p:cNvPr id="23" name="Rectangle 22">
            <a:extLst>
              <a:ext uri="{FF2B5EF4-FFF2-40B4-BE49-F238E27FC236}">
                <a16:creationId xmlns:a16="http://schemas.microsoft.com/office/drawing/2014/main" id="{936B1B44-FF50-7DED-D2F4-30A047F2782F}"/>
              </a:ext>
            </a:extLst>
          </p:cNvPr>
          <p:cNvSpPr/>
          <p:nvPr/>
        </p:nvSpPr>
        <p:spPr>
          <a:xfrm>
            <a:off x="3905217" y="1273215"/>
            <a:ext cx="1032239" cy="264288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067866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FAAAD2-5A97-5962-8137-B6B2E8E7B5EE}"/>
              </a:ext>
            </a:extLst>
          </p:cNvPr>
          <p:cNvSpPr txBox="1"/>
          <p:nvPr/>
        </p:nvSpPr>
        <p:spPr>
          <a:xfrm>
            <a:off x="5643266" y="529542"/>
            <a:ext cx="6482059" cy="4770537"/>
          </a:xfrm>
          <a:prstGeom prst="rect">
            <a:avLst/>
          </a:prstGeom>
          <a:noFill/>
          <a:ln>
            <a:solidFill>
              <a:schemeClr val="bg1">
                <a:lumMod val="65000"/>
              </a:schemeClr>
            </a:solidFill>
          </a:ln>
        </p:spPr>
        <p:txBody>
          <a:bodyPr wrap="square" rtlCol="0">
            <a:spAutoFit/>
          </a:bodyPr>
          <a:lstStyle/>
          <a:p>
            <a:r>
              <a:rPr lang="en-AU" sz="1600" dirty="0"/>
              <a:t>A modified JPEG Pleno FF can be used to store the camera parameters, inter-image relationships, auxiliary images and coded bitstreams.</a:t>
            </a:r>
          </a:p>
          <a:p>
            <a:endParaRPr lang="en-AU" sz="1600" dirty="0"/>
          </a:p>
          <a:p>
            <a:r>
              <a:rPr lang="en-AU" sz="1600" dirty="0"/>
              <a:t>The Camera Parameter box can store extrinsic and intrinsic camera parameters, following an order of the images derived from the graph structure. </a:t>
            </a:r>
          </a:p>
          <a:p>
            <a:endParaRPr lang="en-AU" sz="1600" dirty="0"/>
          </a:p>
          <a:p>
            <a:r>
              <a:rPr lang="en-AU" sz="1600" dirty="0"/>
              <a:t>A 2D camera array with a common baseline and shared camera parameters can be a specific case for which JPEG Pleno FF provisions for efficient signalling are maintained. Furthermore, modifications to efficiently signal a small number of camera intrinsic parameters will be advantageous. This corresponds to, for example, when a set of images is captured by 2 or 3 different cameras.</a:t>
            </a:r>
          </a:p>
          <a:p>
            <a:endParaRPr lang="en-AU" sz="1600" dirty="0"/>
          </a:p>
          <a:p>
            <a:r>
              <a:rPr lang="en-AU" sz="1600" dirty="0"/>
              <a:t>An Inter-image Relationship Model box will be required to signal relationships that need to be explicitly communicated. This will be a new box to add to the JPEG Pleno FF.</a:t>
            </a:r>
          </a:p>
          <a:p>
            <a:endParaRPr lang="en-AU" sz="1600" dirty="0"/>
          </a:p>
          <a:p>
            <a:endParaRPr lang="en-AU" sz="1600" dirty="0"/>
          </a:p>
        </p:txBody>
      </p:sp>
      <p:grpSp>
        <p:nvGrpSpPr>
          <p:cNvPr id="43" name="Group 42">
            <a:extLst>
              <a:ext uri="{FF2B5EF4-FFF2-40B4-BE49-F238E27FC236}">
                <a16:creationId xmlns:a16="http://schemas.microsoft.com/office/drawing/2014/main" id="{0570D788-DED6-9A04-5766-C69692DFE8D0}"/>
              </a:ext>
            </a:extLst>
          </p:cNvPr>
          <p:cNvGrpSpPr/>
          <p:nvPr/>
        </p:nvGrpSpPr>
        <p:grpSpPr>
          <a:xfrm>
            <a:off x="35559" y="643842"/>
            <a:ext cx="5584556" cy="3569599"/>
            <a:chOff x="35559" y="529542"/>
            <a:chExt cx="5584556" cy="3569599"/>
          </a:xfrm>
        </p:grpSpPr>
        <p:grpSp>
          <p:nvGrpSpPr>
            <p:cNvPr id="19" name="Group 18">
              <a:extLst>
                <a:ext uri="{FF2B5EF4-FFF2-40B4-BE49-F238E27FC236}">
                  <a16:creationId xmlns:a16="http://schemas.microsoft.com/office/drawing/2014/main" id="{43CE26D2-A865-53E5-2E87-CA87B411193B}"/>
                </a:ext>
              </a:extLst>
            </p:cNvPr>
            <p:cNvGrpSpPr/>
            <p:nvPr/>
          </p:nvGrpSpPr>
          <p:grpSpPr>
            <a:xfrm>
              <a:off x="43524" y="529542"/>
              <a:ext cx="5576591" cy="2027548"/>
              <a:chOff x="66674" y="529542"/>
              <a:chExt cx="5576591" cy="2027548"/>
            </a:xfrm>
          </p:grpSpPr>
          <p:sp>
            <p:nvSpPr>
              <p:cNvPr id="3" name="TextBox 2">
                <a:extLst>
                  <a:ext uri="{FF2B5EF4-FFF2-40B4-BE49-F238E27FC236}">
                    <a16:creationId xmlns:a16="http://schemas.microsoft.com/office/drawing/2014/main" id="{A02AC4F4-3710-AE4E-80F0-3B7F425BDAE8}"/>
                  </a:ext>
                </a:extLst>
              </p:cNvPr>
              <p:cNvSpPr txBox="1"/>
              <p:nvPr/>
            </p:nvSpPr>
            <p:spPr>
              <a:xfrm>
                <a:off x="160631" y="736834"/>
                <a:ext cx="336952" cy="307777"/>
              </a:xfrm>
              <a:prstGeom prst="rect">
                <a:avLst/>
              </a:prstGeom>
              <a:noFill/>
              <a:ln>
                <a:solidFill>
                  <a:schemeClr val="accent1">
                    <a:shade val="15000"/>
                  </a:schemeClr>
                </a:solidFill>
              </a:ln>
            </p:spPr>
            <p:txBody>
              <a:bodyPr wrap="none" rtlCol="0">
                <a:spAutoFit/>
              </a:bodyPr>
              <a:lstStyle/>
              <a:p>
                <a:r>
                  <a:rPr lang="en-AU" sz="1400" b="1" dirty="0"/>
                  <a:t>…</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9CDA75D-E970-730E-7122-F7D78235D15B}"/>
                      </a:ext>
                    </a:extLst>
                  </p:cNvPr>
                  <p:cNvSpPr txBox="1"/>
                  <p:nvPr/>
                </p:nvSpPr>
                <p:spPr>
                  <a:xfrm>
                    <a:off x="497583" y="736834"/>
                    <a:ext cx="792974" cy="307777"/>
                  </a:xfrm>
                  <a:prstGeom prst="rect">
                    <a:avLst/>
                  </a:prstGeom>
                  <a:noFill/>
                  <a:ln>
                    <a:solidFill>
                      <a:schemeClr val="accent1">
                        <a:shade val="15000"/>
                      </a:schemeClr>
                    </a:solidFill>
                  </a:ln>
                </p:spPr>
                <p:txBody>
                  <a:bodyPr wrap="none" rtlCol="0">
                    <a:spAutoFit/>
                  </a:bodyPr>
                  <a:lstStyle/>
                  <a:p>
                    <a:r>
                      <a:rPr lang="en-AU" sz="1400" dirty="0"/>
                      <a:t>XCC(</a:t>
                    </a:r>
                    <a14:m>
                      <m:oMath xmlns:m="http://schemas.openxmlformats.org/officeDocument/2006/math">
                        <m:sSup>
                          <m:sSupPr>
                            <m:ctrlPr>
                              <a:rPr lang="en-AU" sz="1400" b="0" i="1" smtClean="0">
                                <a:latin typeface="Cambria Math" panose="02040503050406030204" pitchFamily="18" charset="0"/>
                              </a:rPr>
                            </m:ctrlPr>
                          </m:sSupPr>
                          <m:e>
                            <m:r>
                              <a:rPr lang="en-AU" sz="1400" b="0" i="1" smtClean="0">
                                <a:latin typeface="Cambria Math" panose="02040503050406030204" pitchFamily="18" charset="0"/>
                              </a:rPr>
                              <m:t>𝑖</m:t>
                            </m:r>
                          </m:e>
                          <m:sup>
                            <m:r>
                              <a:rPr lang="en-AU" sz="1400" b="0" i="1" smtClean="0">
                                <a:latin typeface="Cambria Math" panose="02040503050406030204" pitchFamily="18" charset="0"/>
                              </a:rPr>
                              <m:t>𝑎</m:t>
                            </m:r>
                          </m:sup>
                        </m:sSup>
                      </m:oMath>
                    </a14:m>
                    <a:r>
                      <a:rPr lang="en-AU" sz="1400" dirty="0"/>
                      <a:t>)</a:t>
                    </a:r>
                  </a:p>
                </p:txBody>
              </p:sp>
            </mc:Choice>
            <mc:Fallback>
              <p:sp>
                <p:nvSpPr>
                  <p:cNvPr id="4" name="TextBox 3">
                    <a:extLst>
                      <a:ext uri="{FF2B5EF4-FFF2-40B4-BE49-F238E27FC236}">
                        <a16:creationId xmlns:a16="http://schemas.microsoft.com/office/drawing/2014/main" id="{89CDA75D-E970-730E-7122-F7D78235D15B}"/>
                      </a:ext>
                    </a:extLst>
                  </p:cNvPr>
                  <p:cNvSpPr txBox="1">
                    <a:spLocks noRot="1" noChangeAspect="1" noMove="1" noResize="1" noEditPoints="1" noAdjustHandles="1" noChangeArrowheads="1" noChangeShapeType="1" noTextEdit="1"/>
                  </p:cNvSpPr>
                  <p:nvPr/>
                </p:nvSpPr>
                <p:spPr>
                  <a:xfrm>
                    <a:off x="497583" y="736834"/>
                    <a:ext cx="792974" cy="307777"/>
                  </a:xfrm>
                  <a:prstGeom prst="rect">
                    <a:avLst/>
                  </a:prstGeom>
                  <a:blipFill>
                    <a:blip r:embed="rId2"/>
                    <a:stretch>
                      <a:fillRect l="-1515" t="-1923" b="-17308"/>
                    </a:stretch>
                  </a:blipFill>
                  <a:ln>
                    <a:solidFill>
                      <a:schemeClr val="accent1">
                        <a:shade val="15000"/>
                      </a:schemeClr>
                    </a:solid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E311AA0-0117-9C88-5E57-17A032A323A2}"/>
                      </a:ext>
                    </a:extLst>
                  </p:cNvPr>
                  <p:cNvSpPr txBox="1"/>
                  <p:nvPr/>
                </p:nvSpPr>
                <p:spPr>
                  <a:xfrm>
                    <a:off x="1290557" y="736834"/>
                    <a:ext cx="789512" cy="307777"/>
                  </a:xfrm>
                  <a:prstGeom prst="rect">
                    <a:avLst/>
                  </a:prstGeom>
                  <a:noFill/>
                  <a:ln>
                    <a:solidFill>
                      <a:schemeClr val="accent1">
                        <a:shade val="15000"/>
                      </a:schemeClr>
                    </a:solidFill>
                  </a:ln>
                </p:spPr>
                <p:txBody>
                  <a:bodyPr wrap="none" rtlCol="0">
                    <a:spAutoFit/>
                  </a:bodyPr>
                  <a:lstStyle/>
                  <a:p>
                    <a:r>
                      <a:rPr lang="en-AU" sz="1400" dirty="0"/>
                      <a:t>YCC(</a:t>
                    </a:r>
                    <a14:m>
                      <m:oMath xmlns:m="http://schemas.openxmlformats.org/officeDocument/2006/math">
                        <m:sSup>
                          <m:sSupPr>
                            <m:ctrlPr>
                              <a:rPr lang="en-AU" sz="1400" b="0" i="1" smtClean="0">
                                <a:latin typeface="Cambria Math" panose="02040503050406030204" pitchFamily="18" charset="0"/>
                              </a:rPr>
                            </m:ctrlPr>
                          </m:sSupPr>
                          <m:e>
                            <m:r>
                              <a:rPr lang="en-AU" sz="1400" b="0" i="1" smtClean="0">
                                <a:latin typeface="Cambria Math" panose="02040503050406030204" pitchFamily="18" charset="0"/>
                              </a:rPr>
                              <m:t>𝑖</m:t>
                            </m:r>
                          </m:e>
                          <m:sup>
                            <m:r>
                              <a:rPr lang="en-AU" sz="1400" b="0" i="1" smtClean="0">
                                <a:latin typeface="Cambria Math" panose="02040503050406030204" pitchFamily="18" charset="0"/>
                              </a:rPr>
                              <m:t>𝑎</m:t>
                            </m:r>
                          </m:sup>
                        </m:sSup>
                      </m:oMath>
                    </a14:m>
                    <a:r>
                      <a:rPr lang="en-AU" sz="1400" dirty="0"/>
                      <a:t>)</a:t>
                    </a:r>
                  </a:p>
                </p:txBody>
              </p:sp>
            </mc:Choice>
            <mc:Fallback>
              <p:sp>
                <p:nvSpPr>
                  <p:cNvPr id="5" name="TextBox 4">
                    <a:extLst>
                      <a:ext uri="{FF2B5EF4-FFF2-40B4-BE49-F238E27FC236}">
                        <a16:creationId xmlns:a16="http://schemas.microsoft.com/office/drawing/2014/main" id="{BE311AA0-0117-9C88-5E57-17A032A323A2}"/>
                      </a:ext>
                    </a:extLst>
                  </p:cNvPr>
                  <p:cNvSpPr txBox="1">
                    <a:spLocks noRot="1" noChangeAspect="1" noMove="1" noResize="1" noEditPoints="1" noAdjustHandles="1" noChangeArrowheads="1" noChangeShapeType="1" noTextEdit="1"/>
                  </p:cNvSpPr>
                  <p:nvPr/>
                </p:nvSpPr>
                <p:spPr>
                  <a:xfrm>
                    <a:off x="1290557" y="736834"/>
                    <a:ext cx="789512" cy="307777"/>
                  </a:xfrm>
                  <a:prstGeom prst="rect">
                    <a:avLst/>
                  </a:prstGeom>
                  <a:blipFill>
                    <a:blip r:embed="rId3"/>
                    <a:stretch>
                      <a:fillRect l="-1527" t="-1923" b="-17308"/>
                    </a:stretch>
                  </a:blipFill>
                  <a:ln>
                    <a:solidFill>
                      <a:schemeClr val="accent1">
                        <a:shade val="15000"/>
                      </a:schemeClr>
                    </a:solid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282E45F-224F-4611-2D84-0FF4417DA6FB}"/>
                      </a:ext>
                    </a:extLst>
                  </p:cNvPr>
                  <p:cNvSpPr txBox="1"/>
                  <p:nvPr/>
                </p:nvSpPr>
                <p:spPr>
                  <a:xfrm>
                    <a:off x="2080682" y="736833"/>
                    <a:ext cx="788164" cy="307777"/>
                  </a:xfrm>
                  <a:prstGeom prst="rect">
                    <a:avLst/>
                  </a:prstGeom>
                  <a:noFill/>
                  <a:ln>
                    <a:solidFill>
                      <a:schemeClr val="accent1">
                        <a:shade val="15000"/>
                      </a:schemeClr>
                    </a:solidFill>
                  </a:ln>
                </p:spPr>
                <p:txBody>
                  <a:bodyPr wrap="none" rtlCol="0">
                    <a:spAutoFit/>
                  </a:bodyPr>
                  <a:lstStyle/>
                  <a:p>
                    <a:r>
                      <a:rPr lang="en-AU" sz="1400" dirty="0"/>
                      <a:t>ZCC(</a:t>
                    </a:r>
                    <a14:m>
                      <m:oMath xmlns:m="http://schemas.openxmlformats.org/officeDocument/2006/math">
                        <m:sSup>
                          <m:sSupPr>
                            <m:ctrlPr>
                              <a:rPr lang="en-AU" sz="1400" b="0" i="1" smtClean="0">
                                <a:latin typeface="Cambria Math" panose="02040503050406030204" pitchFamily="18" charset="0"/>
                              </a:rPr>
                            </m:ctrlPr>
                          </m:sSupPr>
                          <m:e>
                            <m:r>
                              <a:rPr lang="en-AU" sz="1400" b="0" i="1" smtClean="0">
                                <a:latin typeface="Cambria Math" panose="02040503050406030204" pitchFamily="18" charset="0"/>
                              </a:rPr>
                              <m:t>𝑖</m:t>
                            </m:r>
                          </m:e>
                          <m:sup>
                            <m:r>
                              <a:rPr lang="en-AU" sz="1400" b="0" i="1" smtClean="0">
                                <a:latin typeface="Cambria Math" panose="02040503050406030204" pitchFamily="18" charset="0"/>
                              </a:rPr>
                              <m:t>𝑎</m:t>
                            </m:r>
                          </m:sup>
                        </m:sSup>
                      </m:oMath>
                    </a14:m>
                    <a:r>
                      <a:rPr lang="en-AU" sz="1400" dirty="0"/>
                      <a:t>)</a:t>
                    </a:r>
                  </a:p>
                </p:txBody>
              </p:sp>
            </mc:Choice>
            <mc:Fallback>
              <p:sp>
                <p:nvSpPr>
                  <p:cNvPr id="6" name="TextBox 5">
                    <a:extLst>
                      <a:ext uri="{FF2B5EF4-FFF2-40B4-BE49-F238E27FC236}">
                        <a16:creationId xmlns:a16="http://schemas.microsoft.com/office/drawing/2014/main" id="{C282E45F-224F-4611-2D84-0FF4417DA6FB}"/>
                      </a:ext>
                    </a:extLst>
                  </p:cNvPr>
                  <p:cNvSpPr txBox="1">
                    <a:spLocks noRot="1" noChangeAspect="1" noMove="1" noResize="1" noEditPoints="1" noAdjustHandles="1" noChangeArrowheads="1" noChangeShapeType="1" noTextEdit="1"/>
                  </p:cNvSpPr>
                  <p:nvPr/>
                </p:nvSpPr>
                <p:spPr>
                  <a:xfrm>
                    <a:off x="2080682" y="736833"/>
                    <a:ext cx="788164" cy="307777"/>
                  </a:xfrm>
                  <a:prstGeom prst="rect">
                    <a:avLst/>
                  </a:prstGeom>
                  <a:blipFill>
                    <a:blip r:embed="rId4"/>
                    <a:stretch>
                      <a:fillRect l="-1527" t="-1923" b="-17308"/>
                    </a:stretch>
                  </a:blipFill>
                  <a:ln>
                    <a:solidFill>
                      <a:schemeClr val="accent1">
                        <a:shade val="15000"/>
                      </a:schemeClr>
                    </a:solid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2BABA066-ACF7-F366-F512-981B5141B06C}"/>
                      </a:ext>
                    </a:extLst>
                  </p:cNvPr>
                  <p:cNvSpPr txBox="1"/>
                  <p:nvPr/>
                </p:nvSpPr>
                <p:spPr>
                  <a:xfrm>
                    <a:off x="2875592" y="736833"/>
                    <a:ext cx="890628" cy="307777"/>
                  </a:xfrm>
                  <a:prstGeom prst="rect">
                    <a:avLst/>
                  </a:prstGeom>
                  <a:noFill/>
                  <a:ln>
                    <a:solidFill>
                      <a:schemeClr val="accent1">
                        <a:shade val="15000"/>
                      </a:schemeClr>
                    </a:solidFill>
                  </a:ln>
                </p:spPr>
                <p:txBody>
                  <a:bodyPr wrap="none" rtlCol="0">
                    <a:spAutoFit/>
                  </a:bodyPr>
                  <a:lstStyle/>
                  <a:p>
                    <a:r>
                      <a:rPr lang="el-GR" sz="1400" dirty="0"/>
                      <a:t>Θ</a:t>
                    </a:r>
                    <a:r>
                      <a:rPr lang="en-AU" sz="1400" baseline="-25000" dirty="0"/>
                      <a:t>XCAM</a:t>
                    </a:r>
                    <a:r>
                      <a:rPr lang="en-AU" sz="1400" dirty="0"/>
                      <a:t>(</a:t>
                    </a:r>
                    <a14:m>
                      <m:oMath xmlns:m="http://schemas.openxmlformats.org/officeDocument/2006/math">
                        <m:sSup>
                          <m:sSupPr>
                            <m:ctrlPr>
                              <a:rPr lang="en-AU" sz="1400" b="0" i="1" smtClean="0">
                                <a:latin typeface="Cambria Math" panose="02040503050406030204" pitchFamily="18" charset="0"/>
                              </a:rPr>
                            </m:ctrlPr>
                          </m:sSupPr>
                          <m:e>
                            <m:r>
                              <a:rPr lang="en-AU" sz="1400" b="0" i="1" smtClean="0">
                                <a:latin typeface="Cambria Math" panose="02040503050406030204" pitchFamily="18" charset="0"/>
                              </a:rPr>
                              <m:t>𝑖</m:t>
                            </m:r>
                          </m:e>
                          <m:sup>
                            <m:r>
                              <a:rPr lang="en-AU" sz="1400" b="0" i="1" smtClean="0">
                                <a:latin typeface="Cambria Math" panose="02040503050406030204" pitchFamily="18" charset="0"/>
                              </a:rPr>
                              <m:t>𝑎</m:t>
                            </m:r>
                          </m:sup>
                        </m:sSup>
                      </m:oMath>
                    </a14:m>
                    <a:r>
                      <a:rPr lang="en-AU" sz="1400" dirty="0"/>
                      <a:t>)</a:t>
                    </a:r>
                  </a:p>
                </p:txBody>
              </p:sp>
            </mc:Choice>
            <mc:Fallback>
              <p:sp>
                <p:nvSpPr>
                  <p:cNvPr id="7" name="TextBox 6">
                    <a:extLst>
                      <a:ext uri="{FF2B5EF4-FFF2-40B4-BE49-F238E27FC236}">
                        <a16:creationId xmlns:a16="http://schemas.microsoft.com/office/drawing/2014/main" id="{2BABA066-ACF7-F366-F512-981B5141B06C}"/>
                      </a:ext>
                    </a:extLst>
                  </p:cNvPr>
                  <p:cNvSpPr txBox="1">
                    <a:spLocks noRot="1" noChangeAspect="1" noMove="1" noResize="1" noEditPoints="1" noAdjustHandles="1" noChangeArrowheads="1" noChangeShapeType="1" noTextEdit="1"/>
                  </p:cNvSpPr>
                  <p:nvPr/>
                </p:nvSpPr>
                <p:spPr>
                  <a:xfrm>
                    <a:off x="2875592" y="736833"/>
                    <a:ext cx="890628" cy="307777"/>
                  </a:xfrm>
                  <a:prstGeom prst="rect">
                    <a:avLst/>
                  </a:prstGeom>
                  <a:blipFill>
                    <a:blip r:embed="rId5"/>
                    <a:stretch>
                      <a:fillRect l="-1351" t="-1923" b="-17308"/>
                    </a:stretch>
                  </a:blipFill>
                  <a:ln>
                    <a:solidFill>
                      <a:schemeClr val="accent1">
                        <a:shade val="15000"/>
                      </a:schemeClr>
                    </a:solid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1986118D-3B7A-B178-33B4-1FB17401BFF1}"/>
                      </a:ext>
                    </a:extLst>
                  </p:cNvPr>
                  <p:cNvSpPr txBox="1"/>
                  <p:nvPr/>
                </p:nvSpPr>
                <p:spPr>
                  <a:xfrm>
                    <a:off x="3761391" y="736832"/>
                    <a:ext cx="888833" cy="307777"/>
                  </a:xfrm>
                  <a:prstGeom prst="rect">
                    <a:avLst/>
                  </a:prstGeom>
                  <a:noFill/>
                  <a:ln>
                    <a:solidFill>
                      <a:schemeClr val="accent1">
                        <a:shade val="15000"/>
                      </a:schemeClr>
                    </a:solidFill>
                  </a:ln>
                </p:spPr>
                <p:txBody>
                  <a:bodyPr wrap="none" rtlCol="0">
                    <a:spAutoFit/>
                  </a:bodyPr>
                  <a:lstStyle/>
                  <a:p>
                    <a:r>
                      <a:rPr lang="el-GR" sz="1400" dirty="0"/>
                      <a:t>Θ</a:t>
                    </a:r>
                    <a:r>
                      <a:rPr lang="en-AU" sz="1400" baseline="-25000" dirty="0"/>
                      <a:t>YCAM</a:t>
                    </a:r>
                    <a:r>
                      <a:rPr lang="en-AU" sz="1400" dirty="0"/>
                      <a:t>(</a:t>
                    </a:r>
                    <a14:m>
                      <m:oMath xmlns:m="http://schemas.openxmlformats.org/officeDocument/2006/math">
                        <m:sSup>
                          <m:sSupPr>
                            <m:ctrlPr>
                              <a:rPr lang="en-AU" sz="1400" b="0" i="1" smtClean="0">
                                <a:latin typeface="Cambria Math" panose="02040503050406030204" pitchFamily="18" charset="0"/>
                              </a:rPr>
                            </m:ctrlPr>
                          </m:sSupPr>
                          <m:e>
                            <m:r>
                              <a:rPr lang="en-AU" sz="1400" b="0" i="1" smtClean="0">
                                <a:latin typeface="Cambria Math" panose="02040503050406030204" pitchFamily="18" charset="0"/>
                              </a:rPr>
                              <m:t>𝑖</m:t>
                            </m:r>
                          </m:e>
                          <m:sup>
                            <m:r>
                              <a:rPr lang="en-AU" sz="1400" b="0" i="1" smtClean="0">
                                <a:latin typeface="Cambria Math" panose="02040503050406030204" pitchFamily="18" charset="0"/>
                              </a:rPr>
                              <m:t>𝑎</m:t>
                            </m:r>
                          </m:sup>
                        </m:sSup>
                      </m:oMath>
                    </a14:m>
                    <a:r>
                      <a:rPr lang="en-AU" sz="1400" dirty="0"/>
                      <a:t>)</a:t>
                    </a:r>
                  </a:p>
                </p:txBody>
              </p:sp>
            </mc:Choice>
            <mc:Fallback>
              <p:sp>
                <p:nvSpPr>
                  <p:cNvPr id="8" name="TextBox 7">
                    <a:extLst>
                      <a:ext uri="{FF2B5EF4-FFF2-40B4-BE49-F238E27FC236}">
                        <a16:creationId xmlns:a16="http://schemas.microsoft.com/office/drawing/2014/main" id="{1986118D-3B7A-B178-33B4-1FB17401BFF1}"/>
                      </a:ext>
                    </a:extLst>
                  </p:cNvPr>
                  <p:cNvSpPr txBox="1">
                    <a:spLocks noRot="1" noChangeAspect="1" noMove="1" noResize="1" noEditPoints="1" noAdjustHandles="1" noChangeArrowheads="1" noChangeShapeType="1" noTextEdit="1"/>
                  </p:cNvSpPr>
                  <p:nvPr/>
                </p:nvSpPr>
                <p:spPr>
                  <a:xfrm>
                    <a:off x="3761391" y="736832"/>
                    <a:ext cx="888833" cy="307777"/>
                  </a:xfrm>
                  <a:prstGeom prst="rect">
                    <a:avLst/>
                  </a:prstGeom>
                  <a:blipFill>
                    <a:blip r:embed="rId6"/>
                    <a:stretch>
                      <a:fillRect l="-1351" t="-1923" b="-17308"/>
                    </a:stretch>
                  </a:blipFill>
                  <a:ln>
                    <a:solidFill>
                      <a:schemeClr val="accent1">
                        <a:shade val="15000"/>
                      </a:schemeClr>
                    </a:solid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E7343507-FA42-8D62-1724-81ACFD379F3D}"/>
                      </a:ext>
                    </a:extLst>
                  </p:cNvPr>
                  <p:cNvSpPr txBox="1"/>
                  <p:nvPr/>
                </p:nvSpPr>
                <p:spPr>
                  <a:xfrm>
                    <a:off x="4650224" y="736832"/>
                    <a:ext cx="888448" cy="307777"/>
                  </a:xfrm>
                  <a:prstGeom prst="rect">
                    <a:avLst/>
                  </a:prstGeom>
                  <a:noFill/>
                  <a:ln>
                    <a:solidFill>
                      <a:schemeClr val="accent1">
                        <a:shade val="15000"/>
                      </a:schemeClr>
                    </a:solidFill>
                  </a:ln>
                </p:spPr>
                <p:txBody>
                  <a:bodyPr wrap="none" rtlCol="0">
                    <a:spAutoFit/>
                  </a:bodyPr>
                  <a:lstStyle/>
                  <a:p>
                    <a:r>
                      <a:rPr lang="el-GR" sz="1400" dirty="0"/>
                      <a:t>Θ</a:t>
                    </a:r>
                    <a:r>
                      <a:rPr lang="en-AU" sz="1400" baseline="-25000" dirty="0"/>
                      <a:t>ZCAM</a:t>
                    </a:r>
                    <a:r>
                      <a:rPr lang="en-AU" sz="1400" dirty="0"/>
                      <a:t>(</a:t>
                    </a:r>
                    <a14:m>
                      <m:oMath xmlns:m="http://schemas.openxmlformats.org/officeDocument/2006/math">
                        <m:sSup>
                          <m:sSupPr>
                            <m:ctrlPr>
                              <a:rPr lang="en-AU" sz="1400" b="0" i="1" smtClean="0">
                                <a:latin typeface="Cambria Math" panose="02040503050406030204" pitchFamily="18" charset="0"/>
                              </a:rPr>
                            </m:ctrlPr>
                          </m:sSupPr>
                          <m:e>
                            <m:r>
                              <a:rPr lang="en-AU" sz="1400" b="0" i="1" smtClean="0">
                                <a:latin typeface="Cambria Math" panose="02040503050406030204" pitchFamily="18" charset="0"/>
                              </a:rPr>
                              <m:t>𝑖</m:t>
                            </m:r>
                          </m:e>
                          <m:sup>
                            <m:r>
                              <a:rPr lang="en-AU" sz="1400" b="0" i="1" smtClean="0">
                                <a:latin typeface="Cambria Math" panose="02040503050406030204" pitchFamily="18" charset="0"/>
                              </a:rPr>
                              <m:t>𝑎</m:t>
                            </m:r>
                          </m:sup>
                        </m:sSup>
                      </m:oMath>
                    </a14:m>
                    <a:r>
                      <a:rPr lang="en-AU" sz="1400" dirty="0"/>
                      <a:t>)</a:t>
                    </a:r>
                  </a:p>
                </p:txBody>
              </p:sp>
            </mc:Choice>
            <mc:Fallback>
              <p:sp>
                <p:nvSpPr>
                  <p:cNvPr id="9" name="TextBox 8">
                    <a:extLst>
                      <a:ext uri="{FF2B5EF4-FFF2-40B4-BE49-F238E27FC236}">
                        <a16:creationId xmlns:a16="http://schemas.microsoft.com/office/drawing/2014/main" id="{E7343507-FA42-8D62-1724-81ACFD379F3D}"/>
                      </a:ext>
                    </a:extLst>
                  </p:cNvPr>
                  <p:cNvSpPr txBox="1">
                    <a:spLocks noRot="1" noChangeAspect="1" noMove="1" noResize="1" noEditPoints="1" noAdjustHandles="1" noChangeArrowheads="1" noChangeShapeType="1" noTextEdit="1"/>
                  </p:cNvSpPr>
                  <p:nvPr/>
                </p:nvSpPr>
                <p:spPr>
                  <a:xfrm>
                    <a:off x="4650224" y="736832"/>
                    <a:ext cx="888448" cy="307777"/>
                  </a:xfrm>
                  <a:prstGeom prst="rect">
                    <a:avLst/>
                  </a:prstGeom>
                  <a:blipFill>
                    <a:blip r:embed="rId7"/>
                    <a:stretch>
                      <a:fillRect l="-1351" t="-1923" b="-17308"/>
                    </a:stretch>
                  </a:blipFill>
                  <a:ln>
                    <a:solidFill>
                      <a:schemeClr val="accent1">
                        <a:shade val="15000"/>
                      </a:schemeClr>
                    </a:solid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DA4A5A7B-B9CF-D136-6D7C-642964BA5C05}"/>
                      </a:ext>
                    </a:extLst>
                  </p:cNvPr>
                  <p:cNvSpPr txBox="1"/>
                  <p:nvPr/>
                </p:nvSpPr>
                <p:spPr>
                  <a:xfrm>
                    <a:off x="160631" y="1314372"/>
                    <a:ext cx="502702" cy="307777"/>
                  </a:xfrm>
                  <a:prstGeom prst="rect">
                    <a:avLst/>
                  </a:prstGeom>
                  <a:noFill/>
                  <a:ln>
                    <a:solidFill>
                      <a:schemeClr val="accent1">
                        <a:shade val="15000"/>
                      </a:schemeClr>
                    </a:solidFill>
                  </a:ln>
                </p:spPr>
                <p:txBody>
                  <a:bodyPr wrap="none" rtlCol="0">
                    <a:spAutoFit/>
                  </a:bodyPr>
                  <a:lstStyle/>
                  <a:p>
                    <a:r>
                      <a:rPr lang="en-AU" sz="1400" dirty="0"/>
                      <a:t>f(</a:t>
                    </a:r>
                    <a14:m>
                      <m:oMath xmlns:m="http://schemas.openxmlformats.org/officeDocument/2006/math">
                        <m:sSup>
                          <m:sSupPr>
                            <m:ctrlPr>
                              <a:rPr lang="en-AU" sz="1400" b="0" i="1" smtClean="0">
                                <a:latin typeface="Cambria Math" panose="02040503050406030204" pitchFamily="18" charset="0"/>
                              </a:rPr>
                            </m:ctrlPr>
                          </m:sSupPr>
                          <m:e>
                            <m:r>
                              <a:rPr lang="en-AU" sz="1400" b="0" i="1" smtClean="0">
                                <a:latin typeface="Cambria Math" panose="02040503050406030204" pitchFamily="18" charset="0"/>
                              </a:rPr>
                              <m:t>𝑖</m:t>
                            </m:r>
                          </m:e>
                          <m:sup>
                            <m:r>
                              <a:rPr lang="en-AU" sz="1400" b="0" i="1" smtClean="0">
                                <a:latin typeface="Cambria Math" panose="02040503050406030204" pitchFamily="18" charset="0"/>
                              </a:rPr>
                              <m:t>𝑎</m:t>
                            </m:r>
                          </m:sup>
                        </m:sSup>
                      </m:oMath>
                    </a14:m>
                    <a:r>
                      <a:rPr lang="en-AU" sz="1400" dirty="0"/>
                      <a:t>)</a:t>
                    </a:r>
                  </a:p>
                </p:txBody>
              </p:sp>
            </mc:Choice>
            <mc:Fallback>
              <p:sp>
                <p:nvSpPr>
                  <p:cNvPr id="10" name="TextBox 9">
                    <a:extLst>
                      <a:ext uri="{FF2B5EF4-FFF2-40B4-BE49-F238E27FC236}">
                        <a16:creationId xmlns:a16="http://schemas.microsoft.com/office/drawing/2014/main" id="{DA4A5A7B-B9CF-D136-6D7C-642964BA5C05}"/>
                      </a:ext>
                    </a:extLst>
                  </p:cNvPr>
                  <p:cNvSpPr txBox="1">
                    <a:spLocks noRot="1" noChangeAspect="1" noMove="1" noResize="1" noEditPoints="1" noAdjustHandles="1" noChangeArrowheads="1" noChangeShapeType="1" noTextEdit="1"/>
                  </p:cNvSpPr>
                  <p:nvPr/>
                </p:nvSpPr>
                <p:spPr>
                  <a:xfrm>
                    <a:off x="160631" y="1314372"/>
                    <a:ext cx="502702" cy="307777"/>
                  </a:xfrm>
                  <a:prstGeom prst="rect">
                    <a:avLst/>
                  </a:prstGeom>
                  <a:blipFill>
                    <a:blip r:embed="rId8"/>
                    <a:stretch>
                      <a:fillRect l="-2381" r="-1190" b="-16981"/>
                    </a:stretch>
                  </a:blipFill>
                  <a:ln>
                    <a:solidFill>
                      <a:schemeClr val="accent1">
                        <a:shade val="15000"/>
                      </a:schemeClr>
                    </a:solid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4B1C03E5-1DFE-4A2F-7E41-C436EBE1EDD7}"/>
                      </a:ext>
                    </a:extLst>
                  </p:cNvPr>
                  <p:cNvSpPr txBox="1"/>
                  <p:nvPr/>
                </p:nvSpPr>
                <p:spPr>
                  <a:xfrm>
                    <a:off x="663333" y="1314371"/>
                    <a:ext cx="695062" cy="307777"/>
                  </a:xfrm>
                  <a:prstGeom prst="rect">
                    <a:avLst/>
                  </a:prstGeom>
                  <a:noFill/>
                  <a:ln>
                    <a:solidFill>
                      <a:schemeClr val="accent1">
                        <a:shade val="15000"/>
                      </a:schemeClr>
                    </a:solidFill>
                  </a:ln>
                </p:spPr>
                <p:txBody>
                  <a:bodyPr wrap="none" rtlCol="0">
                    <a:spAutoFit/>
                  </a:bodyPr>
                  <a:lstStyle/>
                  <a:p>
                    <a:r>
                      <a:rPr lang="en-AU" sz="1400" dirty="0" err="1"/>
                      <a:t>sW</a:t>
                    </a:r>
                    <a:r>
                      <a:rPr lang="en-AU" sz="1400" dirty="0"/>
                      <a:t>(</a:t>
                    </a:r>
                    <a14:m>
                      <m:oMath xmlns:m="http://schemas.openxmlformats.org/officeDocument/2006/math">
                        <m:sSup>
                          <m:sSupPr>
                            <m:ctrlPr>
                              <a:rPr lang="en-AU" sz="1400" b="0" i="1" smtClean="0">
                                <a:latin typeface="Cambria Math" panose="02040503050406030204" pitchFamily="18" charset="0"/>
                              </a:rPr>
                            </m:ctrlPr>
                          </m:sSupPr>
                          <m:e>
                            <m:r>
                              <a:rPr lang="en-AU" sz="1400" b="0" i="1" smtClean="0">
                                <a:latin typeface="Cambria Math" panose="02040503050406030204" pitchFamily="18" charset="0"/>
                              </a:rPr>
                              <m:t>𝑖</m:t>
                            </m:r>
                          </m:e>
                          <m:sup>
                            <m:r>
                              <a:rPr lang="en-AU" sz="1400" b="0" i="1" smtClean="0">
                                <a:latin typeface="Cambria Math" panose="02040503050406030204" pitchFamily="18" charset="0"/>
                              </a:rPr>
                              <m:t>𝑎</m:t>
                            </m:r>
                          </m:sup>
                        </m:sSup>
                      </m:oMath>
                    </a14:m>
                    <a:r>
                      <a:rPr lang="en-AU" sz="1400" dirty="0"/>
                      <a:t>)</a:t>
                    </a:r>
                  </a:p>
                </p:txBody>
              </p:sp>
            </mc:Choice>
            <mc:Fallback>
              <p:sp>
                <p:nvSpPr>
                  <p:cNvPr id="11" name="TextBox 10">
                    <a:extLst>
                      <a:ext uri="{FF2B5EF4-FFF2-40B4-BE49-F238E27FC236}">
                        <a16:creationId xmlns:a16="http://schemas.microsoft.com/office/drawing/2014/main" id="{4B1C03E5-1DFE-4A2F-7E41-C436EBE1EDD7}"/>
                      </a:ext>
                    </a:extLst>
                  </p:cNvPr>
                  <p:cNvSpPr txBox="1">
                    <a:spLocks noRot="1" noChangeAspect="1" noMove="1" noResize="1" noEditPoints="1" noAdjustHandles="1" noChangeArrowheads="1" noChangeShapeType="1" noTextEdit="1"/>
                  </p:cNvSpPr>
                  <p:nvPr/>
                </p:nvSpPr>
                <p:spPr>
                  <a:xfrm>
                    <a:off x="663333" y="1314371"/>
                    <a:ext cx="695062" cy="307777"/>
                  </a:xfrm>
                  <a:prstGeom prst="rect">
                    <a:avLst/>
                  </a:prstGeom>
                  <a:blipFill>
                    <a:blip r:embed="rId9"/>
                    <a:stretch>
                      <a:fillRect l="-1724" b="-16981"/>
                    </a:stretch>
                  </a:blipFill>
                  <a:ln>
                    <a:solidFill>
                      <a:schemeClr val="accent1">
                        <a:shade val="15000"/>
                      </a:schemeClr>
                    </a:solid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4D320673-7617-85F0-23E2-36316299052D}"/>
                      </a:ext>
                    </a:extLst>
                  </p:cNvPr>
                  <p:cNvSpPr txBox="1"/>
                  <p:nvPr/>
                </p:nvSpPr>
                <p:spPr>
                  <a:xfrm>
                    <a:off x="1358395" y="1314370"/>
                    <a:ext cx="661400" cy="307777"/>
                  </a:xfrm>
                  <a:prstGeom prst="rect">
                    <a:avLst/>
                  </a:prstGeom>
                  <a:noFill/>
                  <a:ln>
                    <a:solidFill>
                      <a:schemeClr val="accent1">
                        <a:shade val="15000"/>
                      </a:schemeClr>
                    </a:solidFill>
                  </a:ln>
                </p:spPr>
                <p:txBody>
                  <a:bodyPr wrap="none" rtlCol="0">
                    <a:spAutoFit/>
                  </a:bodyPr>
                  <a:lstStyle/>
                  <a:p>
                    <a:r>
                      <a:rPr lang="en-AU" sz="1400" dirty="0" err="1"/>
                      <a:t>sH</a:t>
                    </a:r>
                    <a:r>
                      <a:rPr lang="en-AU" sz="1400" dirty="0"/>
                      <a:t>(</a:t>
                    </a:r>
                    <a14:m>
                      <m:oMath xmlns:m="http://schemas.openxmlformats.org/officeDocument/2006/math">
                        <m:sSup>
                          <m:sSupPr>
                            <m:ctrlPr>
                              <a:rPr lang="en-AU" sz="1400" b="0" i="1" smtClean="0">
                                <a:latin typeface="Cambria Math" panose="02040503050406030204" pitchFamily="18" charset="0"/>
                              </a:rPr>
                            </m:ctrlPr>
                          </m:sSupPr>
                          <m:e>
                            <m:r>
                              <a:rPr lang="en-AU" sz="1400" b="0" i="1" smtClean="0">
                                <a:latin typeface="Cambria Math" panose="02040503050406030204" pitchFamily="18" charset="0"/>
                              </a:rPr>
                              <m:t>𝑖</m:t>
                            </m:r>
                          </m:e>
                          <m:sup>
                            <m:r>
                              <a:rPr lang="en-AU" sz="1400" b="0" i="1" smtClean="0">
                                <a:latin typeface="Cambria Math" panose="02040503050406030204" pitchFamily="18" charset="0"/>
                              </a:rPr>
                              <m:t>𝑎</m:t>
                            </m:r>
                          </m:sup>
                        </m:sSup>
                      </m:oMath>
                    </a14:m>
                    <a:r>
                      <a:rPr lang="en-AU" sz="1400" dirty="0"/>
                      <a:t>)</a:t>
                    </a:r>
                  </a:p>
                </p:txBody>
              </p:sp>
            </mc:Choice>
            <mc:Fallback>
              <p:sp>
                <p:nvSpPr>
                  <p:cNvPr id="12" name="TextBox 11">
                    <a:extLst>
                      <a:ext uri="{FF2B5EF4-FFF2-40B4-BE49-F238E27FC236}">
                        <a16:creationId xmlns:a16="http://schemas.microsoft.com/office/drawing/2014/main" id="{4D320673-7617-85F0-23E2-36316299052D}"/>
                      </a:ext>
                    </a:extLst>
                  </p:cNvPr>
                  <p:cNvSpPr txBox="1">
                    <a:spLocks noRot="1" noChangeAspect="1" noMove="1" noResize="1" noEditPoints="1" noAdjustHandles="1" noChangeArrowheads="1" noChangeShapeType="1" noTextEdit="1"/>
                  </p:cNvSpPr>
                  <p:nvPr/>
                </p:nvSpPr>
                <p:spPr>
                  <a:xfrm>
                    <a:off x="1358395" y="1314370"/>
                    <a:ext cx="661400" cy="307777"/>
                  </a:xfrm>
                  <a:prstGeom prst="rect">
                    <a:avLst/>
                  </a:prstGeom>
                  <a:blipFill>
                    <a:blip r:embed="rId10"/>
                    <a:stretch>
                      <a:fillRect l="-1802" b="-16981"/>
                    </a:stretch>
                  </a:blipFill>
                  <a:ln>
                    <a:solidFill>
                      <a:schemeClr val="accent1">
                        <a:shade val="15000"/>
                      </a:schemeClr>
                    </a:solid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F43DA8A3-EEBB-476B-0CF9-FF001CF9A0F1}"/>
                      </a:ext>
                    </a:extLst>
                  </p:cNvPr>
                  <p:cNvSpPr txBox="1"/>
                  <p:nvPr/>
                </p:nvSpPr>
                <p:spPr>
                  <a:xfrm>
                    <a:off x="2029678" y="1314370"/>
                    <a:ext cx="622927" cy="307777"/>
                  </a:xfrm>
                  <a:prstGeom prst="rect">
                    <a:avLst/>
                  </a:prstGeom>
                  <a:noFill/>
                  <a:ln>
                    <a:solidFill>
                      <a:schemeClr val="accent1">
                        <a:shade val="15000"/>
                      </a:schemeClr>
                    </a:solidFill>
                  </a:ln>
                </p:spPr>
                <p:txBody>
                  <a:bodyPr wrap="none" rtlCol="0">
                    <a:spAutoFit/>
                  </a:bodyPr>
                  <a:lstStyle/>
                  <a:p>
                    <a:r>
                      <a:rPr lang="en-AU" sz="1400" dirty="0" err="1"/>
                      <a:t>sk</a:t>
                    </a:r>
                    <a:r>
                      <a:rPr lang="en-AU" sz="1400" dirty="0"/>
                      <a:t>(</a:t>
                    </a:r>
                    <a14:m>
                      <m:oMath xmlns:m="http://schemas.openxmlformats.org/officeDocument/2006/math">
                        <m:sSup>
                          <m:sSupPr>
                            <m:ctrlPr>
                              <a:rPr lang="en-AU" sz="1400" b="0" i="1" smtClean="0">
                                <a:latin typeface="Cambria Math" panose="02040503050406030204" pitchFamily="18" charset="0"/>
                              </a:rPr>
                            </m:ctrlPr>
                          </m:sSupPr>
                          <m:e>
                            <m:r>
                              <a:rPr lang="en-AU" sz="1400" b="0" i="1" smtClean="0">
                                <a:latin typeface="Cambria Math" panose="02040503050406030204" pitchFamily="18" charset="0"/>
                              </a:rPr>
                              <m:t>𝑖</m:t>
                            </m:r>
                          </m:e>
                          <m:sup>
                            <m:r>
                              <a:rPr lang="en-AU" sz="1400" b="0" i="1" smtClean="0">
                                <a:latin typeface="Cambria Math" panose="02040503050406030204" pitchFamily="18" charset="0"/>
                              </a:rPr>
                              <m:t>𝑎</m:t>
                            </m:r>
                          </m:sup>
                        </m:sSup>
                      </m:oMath>
                    </a14:m>
                    <a:r>
                      <a:rPr lang="en-AU" sz="1400" dirty="0"/>
                      <a:t>)</a:t>
                    </a:r>
                  </a:p>
                </p:txBody>
              </p:sp>
            </mc:Choice>
            <mc:Fallback>
              <p:sp>
                <p:nvSpPr>
                  <p:cNvPr id="13" name="TextBox 12">
                    <a:extLst>
                      <a:ext uri="{FF2B5EF4-FFF2-40B4-BE49-F238E27FC236}">
                        <a16:creationId xmlns:a16="http://schemas.microsoft.com/office/drawing/2014/main" id="{F43DA8A3-EEBB-476B-0CF9-FF001CF9A0F1}"/>
                      </a:ext>
                    </a:extLst>
                  </p:cNvPr>
                  <p:cNvSpPr txBox="1">
                    <a:spLocks noRot="1" noChangeAspect="1" noMove="1" noResize="1" noEditPoints="1" noAdjustHandles="1" noChangeArrowheads="1" noChangeShapeType="1" noTextEdit="1"/>
                  </p:cNvSpPr>
                  <p:nvPr/>
                </p:nvSpPr>
                <p:spPr>
                  <a:xfrm>
                    <a:off x="2029678" y="1314370"/>
                    <a:ext cx="622927" cy="307777"/>
                  </a:xfrm>
                  <a:prstGeom prst="rect">
                    <a:avLst/>
                  </a:prstGeom>
                  <a:blipFill>
                    <a:blip r:embed="rId11"/>
                    <a:stretch>
                      <a:fillRect l="-1923" b="-16981"/>
                    </a:stretch>
                  </a:blipFill>
                  <a:ln>
                    <a:solidFill>
                      <a:schemeClr val="accent1">
                        <a:shade val="15000"/>
                      </a:schemeClr>
                    </a:solid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51CA3E26-4BA3-BA4E-A93D-D1386471E5EB}"/>
                      </a:ext>
                    </a:extLst>
                  </p:cNvPr>
                  <p:cNvSpPr txBox="1"/>
                  <p:nvPr/>
                </p:nvSpPr>
                <p:spPr>
                  <a:xfrm>
                    <a:off x="2650597" y="1314370"/>
                    <a:ext cx="613309" cy="307777"/>
                  </a:xfrm>
                  <a:prstGeom prst="rect">
                    <a:avLst/>
                  </a:prstGeom>
                  <a:noFill/>
                  <a:ln>
                    <a:solidFill>
                      <a:schemeClr val="accent1">
                        <a:shade val="15000"/>
                      </a:schemeClr>
                    </a:solidFill>
                  </a:ln>
                </p:spPr>
                <p:txBody>
                  <a:bodyPr wrap="none" rtlCol="0">
                    <a:spAutoFit/>
                  </a:bodyPr>
                  <a:lstStyle/>
                  <a:p>
                    <a:r>
                      <a:rPr lang="en-AU" sz="1400" dirty="0"/>
                      <a:t>u</a:t>
                    </a:r>
                    <a:r>
                      <a:rPr lang="en-AU" sz="1400" baseline="-25000" dirty="0"/>
                      <a:t>0</a:t>
                    </a:r>
                    <a:r>
                      <a:rPr lang="en-AU" sz="1400" dirty="0"/>
                      <a:t>(</a:t>
                    </a:r>
                    <a14:m>
                      <m:oMath xmlns:m="http://schemas.openxmlformats.org/officeDocument/2006/math">
                        <m:sSup>
                          <m:sSupPr>
                            <m:ctrlPr>
                              <a:rPr lang="en-AU" sz="1400" b="0" i="1" smtClean="0">
                                <a:latin typeface="Cambria Math" panose="02040503050406030204" pitchFamily="18" charset="0"/>
                              </a:rPr>
                            </m:ctrlPr>
                          </m:sSupPr>
                          <m:e>
                            <m:r>
                              <a:rPr lang="en-AU" sz="1400" b="0" i="1" smtClean="0">
                                <a:latin typeface="Cambria Math" panose="02040503050406030204" pitchFamily="18" charset="0"/>
                              </a:rPr>
                              <m:t>𝑖</m:t>
                            </m:r>
                          </m:e>
                          <m:sup>
                            <m:r>
                              <a:rPr lang="en-AU" sz="1400" b="0" i="1" smtClean="0">
                                <a:latin typeface="Cambria Math" panose="02040503050406030204" pitchFamily="18" charset="0"/>
                              </a:rPr>
                              <m:t>𝑎</m:t>
                            </m:r>
                          </m:sup>
                        </m:sSup>
                      </m:oMath>
                    </a14:m>
                    <a:r>
                      <a:rPr lang="en-AU" sz="1400" dirty="0"/>
                      <a:t>)</a:t>
                    </a:r>
                  </a:p>
                </p:txBody>
              </p:sp>
            </mc:Choice>
            <mc:Fallback>
              <p:sp>
                <p:nvSpPr>
                  <p:cNvPr id="14" name="TextBox 13">
                    <a:extLst>
                      <a:ext uri="{FF2B5EF4-FFF2-40B4-BE49-F238E27FC236}">
                        <a16:creationId xmlns:a16="http://schemas.microsoft.com/office/drawing/2014/main" id="{51CA3E26-4BA3-BA4E-A93D-D1386471E5EB}"/>
                      </a:ext>
                    </a:extLst>
                  </p:cNvPr>
                  <p:cNvSpPr txBox="1">
                    <a:spLocks noRot="1" noChangeAspect="1" noMove="1" noResize="1" noEditPoints="1" noAdjustHandles="1" noChangeArrowheads="1" noChangeShapeType="1" noTextEdit="1"/>
                  </p:cNvSpPr>
                  <p:nvPr/>
                </p:nvSpPr>
                <p:spPr>
                  <a:xfrm>
                    <a:off x="2650597" y="1314370"/>
                    <a:ext cx="613309" cy="307777"/>
                  </a:xfrm>
                  <a:prstGeom prst="rect">
                    <a:avLst/>
                  </a:prstGeom>
                  <a:blipFill>
                    <a:blip r:embed="rId12"/>
                    <a:stretch>
                      <a:fillRect l="-1942" b="-16981"/>
                    </a:stretch>
                  </a:blipFill>
                  <a:ln>
                    <a:solidFill>
                      <a:schemeClr val="accent1">
                        <a:shade val="15000"/>
                      </a:schemeClr>
                    </a:solid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5AFB334A-296E-DAC9-4DA4-D1D9C81AB086}"/>
                      </a:ext>
                    </a:extLst>
                  </p:cNvPr>
                  <p:cNvSpPr txBox="1"/>
                  <p:nvPr/>
                </p:nvSpPr>
                <p:spPr>
                  <a:xfrm>
                    <a:off x="3263906" y="1314370"/>
                    <a:ext cx="594073" cy="307777"/>
                  </a:xfrm>
                  <a:prstGeom prst="rect">
                    <a:avLst/>
                  </a:prstGeom>
                  <a:noFill/>
                  <a:ln>
                    <a:solidFill>
                      <a:schemeClr val="accent1">
                        <a:shade val="15000"/>
                      </a:schemeClr>
                    </a:solidFill>
                  </a:ln>
                </p:spPr>
                <p:txBody>
                  <a:bodyPr wrap="none" rtlCol="0">
                    <a:spAutoFit/>
                  </a:bodyPr>
                  <a:lstStyle/>
                  <a:p>
                    <a:r>
                      <a:rPr lang="en-AU" sz="1400" dirty="0"/>
                      <a:t>v</a:t>
                    </a:r>
                    <a:r>
                      <a:rPr lang="en-AU" sz="1400" baseline="-25000" dirty="0"/>
                      <a:t>0</a:t>
                    </a:r>
                    <a:r>
                      <a:rPr lang="en-AU" sz="1400" dirty="0"/>
                      <a:t>(</a:t>
                    </a:r>
                    <a14:m>
                      <m:oMath xmlns:m="http://schemas.openxmlformats.org/officeDocument/2006/math">
                        <m:sSup>
                          <m:sSupPr>
                            <m:ctrlPr>
                              <a:rPr lang="en-AU" sz="1400" b="0" i="1" smtClean="0">
                                <a:latin typeface="Cambria Math" panose="02040503050406030204" pitchFamily="18" charset="0"/>
                              </a:rPr>
                            </m:ctrlPr>
                          </m:sSupPr>
                          <m:e>
                            <m:r>
                              <a:rPr lang="en-AU" sz="1400" b="0" i="1" smtClean="0">
                                <a:latin typeface="Cambria Math" panose="02040503050406030204" pitchFamily="18" charset="0"/>
                              </a:rPr>
                              <m:t>𝑖</m:t>
                            </m:r>
                          </m:e>
                          <m:sup>
                            <m:r>
                              <a:rPr lang="en-AU" sz="1400" b="0" i="1" smtClean="0">
                                <a:latin typeface="Cambria Math" panose="02040503050406030204" pitchFamily="18" charset="0"/>
                              </a:rPr>
                              <m:t>𝑎</m:t>
                            </m:r>
                          </m:sup>
                        </m:sSup>
                      </m:oMath>
                    </a14:m>
                    <a:r>
                      <a:rPr lang="en-AU" sz="1400" dirty="0"/>
                      <a:t>)</a:t>
                    </a:r>
                  </a:p>
                </p:txBody>
              </p:sp>
            </mc:Choice>
            <mc:Fallback>
              <p:sp>
                <p:nvSpPr>
                  <p:cNvPr id="15" name="TextBox 14">
                    <a:extLst>
                      <a:ext uri="{FF2B5EF4-FFF2-40B4-BE49-F238E27FC236}">
                        <a16:creationId xmlns:a16="http://schemas.microsoft.com/office/drawing/2014/main" id="{5AFB334A-296E-DAC9-4DA4-D1D9C81AB086}"/>
                      </a:ext>
                    </a:extLst>
                  </p:cNvPr>
                  <p:cNvSpPr txBox="1">
                    <a:spLocks noRot="1" noChangeAspect="1" noMove="1" noResize="1" noEditPoints="1" noAdjustHandles="1" noChangeArrowheads="1" noChangeShapeType="1" noTextEdit="1"/>
                  </p:cNvSpPr>
                  <p:nvPr/>
                </p:nvSpPr>
                <p:spPr>
                  <a:xfrm>
                    <a:off x="3263906" y="1314370"/>
                    <a:ext cx="594073" cy="307777"/>
                  </a:xfrm>
                  <a:prstGeom prst="rect">
                    <a:avLst/>
                  </a:prstGeom>
                  <a:blipFill>
                    <a:blip r:embed="rId13"/>
                    <a:stretch>
                      <a:fillRect l="-2020" b="-16981"/>
                    </a:stretch>
                  </a:blipFill>
                  <a:ln>
                    <a:solidFill>
                      <a:schemeClr val="accent1">
                        <a:shade val="15000"/>
                      </a:schemeClr>
                    </a:solidFill>
                  </a:ln>
                </p:spPr>
                <p:txBody>
                  <a:bodyPr/>
                  <a:lstStyle/>
                  <a:p>
                    <a:r>
                      <a:rPr lang="en-AU">
                        <a:noFill/>
                      </a:rPr>
                      <a:t> </a:t>
                    </a:r>
                  </a:p>
                </p:txBody>
              </p:sp>
            </mc:Fallback>
          </mc:AlternateContent>
          <p:sp>
            <p:nvSpPr>
              <p:cNvPr id="16" name="TextBox 15">
                <a:extLst>
                  <a:ext uri="{FF2B5EF4-FFF2-40B4-BE49-F238E27FC236}">
                    <a16:creationId xmlns:a16="http://schemas.microsoft.com/office/drawing/2014/main" id="{30A8A465-CD9F-2FD9-4587-1378AF5C7B8A}"/>
                  </a:ext>
                </a:extLst>
              </p:cNvPr>
              <p:cNvSpPr txBox="1"/>
              <p:nvPr/>
            </p:nvSpPr>
            <p:spPr>
              <a:xfrm>
                <a:off x="3857979" y="1314370"/>
                <a:ext cx="336952" cy="307777"/>
              </a:xfrm>
              <a:prstGeom prst="rect">
                <a:avLst/>
              </a:prstGeom>
              <a:noFill/>
              <a:ln>
                <a:solidFill>
                  <a:schemeClr val="accent1">
                    <a:shade val="15000"/>
                  </a:schemeClr>
                </a:solidFill>
              </a:ln>
            </p:spPr>
            <p:txBody>
              <a:bodyPr wrap="none" rtlCol="0">
                <a:spAutoFit/>
              </a:bodyPr>
              <a:lstStyle/>
              <a:p>
                <a:r>
                  <a:rPr lang="en-AU" sz="1400" b="1" dirty="0"/>
                  <a:t>…</a:t>
                </a:r>
              </a:p>
            </p:txBody>
          </p:sp>
          <p:sp>
            <p:nvSpPr>
              <p:cNvPr id="17" name="Rectangle 16">
                <a:extLst>
                  <a:ext uri="{FF2B5EF4-FFF2-40B4-BE49-F238E27FC236}">
                    <a16:creationId xmlns:a16="http://schemas.microsoft.com/office/drawing/2014/main" id="{1B7A3438-9D4C-2F64-4750-BB279137B2D1}"/>
                  </a:ext>
                </a:extLst>
              </p:cNvPr>
              <p:cNvSpPr/>
              <p:nvPr/>
            </p:nvSpPr>
            <p:spPr>
              <a:xfrm>
                <a:off x="66674" y="529542"/>
                <a:ext cx="5576591" cy="16464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TextBox 17">
                <a:extLst>
                  <a:ext uri="{FF2B5EF4-FFF2-40B4-BE49-F238E27FC236}">
                    <a16:creationId xmlns:a16="http://schemas.microsoft.com/office/drawing/2014/main" id="{B16D8443-EAEF-D41B-2845-C7E4B9CCE485}"/>
                  </a:ext>
                </a:extLst>
              </p:cNvPr>
              <p:cNvSpPr txBox="1"/>
              <p:nvPr/>
            </p:nvSpPr>
            <p:spPr>
              <a:xfrm>
                <a:off x="1039140" y="2187758"/>
                <a:ext cx="3527825" cy="369332"/>
              </a:xfrm>
              <a:prstGeom prst="rect">
                <a:avLst/>
              </a:prstGeom>
              <a:noFill/>
            </p:spPr>
            <p:txBody>
              <a:bodyPr wrap="none" rtlCol="0">
                <a:spAutoFit/>
              </a:bodyPr>
              <a:lstStyle/>
              <a:p>
                <a:r>
                  <a:rPr lang="en-AU" dirty="0"/>
                  <a:t>Camera Parameter box (modified)</a:t>
                </a:r>
              </a:p>
            </p:txBody>
          </p:sp>
        </p:grpSp>
        <p:grpSp>
          <p:nvGrpSpPr>
            <p:cNvPr id="42" name="Group 41">
              <a:extLst>
                <a:ext uri="{FF2B5EF4-FFF2-40B4-BE49-F238E27FC236}">
                  <a16:creationId xmlns:a16="http://schemas.microsoft.com/office/drawing/2014/main" id="{18614024-D687-900C-4F46-F071225D55A3}"/>
                </a:ext>
              </a:extLst>
            </p:cNvPr>
            <p:cNvGrpSpPr/>
            <p:nvPr/>
          </p:nvGrpSpPr>
          <p:grpSpPr>
            <a:xfrm>
              <a:off x="35559" y="2788536"/>
              <a:ext cx="5576591" cy="1310605"/>
              <a:chOff x="58709" y="2788536"/>
              <a:chExt cx="5576591" cy="1310605"/>
            </a:xfrm>
          </p:grpSpPr>
          <p:sp>
            <p:nvSpPr>
              <p:cNvPr id="21" name="TextBox 20">
                <a:extLst>
                  <a:ext uri="{FF2B5EF4-FFF2-40B4-BE49-F238E27FC236}">
                    <a16:creationId xmlns:a16="http://schemas.microsoft.com/office/drawing/2014/main" id="{8A0200D3-DF63-13A3-0D8E-EB96ADF5531B}"/>
                  </a:ext>
                </a:extLst>
              </p:cNvPr>
              <p:cNvSpPr txBox="1"/>
              <p:nvPr/>
            </p:nvSpPr>
            <p:spPr>
              <a:xfrm>
                <a:off x="152666" y="2995827"/>
                <a:ext cx="336952" cy="307777"/>
              </a:xfrm>
              <a:prstGeom prst="rect">
                <a:avLst/>
              </a:prstGeom>
              <a:noFill/>
              <a:ln>
                <a:noFill/>
              </a:ln>
            </p:spPr>
            <p:txBody>
              <a:bodyPr wrap="none" rtlCol="0">
                <a:spAutoFit/>
              </a:bodyPr>
              <a:lstStyle/>
              <a:p>
                <a:r>
                  <a:rPr lang="en-AU" sz="1400" b="1" dirty="0"/>
                  <a:t>…</a:t>
                </a: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1D2E8B51-B286-D5B2-CD5C-317DA8537155}"/>
                      </a:ext>
                    </a:extLst>
                  </p:cNvPr>
                  <p:cNvSpPr txBox="1"/>
                  <p:nvPr/>
                </p:nvSpPr>
                <p:spPr>
                  <a:xfrm>
                    <a:off x="489618" y="2995827"/>
                    <a:ext cx="511486" cy="364010"/>
                  </a:xfrm>
                  <a:prstGeom prst="rect">
                    <a:avLst/>
                  </a:prstGeom>
                  <a:noFill/>
                  <a:ln>
                    <a:solidFill>
                      <a:schemeClr val="accent1">
                        <a:shade val="15000"/>
                      </a:schemeClr>
                    </a:solidFill>
                  </a:ln>
                </p:spPr>
                <p:txBody>
                  <a:bodyPr wrap="none" rtlCol="0">
                    <a:spAutoFit/>
                  </a:bodyPr>
                  <a:lstStyle/>
                  <a:p>
                    <a14:m>
                      <m:oMathPara xmlns:m="http://schemas.openxmlformats.org/officeDocument/2006/math">
                        <m:oMathParaPr>
                          <m:jc m:val="centerGroup"/>
                        </m:oMathParaPr>
                        <m:oMath xmlns:m="http://schemas.openxmlformats.org/officeDocument/2006/math">
                          <m:sSubSup>
                            <m:sSubSupPr>
                              <m:ctrlPr>
                                <a:rPr lang="en-AU" sz="1400" b="0" i="1" smtClean="0">
                                  <a:latin typeface="Cambria Math" panose="02040503050406030204" pitchFamily="18" charset="0"/>
                                </a:rPr>
                              </m:ctrlPr>
                            </m:sSubSupPr>
                            <m:e>
                              <m:acc>
                                <m:accPr>
                                  <m:chr m:val="⃗"/>
                                  <m:ctrlPr>
                                    <a:rPr lang="en-AU" sz="1400" b="0" i="1" smtClean="0">
                                      <a:latin typeface="Cambria Math" panose="02040503050406030204" pitchFamily="18" charset="0"/>
                                    </a:rPr>
                                  </m:ctrlPr>
                                </m:accPr>
                                <m:e>
                                  <m:r>
                                    <a:rPr lang="en-AU" sz="1400" b="0" i="1" smtClean="0">
                                      <a:latin typeface="Cambria Math" panose="02040503050406030204" pitchFamily="18" charset="0"/>
                                    </a:rPr>
                                    <m:t>𝑀</m:t>
                                  </m:r>
                                </m:e>
                              </m:acc>
                            </m:e>
                            <m:sub>
                              <m:r>
                                <a:rPr lang="en-AU" sz="1400" b="0" i="1" smtClean="0">
                                  <a:latin typeface="Cambria Math" panose="02040503050406030204" pitchFamily="18" charset="0"/>
                                </a:rPr>
                                <m:t>𝑖𝑗</m:t>
                              </m:r>
                              <m:r>
                                <a:rPr lang="en-AU" sz="1400" b="0" i="1" smtClean="0">
                                  <a:latin typeface="Cambria Math" panose="02040503050406030204" pitchFamily="18" charset="0"/>
                                </a:rPr>
                                <m:t> </m:t>
                              </m:r>
                            </m:sub>
                            <m:sup>
                              <m:r>
                                <a:rPr lang="en-AU" sz="1400" b="0" i="1" smtClean="0">
                                  <a:latin typeface="Cambria Math" panose="02040503050406030204" pitchFamily="18" charset="0"/>
                                </a:rPr>
                                <m:t>𝑎</m:t>
                              </m:r>
                            </m:sup>
                          </m:sSubSup>
                        </m:oMath>
                      </m:oMathPara>
                    </a14:m>
                    <a:endParaRPr lang="en-AU" sz="1400" dirty="0"/>
                  </a:p>
                </p:txBody>
              </p:sp>
            </mc:Choice>
            <mc:Fallback>
              <p:sp>
                <p:nvSpPr>
                  <p:cNvPr id="22" name="TextBox 21">
                    <a:extLst>
                      <a:ext uri="{FF2B5EF4-FFF2-40B4-BE49-F238E27FC236}">
                        <a16:creationId xmlns:a16="http://schemas.microsoft.com/office/drawing/2014/main" id="{1D2E8B51-B286-D5B2-CD5C-317DA8537155}"/>
                      </a:ext>
                    </a:extLst>
                  </p:cNvPr>
                  <p:cNvSpPr txBox="1">
                    <a:spLocks noRot="1" noChangeAspect="1" noMove="1" noResize="1" noEditPoints="1" noAdjustHandles="1" noChangeArrowheads="1" noChangeShapeType="1" noTextEdit="1"/>
                  </p:cNvSpPr>
                  <p:nvPr/>
                </p:nvSpPr>
                <p:spPr>
                  <a:xfrm>
                    <a:off x="489618" y="2995827"/>
                    <a:ext cx="511486" cy="364010"/>
                  </a:xfrm>
                  <a:prstGeom prst="rect">
                    <a:avLst/>
                  </a:prstGeom>
                  <a:blipFill>
                    <a:blip r:embed="rId14"/>
                    <a:stretch>
                      <a:fillRect b="-1613"/>
                    </a:stretch>
                  </a:blipFill>
                  <a:ln>
                    <a:solidFill>
                      <a:schemeClr val="accent1">
                        <a:shade val="15000"/>
                      </a:schemeClr>
                    </a:solidFill>
                  </a:ln>
                </p:spPr>
                <p:txBody>
                  <a:bodyPr/>
                  <a:lstStyle/>
                  <a:p>
                    <a:r>
                      <a:rPr lang="en-AU">
                        <a:noFill/>
                      </a:rPr>
                      <a:t> </a:t>
                    </a:r>
                  </a:p>
                </p:txBody>
              </p:sp>
            </mc:Fallback>
          </mc:AlternateContent>
          <p:sp>
            <p:nvSpPr>
              <p:cNvPr id="35" name="Rectangle 34">
                <a:extLst>
                  <a:ext uri="{FF2B5EF4-FFF2-40B4-BE49-F238E27FC236}">
                    <a16:creationId xmlns:a16="http://schemas.microsoft.com/office/drawing/2014/main" id="{0DAF4729-52F1-1DEE-AB98-4C420D9EABCF}"/>
                  </a:ext>
                </a:extLst>
              </p:cNvPr>
              <p:cNvSpPr/>
              <p:nvPr/>
            </p:nvSpPr>
            <p:spPr>
              <a:xfrm>
                <a:off x="58709" y="2788536"/>
                <a:ext cx="5576591" cy="9054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TextBox 35">
                <a:extLst>
                  <a:ext uri="{FF2B5EF4-FFF2-40B4-BE49-F238E27FC236}">
                    <a16:creationId xmlns:a16="http://schemas.microsoft.com/office/drawing/2014/main" id="{E1319497-0BF9-325F-0473-C831C156AC4E}"/>
                  </a:ext>
                </a:extLst>
              </p:cNvPr>
              <p:cNvSpPr txBox="1"/>
              <p:nvPr/>
            </p:nvSpPr>
            <p:spPr>
              <a:xfrm>
                <a:off x="663333" y="3729809"/>
                <a:ext cx="4279441" cy="369332"/>
              </a:xfrm>
              <a:prstGeom prst="rect">
                <a:avLst/>
              </a:prstGeom>
              <a:noFill/>
            </p:spPr>
            <p:txBody>
              <a:bodyPr wrap="none" rtlCol="0">
                <a:spAutoFit/>
              </a:bodyPr>
              <a:lstStyle/>
              <a:p>
                <a:r>
                  <a:rPr lang="en-AU" dirty="0"/>
                  <a:t>Inter-image Relationship Model box </a:t>
                </a:r>
                <a:r>
                  <a:rPr lang="en-AU" dirty="0">
                    <a:highlight>
                      <a:srgbClr val="FFFF00"/>
                    </a:highlight>
                  </a:rPr>
                  <a:t>(new)</a:t>
                </a:r>
              </a:p>
            </p:txBody>
          </p: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7AB649EC-44A9-CA95-DF1A-472E9EE53B09}"/>
                      </a:ext>
                    </a:extLst>
                  </p:cNvPr>
                  <p:cNvSpPr txBox="1"/>
                  <p:nvPr/>
                </p:nvSpPr>
                <p:spPr>
                  <a:xfrm>
                    <a:off x="995401" y="2995827"/>
                    <a:ext cx="561179" cy="364010"/>
                  </a:xfrm>
                  <a:prstGeom prst="rect">
                    <a:avLst/>
                  </a:prstGeom>
                  <a:noFill/>
                  <a:ln>
                    <a:solidFill>
                      <a:schemeClr val="accent1">
                        <a:shade val="15000"/>
                      </a:schemeClr>
                    </a:solidFill>
                  </a:ln>
                </p:spPr>
                <p:txBody>
                  <a:bodyPr wrap="none" rtlCol="0">
                    <a:spAutoFit/>
                  </a:bodyPr>
                  <a:lstStyle/>
                  <a:p>
                    <a14:m>
                      <m:oMathPara xmlns:m="http://schemas.openxmlformats.org/officeDocument/2006/math">
                        <m:oMathParaPr>
                          <m:jc m:val="centerGroup"/>
                        </m:oMathParaPr>
                        <m:oMath xmlns:m="http://schemas.openxmlformats.org/officeDocument/2006/math">
                          <m:sSubSup>
                            <m:sSubSupPr>
                              <m:ctrlPr>
                                <a:rPr lang="en-AU" sz="1400" b="0" i="1" smtClean="0">
                                  <a:latin typeface="Cambria Math" panose="02040503050406030204" pitchFamily="18" charset="0"/>
                                </a:rPr>
                              </m:ctrlPr>
                            </m:sSubSupPr>
                            <m:e>
                              <m:acc>
                                <m:accPr>
                                  <m:chr m:val="⃗"/>
                                  <m:ctrlPr>
                                    <a:rPr lang="en-AU" sz="1400" b="0" i="1" smtClean="0">
                                      <a:latin typeface="Cambria Math" panose="02040503050406030204" pitchFamily="18" charset="0"/>
                                    </a:rPr>
                                  </m:ctrlPr>
                                </m:accPr>
                                <m:e>
                                  <m:r>
                                    <a:rPr lang="en-AU" sz="1400" b="0" i="1" smtClean="0">
                                      <a:latin typeface="Cambria Math" panose="02040503050406030204" pitchFamily="18" charset="0"/>
                                    </a:rPr>
                                    <m:t>𝑀</m:t>
                                  </m:r>
                                </m:e>
                              </m:acc>
                            </m:e>
                            <m:sub>
                              <m:r>
                                <a:rPr lang="en-AU" sz="1400" b="0" i="1" smtClean="0">
                                  <a:latin typeface="Cambria Math" panose="02040503050406030204" pitchFamily="18" charset="0"/>
                                </a:rPr>
                                <m:t>𝑖</m:t>
                              </m:r>
                              <m:r>
                                <a:rPr lang="en-AU" sz="1400" b="0" i="1" smtClean="0">
                                  <a:latin typeface="Cambria Math" panose="02040503050406030204" pitchFamily="18" charset="0"/>
                                </a:rPr>
                                <m:t>𝑘</m:t>
                              </m:r>
                              <m:r>
                                <a:rPr lang="en-AU" sz="1400" b="0" i="1" smtClean="0">
                                  <a:solidFill>
                                    <a:schemeClr val="bg1"/>
                                  </a:solidFill>
                                  <a:latin typeface="Cambria Math" panose="02040503050406030204" pitchFamily="18" charset="0"/>
                                </a:rPr>
                                <m:t>𝑗</m:t>
                              </m:r>
                            </m:sub>
                            <m:sup>
                              <m:r>
                                <a:rPr lang="en-AU" sz="1400" b="0" i="1" smtClean="0">
                                  <a:latin typeface="Cambria Math" panose="02040503050406030204" pitchFamily="18" charset="0"/>
                                </a:rPr>
                                <m:t>𝑎</m:t>
                              </m:r>
                            </m:sup>
                          </m:sSubSup>
                        </m:oMath>
                      </m:oMathPara>
                    </a14:m>
                    <a:endParaRPr lang="en-AU" sz="1400" dirty="0"/>
                  </a:p>
                </p:txBody>
              </p:sp>
            </mc:Choice>
            <mc:Fallback>
              <p:sp>
                <p:nvSpPr>
                  <p:cNvPr id="37" name="TextBox 36">
                    <a:extLst>
                      <a:ext uri="{FF2B5EF4-FFF2-40B4-BE49-F238E27FC236}">
                        <a16:creationId xmlns:a16="http://schemas.microsoft.com/office/drawing/2014/main" id="{7AB649EC-44A9-CA95-DF1A-472E9EE53B09}"/>
                      </a:ext>
                    </a:extLst>
                  </p:cNvPr>
                  <p:cNvSpPr txBox="1">
                    <a:spLocks noRot="1" noChangeAspect="1" noMove="1" noResize="1" noEditPoints="1" noAdjustHandles="1" noChangeArrowheads="1" noChangeShapeType="1" noTextEdit="1"/>
                  </p:cNvSpPr>
                  <p:nvPr/>
                </p:nvSpPr>
                <p:spPr>
                  <a:xfrm>
                    <a:off x="995401" y="2995827"/>
                    <a:ext cx="561179" cy="364010"/>
                  </a:xfrm>
                  <a:prstGeom prst="rect">
                    <a:avLst/>
                  </a:prstGeom>
                  <a:blipFill>
                    <a:blip r:embed="rId15"/>
                    <a:stretch>
                      <a:fillRect b="-1613"/>
                    </a:stretch>
                  </a:blipFill>
                  <a:ln>
                    <a:solidFill>
                      <a:schemeClr val="accent1">
                        <a:shade val="15000"/>
                      </a:schemeClr>
                    </a:solid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0141AC2F-13B4-6557-3DBB-392FF7EEDF28}"/>
                      </a:ext>
                    </a:extLst>
                  </p:cNvPr>
                  <p:cNvSpPr txBox="1"/>
                  <p:nvPr/>
                </p:nvSpPr>
                <p:spPr>
                  <a:xfrm>
                    <a:off x="1556580" y="2995827"/>
                    <a:ext cx="527580" cy="364010"/>
                  </a:xfrm>
                  <a:prstGeom prst="rect">
                    <a:avLst/>
                  </a:prstGeom>
                  <a:noFill/>
                  <a:ln>
                    <a:solidFill>
                      <a:schemeClr val="accent1">
                        <a:shade val="15000"/>
                      </a:schemeClr>
                    </a:solidFill>
                  </a:ln>
                </p:spPr>
                <p:txBody>
                  <a:bodyPr wrap="none" rtlCol="0">
                    <a:spAutoFit/>
                  </a:bodyPr>
                  <a:lstStyle/>
                  <a:p>
                    <a14:m>
                      <m:oMathPara xmlns:m="http://schemas.openxmlformats.org/officeDocument/2006/math">
                        <m:oMathParaPr>
                          <m:jc m:val="centerGroup"/>
                        </m:oMathParaPr>
                        <m:oMath xmlns:m="http://schemas.openxmlformats.org/officeDocument/2006/math">
                          <m:sSubSup>
                            <m:sSubSupPr>
                              <m:ctrlPr>
                                <a:rPr lang="en-AU" sz="1400" b="0" i="1" smtClean="0">
                                  <a:latin typeface="Cambria Math" panose="02040503050406030204" pitchFamily="18" charset="0"/>
                                </a:rPr>
                              </m:ctrlPr>
                            </m:sSubSupPr>
                            <m:e>
                              <m:acc>
                                <m:accPr>
                                  <m:chr m:val="⃗"/>
                                  <m:ctrlPr>
                                    <a:rPr lang="en-AU" sz="1400" b="0" i="1" smtClean="0">
                                      <a:latin typeface="Cambria Math" panose="02040503050406030204" pitchFamily="18" charset="0"/>
                                    </a:rPr>
                                  </m:ctrlPr>
                                </m:accPr>
                                <m:e>
                                  <m:r>
                                    <a:rPr lang="en-AU" sz="1400" b="0" i="1" smtClean="0">
                                      <a:latin typeface="Cambria Math" panose="02040503050406030204" pitchFamily="18" charset="0"/>
                                    </a:rPr>
                                    <m:t>𝑀</m:t>
                                  </m:r>
                                </m:e>
                              </m:acc>
                            </m:e>
                            <m:sub>
                              <m:r>
                                <a:rPr lang="en-AU" sz="1400" b="0" i="1" smtClean="0">
                                  <a:latin typeface="Cambria Math" panose="02040503050406030204" pitchFamily="18" charset="0"/>
                                </a:rPr>
                                <m:t>𝑗𝑙</m:t>
                              </m:r>
                              <m:r>
                                <a:rPr lang="en-AU" sz="1400" b="0" i="1" smtClean="0">
                                  <a:solidFill>
                                    <a:schemeClr val="bg1"/>
                                  </a:solidFill>
                                  <a:latin typeface="Cambria Math" panose="02040503050406030204" pitchFamily="18" charset="0"/>
                                </a:rPr>
                                <m:t>𝑗</m:t>
                              </m:r>
                            </m:sub>
                            <m:sup>
                              <m:r>
                                <a:rPr lang="en-AU" sz="1400" b="0" i="1" smtClean="0">
                                  <a:latin typeface="Cambria Math" panose="02040503050406030204" pitchFamily="18" charset="0"/>
                                </a:rPr>
                                <m:t>𝑎</m:t>
                              </m:r>
                            </m:sup>
                          </m:sSubSup>
                        </m:oMath>
                      </m:oMathPara>
                    </a14:m>
                    <a:endParaRPr lang="en-AU" sz="1400" dirty="0"/>
                  </a:p>
                </p:txBody>
              </p:sp>
            </mc:Choice>
            <mc:Fallback>
              <p:sp>
                <p:nvSpPr>
                  <p:cNvPr id="38" name="TextBox 37">
                    <a:extLst>
                      <a:ext uri="{FF2B5EF4-FFF2-40B4-BE49-F238E27FC236}">
                        <a16:creationId xmlns:a16="http://schemas.microsoft.com/office/drawing/2014/main" id="{0141AC2F-13B4-6557-3DBB-392FF7EEDF28}"/>
                      </a:ext>
                    </a:extLst>
                  </p:cNvPr>
                  <p:cNvSpPr txBox="1">
                    <a:spLocks noRot="1" noChangeAspect="1" noMove="1" noResize="1" noEditPoints="1" noAdjustHandles="1" noChangeArrowheads="1" noChangeShapeType="1" noTextEdit="1"/>
                  </p:cNvSpPr>
                  <p:nvPr/>
                </p:nvSpPr>
                <p:spPr>
                  <a:xfrm>
                    <a:off x="1556580" y="2995827"/>
                    <a:ext cx="527580" cy="364010"/>
                  </a:xfrm>
                  <a:prstGeom prst="rect">
                    <a:avLst/>
                  </a:prstGeom>
                  <a:blipFill>
                    <a:blip r:embed="rId16"/>
                    <a:stretch>
                      <a:fillRect b="-1613"/>
                    </a:stretch>
                  </a:blipFill>
                  <a:ln>
                    <a:solidFill>
                      <a:schemeClr val="accent1">
                        <a:shade val="15000"/>
                      </a:schemeClr>
                    </a:solid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AF90A886-0FF5-5B02-35C1-E4760393DBE6}"/>
                      </a:ext>
                    </a:extLst>
                  </p:cNvPr>
                  <p:cNvSpPr txBox="1"/>
                  <p:nvPr/>
                </p:nvSpPr>
                <p:spPr>
                  <a:xfrm>
                    <a:off x="2085641" y="2995827"/>
                    <a:ext cx="604460" cy="364010"/>
                  </a:xfrm>
                  <a:prstGeom prst="rect">
                    <a:avLst/>
                  </a:prstGeom>
                  <a:noFill/>
                  <a:ln>
                    <a:solidFill>
                      <a:schemeClr val="accent1">
                        <a:shade val="15000"/>
                      </a:schemeClr>
                    </a:solidFill>
                  </a:ln>
                </p:spPr>
                <p:txBody>
                  <a:bodyPr wrap="none" rtlCol="0">
                    <a:spAutoFit/>
                  </a:bodyPr>
                  <a:lstStyle/>
                  <a:p>
                    <a14:m>
                      <m:oMathPara xmlns:m="http://schemas.openxmlformats.org/officeDocument/2006/math">
                        <m:oMathParaPr>
                          <m:jc m:val="centerGroup"/>
                        </m:oMathParaPr>
                        <m:oMath xmlns:m="http://schemas.openxmlformats.org/officeDocument/2006/math">
                          <m:sSubSup>
                            <m:sSubSupPr>
                              <m:ctrlPr>
                                <a:rPr lang="en-AU" sz="1400" b="0" i="1" smtClean="0">
                                  <a:latin typeface="Cambria Math" panose="02040503050406030204" pitchFamily="18" charset="0"/>
                                </a:rPr>
                              </m:ctrlPr>
                            </m:sSubSupPr>
                            <m:e>
                              <m:acc>
                                <m:accPr>
                                  <m:chr m:val="⃗"/>
                                  <m:ctrlPr>
                                    <a:rPr lang="en-AU" sz="1400" b="0" i="1" smtClean="0">
                                      <a:latin typeface="Cambria Math" panose="02040503050406030204" pitchFamily="18" charset="0"/>
                                    </a:rPr>
                                  </m:ctrlPr>
                                </m:accPr>
                                <m:e>
                                  <m:r>
                                    <a:rPr lang="en-AU" sz="1400" b="0" i="1" smtClean="0">
                                      <a:latin typeface="Cambria Math" panose="02040503050406030204" pitchFamily="18" charset="0"/>
                                    </a:rPr>
                                    <m:t>𝑀</m:t>
                                  </m:r>
                                </m:e>
                              </m:acc>
                            </m:e>
                            <m:sub>
                              <m:r>
                                <a:rPr lang="en-AU" sz="1400" b="0" i="1" smtClean="0">
                                  <a:latin typeface="Cambria Math" panose="02040503050406030204" pitchFamily="18" charset="0"/>
                                </a:rPr>
                                <m:t>𝑚</m:t>
                              </m:r>
                              <m:r>
                                <a:rPr lang="en-AU" sz="1400" b="0" i="1" smtClean="0">
                                  <a:latin typeface="Cambria Math" panose="02040503050406030204" pitchFamily="18" charset="0"/>
                                </a:rPr>
                                <m:t>𝑖</m:t>
                              </m:r>
                              <m:r>
                                <a:rPr lang="en-AU" sz="1400" b="0" i="1" smtClean="0">
                                  <a:solidFill>
                                    <a:schemeClr val="bg1"/>
                                  </a:solidFill>
                                  <a:latin typeface="Cambria Math" panose="02040503050406030204" pitchFamily="18" charset="0"/>
                                </a:rPr>
                                <m:t>𝑗</m:t>
                              </m:r>
                            </m:sub>
                            <m:sup>
                              <m:r>
                                <a:rPr lang="en-AU" sz="1400" b="0" i="1" smtClean="0">
                                  <a:latin typeface="Cambria Math" panose="02040503050406030204" pitchFamily="18" charset="0"/>
                                </a:rPr>
                                <m:t>𝑏</m:t>
                              </m:r>
                            </m:sup>
                          </m:sSubSup>
                        </m:oMath>
                      </m:oMathPara>
                    </a14:m>
                    <a:endParaRPr lang="en-AU" sz="1400" dirty="0"/>
                  </a:p>
                </p:txBody>
              </p:sp>
            </mc:Choice>
            <mc:Fallback>
              <p:sp>
                <p:nvSpPr>
                  <p:cNvPr id="39" name="TextBox 38">
                    <a:extLst>
                      <a:ext uri="{FF2B5EF4-FFF2-40B4-BE49-F238E27FC236}">
                        <a16:creationId xmlns:a16="http://schemas.microsoft.com/office/drawing/2014/main" id="{AF90A886-0FF5-5B02-35C1-E4760393DBE6}"/>
                      </a:ext>
                    </a:extLst>
                  </p:cNvPr>
                  <p:cNvSpPr txBox="1">
                    <a:spLocks noRot="1" noChangeAspect="1" noMove="1" noResize="1" noEditPoints="1" noAdjustHandles="1" noChangeArrowheads="1" noChangeShapeType="1" noTextEdit="1"/>
                  </p:cNvSpPr>
                  <p:nvPr/>
                </p:nvSpPr>
                <p:spPr>
                  <a:xfrm>
                    <a:off x="2085641" y="2995827"/>
                    <a:ext cx="604460" cy="364010"/>
                  </a:xfrm>
                  <a:prstGeom prst="rect">
                    <a:avLst/>
                  </a:prstGeom>
                  <a:blipFill>
                    <a:blip r:embed="rId17"/>
                    <a:stretch>
                      <a:fillRect b="-1613"/>
                    </a:stretch>
                  </a:blipFill>
                  <a:ln>
                    <a:solidFill>
                      <a:schemeClr val="accent1">
                        <a:shade val="15000"/>
                      </a:schemeClr>
                    </a:solid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5C75E7A5-13FA-0C6E-8F65-61A0CAE78030}"/>
                      </a:ext>
                    </a:extLst>
                  </p:cNvPr>
                  <p:cNvSpPr txBox="1"/>
                  <p:nvPr/>
                </p:nvSpPr>
                <p:spPr>
                  <a:xfrm>
                    <a:off x="2690101" y="2997911"/>
                    <a:ext cx="511487" cy="364010"/>
                  </a:xfrm>
                  <a:prstGeom prst="rect">
                    <a:avLst/>
                  </a:prstGeom>
                  <a:noFill/>
                  <a:ln>
                    <a:solidFill>
                      <a:schemeClr val="accent1">
                        <a:shade val="15000"/>
                      </a:schemeClr>
                    </a:solidFill>
                  </a:ln>
                </p:spPr>
                <p:txBody>
                  <a:bodyPr wrap="none" rtlCol="0">
                    <a:spAutoFit/>
                  </a:bodyPr>
                  <a:lstStyle/>
                  <a:p>
                    <a14:m>
                      <m:oMathPara xmlns:m="http://schemas.openxmlformats.org/officeDocument/2006/math">
                        <m:oMathParaPr>
                          <m:jc m:val="centerGroup"/>
                        </m:oMathParaPr>
                        <m:oMath xmlns:m="http://schemas.openxmlformats.org/officeDocument/2006/math">
                          <m:sSubSup>
                            <m:sSubSupPr>
                              <m:ctrlPr>
                                <a:rPr lang="en-AU" sz="1400" b="0" i="1" smtClean="0">
                                  <a:latin typeface="Cambria Math" panose="02040503050406030204" pitchFamily="18" charset="0"/>
                                </a:rPr>
                              </m:ctrlPr>
                            </m:sSubSupPr>
                            <m:e>
                              <m:acc>
                                <m:accPr>
                                  <m:chr m:val="⃗"/>
                                  <m:ctrlPr>
                                    <a:rPr lang="en-AU" sz="1400" b="0" i="1" smtClean="0">
                                      <a:latin typeface="Cambria Math" panose="02040503050406030204" pitchFamily="18" charset="0"/>
                                    </a:rPr>
                                  </m:ctrlPr>
                                </m:accPr>
                                <m:e>
                                  <m:r>
                                    <a:rPr lang="en-AU" sz="1400" b="0" i="1" smtClean="0">
                                      <a:latin typeface="Cambria Math" panose="02040503050406030204" pitchFamily="18" charset="0"/>
                                    </a:rPr>
                                    <m:t>𝑀</m:t>
                                  </m:r>
                                </m:e>
                              </m:acc>
                            </m:e>
                            <m:sub>
                              <m:r>
                                <a:rPr lang="en-AU" sz="1400" b="0" i="1" smtClean="0">
                                  <a:latin typeface="Cambria Math" panose="02040503050406030204" pitchFamily="18" charset="0"/>
                                </a:rPr>
                                <m:t>𝑖𝑗</m:t>
                              </m:r>
                              <m:r>
                                <a:rPr lang="en-AU" sz="1400" b="0" i="1" smtClean="0">
                                  <a:latin typeface="Cambria Math" panose="02040503050406030204" pitchFamily="18" charset="0"/>
                                </a:rPr>
                                <m:t> </m:t>
                              </m:r>
                            </m:sub>
                            <m:sup>
                              <m:r>
                                <a:rPr lang="en-AU" sz="1400" b="0" i="1" smtClean="0">
                                  <a:latin typeface="Cambria Math" panose="02040503050406030204" pitchFamily="18" charset="0"/>
                                </a:rPr>
                                <m:t>𝑏</m:t>
                              </m:r>
                            </m:sup>
                          </m:sSubSup>
                        </m:oMath>
                      </m:oMathPara>
                    </a14:m>
                    <a:endParaRPr lang="en-AU" sz="1400" dirty="0"/>
                  </a:p>
                </p:txBody>
              </p:sp>
            </mc:Choice>
            <mc:Fallback>
              <p:sp>
                <p:nvSpPr>
                  <p:cNvPr id="40" name="TextBox 39">
                    <a:extLst>
                      <a:ext uri="{FF2B5EF4-FFF2-40B4-BE49-F238E27FC236}">
                        <a16:creationId xmlns:a16="http://schemas.microsoft.com/office/drawing/2014/main" id="{5C75E7A5-13FA-0C6E-8F65-61A0CAE78030}"/>
                      </a:ext>
                    </a:extLst>
                  </p:cNvPr>
                  <p:cNvSpPr txBox="1">
                    <a:spLocks noRot="1" noChangeAspect="1" noMove="1" noResize="1" noEditPoints="1" noAdjustHandles="1" noChangeArrowheads="1" noChangeShapeType="1" noTextEdit="1"/>
                  </p:cNvSpPr>
                  <p:nvPr/>
                </p:nvSpPr>
                <p:spPr>
                  <a:xfrm>
                    <a:off x="2690101" y="2997911"/>
                    <a:ext cx="511487" cy="364010"/>
                  </a:xfrm>
                  <a:prstGeom prst="rect">
                    <a:avLst/>
                  </a:prstGeom>
                  <a:blipFill>
                    <a:blip r:embed="rId18"/>
                    <a:stretch>
                      <a:fillRect b="-3279"/>
                    </a:stretch>
                  </a:blipFill>
                  <a:ln>
                    <a:solidFill>
                      <a:schemeClr val="accent1">
                        <a:shade val="15000"/>
                      </a:schemeClr>
                    </a:solidFill>
                  </a:ln>
                </p:spPr>
                <p:txBody>
                  <a:bodyPr/>
                  <a:lstStyle/>
                  <a:p>
                    <a:r>
                      <a:rPr lang="en-AU">
                        <a:noFill/>
                      </a:rPr>
                      <a:t> </a:t>
                    </a:r>
                  </a:p>
                </p:txBody>
              </p:sp>
            </mc:Fallback>
          </mc:AlternateContent>
          <p:sp>
            <p:nvSpPr>
              <p:cNvPr id="41" name="TextBox 40">
                <a:extLst>
                  <a:ext uri="{FF2B5EF4-FFF2-40B4-BE49-F238E27FC236}">
                    <a16:creationId xmlns:a16="http://schemas.microsoft.com/office/drawing/2014/main" id="{6CDFB5EF-9B7A-7B16-2A0C-E754ADF81B1E}"/>
                  </a:ext>
                </a:extLst>
              </p:cNvPr>
              <p:cNvSpPr txBox="1"/>
              <p:nvPr/>
            </p:nvSpPr>
            <p:spPr>
              <a:xfrm>
                <a:off x="3201588" y="3023943"/>
                <a:ext cx="336952" cy="307777"/>
              </a:xfrm>
              <a:prstGeom prst="rect">
                <a:avLst/>
              </a:prstGeom>
              <a:noFill/>
              <a:ln>
                <a:noFill/>
              </a:ln>
            </p:spPr>
            <p:txBody>
              <a:bodyPr wrap="none" rtlCol="0">
                <a:spAutoFit/>
              </a:bodyPr>
              <a:lstStyle/>
              <a:p>
                <a:r>
                  <a:rPr lang="en-AU" sz="1400" b="1" dirty="0"/>
                  <a:t>…</a:t>
                </a:r>
              </a:p>
            </p:txBody>
          </p:sp>
        </p:grpSp>
      </p:grpSp>
      <p:sp>
        <p:nvSpPr>
          <p:cNvPr id="44" name="TextBox 43">
            <a:extLst>
              <a:ext uri="{FF2B5EF4-FFF2-40B4-BE49-F238E27FC236}">
                <a16:creationId xmlns:a16="http://schemas.microsoft.com/office/drawing/2014/main" id="{B611D0CE-9A8A-58C1-9C2D-044E0B2D849D}"/>
              </a:ext>
            </a:extLst>
          </p:cNvPr>
          <p:cNvSpPr txBox="1"/>
          <p:nvPr/>
        </p:nvSpPr>
        <p:spPr>
          <a:xfrm>
            <a:off x="180672" y="134066"/>
            <a:ext cx="4770217" cy="369332"/>
          </a:xfrm>
          <a:prstGeom prst="rect">
            <a:avLst/>
          </a:prstGeom>
          <a:noFill/>
        </p:spPr>
        <p:txBody>
          <a:bodyPr wrap="none" rtlCol="0">
            <a:spAutoFit/>
          </a:bodyPr>
          <a:lstStyle/>
          <a:p>
            <a:r>
              <a:rPr lang="en-AU" b="1" dirty="0"/>
              <a:t>Using JPEG Pleno Light Field Box Framework</a:t>
            </a:r>
          </a:p>
        </p:txBody>
      </p:sp>
    </p:spTree>
    <p:extLst>
      <p:ext uri="{BB962C8B-B14F-4D97-AF65-F5344CB8AC3E}">
        <p14:creationId xmlns:p14="http://schemas.microsoft.com/office/powerpoint/2010/main" val="1438288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FAAAD2-5A97-5962-8137-B6B2E8E7B5EE}"/>
              </a:ext>
            </a:extLst>
          </p:cNvPr>
          <p:cNvSpPr txBox="1"/>
          <p:nvPr/>
        </p:nvSpPr>
        <p:spPr>
          <a:xfrm>
            <a:off x="5643266" y="529542"/>
            <a:ext cx="6482059" cy="6001643"/>
          </a:xfrm>
          <a:prstGeom prst="rect">
            <a:avLst/>
          </a:prstGeom>
          <a:noFill/>
          <a:ln>
            <a:solidFill>
              <a:schemeClr val="bg1">
                <a:lumMod val="65000"/>
              </a:schemeClr>
            </a:solidFill>
          </a:ln>
        </p:spPr>
        <p:txBody>
          <a:bodyPr wrap="square" rtlCol="0">
            <a:spAutoFit/>
          </a:bodyPr>
          <a:lstStyle/>
          <a:p>
            <a:r>
              <a:rPr lang="en-AU" sz="1600" dirty="0"/>
              <a:t>Storing of coded reference views, auxiliary images and intermediate views can be based on existing JPEG Pleno FF </a:t>
            </a:r>
            <a:r>
              <a:rPr lang="en-AU" sz="1600" dirty="0" err="1"/>
              <a:t>superboxes</a:t>
            </a:r>
            <a:r>
              <a:rPr lang="en-AU" sz="1600" dirty="0"/>
              <a:t> with suitable modifications.</a:t>
            </a:r>
          </a:p>
          <a:p>
            <a:endParaRPr lang="en-AU" sz="1600" dirty="0"/>
          </a:p>
          <a:p>
            <a:r>
              <a:rPr lang="en-AU" sz="1600" dirty="0"/>
              <a:t>Reference views are intra coded views and can be communicated in an order derived from the graph representation using the JPEG Pleno Light Field Reference View </a:t>
            </a:r>
            <a:r>
              <a:rPr lang="en-AU" sz="1600" dirty="0" err="1"/>
              <a:t>superbox</a:t>
            </a:r>
            <a:r>
              <a:rPr lang="en-AU" sz="1600" dirty="0"/>
              <a:t>.</a:t>
            </a:r>
          </a:p>
          <a:p>
            <a:endParaRPr lang="en-AU" sz="1600" dirty="0"/>
          </a:p>
          <a:p>
            <a:r>
              <a:rPr lang="en-AU" sz="1600" dirty="0"/>
              <a:t>Similarly, communication of auxiliary images, such as depth maps, can be based on the JPEG Pleno Light Field Normalised Disparity View </a:t>
            </a:r>
            <a:r>
              <a:rPr lang="en-AU" sz="1600" dirty="0" err="1"/>
              <a:t>superbox</a:t>
            </a:r>
            <a:r>
              <a:rPr lang="en-AU" sz="1600" dirty="0"/>
              <a:t>. Modifications will be required to signal auxiliary images either collocated with views in the graph or at new locations that may differ from the coordinates of reference or intermediate views.</a:t>
            </a:r>
          </a:p>
          <a:p>
            <a:endParaRPr lang="en-AU" sz="1600" dirty="0"/>
          </a:p>
          <a:p>
            <a:r>
              <a:rPr lang="en-AU" sz="1600" dirty="0"/>
              <a:t>Intermediate views are inter coded views and following an order derived from the graph representation, the coded bitstreams and associated prediction parameters can be stored using the JPEG Pleno Light Field Intermediate View </a:t>
            </a:r>
            <a:r>
              <a:rPr lang="en-AU" sz="1600" dirty="0" err="1"/>
              <a:t>superbox</a:t>
            </a:r>
            <a:r>
              <a:rPr lang="en-AU" sz="1600" dirty="0"/>
              <a:t>. The prediction algorithm will make use of either the explicitly communicated or implicitly derived relationships between images. Accordingly, the prediction parameter box will need to be modified to include details of forming a prediction for each of the different modes of relationships that can be described. The hierarchal level of each intermediate view can also be derived from the graph representation.</a:t>
            </a:r>
          </a:p>
        </p:txBody>
      </p:sp>
      <p:pic>
        <p:nvPicPr>
          <p:cNvPr id="23" name="Picture 22">
            <a:extLst>
              <a:ext uri="{FF2B5EF4-FFF2-40B4-BE49-F238E27FC236}">
                <a16:creationId xmlns:a16="http://schemas.microsoft.com/office/drawing/2014/main" id="{5F04342D-0F6A-6214-24EE-C21780C9F64F}"/>
              </a:ext>
            </a:extLst>
          </p:cNvPr>
          <p:cNvPicPr>
            <a:picLocks noChangeAspect="1"/>
          </p:cNvPicPr>
          <p:nvPr/>
        </p:nvPicPr>
        <p:blipFill>
          <a:blip r:embed="rId2"/>
          <a:stretch>
            <a:fillRect/>
          </a:stretch>
        </p:blipFill>
        <p:spPr>
          <a:xfrm>
            <a:off x="77165" y="466272"/>
            <a:ext cx="4905280" cy="1722215"/>
          </a:xfrm>
          <a:prstGeom prst="rect">
            <a:avLst/>
          </a:prstGeom>
        </p:spPr>
      </p:pic>
      <p:pic>
        <p:nvPicPr>
          <p:cNvPr id="25" name="Picture 24">
            <a:extLst>
              <a:ext uri="{FF2B5EF4-FFF2-40B4-BE49-F238E27FC236}">
                <a16:creationId xmlns:a16="http://schemas.microsoft.com/office/drawing/2014/main" id="{B4EBB626-9C94-DC34-076F-03C8ACD19331}"/>
              </a:ext>
            </a:extLst>
          </p:cNvPr>
          <p:cNvPicPr>
            <a:picLocks noChangeAspect="1"/>
          </p:cNvPicPr>
          <p:nvPr/>
        </p:nvPicPr>
        <p:blipFill>
          <a:blip r:embed="rId3"/>
          <a:stretch>
            <a:fillRect/>
          </a:stretch>
        </p:blipFill>
        <p:spPr>
          <a:xfrm>
            <a:off x="126884" y="2472549"/>
            <a:ext cx="4711334" cy="1722214"/>
          </a:xfrm>
          <a:prstGeom prst="rect">
            <a:avLst/>
          </a:prstGeom>
        </p:spPr>
      </p:pic>
      <p:pic>
        <p:nvPicPr>
          <p:cNvPr id="27" name="Picture 26">
            <a:extLst>
              <a:ext uri="{FF2B5EF4-FFF2-40B4-BE49-F238E27FC236}">
                <a16:creationId xmlns:a16="http://schemas.microsoft.com/office/drawing/2014/main" id="{5278A1BA-A2E4-B01A-710E-9EF37793CA0D}"/>
              </a:ext>
            </a:extLst>
          </p:cNvPr>
          <p:cNvPicPr>
            <a:picLocks noChangeAspect="1"/>
          </p:cNvPicPr>
          <p:nvPr/>
        </p:nvPicPr>
        <p:blipFill>
          <a:blip r:embed="rId4"/>
          <a:stretch>
            <a:fillRect/>
          </a:stretch>
        </p:blipFill>
        <p:spPr>
          <a:xfrm>
            <a:off x="77165" y="4394253"/>
            <a:ext cx="4765262" cy="1955578"/>
          </a:xfrm>
          <a:prstGeom prst="rect">
            <a:avLst/>
          </a:prstGeom>
        </p:spPr>
      </p:pic>
      <p:sp>
        <p:nvSpPr>
          <p:cNvPr id="28" name="TextBox 27">
            <a:extLst>
              <a:ext uri="{FF2B5EF4-FFF2-40B4-BE49-F238E27FC236}">
                <a16:creationId xmlns:a16="http://schemas.microsoft.com/office/drawing/2014/main" id="{CA295324-EBD8-EB1A-E4B1-290200AD0DAA}"/>
              </a:ext>
            </a:extLst>
          </p:cNvPr>
          <p:cNvSpPr txBox="1"/>
          <p:nvPr/>
        </p:nvSpPr>
        <p:spPr>
          <a:xfrm>
            <a:off x="180672" y="134066"/>
            <a:ext cx="4770217" cy="369332"/>
          </a:xfrm>
          <a:prstGeom prst="rect">
            <a:avLst/>
          </a:prstGeom>
          <a:noFill/>
        </p:spPr>
        <p:txBody>
          <a:bodyPr wrap="none" rtlCol="0">
            <a:spAutoFit/>
          </a:bodyPr>
          <a:lstStyle/>
          <a:p>
            <a:r>
              <a:rPr lang="en-AU" b="1" dirty="0"/>
              <a:t>Using JPEG Pleno Light Field Box Framework</a:t>
            </a:r>
          </a:p>
        </p:txBody>
      </p:sp>
    </p:spTree>
    <p:extLst>
      <p:ext uri="{BB962C8B-B14F-4D97-AF65-F5344CB8AC3E}">
        <p14:creationId xmlns:p14="http://schemas.microsoft.com/office/powerpoint/2010/main" val="4198278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1487</TotalTime>
  <Words>925</Words>
  <Application>Microsoft Office PowerPoint</Application>
  <PresentationFormat>Widescreen</PresentationFormat>
  <Paragraphs>119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Cambria Math</vt:lpstr>
      <vt:lpstr>Office Theme</vt:lpstr>
      <vt:lpstr>Using the JPEG Pleno Light Field Box Framework for GMIS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Reji Mathew</dc:creator>
  <cp:lastModifiedBy>Reji Mathew</cp:lastModifiedBy>
  <cp:revision>15</cp:revision>
  <dcterms:created xsi:type="dcterms:W3CDTF">2024-04-18T05:20:44Z</dcterms:created>
  <dcterms:modified xsi:type="dcterms:W3CDTF">2024-04-19T06:08:26Z</dcterms:modified>
</cp:coreProperties>
</file>