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7AAB-8550-9126-5AEB-0E2265212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DE4E1-9851-AADC-1F7A-0FFF4BECA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5147C-EB9F-64CF-B012-F4DE31EB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643A1-3A54-ACFF-37FE-A2B153B0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E581-9A95-1E44-54AF-30B4B4E4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28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A426-29CA-FC62-1955-87019052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298BE-B657-EF50-0AB4-25D8E0976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93DBF-3AF0-DCDE-A338-CE74E947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6727-CADE-6A94-24AD-C8CA6414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25F8C-262E-DFE2-1AD2-6E716A93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41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74D15-8DF3-FC95-403B-45D35B3E5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B3B6E-F6EF-A683-0CCC-9D19A63A6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5C50D-6E9B-03B8-6CE7-CCE5A5CD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A9E79-75B4-9829-E9C4-D9B80B63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C0E96-3755-B6CF-6AB4-C1975EBB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6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4832-916D-9669-7B37-AF81DD57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86BA-B3C5-A5EB-6C22-5365BC69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8AFD1-DF8C-D11C-628F-822F962C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330FD-5853-31E5-03AC-07A2BE05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0406-1306-D470-EBA4-7626E425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05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7A78-E8AB-0710-025F-BA33B52B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6C023-F0C8-C68B-5575-63D85A82B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1F90E-74F7-BECA-E559-29D18FF3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4CE0-B4A0-9DC4-7A7A-351079F1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8FE3-79C4-B344-AB34-954B7CCA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2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3786-4AFE-308F-37E0-C88589C7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6727-61E3-C4C1-CE49-F3414B3E9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2909C-08C8-567D-C138-3922EF7DA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F8952-7624-91D0-9903-FAE4E1B8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91D0C-7D62-9F43-A792-F74E4EF3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3124F-33ED-EBD0-0299-6D9CB7BD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37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23A5-9865-7696-269B-31F01462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9298F-ECFA-C445-8DE5-F97FF4013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55E22-A4C7-5875-1C27-32E3157B8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591AC-F01B-6DF3-89C1-C78EFEDE2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CE7D0-0355-E629-2AAF-A62B5D2CD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4D685-11B2-0586-DF5E-63C48D28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C83D6-637B-E11F-5F85-436DB944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6FB0F-063B-D03E-539E-EC5B75DE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07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9778-3C93-385C-61B1-B6ACF90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224B8-905F-E773-D9BD-45A0A55A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5DB65-2596-B28E-ABBC-BC48FC4F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E54F7-9EB8-C76D-8164-C837CF3D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2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A4162-B70A-06A2-C17D-E1218327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2734A-0065-C9C5-DBCE-AE6CE651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94D3B-A52E-DB77-90D8-50F9239A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5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0253-8EF3-0351-9B7E-A750A610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FED7-1323-D8FD-D85A-A0B3AA331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EA30B-A36C-FD8C-1526-B7EE4434C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8AE1B-4E98-1783-2967-BD927882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0ABBA-6865-3789-9014-72CE71DE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CD7D1-C5A3-2661-F888-EA82EEC9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98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1FE7-D193-F020-EBB8-880B616E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00C40-FA10-3209-DF5D-1C1FF2698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CB4FF-372A-4AE1-22E1-31409D671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600D7-569E-F458-0DE6-295084D8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D9B-5DFE-4A94-A92D-B6F45678D727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35E5A-D5C2-1748-60A3-5288C9A2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68DFD-B19C-C026-4AEB-B5F1A499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2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02A28-1EA4-0947-CE40-C4E6EB45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19C8A-870E-7AD5-D3F2-E0F0C5FAE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C2387-5707-486E-A474-044FE260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CCD9B-5DFE-4A94-A92D-B6F45678D727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EFFE3-4F15-5B1A-2E0D-D928BCB42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211E-AB58-68F5-447C-1C1BADDC1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EF20A-74E1-4D60-9711-6BB0F3470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57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FAE93-F832-D6B6-8DEC-3812B020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49" y="374697"/>
            <a:ext cx="10515600" cy="1325563"/>
          </a:xfrm>
        </p:spPr>
        <p:txBody>
          <a:bodyPr/>
          <a:lstStyle/>
          <a:p>
            <a:r>
              <a:rPr lang="en-AU" dirty="0"/>
              <a:t>Camera Extrinsic Parameters: Test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0780D1C-EB76-F2DC-FFFD-2DF82FD1F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56"/>
                <a:ext cx="11029648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AU" dirty="0"/>
                  <a:t>Aim: to show the relative nature of estimated camera pose</a:t>
                </a:r>
              </a:p>
              <a:p>
                <a:endParaRPr lang="en-AU" dirty="0"/>
              </a:p>
              <a:p>
                <a:r>
                  <a:rPr lang="en-AU" dirty="0"/>
                  <a:t>Steps using </a:t>
                </a:r>
                <a:r>
                  <a:rPr lang="en-AU" dirty="0" err="1"/>
                  <a:t>Colmap</a:t>
                </a:r>
                <a:endParaRPr lang="en-AU" dirty="0"/>
              </a:p>
              <a:p>
                <a:pPr lvl="1"/>
                <a:r>
                  <a:rPr lang="en-AU" dirty="0"/>
                  <a:t>Identify an initial cluster of views (</a:t>
                </a:r>
                <a:r>
                  <a:rPr lang="en-AU" dirty="0">
                    <a:solidFill>
                      <a:srgbClr val="C00000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/>
                  <a:t>)</a:t>
                </a:r>
              </a:p>
              <a:p>
                <a:pPr lvl="1"/>
                <a:r>
                  <a:rPr lang="en-AU" dirty="0"/>
                  <a:t>Remove a number of views from the initial set creating a subset (</a:t>
                </a:r>
                <a:r>
                  <a:rPr lang="en-AU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/>
                  <a:t>  </a:t>
                </a:r>
              </a:p>
              <a:p>
                <a:pPr lvl="2"/>
                <a:endParaRPr lang="en-AU" dirty="0"/>
              </a:p>
              <a:p>
                <a:pPr lvl="1"/>
                <a:r>
                  <a:rPr lang="en-AU" dirty="0"/>
                  <a:t>Determine camera extrinsic parameters for set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Show the difference in camera parameters for common views </a:t>
                </a:r>
              </a:p>
              <a:p>
                <a:pPr lvl="2"/>
                <a:r>
                  <a:rPr lang="en-AU" dirty="0"/>
                  <a:t>Use Set A and B as separate inputs to </a:t>
                </a:r>
                <a:r>
                  <a:rPr lang="en-AU" dirty="0" err="1"/>
                  <a:t>Colmap</a:t>
                </a:r>
                <a:endParaRPr lang="en-AU" dirty="0"/>
              </a:p>
              <a:p>
                <a:pPr lvl="2"/>
                <a:r>
                  <a:rPr lang="en-AU" dirty="0"/>
                  <a:t>Views common in both sets should correspond to different camera parameters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0780D1C-EB76-F2DC-FFFD-2DF82FD1F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56"/>
                <a:ext cx="11029648" cy="4351338"/>
              </a:xfrm>
              <a:blipFill>
                <a:blip r:embed="rId2"/>
                <a:stretch>
                  <a:fillRect l="-995" t="-32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AE5A8B39-8D94-BF8D-14B7-845F1095AA7F}"/>
              </a:ext>
            </a:extLst>
          </p:cNvPr>
          <p:cNvGrpSpPr/>
          <p:nvPr/>
        </p:nvGrpSpPr>
        <p:grpSpPr>
          <a:xfrm>
            <a:off x="9930506" y="1590627"/>
            <a:ext cx="1740731" cy="1774425"/>
            <a:chOff x="9709947" y="3644581"/>
            <a:chExt cx="1740731" cy="177442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3FACC6-28AB-118C-8BE4-420E971D3549}"/>
                </a:ext>
              </a:extLst>
            </p:cNvPr>
            <p:cNvSpPr/>
            <p:nvPr/>
          </p:nvSpPr>
          <p:spPr>
            <a:xfrm>
              <a:off x="10242199" y="4539835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FB80159-A379-9DF9-86DF-767EC259687C}"/>
                </a:ext>
              </a:extLst>
            </p:cNvPr>
            <p:cNvSpPr/>
            <p:nvPr/>
          </p:nvSpPr>
          <p:spPr>
            <a:xfrm>
              <a:off x="10679488" y="484846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5B789EB-77E9-B1A6-6CE9-A5A3C6C2C3DF}"/>
                </a:ext>
              </a:extLst>
            </p:cNvPr>
            <p:cNvSpPr/>
            <p:nvPr/>
          </p:nvSpPr>
          <p:spPr>
            <a:xfrm>
              <a:off x="10095542" y="5126075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F242D2C-092A-D30F-1B41-92C092885B4C}"/>
                </a:ext>
              </a:extLst>
            </p:cNvPr>
            <p:cNvSpPr/>
            <p:nvPr/>
          </p:nvSpPr>
          <p:spPr>
            <a:xfrm>
              <a:off x="9709947" y="4393561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F41F85-BC43-E5AB-5454-67F25A23B47D}"/>
                </a:ext>
              </a:extLst>
            </p:cNvPr>
            <p:cNvSpPr/>
            <p:nvPr/>
          </p:nvSpPr>
          <p:spPr>
            <a:xfrm>
              <a:off x="10679488" y="4269496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CC3AB0-220F-32A1-F701-DD3CFDA511E0}"/>
                </a:ext>
              </a:extLst>
            </p:cNvPr>
            <p:cNvSpPr/>
            <p:nvPr/>
          </p:nvSpPr>
          <p:spPr>
            <a:xfrm>
              <a:off x="11092270" y="4517625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6494D7-D6CF-FF0F-5516-294FA998382B}"/>
                </a:ext>
              </a:extLst>
            </p:cNvPr>
            <p:cNvSpPr/>
            <p:nvPr/>
          </p:nvSpPr>
          <p:spPr>
            <a:xfrm>
              <a:off x="11211739" y="3644581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DC4C7B-278A-6410-10CF-AE35A80F5F68}"/>
                </a:ext>
              </a:extLst>
            </p:cNvPr>
            <p:cNvSpPr/>
            <p:nvPr/>
          </p:nvSpPr>
          <p:spPr>
            <a:xfrm>
              <a:off x="11028706" y="5170877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0BAD07-CB44-B2BE-0009-2CC85736EF4B}"/>
                </a:ext>
              </a:extLst>
            </p:cNvPr>
            <p:cNvCxnSpPr>
              <a:cxnSpLocks/>
              <a:stCxn id="7" idx="7"/>
              <a:endCxn id="11" idx="3"/>
            </p:cNvCxnSpPr>
            <p:nvPr/>
          </p:nvCxnSpPr>
          <p:spPr>
            <a:xfrm flipV="1">
              <a:off x="10883435" y="4729416"/>
              <a:ext cx="243827" cy="155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EACCC36-2463-1970-77B7-6E17E0D15679}"/>
                </a:ext>
              </a:extLst>
            </p:cNvPr>
            <p:cNvCxnSpPr>
              <a:stCxn id="7" idx="0"/>
              <a:endCxn id="10" idx="4"/>
            </p:cNvCxnSpPr>
            <p:nvPr/>
          </p:nvCxnSpPr>
          <p:spPr>
            <a:xfrm flipH="1" flipV="1">
              <a:off x="10752241" y="4517625"/>
              <a:ext cx="46717" cy="3308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926490C-489E-F637-A157-4DBAFB1D1BAC}"/>
                </a:ext>
              </a:extLst>
            </p:cNvPr>
            <p:cNvCxnSpPr>
              <a:stCxn id="12" idx="3"/>
              <a:endCxn id="10" idx="7"/>
            </p:cNvCxnSpPr>
            <p:nvPr/>
          </p:nvCxnSpPr>
          <p:spPr>
            <a:xfrm flipH="1">
              <a:off x="10883435" y="3856372"/>
              <a:ext cx="363296" cy="4494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EF2A19B-869A-C6AF-6EAD-B70F50EDCAA3}"/>
                </a:ext>
              </a:extLst>
            </p:cNvPr>
            <p:cNvCxnSpPr>
              <a:stCxn id="7" idx="2"/>
              <a:endCxn id="6" idx="5"/>
            </p:cNvCxnSpPr>
            <p:nvPr/>
          </p:nvCxnSpPr>
          <p:spPr>
            <a:xfrm flipH="1" flipV="1">
              <a:off x="10446146" y="4751626"/>
              <a:ext cx="233342" cy="2209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BF3E92-F5C4-20A3-AB1E-59F64CC8B463}"/>
                </a:ext>
              </a:extLst>
            </p:cNvPr>
            <p:cNvCxnSpPr>
              <a:stCxn id="6" idx="2"/>
            </p:cNvCxnSpPr>
            <p:nvPr/>
          </p:nvCxnSpPr>
          <p:spPr>
            <a:xfrm flipH="1" flipV="1">
              <a:off x="9948886" y="4539835"/>
              <a:ext cx="293313" cy="124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52A274B-6C01-9487-27B1-B552E13923DC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10215012" y="4807109"/>
              <a:ext cx="105875" cy="31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DE3EC43-C19A-B283-4835-611F1B06CE22}"/>
                </a:ext>
              </a:extLst>
            </p:cNvPr>
            <p:cNvCxnSpPr>
              <a:stCxn id="7" idx="5"/>
              <a:endCxn id="13" idx="1"/>
            </p:cNvCxnSpPr>
            <p:nvPr/>
          </p:nvCxnSpPr>
          <p:spPr>
            <a:xfrm>
              <a:off x="10883435" y="5060255"/>
              <a:ext cx="180263" cy="146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EA9D754-30B1-6227-84D0-2E0562B971D8}"/>
                </a:ext>
              </a:extLst>
            </p:cNvPr>
            <p:cNvCxnSpPr>
              <a:stCxn id="12" idx="4"/>
              <a:endCxn id="11" idx="0"/>
            </p:cNvCxnSpPr>
            <p:nvPr/>
          </p:nvCxnSpPr>
          <p:spPr>
            <a:xfrm flipH="1">
              <a:off x="11211740" y="3892710"/>
              <a:ext cx="119469" cy="6249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51D27BA-971A-F083-F19F-815B201BCFF9}"/>
                </a:ext>
              </a:extLst>
            </p:cNvPr>
            <p:cNvSpPr/>
            <p:nvPr/>
          </p:nvSpPr>
          <p:spPr>
            <a:xfrm>
              <a:off x="10226473" y="4539835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87BE989-3641-096C-D3A0-5F47A02AFED0}"/>
                </a:ext>
              </a:extLst>
            </p:cNvPr>
            <p:cNvSpPr/>
            <p:nvPr/>
          </p:nvSpPr>
          <p:spPr>
            <a:xfrm>
              <a:off x="10079816" y="5126075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883C811-1141-477C-7867-44F6A383DCF0}"/>
                </a:ext>
              </a:extLst>
            </p:cNvPr>
            <p:cNvSpPr/>
            <p:nvPr/>
          </p:nvSpPr>
          <p:spPr>
            <a:xfrm>
              <a:off x="10663762" y="4269496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15F6C0E-E2BB-EAA3-4411-F92236AAB7A7}"/>
              </a:ext>
            </a:extLst>
          </p:cNvPr>
          <p:cNvSpPr/>
          <p:nvPr/>
        </p:nvSpPr>
        <p:spPr>
          <a:xfrm>
            <a:off x="9555511" y="1303045"/>
            <a:ext cx="2455729" cy="2365672"/>
          </a:xfrm>
          <a:custGeom>
            <a:avLst/>
            <a:gdLst>
              <a:gd name="connsiteX0" fmla="*/ 242593 w 2455729"/>
              <a:gd name="connsiteY0" fmla="*/ 1828850 h 2365672"/>
              <a:gd name="connsiteX1" fmla="*/ 352872 w 2455729"/>
              <a:gd name="connsiteY1" fmla="*/ 1902369 h 2365672"/>
              <a:gd name="connsiteX2" fmla="*/ 1547565 w 2455729"/>
              <a:gd name="connsiteY2" fmla="*/ 2361867 h 2365672"/>
              <a:gd name="connsiteX3" fmla="*/ 2319521 w 2455729"/>
              <a:gd name="connsiteY3" fmla="*/ 1998864 h 2365672"/>
              <a:gd name="connsiteX4" fmla="*/ 2397636 w 2455729"/>
              <a:gd name="connsiteY4" fmla="*/ 206824 h 2365672"/>
              <a:gd name="connsiteX5" fmla="*/ 1699200 w 2455729"/>
              <a:gd name="connsiteY5" fmla="*/ 114924 h 2365672"/>
              <a:gd name="connsiteX6" fmla="*/ 991573 w 2455729"/>
              <a:gd name="connsiteY6" fmla="*/ 896070 h 2365672"/>
              <a:gd name="connsiteX7" fmla="*/ 343682 w 2455729"/>
              <a:gd name="connsiteY7" fmla="*/ 877690 h 2365672"/>
              <a:gd name="connsiteX8" fmla="*/ 12844 w 2455729"/>
              <a:gd name="connsiteY8" fmla="*/ 1075274 h 2365672"/>
              <a:gd name="connsiteX9" fmla="*/ 81768 w 2455729"/>
              <a:gd name="connsiteY9" fmla="*/ 1635861 h 2365672"/>
              <a:gd name="connsiteX10" fmla="*/ 242593 w 2455729"/>
              <a:gd name="connsiteY10" fmla="*/ 1828850 h 236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5729" h="2365672">
                <a:moveTo>
                  <a:pt x="242593" y="1828850"/>
                </a:moveTo>
                <a:cubicBezTo>
                  <a:pt x="287777" y="1873268"/>
                  <a:pt x="135377" y="1813533"/>
                  <a:pt x="352872" y="1902369"/>
                </a:cubicBezTo>
                <a:cubicBezTo>
                  <a:pt x="570367" y="1991205"/>
                  <a:pt x="1219790" y="2345785"/>
                  <a:pt x="1547565" y="2361867"/>
                </a:cubicBezTo>
                <a:cubicBezTo>
                  <a:pt x="1875340" y="2377949"/>
                  <a:pt x="2177843" y="2358038"/>
                  <a:pt x="2319521" y="1998864"/>
                </a:cubicBezTo>
                <a:cubicBezTo>
                  <a:pt x="2461200" y="1639690"/>
                  <a:pt x="2501023" y="520814"/>
                  <a:pt x="2397636" y="206824"/>
                </a:cubicBezTo>
                <a:cubicBezTo>
                  <a:pt x="2294249" y="-107166"/>
                  <a:pt x="1933544" y="50"/>
                  <a:pt x="1699200" y="114924"/>
                </a:cubicBezTo>
                <a:cubicBezTo>
                  <a:pt x="1464856" y="229798"/>
                  <a:pt x="1217493" y="768942"/>
                  <a:pt x="991573" y="896070"/>
                </a:cubicBezTo>
                <a:cubicBezTo>
                  <a:pt x="765653" y="1023198"/>
                  <a:pt x="506803" y="847823"/>
                  <a:pt x="343682" y="877690"/>
                </a:cubicBezTo>
                <a:cubicBezTo>
                  <a:pt x="180561" y="907557"/>
                  <a:pt x="56496" y="948912"/>
                  <a:pt x="12844" y="1075274"/>
                </a:cubicBezTo>
                <a:cubicBezTo>
                  <a:pt x="-30808" y="1201636"/>
                  <a:pt x="48072" y="1511797"/>
                  <a:pt x="81768" y="1635861"/>
                </a:cubicBezTo>
                <a:cubicBezTo>
                  <a:pt x="115464" y="1759925"/>
                  <a:pt x="197409" y="1784432"/>
                  <a:pt x="242593" y="1828850"/>
                </a:cubicBezTo>
                <a:close/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A011750-1A42-8D89-1246-EB31D6FD453D}"/>
              </a:ext>
            </a:extLst>
          </p:cNvPr>
          <p:cNvSpPr/>
          <p:nvPr/>
        </p:nvSpPr>
        <p:spPr>
          <a:xfrm>
            <a:off x="9709472" y="1912051"/>
            <a:ext cx="2349698" cy="1935357"/>
          </a:xfrm>
          <a:custGeom>
            <a:avLst/>
            <a:gdLst>
              <a:gd name="connsiteX0" fmla="*/ 216671 w 2349698"/>
              <a:gd name="connsiteY0" fmla="*/ 1427099 h 1935357"/>
              <a:gd name="connsiteX1" fmla="*/ 1701966 w 2349698"/>
              <a:gd name="connsiteY1" fmla="*/ 1935099 h 1935357"/>
              <a:gd name="connsiteX2" fmla="*/ 2335757 w 2349698"/>
              <a:gd name="connsiteY2" fmla="*/ 1354527 h 1935357"/>
              <a:gd name="connsiteX3" fmla="*/ 2079338 w 2349698"/>
              <a:gd name="connsiteY3" fmla="*/ 309499 h 1935357"/>
              <a:gd name="connsiteX4" fmla="*/ 1387490 w 2349698"/>
              <a:gd name="connsiteY4" fmla="*/ 14375 h 1935357"/>
              <a:gd name="connsiteX5" fmla="*/ 618233 w 2349698"/>
              <a:gd name="connsiteY5" fmla="*/ 667518 h 1935357"/>
              <a:gd name="connsiteX6" fmla="*/ 47338 w 2349698"/>
              <a:gd name="connsiteY6" fmla="*/ 1310984 h 1935357"/>
              <a:gd name="connsiteX7" fmla="*/ 216671 w 2349698"/>
              <a:gd name="connsiteY7" fmla="*/ 1427099 h 193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9698" h="1935357">
                <a:moveTo>
                  <a:pt x="216671" y="1427099"/>
                </a:moveTo>
                <a:cubicBezTo>
                  <a:pt x="492442" y="1531118"/>
                  <a:pt x="1348785" y="1947194"/>
                  <a:pt x="1701966" y="1935099"/>
                </a:cubicBezTo>
                <a:cubicBezTo>
                  <a:pt x="2055147" y="1923004"/>
                  <a:pt x="2272862" y="1625460"/>
                  <a:pt x="2335757" y="1354527"/>
                </a:cubicBezTo>
                <a:cubicBezTo>
                  <a:pt x="2398652" y="1083594"/>
                  <a:pt x="2237383" y="532858"/>
                  <a:pt x="2079338" y="309499"/>
                </a:cubicBezTo>
                <a:cubicBezTo>
                  <a:pt x="1921294" y="86140"/>
                  <a:pt x="1631007" y="-45295"/>
                  <a:pt x="1387490" y="14375"/>
                </a:cubicBezTo>
                <a:cubicBezTo>
                  <a:pt x="1143973" y="74045"/>
                  <a:pt x="841592" y="451416"/>
                  <a:pt x="618233" y="667518"/>
                </a:cubicBezTo>
                <a:cubicBezTo>
                  <a:pt x="394874" y="883619"/>
                  <a:pt x="111040" y="1186806"/>
                  <a:pt x="47338" y="1310984"/>
                </a:cubicBezTo>
                <a:cubicBezTo>
                  <a:pt x="-16364" y="1435162"/>
                  <a:pt x="-59100" y="1323080"/>
                  <a:pt x="216671" y="1427099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80452E-8CBE-F00B-0107-F7C8FABA86A6}"/>
                  </a:ext>
                </a:extLst>
              </p:cNvPr>
              <p:cNvSpPr txBox="1"/>
              <p:nvPr/>
            </p:nvSpPr>
            <p:spPr>
              <a:xfrm>
                <a:off x="8923653" y="2513006"/>
                <a:ext cx="706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C00000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80452E-8CBE-F00B-0107-F7C8FABA8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53" y="2513006"/>
                <a:ext cx="706284" cy="369332"/>
              </a:xfrm>
              <a:prstGeom prst="rect">
                <a:avLst/>
              </a:prstGeom>
              <a:blipFill>
                <a:blip r:embed="rId3"/>
                <a:stretch>
                  <a:fillRect l="-7759" t="-6557" b="-262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63EDA19-8581-C5AB-9A04-9E9896D51053}"/>
                  </a:ext>
                </a:extLst>
              </p:cNvPr>
              <p:cNvSpPr txBox="1"/>
              <p:nvPr/>
            </p:nvSpPr>
            <p:spPr>
              <a:xfrm>
                <a:off x="11297649" y="3825719"/>
                <a:ext cx="716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63EDA19-8581-C5AB-9A04-9E9896D5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649" y="3825719"/>
                <a:ext cx="716671" cy="369332"/>
              </a:xfrm>
              <a:prstGeom prst="rect">
                <a:avLst/>
              </a:prstGeom>
              <a:blipFill>
                <a:blip r:embed="rId4"/>
                <a:stretch>
                  <a:fillRect l="-6780" t="-8333" b="-2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B49BA3E-9906-073F-E07C-D6F435D0879F}"/>
              </a:ext>
            </a:extLst>
          </p:cNvPr>
          <p:cNvGrpSpPr/>
          <p:nvPr/>
        </p:nvGrpSpPr>
        <p:grpSpPr>
          <a:xfrm>
            <a:off x="983739" y="784371"/>
            <a:ext cx="3827348" cy="5536167"/>
            <a:chOff x="983739" y="436610"/>
            <a:chExt cx="3827348" cy="55361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CF5C97E-5F2C-74A0-CA7A-65749BD42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5723" y="436610"/>
              <a:ext cx="3590394" cy="26229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FB8CD4-3AFB-4065-38CC-6ADB8B51EBA4}"/>
                </a:ext>
              </a:extLst>
            </p:cNvPr>
            <p:cNvSpPr txBox="1"/>
            <p:nvPr/>
          </p:nvSpPr>
          <p:spPr>
            <a:xfrm>
              <a:off x="2164686" y="3055975"/>
              <a:ext cx="932336" cy="341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A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7D6BF1-54B9-9C10-A6BF-B7F3F2B4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588" y="3460639"/>
              <a:ext cx="2859051" cy="251213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1ADD8A-B6DA-F725-81F5-97F10AA1BA99}"/>
                </a:ext>
              </a:extLst>
            </p:cNvPr>
            <p:cNvSpPr/>
            <p:nvPr/>
          </p:nvSpPr>
          <p:spPr>
            <a:xfrm>
              <a:off x="983739" y="436610"/>
              <a:ext cx="3827348" cy="5491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C72C0F-E896-1837-2E6D-5599E990FFD0}"/>
              </a:ext>
            </a:extLst>
          </p:cNvPr>
          <p:cNvGrpSpPr/>
          <p:nvPr/>
        </p:nvGrpSpPr>
        <p:grpSpPr>
          <a:xfrm>
            <a:off x="6193043" y="784371"/>
            <a:ext cx="5169624" cy="4454554"/>
            <a:chOff x="6193043" y="784371"/>
            <a:chExt cx="5169624" cy="4454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02CCE3-FF51-3F88-C9A8-E697C00F83B6}"/>
                </a:ext>
              </a:extLst>
            </p:cNvPr>
            <p:cNvSpPr txBox="1"/>
            <p:nvPr/>
          </p:nvSpPr>
          <p:spPr>
            <a:xfrm>
              <a:off x="8218225" y="2487722"/>
              <a:ext cx="965859" cy="36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 B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DC024F-15C8-4992-CE95-AF6A22F90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3043" y="845062"/>
              <a:ext cx="5169624" cy="153104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135F3C7-6231-688B-15A7-2EC51772E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6316" y="3138890"/>
              <a:ext cx="3815794" cy="184956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BFF640-797C-CCA6-62FE-5A92B2EF2D27}"/>
                </a:ext>
              </a:extLst>
            </p:cNvPr>
            <p:cNvSpPr/>
            <p:nvPr/>
          </p:nvSpPr>
          <p:spPr>
            <a:xfrm>
              <a:off x="6224631" y="784371"/>
              <a:ext cx="5138036" cy="4454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976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C65913-3FD7-2732-350B-DADCF506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00" y="628379"/>
            <a:ext cx="10939814" cy="602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7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82CBB7-8B27-E743-0F6C-E361D857BA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0462"/>
                <a:ext cx="11173040" cy="496222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AU" sz="2600" dirty="0"/>
                  <a:t>Aim: demonstrate the usefulness of associating camera extrinsic parameters to the edge of a graph, by considering the case of adding new views to an existing set.</a:t>
                </a:r>
              </a:p>
              <a:p>
                <a:endParaRPr lang="en-AU" dirty="0"/>
              </a:p>
              <a:p>
                <a:endParaRPr lang="en-AU" dirty="0"/>
              </a:p>
              <a:p>
                <a:r>
                  <a:rPr lang="en-AU" dirty="0"/>
                  <a:t>To an existing set of views (</a:t>
                </a:r>
                <a:r>
                  <a:rPr lang="en-AU" dirty="0">
                    <a:solidFill>
                      <a:srgbClr val="C00000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/>
                  <a:t>)</a:t>
                </a:r>
              </a:p>
              <a:p>
                <a:pPr lvl="1"/>
                <a:r>
                  <a:rPr lang="en-AU" dirty="0"/>
                  <a:t>Introduce a number of new views </a:t>
                </a:r>
              </a:p>
              <a:p>
                <a:pPr lvl="1"/>
                <a:r>
                  <a:rPr lang="en-AU" dirty="0"/>
                  <a:t>From this updated set, create a subset containing only the new view and views that are connected to it in the graph representation (</a:t>
                </a:r>
                <a:r>
                  <a:rPr lang="en-AU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dirty="0"/>
                  <a:t>).</a:t>
                </a:r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r>
                  <a:rPr lang="en-AU" sz="2600" dirty="0"/>
                  <a:t>Determine extrinsic camera parameters for jut the subset of views (</a:t>
                </a:r>
                <a:r>
                  <a:rPr lang="en-AU" sz="2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sz="26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600" dirty="0"/>
                  <a:t>).</a:t>
                </a:r>
              </a:p>
              <a:p>
                <a:r>
                  <a:rPr lang="en-AU" sz="2600" dirty="0"/>
                  <a:t>Show different camera parameters that can be derived for the new view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82CBB7-8B27-E743-0F6C-E361D857B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0462"/>
                <a:ext cx="11173040" cy="4962223"/>
              </a:xfrm>
              <a:blipFill>
                <a:blip r:embed="rId2"/>
                <a:stretch>
                  <a:fillRect l="-873" t="-2703" r="-6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8BE7642-B78F-FC42-DD28-3234B910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Camera Extrinsic Parameters: Test 2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08C3B9-87D5-7D88-6F8F-9F07CB449111}"/>
              </a:ext>
            </a:extLst>
          </p:cNvPr>
          <p:cNvGrpSpPr/>
          <p:nvPr/>
        </p:nvGrpSpPr>
        <p:grpSpPr>
          <a:xfrm>
            <a:off x="9162875" y="2186188"/>
            <a:ext cx="2443239" cy="1622798"/>
            <a:chOff x="9162875" y="2186188"/>
            <a:chExt cx="2443239" cy="162279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82337F-024A-BE71-FAEF-35482B5A2EF3}"/>
                </a:ext>
              </a:extLst>
            </p:cNvPr>
            <p:cNvSpPr/>
            <p:nvPr/>
          </p:nvSpPr>
          <p:spPr>
            <a:xfrm>
              <a:off x="10307939" y="287352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EBC879C-45BF-7414-FD61-47DEA74BF97C}"/>
                </a:ext>
              </a:extLst>
            </p:cNvPr>
            <p:cNvSpPr/>
            <p:nvPr/>
          </p:nvSpPr>
          <p:spPr>
            <a:xfrm>
              <a:off x="10745228" y="3182153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A5905B-7695-83C2-B3A4-88D785CFF69D}"/>
                </a:ext>
              </a:extLst>
            </p:cNvPr>
            <p:cNvSpPr/>
            <p:nvPr/>
          </p:nvSpPr>
          <p:spPr>
            <a:xfrm>
              <a:off x="10161282" y="345976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742D1D-5FAF-D525-3B67-547EA6413FB0}"/>
                </a:ext>
              </a:extLst>
            </p:cNvPr>
            <p:cNvSpPr/>
            <p:nvPr/>
          </p:nvSpPr>
          <p:spPr>
            <a:xfrm>
              <a:off x="9775687" y="2727250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BD2FB2-3564-1C45-E9B2-60A722F7E445}"/>
                </a:ext>
              </a:extLst>
            </p:cNvPr>
            <p:cNvSpPr/>
            <p:nvPr/>
          </p:nvSpPr>
          <p:spPr>
            <a:xfrm>
              <a:off x="10745228" y="2603185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A69A89-BBEA-ECB9-CC5B-4207FFD750BA}"/>
                </a:ext>
              </a:extLst>
            </p:cNvPr>
            <p:cNvSpPr/>
            <p:nvPr/>
          </p:nvSpPr>
          <p:spPr>
            <a:xfrm>
              <a:off x="11158010" y="285131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920FFB-8151-67B1-30FC-22E78F4E0524}"/>
                </a:ext>
              </a:extLst>
            </p:cNvPr>
            <p:cNvSpPr/>
            <p:nvPr/>
          </p:nvSpPr>
          <p:spPr>
            <a:xfrm>
              <a:off x="11094446" y="3504566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C6E479-14DE-5934-DCD3-BA8CA7CBEC09}"/>
                </a:ext>
              </a:extLst>
            </p:cNvPr>
            <p:cNvCxnSpPr>
              <a:cxnSpLocks/>
              <a:stCxn id="6" idx="7"/>
              <a:endCxn id="10" idx="3"/>
            </p:cNvCxnSpPr>
            <p:nvPr/>
          </p:nvCxnSpPr>
          <p:spPr>
            <a:xfrm flipV="1">
              <a:off x="10949175" y="3063105"/>
              <a:ext cx="243827" cy="155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28E6F8-863A-A4A4-52C2-EDAAADBE1549}"/>
                </a:ext>
              </a:extLst>
            </p:cNvPr>
            <p:cNvCxnSpPr>
              <a:stCxn id="6" idx="0"/>
              <a:endCxn id="9" idx="4"/>
            </p:cNvCxnSpPr>
            <p:nvPr/>
          </p:nvCxnSpPr>
          <p:spPr>
            <a:xfrm flipH="1" flipV="1">
              <a:off x="10817981" y="2851314"/>
              <a:ext cx="46717" cy="3308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DD46C0E-A293-3035-B88F-62DAB028A54F}"/>
                </a:ext>
              </a:extLst>
            </p:cNvPr>
            <p:cNvCxnSpPr>
              <a:stCxn id="6" idx="2"/>
              <a:endCxn id="5" idx="5"/>
            </p:cNvCxnSpPr>
            <p:nvPr/>
          </p:nvCxnSpPr>
          <p:spPr>
            <a:xfrm flipH="1" flipV="1">
              <a:off x="10511886" y="3085315"/>
              <a:ext cx="233342" cy="2209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7412926-AB65-10B6-825C-F70CD77079BF}"/>
                </a:ext>
              </a:extLst>
            </p:cNvPr>
            <p:cNvCxnSpPr>
              <a:stCxn id="5" idx="2"/>
            </p:cNvCxnSpPr>
            <p:nvPr/>
          </p:nvCxnSpPr>
          <p:spPr>
            <a:xfrm flipH="1" flipV="1">
              <a:off x="10014626" y="2873524"/>
              <a:ext cx="293313" cy="124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A0FF214-A4A2-A2A6-8AB8-1236388DFEF1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10280752" y="3140798"/>
              <a:ext cx="105875" cy="31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BE7FAFF-92BE-B7D7-0745-9DA979C886D8}"/>
                </a:ext>
              </a:extLst>
            </p:cNvPr>
            <p:cNvCxnSpPr>
              <a:stCxn id="6" idx="5"/>
              <a:endCxn id="12" idx="1"/>
            </p:cNvCxnSpPr>
            <p:nvPr/>
          </p:nvCxnSpPr>
          <p:spPr>
            <a:xfrm>
              <a:off x="10949175" y="3393944"/>
              <a:ext cx="180263" cy="146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410B83B-4F2E-33DE-595C-278101BEA9FB}"/>
                </a:ext>
              </a:extLst>
            </p:cNvPr>
            <p:cNvSpPr/>
            <p:nvPr/>
          </p:nvSpPr>
          <p:spPr>
            <a:xfrm>
              <a:off x="10292213" y="287352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D29DF00-A546-C937-C2C6-97E95DB9A1D4}"/>
                </a:ext>
              </a:extLst>
            </p:cNvPr>
            <p:cNvSpPr/>
            <p:nvPr/>
          </p:nvSpPr>
          <p:spPr>
            <a:xfrm>
              <a:off x="10145556" y="345976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0F1D09-C2D6-D3D9-6AD5-0C95053C4E50}"/>
                </a:ext>
              </a:extLst>
            </p:cNvPr>
            <p:cNvSpPr/>
            <p:nvPr/>
          </p:nvSpPr>
          <p:spPr>
            <a:xfrm>
              <a:off x="10729502" y="2603185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E94C29E-3579-61A9-E039-FEEABA12E607}"/>
                </a:ext>
              </a:extLst>
            </p:cNvPr>
            <p:cNvSpPr/>
            <p:nvPr/>
          </p:nvSpPr>
          <p:spPr>
            <a:xfrm rot="1374031">
              <a:off x="9162875" y="2186188"/>
              <a:ext cx="2443239" cy="1622798"/>
            </a:xfrm>
            <a:custGeom>
              <a:avLst/>
              <a:gdLst>
                <a:gd name="connsiteX0" fmla="*/ 242593 w 2455729"/>
                <a:gd name="connsiteY0" fmla="*/ 1828850 h 2365672"/>
                <a:gd name="connsiteX1" fmla="*/ 352872 w 2455729"/>
                <a:gd name="connsiteY1" fmla="*/ 1902369 h 2365672"/>
                <a:gd name="connsiteX2" fmla="*/ 1547565 w 2455729"/>
                <a:gd name="connsiteY2" fmla="*/ 2361867 h 2365672"/>
                <a:gd name="connsiteX3" fmla="*/ 2319521 w 2455729"/>
                <a:gd name="connsiteY3" fmla="*/ 1998864 h 2365672"/>
                <a:gd name="connsiteX4" fmla="*/ 2397636 w 2455729"/>
                <a:gd name="connsiteY4" fmla="*/ 206824 h 2365672"/>
                <a:gd name="connsiteX5" fmla="*/ 1699200 w 2455729"/>
                <a:gd name="connsiteY5" fmla="*/ 114924 h 2365672"/>
                <a:gd name="connsiteX6" fmla="*/ 991573 w 2455729"/>
                <a:gd name="connsiteY6" fmla="*/ 896070 h 2365672"/>
                <a:gd name="connsiteX7" fmla="*/ 343682 w 2455729"/>
                <a:gd name="connsiteY7" fmla="*/ 877690 h 2365672"/>
                <a:gd name="connsiteX8" fmla="*/ 12844 w 2455729"/>
                <a:gd name="connsiteY8" fmla="*/ 1075274 h 2365672"/>
                <a:gd name="connsiteX9" fmla="*/ 81768 w 2455729"/>
                <a:gd name="connsiteY9" fmla="*/ 1635861 h 2365672"/>
                <a:gd name="connsiteX10" fmla="*/ 242593 w 2455729"/>
                <a:gd name="connsiteY10" fmla="*/ 1828850 h 236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5729" h="2365672">
                  <a:moveTo>
                    <a:pt x="242593" y="1828850"/>
                  </a:moveTo>
                  <a:cubicBezTo>
                    <a:pt x="287777" y="1873268"/>
                    <a:pt x="135377" y="1813533"/>
                    <a:pt x="352872" y="1902369"/>
                  </a:cubicBezTo>
                  <a:cubicBezTo>
                    <a:pt x="570367" y="1991205"/>
                    <a:pt x="1219790" y="2345785"/>
                    <a:pt x="1547565" y="2361867"/>
                  </a:cubicBezTo>
                  <a:cubicBezTo>
                    <a:pt x="1875340" y="2377949"/>
                    <a:pt x="2177843" y="2358038"/>
                    <a:pt x="2319521" y="1998864"/>
                  </a:cubicBezTo>
                  <a:cubicBezTo>
                    <a:pt x="2461200" y="1639690"/>
                    <a:pt x="2501023" y="520814"/>
                    <a:pt x="2397636" y="206824"/>
                  </a:cubicBezTo>
                  <a:cubicBezTo>
                    <a:pt x="2294249" y="-107166"/>
                    <a:pt x="1933544" y="50"/>
                    <a:pt x="1699200" y="114924"/>
                  </a:cubicBezTo>
                  <a:cubicBezTo>
                    <a:pt x="1464856" y="229798"/>
                    <a:pt x="1217493" y="768942"/>
                    <a:pt x="991573" y="896070"/>
                  </a:cubicBezTo>
                  <a:cubicBezTo>
                    <a:pt x="765653" y="1023198"/>
                    <a:pt x="506803" y="847823"/>
                    <a:pt x="343682" y="877690"/>
                  </a:cubicBezTo>
                  <a:cubicBezTo>
                    <a:pt x="180561" y="907557"/>
                    <a:pt x="56496" y="948912"/>
                    <a:pt x="12844" y="1075274"/>
                  </a:cubicBezTo>
                  <a:cubicBezTo>
                    <a:pt x="-30808" y="1201636"/>
                    <a:pt x="48072" y="1511797"/>
                    <a:pt x="81768" y="1635861"/>
                  </a:cubicBezTo>
                  <a:cubicBezTo>
                    <a:pt x="115464" y="1759925"/>
                    <a:pt x="197409" y="1784432"/>
                    <a:pt x="242593" y="1828850"/>
                  </a:cubicBezTo>
                  <a:close/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085B731B-8CB6-00DA-0D27-9BA3F65EA455}"/>
              </a:ext>
            </a:extLst>
          </p:cNvPr>
          <p:cNvSpPr/>
          <p:nvPr/>
        </p:nvSpPr>
        <p:spPr>
          <a:xfrm rot="14698997">
            <a:off x="8896930" y="4932129"/>
            <a:ext cx="238939" cy="2481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F2C3C3-90AD-9BAE-DFD0-C7D1667BA68E}"/>
              </a:ext>
            </a:extLst>
          </p:cNvPr>
          <p:cNvCxnSpPr>
            <a:cxnSpLocks/>
          </p:cNvCxnSpPr>
          <p:nvPr/>
        </p:nvCxnSpPr>
        <p:spPr>
          <a:xfrm>
            <a:off x="9141526" y="5080572"/>
            <a:ext cx="937380" cy="32885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835C58-B141-CA4D-B395-518DEB761E06}"/>
              </a:ext>
            </a:extLst>
          </p:cNvPr>
          <p:cNvCxnSpPr>
            <a:stCxn id="25" idx="4"/>
          </p:cNvCxnSpPr>
          <p:nvPr/>
        </p:nvCxnSpPr>
        <p:spPr>
          <a:xfrm rot="14344533" flipH="1">
            <a:off x="9371215" y="4575963"/>
            <a:ext cx="106699" cy="62557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31E2556-23D0-6C45-B67A-D94C4466C300}"/>
              </a:ext>
            </a:extLst>
          </p:cNvPr>
          <p:cNvGrpSpPr/>
          <p:nvPr/>
        </p:nvGrpSpPr>
        <p:grpSpPr>
          <a:xfrm>
            <a:off x="9086319" y="4026859"/>
            <a:ext cx="2443239" cy="1622798"/>
            <a:chOff x="9162875" y="2186188"/>
            <a:chExt cx="2443239" cy="162279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B24D27D-1996-BDC4-1DE5-20C881AC5281}"/>
                </a:ext>
              </a:extLst>
            </p:cNvPr>
            <p:cNvSpPr/>
            <p:nvPr/>
          </p:nvSpPr>
          <p:spPr>
            <a:xfrm>
              <a:off x="10307939" y="287352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1AADEC9-0CFA-E4CB-EC6D-557D05E14ECD}"/>
                </a:ext>
              </a:extLst>
            </p:cNvPr>
            <p:cNvSpPr/>
            <p:nvPr/>
          </p:nvSpPr>
          <p:spPr>
            <a:xfrm>
              <a:off x="10745228" y="3182153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45AC595-2171-CD62-2D1F-6BEA0CD9DA28}"/>
                </a:ext>
              </a:extLst>
            </p:cNvPr>
            <p:cNvSpPr/>
            <p:nvPr/>
          </p:nvSpPr>
          <p:spPr>
            <a:xfrm>
              <a:off x="10161282" y="345976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99F737B-B04A-4BFF-0518-A2D46612900E}"/>
                </a:ext>
              </a:extLst>
            </p:cNvPr>
            <p:cNvSpPr/>
            <p:nvPr/>
          </p:nvSpPr>
          <p:spPr>
            <a:xfrm>
              <a:off x="9775687" y="2727250"/>
              <a:ext cx="238939" cy="2481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BDD2B02-8305-35DE-B5D3-E08249B0DD00}"/>
                </a:ext>
              </a:extLst>
            </p:cNvPr>
            <p:cNvSpPr/>
            <p:nvPr/>
          </p:nvSpPr>
          <p:spPr>
            <a:xfrm>
              <a:off x="10745228" y="2603185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C9FBCA0-67E2-18E0-1DD8-43F3B7FC945E}"/>
                </a:ext>
              </a:extLst>
            </p:cNvPr>
            <p:cNvSpPr/>
            <p:nvPr/>
          </p:nvSpPr>
          <p:spPr>
            <a:xfrm>
              <a:off x="11158010" y="285131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DB4A85-381F-93A3-ADBF-45919A84051C}"/>
                </a:ext>
              </a:extLst>
            </p:cNvPr>
            <p:cNvSpPr/>
            <p:nvPr/>
          </p:nvSpPr>
          <p:spPr>
            <a:xfrm>
              <a:off x="11094446" y="3504566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281E5F7-0147-BFFA-65DC-297B7ECF1225}"/>
                </a:ext>
              </a:extLst>
            </p:cNvPr>
            <p:cNvCxnSpPr>
              <a:cxnSpLocks/>
              <a:stCxn id="31" idx="7"/>
              <a:endCxn id="35" idx="3"/>
            </p:cNvCxnSpPr>
            <p:nvPr/>
          </p:nvCxnSpPr>
          <p:spPr>
            <a:xfrm flipV="1">
              <a:off x="10949175" y="3063105"/>
              <a:ext cx="243827" cy="155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F293436-1A69-420E-C256-F6D2A45EC65F}"/>
                </a:ext>
              </a:extLst>
            </p:cNvPr>
            <p:cNvCxnSpPr>
              <a:stCxn id="31" idx="0"/>
              <a:endCxn id="34" idx="4"/>
            </p:cNvCxnSpPr>
            <p:nvPr/>
          </p:nvCxnSpPr>
          <p:spPr>
            <a:xfrm flipH="1" flipV="1">
              <a:off x="10817981" y="2851314"/>
              <a:ext cx="46717" cy="3308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D7E58E3-9872-D70A-08C1-3BDAB2EB6C6D}"/>
                </a:ext>
              </a:extLst>
            </p:cNvPr>
            <p:cNvCxnSpPr>
              <a:stCxn id="31" idx="2"/>
              <a:endCxn id="30" idx="5"/>
            </p:cNvCxnSpPr>
            <p:nvPr/>
          </p:nvCxnSpPr>
          <p:spPr>
            <a:xfrm flipH="1" flipV="1">
              <a:off x="10511886" y="3085315"/>
              <a:ext cx="233342" cy="2209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3738D73-BD29-AEC7-40EC-BCE5C7453DA9}"/>
                </a:ext>
              </a:extLst>
            </p:cNvPr>
            <p:cNvCxnSpPr>
              <a:stCxn id="30" idx="2"/>
            </p:cNvCxnSpPr>
            <p:nvPr/>
          </p:nvCxnSpPr>
          <p:spPr>
            <a:xfrm flipH="1" flipV="1">
              <a:off x="10014626" y="2873524"/>
              <a:ext cx="293313" cy="124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6B1B334-9AC2-C174-2E6A-D3A6BF018521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 flipH="1">
              <a:off x="10280752" y="3140798"/>
              <a:ext cx="105875" cy="31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7C2A8F7-03E0-8F4A-9894-1F5876A4D46E}"/>
                </a:ext>
              </a:extLst>
            </p:cNvPr>
            <p:cNvCxnSpPr>
              <a:stCxn id="31" idx="5"/>
              <a:endCxn id="36" idx="1"/>
            </p:cNvCxnSpPr>
            <p:nvPr/>
          </p:nvCxnSpPr>
          <p:spPr>
            <a:xfrm>
              <a:off x="10949175" y="3393944"/>
              <a:ext cx="180263" cy="146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0DAC90-194F-1AD6-C4C8-7BFB812B3D88}"/>
                </a:ext>
              </a:extLst>
            </p:cNvPr>
            <p:cNvSpPr/>
            <p:nvPr/>
          </p:nvSpPr>
          <p:spPr>
            <a:xfrm>
              <a:off x="10292213" y="2873524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01FEE5B-577A-8E90-D39A-BDBDA322DA58}"/>
                </a:ext>
              </a:extLst>
            </p:cNvPr>
            <p:cNvSpPr/>
            <p:nvPr/>
          </p:nvSpPr>
          <p:spPr>
            <a:xfrm>
              <a:off x="10145556" y="3459764"/>
              <a:ext cx="238939" cy="2481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CBF7A16-0D4D-D3F3-9320-B5A970E024C7}"/>
                </a:ext>
              </a:extLst>
            </p:cNvPr>
            <p:cNvSpPr/>
            <p:nvPr/>
          </p:nvSpPr>
          <p:spPr>
            <a:xfrm>
              <a:off x="10729502" y="2603185"/>
              <a:ext cx="238939" cy="2481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BC4B4F9-8DB8-48CF-E94A-3BDD09ADE739}"/>
                </a:ext>
              </a:extLst>
            </p:cNvPr>
            <p:cNvSpPr/>
            <p:nvPr/>
          </p:nvSpPr>
          <p:spPr>
            <a:xfrm rot="1374031">
              <a:off x="9162875" y="2186188"/>
              <a:ext cx="2443239" cy="1622798"/>
            </a:xfrm>
            <a:custGeom>
              <a:avLst/>
              <a:gdLst>
                <a:gd name="connsiteX0" fmla="*/ 242593 w 2455729"/>
                <a:gd name="connsiteY0" fmla="*/ 1828850 h 2365672"/>
                <a:gd name="connsiteX1" fmla="*/ 352872 w 2455729"/>
                <a:gd name="connsiteY1" fmla="*/ 1902369 h 2365672"/>
                <a:gd name="connsiteX2" fmla="*/ 1547565 w 2455729"/>
                <a:gd name="connsiteY2" fmla="*/ 2361867 h 2365672"/>
                <a:gd name="connsiteX3" fmla="*/ 2319521 w 2455729"/>
                <a:gd name="connsiteY3" fmla="*/ 1998864 h 2365672"/>
                <a:gd name="connsiteX4" fmla="*/ 2397636 w 2455729"/>
                <a:gd name="connsiteY4" fmla="*/ 206824 h 2365672"/>
                <a:gd name="connsiteX5" fmla="*/ 1699200 w 2455729"/>
                <a:gd name="connsiteY5" fmla="*/ 114924 h 2365672"/>
                <a:gd name="connsiteX6" fmla="*/ 991573 w 2455729"/>
                <a:gd name="connsiteY6" fmla="*/ 896070 h 2365672"/>
                <a:gd name="connsiteX7" fmla="*/ 343682 w 2455729"/>
                <a:gd name="connsiteY7" fmla="*/ 877690 h 2365672"/>
                <a:gd name="connsiteX8" fmla="*/ 12844 w 2455729"/>
                <a:gd name="connsiteY8" fmla="*/ 1075274 h 2365672"/>
                <a:gd name="connsiteX9" fmla="*/ 81768 w 2455729"/>
                <a:gd name="connsiteY9" fmla="*/ 1635861 h 2365672"/>
                <a:gd name="connsiteX10" fmla="*/ 242593 w 2455729"/>
                <a:gd name="connsiteY10" fmla="*/ 1828850 h 236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5729" h="2365672">
                  <a:moveTo>
                    <a:pt x="242593" y="1828850"/>
                  </a:moveTo>
                  <a:cubicBezTo>
                    <a:pt x="287777" y="1873268"/>
                    <a:pt x="135377" y="1813533"/>
                    <a:pt x="352872" y="1902369"/>
                  </a:cubicBezTo>
                  <a:cubicBezTo>
                    <a:pt x="570367" y="1991205"/>
                    <a:pt x="1219790" y="2345785"/>
                    <a:pt x="1547565" y="2361867"/>
                  </a:cubicBezTo>
                  <a:cubicBezTo>
                    <a:pt x="1875340" y="2377949"/>
                    <a:pt x="2177843" y="2358038"/>
                    <a:pt x="2319521" y="1998864"/>
                  </a:cubicBezTo>
                  <a:cubicBezTo>
                    <a:pt x="2461200" y="1639690"/>
                    <a:pt x="2501023" y="520814"/>
                    <a:pt x="2397636" y="206824"/>
                  </a:cubicBezTo>
                  <a:cubicBezTo>
                    <a:pt x="2294249" y="-107166"/>
                    <a:pt x="1933544" y="50"/>
                    <a:pt x="1699200" y="114924"/>
                  </a:cubicBezTo>
                  <a:cubicBezTo>
                    <a:pt x="1464856" y="229798"/>
                    <a:pt x="1217493" y="768942"/>
                    <a:pt x="991573" y="896070"/>
                  </a:cubicBezTo>
                  <a:cubicBezTo>
                    <a:pt x="765653" y="1023198"/>
                    <a:pt x="506803" y="847823"/>
                    <a:pt x="343682" y="877690"/>
                  </a:cubicBezTo>
                  <a:cubicBezTo>
                    <a:pt x="180561" y="907557"/>
                    <a:pt x="56496" y="948912"/>
                    <a:pt x="12844" y="1075274"/>
                  </a:cubicBezTo>
                  <a:cubicBezTo>
                    <a:pt x="-30808" y="1201636"/>
                    <a:pt x="48072" y="1511797"/>
                    <a:pt x="81768" y="1635861"/>
                  </a:cubicBezTo>
                  <a:cubicBezTo>
                    <a:pt x="115464" y="1759925"/>
                    <a:pt x="197409" y="1784432"/>
                    <a:pt x="242593" y="1828850"/>
                  </a:cubicBezTo>
                  <a:close/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6256F71-53C1-652F-9692-B299A1896308}"/>
              </a:ext>
            </a:extLst>
          </p:cNvPr>
          <p:cNvSpPr/>
          <p:nvPr/>
        </p:nvSpPr>
        <p:spPr>
          <a:xfrm>
            <a:off x="8296314" y="4392939"/>
            <a:ext cx="2296910" cy="1340541"/>
          </a:xfrm>
          <a:custGeom>
            <a:avLst/>
            <a:gdLst>
              <a:gd name="connsiteX0" fmla="*/ 199381 w 2296910"/>
              <a:gd name="connsiteY0" fmla="*/ 382261 h 1340541"/>
              <a:gd name="connsiteX1" fmla="*/ 925096 w 2296910"/>
              <a:gd name="connsiteY1" fmla="*/ 14566 h 1340541"/>
              <a:gd name="connsiteX2" fmla="*/ 1665324 w 2296910"/>
              <a:gd name="connsiteY2" fmla="*/ 130680 h 1340541"/>
              <a:gd name="connsiteX3" fmla="*/ 1771762 w 2296910"/>
              <a:gd name="connsiteY3" fmla="*/ 653194 h 1340541"/>
              <a:gd name="connsiteX4" fmla="*/ 2100753 w 2296910"/>
              <a:gd name="connsiteY4" fmla="*/ 832204 h 1340541"/>
              <a:gd name="connsiteX5" fmla="*/ 2289438 w 2296910"/>
              <a:gd name="connsiteY5" fmla="*/ 1151518 h 1340541"/>
              <a:gd name="connsiteX6" fmla="*/ 1849172 w 2296910"/>
              <a:gd name="connsiteY6" fmla="*/ 1340204 h 1340541"/>
              <a:gd name="connsiteX7" fmla="*/ 944448 w 2296910"/>
              <a:gd name="connsiteY7" fmla="*/ 1107975 h 1340541"/>
              <a:gd name="connsiteX8" fmla="*/ 49400 w 2296910"/>
              <a:gd name="connsiteY8" fmla="*/ 933804 h 1340541"/>
              <a:gd name="connsiteX9" fmla="*/ 199381 w 2296910"/>
              <a:gd name="connsiteY9" fmla="*/ 382261 h 134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96910" h="1340541">
                <a:moveTo>
                  <a:pt x="199381" y="382261"/>
                </a:moveTo>
                <a:cubicBezTo>
                  <a:pt x="345330" y="229055"/>
                  <a:pt x="680772" y="56496"/>
                  <a:pt x="925096" y="14566"/>
                </a:cubicBezTo>
                <a:cubicBezTo>
                  <a:pt x="1169420" y="-27364"/>
                  <a:pt x="1524213" y="24242"/>
                  <a:pt x="1665324" y="130680"/>
                </a:cubicBezTo>
                <a:cubicBezTo>
                  <a:pt x="1806435" y="237118"/>
                  <a:pt x="1699191" y="536273"/>
                  <a:pt x="1771762" y="653194"/>
                </a:cubicBezTo>
                <a:cubicBezTo>
                  <a:pt x="1844333" y="770115"/>
                  <a:pt x="2014474" y="749150"/>
                  <a:pt x="2100753" y="832204"/>
                </a:cubicBezTo>
                <a:cubicBezTo>
                  <a:pt x="2187032" y="915258"/>
                  <a:pt x="2331368" y="1066851"/>
                  <a:pt x="2289438" y="1151518"/>
                </a:cubicBezTo>
                <a:cubicBezTo>
                  <a:pt x="2247508" y="1236185"/>
                  <a:pt x="2073337" y="1347461"/>
                  <a:pt x="1849172" y="1340204"/>
                </a:cubicBezTo>
                <a:cubicBezTo>
                  <a:pt x="1625007" y="1332947"/>
                  <a:pt x="1244410" y="1175708"/>
                  <a:pt x="944448" y="1107975"/>
                </a:cubicBezTo>
                <a:cubicBezTo>
                  <a:pt x="644486" y="1040242"/>
                  <a:pt x="171965" y="1057175"/>
                  <a:pt x="49400" y="933804"/>
                </a:cubicBezTo>
                <a:cubicBezTo>
                  <a:pt x="-73165" y="810433"/>
                  <a:pt x="53432" y="535467"/>
                  <a:pt x="199381" y="382261"/>
                </a:cubicBez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55CF8-7DEA-467E-1256-8FB0D6842B62}"/>
              </a:ext>
            </a:extLst>
          </p:cNvPr>
          <p:cNvSpPr txBox="1"/>
          <p:nvPr/>
        </p:nvSpPr>
        <p:spPr>
          <a:xfrm>
            <a:off x="6733148" y="4741320"/>
            <a:ext cx="11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New view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6EAFDEB-79F6-F4ED-A73F-E9B3BEEC214E}"/>
              </a:ext>
            </a:extLst>
          </p:cNvPr>
          <p:cNvSpPr/>
          <p:nvPr/>
        </p:nvSpPr>
        <p:spPr>
          <a:xfrm>
            <a:off x="7808686" y="4542897"/>
            <a:ext cx="1083733" cy="338741"/>
          </a:xfrm>
          <a:custGeom>
            <a:avLst/>
            <a:gdLst>
              <a:gd name="connsiteX0" fmla="*/ 0 w 1083733"/>
              <a:gd name="connsiteY0" fmla="*/ 314551 h 338741"/>
              <a:gd name="connsiteX1" fmla="*/ 725714 w 1083733"/>
              <a:gd name="connsiteY1" fmla="*/ 74 h 338741"/>
              <a:gd name="connsiteX2" fmla="*/ 1083733 w 1083733"/>
              <a:gd name="connsiteY2" fmla="*/ 338741 h 33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733" h="338741">
                <a:moveTo>
                  <a:pt x="0" y="314551"/>
                </a:moveTo>
                <a:cubicBezTo>
                  <a:pt x="272546" y="155296"/>
                  <a:pt x="545092" y="-3958"/>
                  <a:pt x="725714" y="74"/>
                </a:cubicBezTo>
                <a:cubicBezTo>
                  <a:pt x="906336" y="4106"/>
                  <a:pt x="995034" y="171423"/>
                  <a:pt x="1083733" y="338741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EDA7EB-F8B3-BB4F-B305-D8DC5785AA22}"/>
                  </a:ext>
                </a:extLst>
              </p:cNvPr>
              <p:cNvSpPr txBox="1"/>
              <p:nvPr/>
            </p:nvSpPr>
            <p:spPr>
              <a:xfrm>
                <a:off x="7653713" y="5216920"/>
                <a:ext cx="716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EDA7EB-F8B3-BB4F-B305-D8DC5785A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713" y="5216920"/>
                <a:ext cx="716671" cy="369332"/>
              </a:xfrm>
              <a:prstGeom prst="rect">
                <a:avLst/>
              </a:prstGeom>
              <a:blipFill>
                <a:blip r:embed="rId3"/>
                <a:stretch>
                  <a:fillRect l="-7692" t="-8333" b="-2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D479B95-6A57-42BF-4884-EF4ACD5B0A49}"/>
                  </a:ext>
                </a:extLst>
              </p:cNvPr>
              <p:cNvSpPr txBox="1"/>
              <p:nvPr/>
            </p:nvSpPr>
            <p:spPr>
              <a:xfrm>
                <a:off x="8513721" y="2771466"/>
                <a:ext cx="706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C00000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D479B95-6A57-42BF-4884-EF4ACD5B0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721" y="2771466"/>
                <a:ext cx="706284" cy="369332"/>
              </a:xfrm>
              <a:prstGeom prst="rect">
                <a:avLst/>
              </a:prstGeom>
              <a:blipFill>
                <a:blip r:embed="rId4"/>
                <a:stretch>
                  <a:fillRect l="-7826" t="-8333" b="-2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54B3EF-9548-86CA-9AF5-01BD3CDDBA32}"/>
                  </a:ext>
                </a:extLst>
              </p:cNvPr>
              <p:cNvSpPr txBox="1"/>
              <p:nvPr/>
            </p:nvSpPr>
            <p:spPr>
              <a:xfrm>
                <a:off x="11450227" y="5063209"/>
                <a:ext cx="706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C00000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54B3EF-9548-86CA-9AF5-01BD3CDDB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227" y="5063209"/>
                <a:ext cx="706284" cy="369332"/>
              </a:xfrm>
              <a:prstGeom prst="rect">
                <a:avLst/>
              </a:prstGeom>
              <a:blipFill>
                <a:blip r:embed="rId5"/>
                <a:stretch>
                  <a:fillRect l="-6897" t="-8333" b="-2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1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6AFB-1548-3D5A-6F2D-C3074F22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Point cloud for pairs of views: Test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820F-F4AF-A82A-3FC2-9F1920FB8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78749" cy="4919798"/>
          </a:xfrm>
        </p:spPr>
        <p:txBody>
          <a:bodyPr>
            <a:normAutofit fontScale="92500"/>
          </a:bodyPr>
          <a:lstStyle/>
          <a:p>
            <a:r>
              <a:rPr lang="en-AU" dirty="0"/>
              <a:t>Aim: to associate a sparse set of point clouds with a pair of views.</a:t>
            </a:r>
          </a:p>
          <a:p>
            <a:endParaRPr lang="en-AU" dirty="0"/>
          </a:p>
          <a:p>
            <a:r>
              <a:rPr lang="en-AU" dirty="0"/>
              <a:t>Using </a:t>
            </a:r>
            <a:r>
              <a:rPr lang="en-AU" dirty="0" err="1"/>
              <a:t>Colmap</a:t>
            </a:r>
            <a:r>
              <a:rPr lang="en-AU" dirty="0"/>
              <a:t> or </a:t>
            </a:r>
            <a:r>
              <a:rPr lang="en-AU" dirty="0" err="1"/>
              <a:t>Matlab</a:t>
            </a:r>
            <a:r>
              <a:rPr lang="en-AU" dirty="0"/>
              <a:t>, determine point clouds for a pair of views.</a:t>
            </a:r>
          </a:p>
          <a:p>
            <a:pPr lvl="1"/>
            <a:r>
              <a:rPr lang="en-AU" dirty="0"/>
              <a:t>Resulting sparse point clouds can be associated with edges between pairs of views in the graph.</a:t>
            </a:r>
          </a:p>
          <a:p>
            <a:pPr lvl="1"/>
            <a:r>
              <a:rPr lang="en-AU"/>
              <a:t>Allows sparse </a:t>
            </a:r>
            <a:r>
              <a:rPr lang="en-AU" dirty="0"/>
              <a:t>point clods to be stored as an initial description of parts of the scene.</a:t>
            </a:r>
          </a:p>
          <a:p>
            <a:endParaRPr lang="en-AU" dirty="0"/>
          </a:p>
          <a:p>
            <a:r>
              <a:rPr lang="en-AU" dirty="0"/>
              <a:t>Extend to determining point clouds for a small set of views (e.g. 4 views)</a:t>
            </a:r>
          </a:p>
          <a:p>
            <a:pPr lvl="1"/>
            <a:r>
              <a:rPr lang="en-AU" dirty="0"/>
              <a:t>Use </a:t>
            </a:r>
            <a:r>
              <a:rPr lang="en-AU" dirty="0" err="1"/>
              <a:t>Colmap</a:t>
            </a:r>
            <a:r>
              <a:rPr lang="en-AU" dirty="0"/>
              <a:t> to create a point cloud for the small set of views</a:t>
            </a:r>
          </a:p>
          <a:p>
            <a:pPr lvl="1"/>
            <a:r>
              <a:rPr lang="en-AU" dirty="0"/>
              <a:t>Explore options for associating subsets of point clouds with edges between view pairs.</a:t>
            </a:r>
          </a:p>
        </p:txBody>
      </p:sp>
    </p:spTree>
    <p:extLst>
      <p:ext uri="{BB962C8B-B14F-4D97-AF65-F5344CB8AC3E}">
        <p14:creationId xmlns:p14="http://schemas.microsoft.com/office/powerpoint/2010/main" val="162551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329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Camera Extrinsic Parameters: Test 1</vt:lpstr>
      <vt:lpstr>PowerPoint Presentation</vt:lpstr>
      <vt:lpstr>PowerPoint Presentation</vt:lpstr>
      <vt:lpstr>Camera Extrinsic Parameters: Test 2</vt:lpstr>
      <vt:lpstr>Point cloud for pairs of views: Test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Extrinsic Parameters</dc:title>
  <dc:creator>Reji Mathew</dc:creator>
  <cp:lastModifiedBy>faizullah@sju.ac.kr</cp:lastModifiedBy>
  <cp:revision>7</cp:revision>
  <dcterms:created xsi:type="dcterms:W3CDTF">2024-05-17T07:18:22Z</dcterms:created>
  <dcterms:modified xsi:type="dcterms:W3CDTF">2024-05-22T06:49:48Z</dcterms:modified>
</cp:coreProperties>
</file>