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3" r:id="rId14"/>
    <p:sldId id="325" r:id="rId15"/>
    <p:sldId id="324" r:id="rId16"/>
    <p:sldId id="326" r:id="rId17"/>
    <p:sldId id="327" r:id="rId18"/>
    <p:sldId id="328" r:id="rId19"/>
  </p:sldIdLst>
  <p:sldSz cx="9144000" cy="5143500" type="screen16x9"/>
  <p:notesSz cx="6858000" cy="9144000"/>
  <p:embeddedFontLst>
    <p:embeddedFont>
      <p:font typeface="Roboto Mono" panose="020B060402020202020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</p:embeddedFont>
    <p:embeddedFont>
      <p:font typeface="Roboto Mono Medium" panose="020B0604020202020204" charset="0"/>
      <p:regular r:id="rId26"/>
    </p:embeddedFont>
    <p:embeddedFont>
      <p:font typeface="Goudy Stout" panose="0202090407030B020401" pitchFamily="18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1875621-4C2C-440C-A8FC-535CDF86A6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372" y="-108"/>
      </p:cViewPr>
      <p:guideLst>
        <p:guide orient="horz" pos="16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8" name="Google Shape;2518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8620550" y="18105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82075" y="209680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651000" y="24601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2161275" y="504875"/>
            <a:ext cx="144300" cy="144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455000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3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" name="Google Shape;48;p3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" name="Google Shape;49;p3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" name="Google Shape;50;p3"/>
          <p:cNvCxnSpPr/>
          <p:nvPr/>
        </p:nvCxnSpPr>
        <p:spPr>
          <a:xfrm rot="10800000">
            <a:off x="2841950" y="-442575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1" name="Google Shape;51;p3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" name="Google Shape;52;p3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3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6" name="Google Shape;56;p3"/>
          <p:cNvSpPr/>
          <p:nvPr/>
        </p:nvSpPr>
        <p:spPr>
          <a:xfrm flipH="1">
            <a:off x="3581300" y="4399063"/>
            <a:ext cx="246900" cy="2469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3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" name="Google Shape;59;p3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" name="Google Shape;60;p3"/>
          <p:cNvCxnSpPr/>
          <p:nvPr/>
        </p:nvCxnSpPr>
        <p:spPr>
          <a:xfrm rot="10800000">
            <a:off x="1489525" y="469857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1" name="Google Shape;61;p3"/>
          <p:cNvCxnSpPr/>
          <p:nvPr/>
        </p:nvCxnSpPr>
        <p:spPr>
          <a:xfrm rot="10800000">
            <a:off x="2595375" y="433977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912075" y="2704625"/>
            <a:ext cx="421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834925" y="1716447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2400">
                <a:latin typeface="Itim" panose="00000500000000000000"/>
                <a:ea typeface="Itim" panose="00000500000000000000"/>
                <a:cs typeface="Itim" panose="00000500000000000000"/>
                <a:sym typeface="Itim" panose="000005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8650198" y="1874875"/>
            <a:ext cx="84900" cy="8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8627550" y="2043406"/>
            <a:ext cx="130200" cy="13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8668123" y="2257327"/>
            <a:ext cx="49200" cy="4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1432400" y="409325"/>
            <a:ext cx="81600" cy="8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4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6" name="Google Shape;76;p4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" name="Google Shape;77;p4"/>
          <p:cNvCxnSpPr/>
          <p:nvPr/>
        </p:nvCxnSpPr>
        <p:spPr>
          <a:xfrm rot="10800000">
            <a:off x="1472550" y="-555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8" name="Google Shape;78;p4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9" name="Google Shape;79;p4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480644" y="1072527"/>
            <a:ext cx="80700" cy="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423925" y="802575"/>
            <a:ext cx="194100" cy="19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4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3" name="Google Shape;83;p4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4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" name="Google Shape;85;p4"/>
          <p:cNvSpPr/>
          <p:nvPr/>
        </p:nvSpPr>
        <p:spPr>
          <a:xfrm flipH="1">
            <a:off x="6067725" y="167025"/>
            <a:ext cx="207300" cy="2070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1431650" y="49160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1369475" y="4661300"/>
            <a:ext cx="207300" cy="207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913437" y="3031174"/>
            <a:ext cx="103200" cy="10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885875" y="3236274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90;p4"/>
          <p:cNvCxnSpPr/>
          <p:nvPr/>
        </p:nvCxnSpPr>
        <p:spPr>
          <a:xfrm rot="10800000">
            <a:off x="8965075" y="1601763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" name="Google Shape;91;p4"/>
          <p:cNvSpPr/>
          <p:nvPr/>
        </p:nvSpPr>
        <p:spPr>
          <a:xfrm flipH="1">
            <a:off x="479400" y="28363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3571300" y="46613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3509275" y="4792150"/>
            <a:ext cx="207300" cy="2070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8637900" y="11344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599425" y="1342525"/>
            <a:ext cx="221100" cy="22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6"/>
          <p:cNvCxnSpPr/>
          <p:nvPr/>
        </p:nvCxnSpPr>
        <p:spPr>
          <a:xfrm rot="10800000">
            <a:off x="171825" y="20938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8710075" y="-3474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7867825" y="-95175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6"/>
          <p:cNvCxnSpPr/>
          <p:nvPr/>
        </p:nvCxnSpPr>
        <p:spPr>
          <a:xfrm rot="10800000">
            <a:off x="1084850" y="-563125"/>
            <a:ext cx="0" cy="12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" name="Google Shape;135;p6"/>
          <p:cNvSpPr/>
          <p:nvPr/>
        </p:nvSpPr>
        <p:spPr>
          <a:xfrm>
            <a:off x="8668550" y="44646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586625" y="46538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328425" y="18680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668275" y="1975975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 rot="10800000">
            <a:off x="7925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6"/>
          <p:cNvCxnSpPr/>
          <p:nvPr/>
        </p:nvCxnSpPr>
        <p:spPr>
          <a:xfrm rot="10800000">
            <a:off x="4421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6"/>
          <p:cNvCxnSpPr/>
          <p:nvPr/>
        </p:nvCxnSpPr>
        <p:spPr>
          <a:xfrm rot="10800000">
            <a:off x="26278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6"/>
          <p:cNvCxnSpPr/>
          <p:nvPr/>
        </p:nvCxnSpPr>
        <p:spPr>
          <a:xfrm rot="10800000">
            <a:off x="56882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19416" y="3578625"/>
            <a:ext cx="105000" cy="10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91425" y="3730012"/>
            <a:ext cx="160800" cy="16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877432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75205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879195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8"/>
          <p:cNvCxnSpPr/>
          <p:nvPr/>
        </p:nvCxnSpPr>
        <p:spPr>
          <a:xfrm rot="10800000">
            <a:off x="8816050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8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8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8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5" name="Google Shape;185;p8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9" name="Google Shape;189;p8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272526" y="30958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245900" y="28273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8"/>
          <p:cNvCxnSpPr/>
          <p:nvPr/>
        </p:nvCxnSpPr>
        <p:spPr>
          <a:xfrm rot="10800000">
            <a:off x="335575" y="1785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8"/>
          <p:cNvCxnSpPr/>
          <p:nvPr/>
        </p:nvCxnSpPr>
        <p:spPr>
          <a:xfrm rot="10800000">
            <a:off x="2223050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5" name="Google Shape;195;p8"/>
          <p:cNvSpPr/>
          <p:nvPr/>
        </p:nvSpPr>
        <p:spPr>
          <a:xfrm flipH="1">
            <a:off x="2574200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 rot="10800000">
            <a:off x="5612175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8"/>
          <p:cNvCxnSpPr/>
          <p:nvPr/>
        </p:nvCxnSpPr>
        <p:spPr>
          <a:xfrm rot="10800000">
            <a:off x="6171450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8" name="Google Shape;198;p8"/>
          <p:cNvSpPr/>
          <p:nvPr/>
        </p:nvSpPr>
        <p:spPr>
          <a:xfrm flipH="1">
            <a:off x="4069036" y="45659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 flipH="1">
            <a:off x="3999550" y="47268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flipH="1">
            <a:off x="1437486" y="836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flipH="1">
            <a:off x="1368000" y="2445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0"/>
          <p:cNvSpPr txBox="1">
            <a:spLocks noGrp="1"/>
          </p:cNvSpPr>
          <p:nvPr>
            <p:ph type="subTitle" idx="1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8" name="Google Shape;898;p30"/>
          <p:cNvSpPr txBox="1">
            <a:spLocks noGrp="1"/>
          </p:cNvSpPr>
          <p:nvPr>
            <p:ph type="subTitle" idx="2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2" name="Google Shape;1212;p38"/>
          <p:cNvSpPr/>
          <p:nvPr/>
        </p:nvSpPr>
        <p:spPr>
          <a:xfrm rot="10800000" flipH="1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 rot="10800000" flipH="1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3" name="Google Shape;1233;p39"/>
          <p:cNvSpPr/>
          <p:nvPr/>
        </p:nvSpPr>
        <p:spPr>
          <a:xfrm rot="10800000" flipH="1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9"/>
          <p:cNvSpPr/>
          <p:nvPr/>
        </p:nvSpPr>
        <p:spPr>
          <a:xfrm rot="10800000" flipH="1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 panose="00000009000000000000"/>
              <a:buNone/>
              <a:defRPr sz="3000">
                <a:solidFill>
                  <a:schemeClr val="dk1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ctrTitle"/>
          </p:nvPr>
        </p:nvSpPr>
        <p:spPr>
          <a:xfrm>
            <a:off x="712949" y="26192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DASAR SISTEM KOMPUTER</a:t>
            </a:r>
            <a:br>
              <a:rPr lang="en-GB" dirty="0" smtClean="0"/>
            </a:br>
            <a:r>
              <a:rPr lang="en-GB" dirty="0" smtClean="0">
                <a:solidFill>
                  <a:srgbClr val="CBE125"/>
                </a:solidFill>
              </a:rPr>
              <a:t>TUGAS AKHIR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58" name="Google Shape;1258;p43"/>
          <p:cNvSpPr txBox="1">
            <a:spLocks noGrp="1"/>
          </p:cNvSpPr>
          <p:nvPr>
            <p:ph type="subTitle" idx="1"/>
          </p:nvPr>
        </p:nvSpPr>
        <p:spPr>
          <a:xfrm>
            <a:off x="712949" y="328870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PEMBUATAN APLIKASI SEDERHANA</a:t>
            </a:r>
            <a:endParaRPr dirty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259" name="Google Shape;1259;p43"/>
          <p:cNvSpPr/>
          <p:nvPr/>
        </p:nvSpPr>
        <p:spPr>
          <a:xfrm>
            <a:off x="6520350" y="86250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7664775" y="230265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8004900" y="4001200"/>
            <a:ext cx="201600" cy="2016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8065800" y="4299975"/>
            <a:ext cx="79800" cy="798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5751325" y="4261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4" name="Google Shape;1264;p43"/>
          <p:cNvCxnSpPr/>
          <p:nvPr/>
        </p:nvCxnSpPr>
        <p:spPr>
          <a:xfrm rot="10800000">
            <a:off x="8105700" y="210625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43"/>
          <p:cNvCxnSpPr/>
          <p:nvPr/>
        </p:nvCxnSpPr>
        <p:spPr>
          <a:xfrm rot="10800000">
            <a:off x="6961250" y="2161375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3"/>
          <p:cNvCxnSpPr/>
          <p:nvPr/>
        </p:nvCxnSpPr>
        <p:spPr>
          <a:xfrm rot="10800000">
            <a:off x="7352775" y="3067450"/>
            <a:ext cx="0" cy="1350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" name="Straight Connector 2"/>
          <p:cNvCxnSpPr/>
          <p:nvPr/>
        </p:nvCxnSpPr>
        <p:spPr>
          <a:xfrm flipV="1">
            <a:off x="514350" y="3206750"/>
            <a:ext cx="523697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RANCANGAN </a:t>
            </a:r>
            <a:r>
              <a:rPr lang="en-GB" dirty="0" smtClean="0">
                <a:solidFill>
                  <a:schemeClr val="bg1"/>
                </a:solidFill>
              </a:rPr>
              <a:t>APLIKASI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3" y="1560874"/>
            <a:ext cx="3785012" cy="2129068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006" y="1560874"/>
            <a:ext cx="4253394" cy="2135497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7"/>
          <p:cNvSpPr/>
          <p:nvPr/>
        </p:nvSpPr>
        <p:spPr>
          <a:xfrm>
            <a:off x="862375" y="1573047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912074" y="2704625"/>
            <a:ext cx="823192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CODING IDE/EDITOR</a:t>
            </a:r>
            <a:endParaRPr sz="3600" dirty="0"/>
          </a:p>
        </p:txBody>
      </p:sp>
      <p:sp>
        <p:nvSpPr>
          <p:cNvPr id="1344" name="Google Shape;1344;p47"/>
          <p:cNvSpPr txBox="1">
            <a:spLocks noGrp="1"/>
          </p:cNvSpPr>
          <p:nvPr>
            <p:ph type="body" idx="1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 smtClean="0">
                <a:latin typeface="Roboto Mono Medium" panose="00000009000000000000" charset="0"/>
                <a:cs typeface="Roboto Mono Medium" panose="00000009000000000000" charset="0"/>
              </a:rPr>
              <a:t>APLIKASI PENYEWAAN MOTOR</a:t>
            </a:r>
            <a:endParaRPr dirty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7"/>
          <p:cNvSpPr/>
          <p:nvPr/>
        </p:nvSpPr>
        <p:spPr>
          <a:xfrm>
            <a:off x="5457850" y="259617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9" name="Google Shape;1359;p47"/>
          <p:cNvCxnSpPr/>
          <p:nvPr/>
        </p:nvCxnSpPr>
        <p:spPr>
          <a:xfrm rot="10800000">
            <a:off x="5530050" y="136725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0" name="Google Shape;1360;p47"/>
          <p:cNvSpPr/>
          <p:nvPr/>
        </p:nvSpPr>
        <p:spPr>
          <a:xfrm>
            <a:off x="5496350" y="286620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62375" y="1739596"/>
            <a:ext cx="1061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 Medium" panose="00000009000000000000"/>
              <a:buNone/>
              <a:defRPr sz="48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600" dirty="0" smtClean="0">
                <a:latin typeface="Goudy Stout" panose="0202090407030B020401" pitchFamily="18" charset="0"/>
              </a:rPr>
              <a:t>05</a:t>
            </a:r>
            <a:endParaRPr lang="en-US" sz="3600" dirty="0">
              <a:latin typeface="Goudy Stout" panose="0202090407030B0204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552967" y="540000"/>
            <a:ext cx="8038066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CODING IDE/EDIT</a:t>
            </a:r>
            <a:r>
              <a:rPr lang="en-GB" dirty="0" smtClean="0">
                <a:solidFill>
                  <a:schemeClr val="bg1"/>
                </a:solidFill>
              </a:rPr>
              <a:t>OR BAGIAN TAMPILAN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67" y="1281350"/>
            <a:ext cx="7871033" cy="2803025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469450" y="538888"/>
            <a:ext cx="8038066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CODING IDE/EDIT</a:t>
            </a:r>
            <a:r>
              <a:rPr lang="en-GB" dirty="0" smtClean="0">
                <a:solidFill>
                  <a:schemeClr val="bg1"/>
                </a:solidFill>
              </a:rPr>
              <a:t>OR BAGIAN PROSES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9" y="1229225"/>
            <a:ext cx="927102" cy="35575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21" y="1229225"/>
            <a:ext cx="972428" cy="3557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19" y="1229225"/>
            <a:ext cx="1312118" cy="3557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7"/>
          <p:cNvSpPr/>
          <p:nvPr/>
        </p:nvSpPr>
        <p:spPr>
          <a:xfrm>
            <a:off x="862375" y="1573047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912074" y="2704625"/>
            <a:ext cx="823192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TAMPILAN LUAR PROGRAM</a:t>
            </a:r>
            <a:endParaRPr sz="3600" dirty="0"/>
          </a:p>
        </p:txBody>
      </p:sp>
      <p:sp>
        <p:nvSpPr>
          <p:cNvPr id="1344" name="Google Shape;1344;p47"/>
          <p:cNvSpPr txBox="1">
            <a:spLocks noGrp="1"/>
          </p:cNvSpPr>
          <p:nvPr>
            <p:ph type="body" idx="1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 smtClean="0">
                <a:latin typeface="Roboto Mono Medium" panose="00000009000000000000" charset="0"/>
                <a:cs typeface="Roboto Mono Medium" panose="00000009000000000000" charset="0"/>
              </a:rPr>
              <a:t>APLIKASI PENYEWAAN MOTOR</a:t>
            </a:r>
            <a:endParaRPr dirty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7"/>
          <p:cNvSpPr/>
          <p:nvPr/>
        </p:nvSpPr>
        <p:spPr>
          <a:xfrm>
            <a:off x="5457850" y="259617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9" name="Google Shape;1359;p47"/>
          <p:cNvCxnSpPr/>
          <p:nvPr/>
        </p:nvCxnSpPr>
        <p:spPr>
          <a:xfrm rot="10800000">
            <a:off x="5530050" y="136725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0" name="Google Shape;1360;p47"/>
          <p:cNvSpPr/>
          <p:nvPr/>
        </p:nvSpPr>
        <p:spPr>
          <a:xfrm>
            <a:off x="5496350" y="286620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62375" y="1739596"/>
            <a:ext cx="1061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 Medium" panose="00000009000000000000"/>
              <a:buNone/>
              <a:defRPr sz="48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600" dirty="0" smtClean="0">
                <a:latin typeface="Goudy Stout" panose="0202090407030B020401" pitchFamily="18" charset="0"/>
              </a:rPr>
              <a:t>06</a:t>
            </a:r>
            <a:endParaRPr lang="en-US" sz="3600" dirty="0">
              <a:latin typeface="Goudy Stout" panose="0202090407030B0204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552967" y="540000"/>
            <a:ext cx="8038066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TAMPILAN LUAR PROGRAM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4" y="1701846"/>
            <a:ext cx="4033928" cy="2014182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701847"/>
            <a:ext cx="4019033" cy="2017832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7"/>
          <p:cNvSpPr/>
          <p:nvPr/>
        </p:nvSpPr>
        <p:spPr>
          <a:xfrm>
            <a:off x="862375" y="1573047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912074" y="2704625"/>
            <a:ext cx="823192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TAMPILAN PROJEK DARI GITHUB</a:t>
            </a:r>
            <a:endParaRPr sz="3600" dirty="0"/>
          </a:p>
        </p:txBody>
      </p:sp>
      <p:sp>
        <p:nvSpPr>
          <p:cNvPr id="1344" name="Google Shape;1344;p47"/>
          <p:cNvSpPr txBox="1">
            <a:spLocks noGrp="1"/>
          </p:cNvSpPr>
          <p:nvPr>
            <p:ph type="body" idx="1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 smtClean="0">
                <a:latin typeface="Roboto Mono Medium" panose="00000009000000000000" charset="0"/>
                <a:cs typeface="Roboto Mono Medium" panose="00000009000000000000" charset="0"/>
              </a:rPr>
              <a:t>APLIKASI PENYEWAAN MOTOR</a:t>
            </a:r>
            <a:endParaRPr dirty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7"/>
          <p:cNvSpPr/>
          <p:nvPr/>
        </p:nvSpPr>
        <p:spPr>
          <a:xfrm>
            <a:off x="5457850" y="259617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9" name="Google Shape;1359;p47"/>
          <p:cNvCxnSpPr/>
          <p:nvPr/>
        </p:nvCxnSpPr>
        <p:spPr>
          <a:xfrm rot="10800000">
            <a:off x="5530050" y="136725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0" name="Google Shape;1360;p47"/>
          <p:cNvSpPr/>
          <p:nvPr/>
        </p:nvSpPr>
        <p:spPr>
          <a:xfrm>
            <a:off x="5496350" y="286620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62375" y="1739596"/>
            <a:ext cx="1061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 Medium" panose="00000009000000000000"/>
              <a:buNone/>
              <a:defRPr sz="48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600" dirty="0" smtClean="0">
                <a:latin typeface="Goudy Stout" panose="0202090407030B020401" pitchFamily="18" charset="0"/>
              </a:rPr>
              <a:t>07</a:t>
            </a:r>
            <a:endParaRPr lang="en-US" sz="3600" dirty="0">
              <a:latin typeface="Goudy Stout" panose="0202090407030B0204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552967" y="540000"/>
            <a:ext cx="8038066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TAMPILAN PRO</a:t>
            </a:r>
            <a:r>
              <a:rPr lang="en-GB" dirty="0" smtClean="0">
                <a:solidFill>
                  <a:schemeClr val="bg1"/>
                </a:solidFill>
              </a:rPr>
              <a:t>JEK DARI GITHUB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1229225"/>
            <a:ext cx="6311900" cy="3550444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8"/>
          <p:cNvSpPr txBox="1">
            <a:spLocks noGrp="1"/>
          </p:cNvSpPr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TERIMA </a:t>
            </a:r>
            <a:r>
              <a:rPr lang="en-GB" dirty="0" smtClean="0">
                <a:solidFill>
                  <a:schemeClr val="lt1"/>
                </a:solidFill>
              </a:rPr>
              <a:t>KASIH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00" name="Google Shape;1600;p58"/>
          <p:cNvSpPr/>
          <p:nvPr/>
        </p:nvSpPr>
        <p:spPr>
          <a:xfrm flipH="1">
            <a:off x="7641206" y="1765130"/>
            <a:ext cx="47700" cy="4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58"/>
          <p:cNvSpPr/>
          <p:nvPr/>
        </p:nvSpPr>
        <p:spPr>
          <a:xfrm flipH="1">
            <a:off x="7636075" y="1675800"/>
            <a:ext cx="57900" cy="5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8"/>
          <p:cNvSpPr/>
          <p:nvPr/>
        </p:nvSpPr>
        <p:spPr>
          <a:xfrm>
            <a:off x="2362200" y="11394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8"/>
          <p:cNvSpPr/>
          <p:nvPr/>
        </p:nvSpPr>
        <p:spPr>
          <a:xfrm>
            <a:off x="2302950" y="13285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4" name="Google Shape;1604;p58"/>
          <p:cNvCxnSpPr/>
          <p:nvPr/>
        </p:nvCxnSpPr>
        <p:spPr>
          <a:xfrm rot="10800000">
            <a:off x="7665063" y="6986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05" name="Google Shape;1605;p58"/>
          <p:cNvSpPr/>
          <p:nvPr/>
        </p:nvSpPr>
        <p:spPr>
          <a:xfrm flipH="1">
            <a:off x="6691225" y="40933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6" name="Google Shape;1606;p58"/>
          <p:cNvCxnSpPr/>
          <p:nvPr/>
        </p:nvCxnSpPr>
        <p:spPr>
          <a:xfrm rot="10800000">
            <a:off x="6749850" y="34760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07" name="Google Shape;1607;p58"/>
          <p:cNvSpPr/>
          <p:nvPr/>
        </p:nvSpPr>
        <p:spPr>
          <a:xfrm flipH="1">
            <a:off x="6711975" y="42784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8"/>
          <p:cNvSpPr/>
          <p:nvPr/>
        </p:nvSpPr>
        <p:spPr>
          <a:xfrm flipH="1">
            <a:off x="988375" y="40933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9" name="Google Shape;1609;p58"/>
          <p:cNvCxnSpPr/>
          <p:nvPr/>
        </p:nvCxnSpPr>
        <p:spPr>
          <a:xfrm rot="10800000">
            <a:off x="1047000" y="34760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10" name="Google Shape;1610;p58"/>
          <p:cNvSpPr/>
          <p:nvPr/>
        </p:nvSpPr>
        <p:spPr>
          <a:xfrm flipH="1">
            <a:off x="1009125" y="42784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58"/>
          <p:cNvSpPr/>
          <p:nvPr/>
        </p:nvSpPr>
        <p:spPr>
          <a:xfrm flipH="1">
            <a:off x="5225325" y="15044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2" name="Google Shape;1612;p58"/>
          <p:cNvCxnSpPr/>
          <p:nvPr/>
        </p:nvCxnSpPr>
        <p:spPr>
          <a:xfrm rot="10800000">
            <a:off x="5283950" y="887175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13" name="Google Shape;1613;p58"/>
          <p:cNvSpPr/>
          <p:nvPr/>
        </p:nvSpPr>
        <p:spPr>
          <a:xfrm flipH="1">
            <a:off x="5246075" y="16895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8"/>
          <p:cNvSpPr/>
          <p:nvPr/>
        </p:nvSpPr>
        <p:spPr>
          <a:xfrm flipH="1">
            <a:off x="2129350" y="3819400"/>
            <a:ext cx="229800" cy="22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5" name="Google Shape;1615;p58"/>
          <p:cNvCxnSpPr/>
          <p:nvPr/>
        </p:nvCxnSpPr>
        <p:spPr>
          <a:xfrm rot="10800000">
            <a:off x="2244275" y="32139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16" name="Google Shape;1616;p58"/>
          <p:cNvSpPr/>
          <p:nvPr/>
        </p:nvSpPr>
        <p:spPr>
          <a:xfrm flipH="1">
            <a:off x="2206400" y="413505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44;p47"/>
          <p:cNvSpPr txBox="1"/>
          <p:nvPr/>
        </p:nvSpPr>
        <p:spPr>
          <a:xfrm>
            <a:off x="13050" y="3159200"/>
            <a:ext cx="913095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tx1"/>
                </a:solidFill>
                <a:latin typeface="Roboto Mono Medium" panose="00000009000000000000" charset="0"/>
                <a:cs typeface="Roboto Mono Medium" panose="00000009000000000000" charset="0"/>
              </a:rPr>
              <a:t>TUGAS AKHIR DSK PEMBUATAN APLIKASI SEDERHANA</a:t>
            </a:r>
            <a:endParaRPr lang="en-US" dirty="0">
              <a:solidFill>
                <a:schemeClr val="tx1"/>
              </a:solidFill>
              <a:latin typeface="Roboto Mono Medium" panose="00000009000000000000" charset="0"/>
              <a:cs typeface="Roboto Mono Medium" panose="000000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APLIKASI</a:t>
            </a:r>
            <a:r>
              <a:rPr lang="en-GB" dirty="0" smtClean="0">
                <a:solidFill>
                  <a:schemeClr val="lt1"/>
                </a:solidFill>
              </a:rPr>
              <a:t> PE</a:t>
            </a:r>
            <a:r>
              <a:rPr lang="en-US" altLang="en-GB" dirty="0" smtClean="0">
                <a:solidFill>
                  <a:schemeClr val="lt1"/>
                </a:solidFill>
              </a:rPr>
              <a:t>NYEWAAN MOTOR</a:t>
            </a:r>
          </a:p>
        </p:txBody>
      </p:sp>
      <p:graphicFrame>
        <p:nvGraphicFramePr>
          <p:cNvPr id="1272" name="Google Shape;1272;p44"/>
          <p:cNvGraphicFramePr/>
          <p:nvPr/>
        </p:nvGraphicFramePr>
        <p:xfrm>
          <a:off x="720000" y="1806738"/>
          <a:ext cx="7704000" cy="2103060"/>
        </p:xfrm>
        <a:graphic>
          <a:graphicData uri="http://schemas.openxmlformats.org/drawingml/2006/table">
            <a:tbl>
              <a:tblPr>
                <a:noFill/>
                <a:tableStyleId>{41875621-4C2C-440C-A8FC-535CDF86A674}</a:tableStyleId>
              </a:tblPr>
              <a:tblGrid>
                <a:gridCol w="265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0" i="0" u="none" strike="noStrike" cap="none" dirty="0" smtClean="0">
                          <a:solidFill>
                            <a:schemeClr val="bg2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Roboto Mono" panose="00000009000000000000"/>
                        </a:rPr>
                        <a:t>NAMA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b="0" i="0" u="none" strike="noStrike" cap="none" dirty="0" smtClean="0">
                          <a:solidFill>
                            <a:schemeClr val="dk1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Lato" panose="020F0502020204030203"/>
                        </a:rPr>
                        <a:t>FAJAR TANGGUH WIBOWO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0" i="0" u="none" strike="noStrike" cap="none" dirty="0" smtClean="0">
                          <a:solidFill>
                            <a:schemeClr val="bg2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Roboto Mono" panose="00000009000000000000"/>
                        </a:rPr>
                        <a:t>NIM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b="0" i="0" u="none" strike="noStrike" cap="none" dirty="0" smtClean="0">
                          <a:solidFill>
                            <a:schemeClr val="dk1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Lato" panose="020F0502020204030203"/>
                        </a:rPr>
                        <a:t>2200018082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0" i="0" u="none" strike="noStrike" cap="none" dirty="0" smtClean="0">
                          <a:solidFill>
                            <a:schemeClr val="bg2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Roboto Mono" panose="00000009000000000000"/>
                        </a:rPr>
                        <a:t>KELAS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b="0" i="0" u="none" strike="noStrike" cap="none" dirty="0" smtClean="0">
                          <a:solidFill>
                            <a:schemeClr val="dk1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Lato" panose="020F0502020204030203"/>
                        </a:rPr>
                        <a:t>B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bg2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Roboto Mono" panose="00000009000000000000"/>
                        </a:rPr>
                        <a:t>LINK GITHUB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Lato" panose="020F0502020204030203"/>
                        </a:rPr>
                        <a:t>https://github.com/Fajar82/Aplikasi_Penyewaan_Motor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bg2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Roboto Mono" panose="00000009000000000000"/>
                        </a:rPr>
                        <a:t>DOSEN PENGAMPU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Lato" panose="020F0502020204030203"/>
                        </a:rPr>
                        <a:t>Ali </a:t>
                      </a:r>
                      <a:r>
                        <a:rPr 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Lato" panose="020F0502020204030203"/>
                        </a:rPr>
                        <a:t>Tarmuji</a:t>
                      </a:r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Roboto Mono Medium" panose="00000009000000000000" charset="0"/>
                          <a:ea typeface="Lato" panose="020F0502020204030203"/>
                          <a:cs typeface="Roboto Mono Medium" panose="00000009000000000000" charset="0"/>
                          <a:sym typeface="Lato" panose="020F0502020204030203"/>
                        </a:rPr>
                        <a:t>, S.T., M.Cs.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Roboto Mono Medium" panose="00000009000000000000" charset="0"/>
                        <a:ea typeface="Lato" panose="020F0502020204030203"/>
                        <a:cs typeface="Roboto Mono Medium" panose="00000009000000000000" charset="0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Roboto Mono Medium" panose="00000009000000000000" charset="0"/>
                        <a:ea typeface="Lato" panose="020F0502020204030203"/>
                        <a:cs typeface="Roboto Mono Medium" panose="00000009000000000000" charset="0"/>
                        <a:sym typeface="Roboto Mono" panose="00000009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Roboto Mono Medium" panose="00000009000000000000" charset="0"/>
                        <a:ea typeface="Lato" panose="020F0502020204030203"/>
                        <a:cs typeface="Roboto Mono Medium" panose="00000009000000000000" charset="0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3" name="Google Shape;1273;p44"/>
          <p:cNvSpPr txBox="1"/>
          <p:nvPr/>
        </p:nvSpPr>
        <p:spPr>
          <a:xfrm>
            <a:off x="720000" y="122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>
                <a:solidFill>
                  <a:schemeClr val="dk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DIBUAT OLEH :</a:t>
            </a:r>
            <a:endParaRPr sz="1200" b="1" dirty="0">
              <a:solidFill>
                <a:schemeClr val="dk1"/>
              </a:solidFill>
              <a:latin typeface="Roboto Mono Medium" panose="00000009000000000000" charset="0"/>
              <a:ea typeface="Lato" panose="020F0502020204030203"/>
              <a:cs typeface="Roboto Mono Medium" panose="00000009000000000000" charset="0"/>
              <a:sym typeface="Lato" panose="020F0502020204030203"/>
            </a:endParaRPr>
          </a:p>
        </p:txBody>
      </p:sp>
      <p:sp>
        <p:nvSpPr>
          <p:cNvPr id="1276" name="Google Shape;1276;p44"/>
          <p:cNvSpPr/>
          <p:nvPr/>
        </p:nvSpPr>
        <p:spPr>
          <a:xfrm>
            <a:off x="1376800" y="58235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7"/>
          <p:cNvSpPr/>
          <p:nvPr/>
        </p:nvSpPr>
        <p:spPr>
          <a:xfrm>
            <a:off x="862375" y="1573047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912074" y="2704625"/>
            <a:ext cx="823192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DESKRIPSI PROGRAM APLIKASI</a:t>
            </a:r>
            <a:endParaRPr sz="3600" dirty="0"/>
          </a:p>
        </p:txBody>
      </p:sp>
      <p:sp>
        <p:nvSpPr>
          <p:cNvPr id="1344" name="Google Shape;1344;p47"/>
          <p:cNvSpPr txBox="1">
            <a:spLocks noGrp="1"/>
          </p:cNvSpPr>
          <p:nvPr>
            <p:ph type="body" idx="1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 smtClean="0">
                <a:latin typeface="Roboto Mono Medium" panose="00000009000000000000" charset="0"/>
                <a:cs typeface="Roboto Mono Medium" panose="00000009000000000000" charset="0"/>
              </a:rPr>
              <a:t>APLIKASI PENYEWAAN MOTOR</a:t>
            </a:r>
            <a:endParaRPr dirty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7"/>
          <p:cNvSpPr/>
          <p:nvPr/>
        </p:nvSpPr>
        <p:spPr>
          <a:xfrm>
            <a:off x="5457850" y="259617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9" name="Google Shape;1359;p47"/>
          <p:cNvCxnSpPr/>
          <p:nvPr/>
        </p:nvCxnSpPr>
        <p:spPr>
          <a:xfrm rot="10800000">
            <a:off x="5530050" y="136725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0" name="Google Shape;1360;p47"/>
          <p:cNvSpPr/>
          <p:nvPr/>
        </p:nvSpPr>
        <p:spPr>
          <a:xfrm>
            <a:off x="5496350" y="286620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62375" y="1739596"/>
            <a:ext cx="1061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 Medium" panose="00000009000000000000"/>
              <a:buNone/>
              <a:defRPr sz="48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600" dirty="0" smtClean="0">
                <a:latin typeface="Goudy Stout" panose="0202090407030B020401" pitchFamily="18" charset="0"/>
              </a:rPr>
              <a:t>01</a:t>
            </a:r>
            <a:endParaRPr lang="en-US" sz="3600" dirty="0">
              <a:latin typeface="Goudy Stout" panose="0202090407030B0204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DESKRIPSI </a:t>
            </a:r>
            <a:r>
              <a:rPr lang="en-GB" dirty="0" smtClean="0">
                <a:solidFill>
                  <a:schemeClr val="lt1"/>
                </a:solidFill>
              </a:rPr>
              <a:t>PROGRAM APLIKASI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72" name="Google Shape;1372;p48"/>
          <p:cNvSpPr txBox="1">
            <a:spLocks noGrp="1"/>
          </p:cNvSpPr>
          <p:nvPr>
            <p:ph type="subTitle" idx="1"/>
          </p:nvPr>
        </p:nvSpPr>
        <p:spPr>
          <a:xfrm>
            <a:off x="720000" y="1440470"/>
            <a:ext cx="7876745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Program aplikasi yang </a:t>
            </a:r>
            <a:r>
              <a:rPr lang="en-US" dirty="0" err="1">
                <a:latin typeface="Roboto Mono Medium" panose="00000009000000000000" charset="0"/>
                <a:cs typeface="Roboto Mono Medium" panose="00000009000000000000" charset="0"/>
              </a:rPr>
              <a:t>saya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 buat adalah aplikasi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penyewaan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motor. 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Aplikasi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penyewan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motor adalah aplikasi 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yang </a:t>
            </a:r>
            <a:r>
              <a:rPr lang="en-US" dirty="0" err="1">
                <a:latin typeface="Roboto Mono Medium" panose="00000009000000000000" charset="0"/>
                <a:cs typeface="Roboto Mono Medium" panose="00000009000000000000" charset="0"/>
              </a:rPr>
              <a:t>mempermudah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 para customer yang ingin </a:t>
            </a:r>
            <a:r>
              <a:rPr lang="en-US" dirty="0" err="1">
                <a:latin typeface="Roboto Mono Medium" panose="00000009000000000000" charset="0"/>
                <a:cs typeface="Roboto Mono Medium" panose="00000009000000000000" charset="0"/>
              </a:rPr>
              <a:t>menyewa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motor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ketika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customer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belum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sempat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punya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motor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sendiri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. 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Ada 8 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motor yang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bisa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untuk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disewakan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dan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juga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terdapat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dua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jenis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type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penyewaan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yaitu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penyewaan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per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hari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atau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memilih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per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bulanan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.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Setiap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type motor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mempunyai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harga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sewa yang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berbeda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. 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Customer </a:t>
            </a:r>
            <a:r>
              <a:rPr lang="en-US" dirty="0" err="1">
                <a:latin typeface="Roboto Mono Medium" panose="00000009000000000000" charset="0"/>
                <a:cs typeface="Roboto Mono Medium" panose="00000009000000000000" charset="0"/>
              </a:rPr>
              <a:t>dapat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>
                <a:latin typeface="Roboto Mono Medium" panose="00000009000000000000" charset="0"/>
                <a:cs typeface="Roboto Mono Medium" panose="00000009000000000000" charset="0"/>
              </a:rPr>
              <a:t>memilih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>
                <a:latin typeface="Roboto Mono Medium" panose="00000009000000000000" charset="0"/>
                <a:cs typeface="Roboto Mono Medium" panose="00000009000000000000" charset="0"/>
              </a:rPr>
              <a:t>jenis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motor </a:t>
            </a:r>
            <a:r>
              <a:rPr lang="en-US" dirty="0" err="1">
                <a:latin typeface="Roboto Mono Medium" panose="00000009000000000000" charset="0"/>
                <a:cs typeface="Roboto Mono Medium" panose="00000009000000000000" charset="0"/>
              </a:rPr>
              <a:t>sesuai</a:t>
            </a:r>
            <a:r>
              <a:rPr lang="en-US" dirty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kebutuhan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.</a:t>
            </a:r>
            <a:endParaRPr dirty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7"/>
          <p:cNvSpPr/>
          <p:nvPr/>
        </p:nvSpPr>
        <p:spPr>
          <a:xfrm>
            <a:off x="862375" y="1573047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912074" y="2704625"/>
            <a:ext cx="823192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FITUR-FITUR APLIKASI</a:t>
            </a:r>
            <a:endParaRPr sz="3600" dirty="0"/>
          </a:p>
        </p:txBody>
      </p:sp>
      <p:sp>
        <p:nvSpPr>
          <p:cNvPr id="1344" name="Google Shape;1344;p47"/>
          <p:cNvSpPr txBox="1">
            <a:spLocks noGrp="1"/>
          </p:cNvSpPr>
          <p:nvPr>
            <p:ph type="body" idx="1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 smtClean="0">
                <a:latin typeface="Roboto Mono Medium" panose="00000009000000000000" charset="0"/>
                <a:cs typeface="Roboto Mono Medium" panose="00000009000000000000" charset="0"/>
              </a:rPr>
              <a:t>APLIKASI PENYEWAAN MOTOR</a:t>
            </a:r>
            <a:endParaRPr dirty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7"/>
          <p:cNvSpPr/>
          <p:nvPr/>
        </p:nvSpPr>
        <p:spPr>
          <a:xfrm>
            <a:off x="5457850" y="259617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9" name="Google Shape;1359;p47"/>
          <p:cNvCxnSpPr/>
          <p:nvPr/>
        </p:nvCxnSpPr>
        <p:spPr>
          <a:xfrm rot="10800000">
            <a:off x="5530050" y="136725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0" name="Google Shape;1360;p47"/>
          <p:cNvSpPr/>
          <p:nvPr/>
        </p:nvSpPr>
        <p:spPr>
          <a:xfrm>
            <a:off x="5496350" y="286620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62375" y="1739596"/>
            <a:ext cx="1061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 Medium" panose="00000009000000000000"/>
              <a:buNone/>
              <a:defRPr sz="48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600" smtClean="0">
                <a:latin typeface="Goudy Stout" panose="0202090407030B020401" pitchFamily="18" charset="0"/>
              </a:rPr>
              <a:t>02</a:t>
            </a:r>
            <a:endParaRPr lang="en-US" sz="3600" dirty="0">
              <a:latin typeface="Goudy Stout" panose="0202090407030B0204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8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FITUR-FITUR </a:t>
            </a:r>
            <a:r>
              <a:rPr lang="en-GB" dirty="0" smtClean="0">
                <a:solidFill>
                  <a:schemeClr val="lt1"/>
                </a:solidFill>
              </a:rPr>
              <a:t>APLIKASI</a:t>
            </a:r>
            <a:endParaRPr dirty="0"/>
          </a:p>
        </p:txBody>
      </p:sp>
      <p:sp>
        <p:nvSpPr>
          <p:cNvPr id="2521" name="Google Shape;2521;p8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Fitur-fitur</a:t>
            </a:r>
            <a:r>
              <a:rPr lang="en-US" sz="1400" dirty="0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terdapat</a:t>
            </a:r>
            <a:r>
              <a:rPr lang="en-US" sz="1400" dirty="0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pada</a:t>
            </a:r>
            <a:r>
              <a:rPr lang="en-US" sz="1400" dirty="0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aplikasi </a:t>
            </a:r>
            <a:r>
              <a:rPr lang="en-US" sz="1400" dirty="0" err="1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saya</a:t>
            </a:r>
            <a:r>
              <a:rPr lang="en-US" sz="1400" dirty="0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adalah </a:t>
            </a:r>
            <a:r>
              <a:rPr lang="en-US" sz="1400" dirty="0" err="1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sebagi</a:t>
            </a:r>
            <a:r>
              <a:rPr lang="en-US" sz="1400" dirty="0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berikut</a:t>
            </a:r>
            <a:r>
              <a:rPr lang="en-US" sz="1400" dirty="0" smtClean="0">
                <a:solidFill>
                  <a:schemeClr val="bg1"/>
                </a:solid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:</a:t>
            </a:r>
            <a:endParaRPr sz="1400" dirty="0" smtClean="0">
              <a:solidFill>
                <a:schemeClr val="bg1"/>
              </a:solidFill>
              <a:latin typeface="Roboto Mono Medium" panose="00000009000000000000" charset="0"/>
              <a:ea typeface="Lato" panose="020F0502020204030203"/>
              <a:cs typeface="Roboto Mono Medium" panose="00000009000000000000" charset="0"/>
              <a:sym typeface="Lato" panose="020F0502020204030203"/>
            </a:endParaRP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Login dengan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mengisi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nama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, NIK,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dan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nomor HP</a:t>
            </a: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Menampilkan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list motor yang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disewakan</a:t>
            </a:r>
            <a:endParaRPr sz="1400" dirty="0" smtClean="0">
              <a:latin typeface="Roboto Mono Medium" panose="00000009000000000000" charset="0"/>
              <a:ea typeface="Lato" panose="020F0502020204030203"/>
              <a:cs typeface="Roboto Mono Medium" panose="00000009000000000000" charset="0"/>
              <a:sym typeface="Lato" panose="020F0502020204030203"/>
            </a:endParaRP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Memilih motor yang ingin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disewa</a:t>
            </a:r>
            <a:endParaRPr lang="en-US" sz="1400" dirty="0" smtClean="0">
              <a:uFill>
                <a:noFill/>
              </a:uFill>
              <a:latin typeface="Roboto Mono Medium" panose="00000009000000000000" charset="0"/>
              <a:ea typeface="Lato" panose="020F0502020204030203"/>
              <a:cs typeface="Roboto Mono Medium" panose="00000009000000000000" charset="0"/>
              <a:sym typeface="Lato" panose="020F0502020204030203"/>
            </a:endParaRP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Dapat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menyewa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lebih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dari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1 motor</a:t>
            </a:r>
            <a:endParaRPr sz="1400" dirty="0" smtClean="0">
              <a:latin typeface="Roboto Mono Medium" panose="00000009000000000000" charset="0"/>
              <a:ea typeface="Lato" panose="020F0502020204030203"/>
              <a:cs typeface="Roboto Mono Medium" panose="00000009000000000000" charset="0"/>
              <a:sym typeface="Lato" panose="020F0502020204030203"/>
            </a:endParaRP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Keterangan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/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rincian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dan</a:t>
            </a:r>
            <a:r>
              <a:rPr lang="en-US" sz="1400" dirty="0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 </a:t>
            </a:r>
            <a:r>
              <a:rPr lang="en-US" sz="1400" dirty="0" err="1" smtClean="0">
                <a:uFill>
                  <a:noFill/>
                </a:uFill>
                <a:latin typeface="Roboto Mono Medium" panose="00000009000000000000" charset="0"/>
                <a:ea typeface="Lato" panose="020F0502020204030203"/>
                <a:cs typeface="Roboto Mono Medium" panose="00000009000000000000" charset="0"/>
                <a:sym typeface="Lato" panose="020F0502020204030203"/>
              </a:rPr>
              <a:t>pembayaran</a:t>
            </a:r>
            <a:endParaRPr sz="1400" dirty="0" smtClean="0">
              <a:latin typeface="Roboto Mono Medium" panose="00000009000000000000" charset="0"/>
              <a:ea typeface="Lato" panose="020F0502020204030203"/>
              <a:cs typeface="Roboto Mono Medium" panose="00000009000000000000" charset="0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Roboto Mono Medium" panose="00000009000000000000" charset="0"/>
              <a:ea typeface="Lato" panose="020F0502020204030203"/>
              <a:cs typeface="Roboto Mono Medium" panose="00000009000000000000" charset="0"/>
              <a:sym typeface="Lato" panose="020F050202020403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7"/>
          <p:cNvSpPr/>
          <p:nvPr/>
        </p:nvSpPr>
        <p:spPr>
          <a:xfrm>
            <a:off x="862375" y="1573047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912074" y="2704625"/>
            <a:ext cx="823192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ALUR KERJA APLIKASI</a:t>
            </a:r>
            <a:endParaRPr sz="3600" dirty="0"/>
          </a:p>
        </p:txBody>
      </p:sp>
      <p:sp>
        <p:nvSpPr>
          <p:cNvPr id="1344" name="Google Shape;1344;p47"/>
          <p:cNvSpPr txBox="1">
            <a:spLocks noGrp="1"/>
          </p:cNvSpPr>
          <p:nvPr>
            <p:ph type="body" idx="1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 smtClean="0">
                <a:latin typeface="Roboto Mono Medium" panose="00000009000000000000" charset="0"/>
                <a:cs typeface="Roboto Mono Medium" panose="00000009000000000000" charset="0"/>
              </a:rPr>
              <a:t>APLIKASI PENYEWAAN MOTOR</a:t>
            </a:r>
            <a:endParaRPr dirty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7"/>
          <p:cNvSpPr/>
          <p:nvPr/>
        </p:nvSpPr>
        <p:spPr>
          <a:xfrm>
            <a:off x="5457850" y="259617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9" name="Google Shape;1359;p47"/>
          <p:cNvCxnSpPr/>
          <p:nvPr/>
        </p:nvCxnSpPr>
        <p:spPr>
          <a:xfrm rot="10800000">
            <a:off x="5530050" y="136725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0" name="Google Shape;1360;p47"/>
          <p:cNvSpPr/>
          <p:nvPr/>
        </p:nvSpPr>
        <p:spPr>
          <a:xfrm>
            <a:off x="5496350" y="286620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3600" dirty="0" smtClean="0">
                <a:latin typeface="Goudy Stout" panose="0202090407030B020401" pitchFamily="18" charset="0"/>
              </a:rPr>
              <a:t>03</a:t>
            </a:r>
            <a:endParaRPr lang="en-US" sz="3600" dirty="0">
              <a:latin typeface="Goudy Stout" panose="0202090407030B0204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678437" y="33007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/>
                </a:solidFill>
              </a:rPr>
              <a:t>ALUR KERJA</a:t>
            </a:r>
            <a:r>
              <a:rPr lang="en-GB" dirty="0" smtClean="0"/>
              <a:t> DAN </a:t>
            </a:r>
            <a:br>
              <a:rPr lang="en-GB" dirty="0" smtClean="0"/>
            </a:br>
            <a:r>
              <a:rPr lang="en-GB" dirty="0" smtClean="0"/>
              <a:t>FLOWCHART </a:t>
            </a:r>
            <a:r>
              <a:rPr lang="en-GB" dirty="0" smtClean="0">
                <a:solidFill>
                  <a:schemeClr val="bg1"/>
                </a:solidFill>
              </a:rPr>
              <a:t>APLIKASI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2" name="Google Shape;1372;p48"/>
          <p:cNvSpPr txBox="1">
            <a:spLocks noGrp="1"/>
          </p:cNvSpPr>
          <p:nvPr>
            <p:ph type="subTitle" idx="1"/>
          </p:nvPr>
        </p:nvSpPr>
        <p:spPr>
          <a:xfrm>
            <a:off x="678437" y="1329629"/>
            <a:ext cx="5396781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Dimulai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dengan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memasukkan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nama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, NIK,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dan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nomer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HP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Customer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akan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disuguhkan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list motor yang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tersedia</a:t>
            </a:r>
            <a:endParaRPr lang="en-US" dirty="0" smtClean="0">
              <a:latin typeface="Roboto Mono Medium" panose="00000009000000000000" charset="0"/>
              <a:cs typeface="Roboto Mono Medium" panose="00000009000000000000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Kemudian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customer Memilih motor yang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akan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disewa</a:t>
            </a:r>
            <a:endParaRPr lang="en-US" dirty="0" smtClean="0">
              <a:latin typeface="Roboto Mono Medium" panose="00000009000000000000" charset="0"/>
              <a:cs typeface="Roboto Mono Medium" panose="00000009000000000000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Aplikasi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menampilkan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keterangan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motor yang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disewa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dan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pembayarannya</a:t>
            </a:r>
            <a:endParaRPr lang="en-US" dirty="0" smtClean="0">
              <a:latin typeface="Roboto Mono Medium" panose="00000009000000000000" charset="0"/>
              <a:cs typeface="Roboto Mono Medium" panose="00000009000000000000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Apabila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ingin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menyewa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motor lagi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pilih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‘Y’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untuk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menambah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motor, ‘N’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untuk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</a:t>
            </a:r>
            <a:r>
              <a:rPr lang="en-US" dirty="0" err="1" smtClean="0">
                <a:latin typeface="Roboto Mono Medium" panose="00000009000000000000" charset="0"/>
                <a:cs typeface="Roboto Mono Medium" panose="00000009000000000000" charset="0"/>
              </a:rPr>
              <a:t>menyelesaikan</a:t>
            </a:r>
            <a:r>
              <a:rPr lang="en-US" dirty="0" smtClean="0">
                <a:latin typeface="Roboto Mono Medium" panose="00000009000000000000" charset="0"/>
                <a:cs typeface="Roboto Mono Medium" panose="00000009000000000000" charset="0"/>
              </a:rPr>
              <a:t>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45" y="247207"/>
            <a:ext cx="1687530" cy="4501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7"/>
          <p:cNvSpPr/>
          <p:nvPr/>
        </p:nvSpPr>
        <p:spPr>
          <a:xfrm>
            <a:off x="862375" y="1573047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912074" y="2704625"/>
            <a:ext cx="823192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RANCANGAN APLIKASI</a:t>
            </a:r>
            <a:endParaRPr sz="3600" dirty="0"/>
          </a:p>
        </p:txBody>
      </p:sp>
      <p:sp>
        <p:nvSpPr>
          <p:cNvPr id="1344" name="Google Shape;1344;p47"/>
          <p:cNvSpPr txBox="1">
            <a:spLocks noGrp="1"/>
          </p:cNvSpPr>
          <p:nvPr>
            <p:ph type="body" idx="1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 smtClean="0">
                <a:latin typeface="Roboto Mono Medium" panose="00000009000000000000" charset="0"/>
                <a:cs typeface="Roboto Mono Medium" panose="00000009000000000000" charset="0"/>
              </a:rPr>
              <a:t>APLIKASI PENYEWAAN MOTOR</a:t>
            </a:r>
            <a:endParaRPr dirty="0">
              <a:latin typeface="Roboto Mono Medium" panose="00000009000000000000" charset="0"/>
              <a:cs typeface="Roboto Mono Medium" panose="00000009000000000000" charset="0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7"/>
          <p:cNvSpPr/>
          <p:nvPr/>
        </p:nvSpPr>
        <p:spPr>
          <a:xfrm>
            <a:off x="5457850" y="259617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9" name="Google Shape;1359;p47"/>
          <p:cNvCxnSpPr/>
          <p:nvPr/>
        </p:nvCxnSpPr>
        <p:spPr>
          <a:xfrm rot="10800000">
            <a:off x="5530050" y="136725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0" name="Google Shape;1360;p47"/>
          <p:cNvSpPr/>
          <p:nvPr/>
        </p:nvSpPr>
        <p:spPr>
          <a:xfrm>
            <a:off x="5496350" y="286620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62375" y="1739596"/>
            <a:ext cx="1061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 Medium" panose="00000009000000000000"/>
              <a:buNone/>
              <a:defRPr sz="48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600" dirty="0" smtClean="0">
                <a:latin typeface="Goudy Stout" panose="0202090407030B020401" pitchFamily="18" charset="0"/>
              </a:rPr>
              <a:t>04</a:t>
            </a:r>
            <a:endParaRPr lang="en-US" sz="3600" dirty="0">
              <a:latin typeface="Goudy Stout" panose="0202090407030B0204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284</Words>
  <Application>Microsoft Office PowerPoint</Application>
  <PresentationFormat>On-screen Show (16:9)</PresentationFormat>
  <Paragraphs>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Wingdings</vt:lpstr>
      <vt:lpstr>Roboto Mono</vt:lpstr>
      <vt:lpstr>Arial</vt:lpstr>
      <vt:lpstr>Lato</vt:lpstr>
      <vt:lpstr>Roboto Mono Medium</vt:lpstr>
      <vt:lpstr>Itim</vt:lpstr>
      <vt:lpstr>Livvic</vt:lpstr>
      <vt:lpstr>Goudy Stout</vt:lpstr>
      <vt:lpstr>Roboto Condensed Light</vt:lpstr>
      <vt:lpstr>Geometric &amp; Futuristic Style Computer Theme for College by Slidesgo</vt:lpstr>
      <vt:lpstr>DASAR SISTEM KOMPUTER TUGAS AKHIR</vt:lpstr>
      <vt:lpstr>APLIKASI PENYEWAAN MOTOR</vt:lpstr>
      <vt:lpstr>DESKRIPSI PROGRAM APLIKASI</vt:lpstr>
      <vt:lpstr>DESKRIPSI PROGRAM APLIKASI</vt:lpstr>
      <vt:lpstr>FITUR-FITUR APLIKASI</vt:lpstr>
      <vt:lpstr>FITUR-FITUR APLIKASI</vt:lpstr>
      <vt:lpstr>ALUR KERJA APLIKASI</vt:lpstr>
      <vt:lpstr>ALUR KERJA DAN  FLOWCHART APLIKASI</vt:lpstr>
      <vt:lpstr>RANCANGAN APLIKASI</vt:lpstr>
      <vt:lpstr>RANCANGAN APLIKASI</vt:lpstr>
      <vt:lpstr>CODING IDE/EDITOR</vt:lpstr>
      <vt:lpstr>CODING IDE/EDITOR BAGIAN TAMPILAN</vt:lpstr>
      <vt:lpstr>CODING IDE/EDITOR BAGIAN PROSES</vt:lpstr>
      <vt:lpstr>TAMPILAN LUAR PROGRAM</vt:lpstr>
      <vt:lpstr>TAMPILAN LUAR PROGRAM</vt:lpstr>
      <vt:lpstr>TAMPILAN PROJEK DARI GITHUB</vt:lpstr>
      <vt:lpstr>TAMPILAN PROJEK DARI GITHUB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KOMPUTER TUGAS AKHIR</dc:title>
  <dc:creator>MODERN14</dc:creator>
  <cp:lastModifiedBy>Fajar Tangguh Wibowo</cp:lastModifiedBy>
  <cp:revision>22</cp:revision>
  <dcterms:created xsi:type="dcterms:W3CDTF">2023-01-08T12:37:00Z</dcterms:created>
  <dcterms:modified xsi:type="dcterms:W3CDTF">2023-01-08T14:36:26Z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C5987B5CC0B94D6ABA813CC17BE757B2</vt:lpwstr>
  </property>
  <property fmtid="{D5CDD505-2E9C-101B-9397-08002B2CF9AE}" pid="3" name="KSOProductBuildVer">
    <vt:lpwstr>1033-11.2.0.11440</vt:lpwstr>
  </property>
</Properties>
</file>