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9" r:id="rId4"/>
    <p:sldId id="268" r:id="rId5"/>
    <p:sldId id="260" r:id="rId6"/>
    <p:sldId id="261" r:id="rId7"/>
    <p:sldId id="267" r:id="rId8"/>
    <p:sldId id="262" r:id="rId9"/>
    <p:sldId id="263" r:id="rId10"/>
    <p:sldId id="264" r:id="rId11"/>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00F"/>
    <a:srgbClr val="366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home%20credit%20virtual%20internship\hci-credit-risk-analysis\default_impac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home%20credit%20virtual%20internship\hci-credit-risk-analysis\default_impac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home%20credit%20virtual%20internship\hci-credit-risk-analysis\amount%20of%20default%20credit.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2000" b="1" dirty="0" smtClean="0">
                <a:solidFill>
                  <a:schemeClr val="tx1"/>
                </a:solidFill>
              </a:rPr>
              <a:t>Creditors </a:t>
            </a:r>
            <a:r>
              <a:rPr lang="en-US" sz="2000" b="1" dirty="0">
                <a:solidFill>
                  <a:schemeClr val="tx1"/>
                </a:solidFill>
              </a:rPr>
              <a:t>Issues</a:t>
            </a:r>
          </a:p>
        </c:rich>
      </c:tx>
      <c:layout>
        <c:manualLayout>
          <c:xMode val="edge"/>
          <c:yMode val="edge"/>
          <c:x val="0.33405955167766194"/>
          <c:y val="8.358208955223880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2200612423447073"/>
          <c:y val="0.20615558471857684"/>
          <c:w val="0.3754324146981628"/>
          <c:h val="0.62572069116360463"/>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E25-4B07-92FE-1E61D575CC1D}"/>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1E25-4B07-92FE-1E61D575CC1D}"/>
              </c:ext>
            </c:extLst>
          </c:dPt>
          <c:dLbls>
            <c:dLbl>
              <c:idx val="1"/>
              <c:layout>
                <c:manualLayout>
                  <c:x val="5.18018018018018E-2"/>
                  <c:y val="-0.23331719355976024"/>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0698198198198199"/>
                      <c:h val="0.11417910447761194"/>
                    </c:manualLayout>
                  </c15:layout>
                </c:ext>
                <c:ext xmlns:c16="http://schemas.microsoft.com/office/drawing/2014/chart" uri="{C3380CC4-5D6E-409C-BE32-E72D297353CC}">
                  <c16:uniqueId val="{00000003-1E25-4B07-92FE-1E61D575CC1D}"/>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default_impact!$B$2:$B$3</c:f>
              <c:strCache>
                <c:ptCount val="2"/>
                <c:pt idx="0">
                  <c:v>Yes</c:v>
                </c:pt>
                <c:pt idx="1">
                  <c:v>No</c:v>
                </c:pt>
              </c:strCache>
            </c:strRef>
          </c:cat>
          <c:val>
            <c:numRef>
              <c:f>default_impact!$C$2:$C$3</c:f>
              <c:numCache>
                <c:formatCode>0%</c:formatCode>
                <c:ptCount val="2"/>
                <c:pt idx="0" formatCode="0.00%">
                  <c:v>8.9300928209497296E-2</c:v>
                </c:pt>
                <c:pt idx="1">
                  <c:v>0.91069907179050269</c:v>
                </c:pt>
              </c:numCache>
            </c:numRef>
          </c:val>
          <c:extLst>
            <c:ext xmlns:c16="http://schemas.microsoft.com/office/drawing/2014/chart" uri="{C3380CC4-5D6E-409C-BE32-E72D297353CC}">
              <c16:uniqueId val="{00000004-1E25-4B07-92FE-1E61D575CC1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9674398808257079"/>
          <c:y val="0.80155952520860263"/>
          <c:w val="0.60597538483365254"/>
          <c:h val="0.1157374544599835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Impact Model to Business Metric </a:t>
            </a:r>
          </a:p>
        </c:rich>
      </c:tx>
      <c:layout>
        <c:manualLayout>
          <c:xMode val="edge"/>
          <c:yMode val="edge"/>
          <c:x val="0.28423734831554542"/>
          <c:y val="3.461485522404941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default_impact!$C$1</c:f>
              <c:strCache>
                <c:ptCount val="1"/>
                <c:pt idx="0">
                  <c:v>Impact %</c:v>
                </c:pt>
              </c:strCache>
            </c:strRef>
          </c:tx>
          <c:spPr>
            <a:solidFill>
              <a:schemeClr val="accent1"/>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4292-4FB9-B5A0-3872FE865E3F}"/>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default_impact!$B$2:$B$3</c:f>
              <c:strCache>
                <c:ptCount val="2"/>
                <c:pt idx="0">
                  <c:v>Conventional</c:v>
                </c:pt>
                <c:pt idx="1">
                  <c:v>Model</c:v>
                </c:pt>
              </c:strCache>
            </c:strRef>
          </c:cat>
          <c:val>
            <c:numRef>
              <c:f>default_impact!$C$2:$C$3</c:f>
              <c:numCache>
                <c:formatCode>0.00%</c:formatCode>
                <c:ptCount val="2"/>
                <c:pt idx="0">
                  <c:v>8.9300928209497296E-2</c:v>
                </c:pt>
                <c:pt idx="1">
                  <c:v>5.7696763729049201E-2</c:v>
                </c:pt>
              </c:numCache>
            </c:numRef>
          </c:val>
          <c:extLst>
            <c:ext xmlns:c16="http://schemas.microsoft.com/office/drawing/2014/chart" uri="{C3380CC4-5D6E-409C-BE32-E72D297353CC}">
              <c16:uniqueId val="{00000002-4292-4FB9-B5A0-3872FE865E3F}"/>
            </c:ext>
          </c:extLst>
        </c:ser>
        <c:dLbls>
          <c:dLblPos val="outEnd"/>
          <c:showLegendKey val="0"/>
          <c:showVal val="1"/>
          <c:showCatName val="0"/>
          <c:showSerName val="0"/>
          <c:showPercent val="0"/>
          <c:showBubbleSize val="0"/>
        </c:dLbls>
        <c:gapWidth val="219"/>
        <c:overlap val="-27"/>
        <c:axId val="1773963376"/>
        <c:axId val="1773961712"/>
      </c:barChart>
      <c:catAx>
        <c:axId val="1773963376"/>
        <c:scaling>
          <c:orientation val="minMax"/>
        </c:scaling>
        <c:delete val="0"/>
        <c:axPos val="b"/>
        <c:numFmt formatCode="0.00%"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73961712"/>
        <c:crosses val="autoZero"/>
        <c:auto val="1"/>
        <c:lblAlgn val="ctr"/>
        <c:lblOffset val="100"/>
        <c:noMultiLvlLbl val="0"/>
      </c:catAx>
      <c:valAx>
        <c:axId val="1773961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dirty="0"/>
                  <a:t>% </a:t>
                </a:r>
                <a:r>
                  <a:rPr lang="en-US" sz="1200" dirty="0" err="1"/>
                  <a:t>Crediture</a:t>
                </a:r>
                <a:endParaRPr lang="en-US" sz="1200" dirty="0"/>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773963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dirty="0" smtClean="0">
                <a:effectLst/>
              </a:rPr>
              <a:t>Impact Model to Business Metric </a:t>
            </a:r>
            <a:endParaRPr lang="en-US" sz="1400" dirty="0">
              <a:effectLst/>
            </a:endParaRPr>
          </a:p>
        </c:rich>
      </c:tx>
      <c:layout>
        <c:manualLayout>
          <c:xMode val="edge"/>
          <c:yMode val="edge"/>
          <c:x val="0.36427778052412707"/>
          <c:y val="1.571709233791748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'amount of default credit'!$C$1</c:f>
              <c:strCache>
                <c:ptCount val="1"/>
                <c:pt idx="0">
                  <c:v>amount of default credit</c:v>
                </c:pt>
              </c:strCache>
            </c:strRef>
          </c:tx>
          <c:spPr>
            <a:solidFill>
              <a:schemeClr val="accent1"/>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CC20-42E3-A89A-2908FE3AC3E6}"/>
              </c:ext>
            </c:extLst>
          </c:dPt>
          <c:dLbls>
            <c:dLbl>
              <c:idx val="0"/>
              <c:layout>
                <c:manualLayout>
                  <c:x val="-4.9048081022795382E-3"/>
                  <c:y val="4.3222003929273105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3140884626554864"/>
                      <c:h val="0.16214160852683199"/>
                    </c:manualLayout>
                  </c15:layout>
                </c:ext>
                <c:ext xmlns:c16="http://schemas.microsoft.com/office/drawing/2014/chart" uri="{C3380CC4-5D6E-409C-BE32-E72D297353CC}">
                  <c16:uniqueId val="{00000001-CC20-42E3-A89A-2908FE3AC3E6}"/>
                </c:ext>
              </c:extLst>
            </c:dLbl>
            <c:dLbl>
              <c:idx val="1"/>
              <c:layout>
                <c:manualLayout>
                  <c:x val="-4.9048081022795382E-3"/>
                  <c:y val="4.3222003929273084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3386125031668839"/>
                      <c:h val="0.16214160852683199"/>
                    </c:manualLayout>
                  </c15:layout>
                </c:ext>
                <c:ext xmlns:c16="http://schemas.microsoft.com/office/drawing/2014/chart" uri="{C3380CC4-5D6E-409C-BE32-E72D297353CC}">
                  <c16:uniqueId val="{00000002-CC20-42E3-A89A-2908FE3AC3E6}"/>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'amount of default credit'!$B$2:$B$3</c:f>
              <c:strCache>
                <c:ptCount val="2"/>
                <c:pt idx="0">
                  <c:v>Conventional</c:v>
                </c:pt>
                <c:pt idx="1">
                  <c:v>Model</c:v>
                </c:pt>
              </c:strCache>
            </c:strRef>
          </c:cat>
          <c:val>
            <c:numRef>
              <c:f>'amount of default credit'!$C$2:$C$3</c:f>
              <c:numCache>
                <c:formatCode>_-[$Rp-3809]* #,##0_-;\-[$Rp-3809]* #,##0_-;_-[$Rp-3809]* "-"_-;_-@_-</c:formatCode>
                <c:ptCount val="2"/>
                <c:pt idx="0">
                  <c:v>2171834400</c:v>
                </c:pt>
                <c:pt idx="1">
                  <c:v>1271875300</c:v>
                </c:pt>
              </c:numCache>
            </c:numRef>
          </c:val>
          <c:extLst>
            <c:ext xmlns:c16="http://schemas.microsoft.com/office/drawing/2014/chart" uri="{C3380CC4-5D6E-409C-BE32-E72D297353CC}">
              <c16:uniqueId val="{00000000-CC20-42E3-A89A-2908FE3AC3E6}"/>
            </c:ext>
          </c:extLst>
        </c:ser>
        <c:dLbls>
          <c:dLblPos val="outEnd"/>
          <c:showLegendKey val="0"/>
          <c:showVal val="1"/>
          <c:showCatName val="0"/>
          <c:showSerName val="0"/>
          <c:showPercent val="0"/>
          <c:showBubbleSize val="0"/>
        </c:dLbls>
        <c:gapWidth val="219"/>
        <c:overlap val="-27"/>
        <c:axId val="1676268144"/>
        <c:axId val="1681914800"/>
      </c:barChart>
      <c:catAx>
        <c:axId val="1676268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81914800"/>
        <c:crosses val="autoZero"/>
        <c:auto val="1"/>
        <c:lblAlgn val="ctr"/>
        <c:lblOffset val="100"/>
        <c:noMultiLvlLbl val="0"/>
      </c:catAx>
      <c:valAx>
        <c:axId val="1681914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Amount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Rp-3809]* #,##0_-;\-[$Rp-3809]* #,##0_-;_-[$Rp-3809]* &quot;-&quot;_-;_-@_-"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676268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F55E21-CEB9-446E-90B6-AB87A7AF3628}" type="datetimeFigureOut">
              <a:rPr lang="en-US" smtClean="0"/>
              <a:t>1/16/2023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7A9BA5-0797-4071-8E0C-EBA08C6721A0}" type="slidenum">
              <a:rPr lang="en-US" smtClean="0"/>
              <a:t>‹#›</a:t>
            </a:fld>
            <a:endParaRPr lang="en-US"/>
          </a:p>
        </p:txBody>
      </p:sp>
    </p:spTree>
    <p:extLst>
      <p:ext uri="{BB962C8B-B14F-4D97-AF65-F5344CB8AC3E}">
        <p14:creationId xmlns:p14="http://schemas.microsoft.com/office/powerpoint/2010/main" val="984640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7A9BA5-0797-4071-8E0C-EBA08C6721A0}" type="slidenum">
              <a:rPr lang="en-US" smtClean="0"/>
              <a:t>1</a:t>
            </a:fld>
            <a:endParaRPr lang="en-US"/>
          </a:p>
        </p:txBody>
      </p:sp>
    </p:spTree>
    <p:extLst>
      <p:ext uri="{BB962C8B-B14F-4D97-AF65-F5344CB8AC3E}">
        <p14:creationId xmlns:p14="http://schemas.microsoft.com/office/powerpoint/2010/main" val="3165159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7A9BA5-0797-4071-8E0C-EBA08C6721A0}" type="slidenum">
              <a:rPr lang="en-US" smtClean="0"/>
              <a:t>2</a:t>
            </a:fld>
            <a:endParaRPr lang="en-US"/>
          </a:p>
        </p:txBody>
      </p:sp>
    </p:spTree>
    <p:extLst>
      <p:ext uri="{BB962C8B-B14F-4D97-AF65-F5344CB8AC3E}">
        <p14:creationId xmlns:p14="http://schemas.microsoft.com/office/powerpoint/2010/main" val="403198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1/16/2023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iming>
    <p:tnLst>
      <p:par>
        <p:cTn id="1" dur="indefinite" restart="never" nodeType="tmRoot"/>
      </p:par>
    </p:tnLst>
  </p:timing>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598" y="788896"/>
            <a:ext cx="11333708" cy="1475013"/>
          </a:xfrm>
        </p:spPr>
        <p:txBody>
          <a:bodyPr/>
          <a:lstStyle/>
          <a:p>
            <a:pPr algn="ctr"/>
            <a:r>
              <a:rPr lang="en-US" dirty="0" smtClean="0">
                <a:solidFill>
                  <a:srgbClr val="A5300F"/>
                </a:solidFill>
              </a:rPr>
              <a:t>CREDIT SCORE MODEL</a:t>
            </a:r>
            <a:endParaRPr lang="en-US" dirty="0">
              <a:solidFill>
                <a:srgbClr val="A5300F"/>
              </a:solidFill>
            </a:endParaRPr>
          </a:p>
        </p:txBody>
      </p:sp>
      <p:sp>
        <p:nvSpPr>
          <p:cNvPr id="3" name="Subtitle 2"/>
          <p:cNvSpPr>
            <a:spLocks noGrp="1"/>
          </p:cNvSpPr>
          <p:nvPr>
            <p:ph type="subTitle" idx="1"/>
          </p:nvPr>
        </p:nvSpPr>
        <p:spPr>
          <a:xfrm>
            <a:off x="358598" y="2263909"/>
            <a:ext cx="11333708" cy="590321"/>
          </a:xfrm>
        </p:spPr>
        <p:txBody>
          <a:bodyPr>
            <a:normAutofit/>
          </a:bodyPr>
          <a:lstStyle/>
          <a:p>
            <a:pPr algn="ctr"/>
            <a:r>
              <a:rPr lang="en-US" sz="1800" dirty="0" err="1" smtClean="0">
                <a:solidFill>
                  <a:srgbClr val="A5300F"/>
                </a:solidFill>
              </a:rPr>
              <a:t>Fajar</a:t>
            </a:r>
            <a:r>
              <a:rPr lang="en-US" sz="1800" dirty="0" smtClean="0">
                <a:solidFill>
                  <a:srgbClr val="A5300F"/>
                </a:solidFill>
              </a:rPr>
              <a:t> </a:t>
            </a:r>
            <a:r>
              <a:rPr lang="en-US" sz="1800" dirty="0" err="1" smtClean="0">
                <a:solidFill>
                  <a:srgbClr val="A5300F"/>
                </a:solidFill>
              </a:rPr>
              <a:t>adi</a:t>
            </a:r>
            <a:r>
              <a:rPr lang="en-US" sz="1800" dirty="0" smtClean="0">
                <a:solidFill>
                  <a:srgbClr val="A5300F"/>
                </a:solidFill>
              </a:rPr>
              <a:t> </a:t>
            </a:r>
            <a:r>
              <a:rPr lang="en-US" sz="1800" dirty="0" err="1" smtClean="0">
                <a:solidFill>
                  <a:srgbClr val="A5300F"/>
                </a:solidFill>
              </a:rPr>
              <a:t>prasetio</a:t>
            </a:r>
            <a:endParaRPr lang="en-US" sz="1800" dirty="0">
              <a:solidFill>
                <a:srgbClr val="A5300F"/>
              </a:solidFill>
            </a:endParaRPr>
          </a:p>
        </p:txBody>
      </p:sp>
      <p:sp>
        <p:nvSpPr>
          <p:cNvPr id="5" name="Rectangle 4"/>
          <p:cNvSpPr/>
          <p:nvPr/>
        </p:nvSpPr>
        <p:spPr>
          <a:xfrm>
            <a:off x="11011989" y="3506307"/>
            <a:ext cx="680317" cy="1280160"/>
          </a:xfrm>
          <a:prstGeom prst="rect">
            <a:avLst/>
          </a:prstGeom>
          <a:solidFill>
            <a:srgbClr val="A5300F"/>
          </a:solidFill>
          <a:ln>
            <a:solidFill>
              <a:srgbClr val="A53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34875" y="1243953"/>
            <a:ext cx="1905000" cy="1264065"/>
          </a:xfrm>
          <a:prstGeom prst="rect">
            <a:avLst/>
          </a:prstGeom>
          <a:solidFill>
            <a:schemeClr val="bg1"/>
          </a:solidFill>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8303" y="4868497"/>
            <a:ext cx="420955" cy="42095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1913" y="4183411"/>
            <a:ext cx="404645" cy="40464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9895" y="3506307"/>
            <a:ext cx="396663" cy="396663"/>
          </a:xfrm>
          <a:prstGeom prst="rect">
            <a:avLst/>
          </a:prstGeom>
        </p:spPr>
      </p:pic>
      <p:sp>
        <p:nvSpPr>
          <p:cNvPr id="8" name="TextBox 7"/>
          <p:cNvSpPr txBox="1"/>
          <p:nvPr/>
        </p:nvSpPr>
        <p:spPr>
          <a:xfrm>
            <a:off x="5294198" y="3533638"/>
            <a:ext cx="1803400" cy="369332"/>
          </a:xfrm>
          <a:prstGeom prst="rect">
            <a:avLst/>
          </a:prstGeom>
          <a:noFill/>
        </p:spPr>
        <p:txBody>
          <a:bodyPr wrap="square" rtlCol="0">
            <a:spAutoFit/>
          </a:bodyPr>
          <a:lstStyle/>
          <a:p>
            <a:r>
              <a:rPr lang="en-US" dirty="0" err="1" smtClean="0"/>
              <a:t>Fajar</a:t>
            </a:r>
            <a:r>
              <a:rPr lang="en-US" dirty="0" smtClean="0"/>
              <a:t> </a:t>
            </a:r>
            <a:r>
              <a:rPr lang="en-US" dirty="0" err="1" smtClean="0"/>
              <a:t>Adi</a:t>
            </a:r>
            <a:r>
              <a:rPr lang="en-US" dirty="0" smtClean="0"/>
              <a:t> </a:t>
            </a:r>
            <a:r>
              <a:rPr lang="en-US" dirty="0" err="1" smtClean="0"/>
              <a:t>Prasetio</a:t>
            </a:r>
            <a:endParaRPr lang="en-US" dirty="0"/>
          </a:p>
        </p:txBody>
      </p:sp>
      <p:sp>
        <p:nvSpPr>
          <p:cNvPr id="10" name="TextBox 9"/>
          <p:cNvSpPr txBox="1"/>
          <p:nvPr/>
        </p:nvSpPr>
        <p:spPr>
          <a:xfrm>
            <a:off x="5294198" y="4206743"/>
            <a:ext cx="1803400" cy="369332"/>
          </a:xfrm>
          <a:prstGeom prst="rect">
            <a:avLst/>
          </a:prstGeom>
          <a:noFill/>
        </p:spPr>
        <p:txBody>
          <a:bodyPr wrap="square" rtlCol="0">
            <a:spAutoFit/>
          </a:bodyPr>
          <a:lstStyle/>
          <a:p>
            <a:r>
              <a:rPr lang="en-US" dirty="0" smtClean="0"/>
              <a:t>FajarAdi25</a:t>
            </a:r>
            <a:endParaRPr lang="en-US" dirty="0"/>
          </a:p>
        </p:txBody>
      </p:sp>
      <p:sp>
        <p:nvSpPr>
          <p:cNvPr id="11" name="TextBox 10"/>
          <p:cNvSpPr txBox="1"/>
          <p:nvPr/>
        </p:nvSpPr>
        <p:spPr>
          <a:xfrm>
            <a:off x="5294198" y="4920120"/>
            <a:ext cx="2846502" cy="369332"/>
          </a:xfrm>
          <a:prstGeom prst="rect">
            <a:avLst/>
          </a:prstGeom>
          <a:noFill/>
        </p:spPr>
        <p:txBody>
          <a:bodyPr wrap="square" rtlCol="0">
            <a:spAutoFit/>
          </a:bodyPr>
          <a:lstStyle/>
          <a:p>
            <a:r>
              <a:rPr lang="en-US" dirty="0" smtClean="0"/>
              <a:t>fajaradiprasetio@gmail.com</a:t>
            </a:r>
            <a:endParaRPr lang="en-US"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11003" y="5569893"/>
            <a:ext cx="404645" cy="404645"/>
          </a:xfrm>
          <a:prstGeom prst="rect">
            <a:avLst/>
          </a:prstGeom>
        </p:spPr>
      </p:pic>
      <p:sp>
        <p:nvSpPr>
          <p:cNvPr id="14" name="TextBox 13"/>
          <p:cNvSpPr txBox="1"/>
          <p:nvPr/>
        </p:nvSpPr>
        <p:spPr>
          <a:xfrm>
            <a:off x="5294198" y="5556167"/>
            <a:ext cx="2846502" cy="369332"/>
          </a:xfrm>
          <a:prstGeom prst="rect">
            <a:avLst/>
          </a:prstGeom>
          <a:noFill/>
        </p:spPr>
        <p:txBody>
          <a:bodyPr wrap="square" rtlCol="0">
            <a:spAutoFit/>
          </a:bodyPr>
          <a:lstStyle/>
          <a:p>
            <a:r>
              <a:rPr lang="en-US" dirty="0" smtClean="0"/>
              <a:t>Fajaradi25.github.io</a:t>
            </a:r>
            <a:endParaRPr lang="en-US" dirty="0"/>
          </a:p>
        </p:txBody>
      </p:sp>
    </p:spTree>
    <p:extLst>
      <p:ext uri="{BB962C8B-B14F-4D97-AF65-F5344CB8AC3E}">
        <p14:creationId xmlns:p14="http://schemas.microsoft.com/office/powerpoint/2010/main" val="61057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2156"/>
            <a:ext cx="9401007" cy="1013800"/>
          </a:xfrm>
        </p:spPr>
        <p:txBody>
          <a:bodyPr anchor="ctr"/>
          <a:lstStyle/>
          <a:p>
            <a:pPr algn="ctr"/>
            <a:r>
              <a:rPr lang="en-US" noProof="1" smtClean="0"/>
              <a:t>Result</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58207" y="613984"/>
            <a:ext cx="1905000" cy="1190144"/>
          </a:xfrm>
          <a:prstGeom prst="rect">
            <a:avLst/>
          </a:prstGeom>
          <a:solidFill>
            <a:schemeClr val="bg1"/>
          </a:solidFill>
          <a:extLst/>
        </p:spPr>
      </p:pic>
      <p:pic>
        <p:nvPicPr>
          <p:cNvPr id="9" name="Picture 8"/>
          <p:cNvPicPr>
            <a:picLocks noChangeAspect="1"/>
          </p:cNvPicPr>
          <p:nvPr/>
        </p:nvPicPr>
        <p:blipFill>
          <a:blip r:embed="rId3"/>
          <a:stretch>
            <a:fillRect/>
          </a:stretch>
        </p:blipFill>
        <p:spPr>
          <a:xfrm>
            <a:off x="457200" y="2219324"/>
            <a:ext cx="5214186" cy="3406775"/>
          </a:xfrm>
          <a:prstGeom prst="rect">
            <a:avLst/>
          </a:prstGeom>
        </p:spPr>
      </p:pic>
      <p:sp>
        <p:nvSpPr>
          <p:cNvPr id="10" name="Rounded Rectangle 9"/>
          <p:cNvSpPr/>
          <p:nvPr/>
        </p:nvSpPr>
        <p:spPr>
          <a:xfrm>
            <a:off x="5743186" y="2972862"/>
            <a:ext cx="6020021" cy="215900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From </a:t>
            </a:r>
            <a:r>
              <a:rPr lang="en-US" b="1" dirty="0" smtClean="0"/>
              <a:t>48,788 </a:t>
            </a:r>
            <a:r>
              <a:rPr lang="en-US" b="1" dirty="0"/>
              <a:t>creditors</a:t>
            </a:r>
            <a:r>
              <a:rPr lang="en-US" b="1" dirty="0" smtClean="0"/>
              <a:t>, it has </a:t>
            </a:r>
            <a:r>
              <a:rPr lang="en-US" b="1" dirty="0"/>
              <a:t>8,434 creditors were found to have a high risk of default.</a:t>
            </a:r>
            <a:r>
              <a:rPr lang="en-US" dirty="0"/>
              <a:t> Therefore, these creditors can be rejected </a:t>
            </a:r>
            <a:r>
              <a:rPr lang="en-US" dirty="0" smtClean="0"/>
              <a:t>on applying credits to </a:t>
            </a:r>
            <a:r>
              <a:rPr lang="en-US" dirty="0"/>
              <a:t>minimize the number of credit defaults.</a:t>
            </a:r>
            <a:endParaRPr lang="en-US" b="1" dirty="0" smtClean="0"/>
          </a:p>
        </p:txBody>
      </p:sp>
      <p:sp>
        <p:nvSpPr>
          <p:cNvPr id="11" name="Rectangle 10"/>
          <p:cNvSpPr/>
          <p:nvPr/>
        </p:nvSpPr>
        <p:spPr>
          <a:xfrm>
            <a:off x="7076796" y="2790696"/>
            <a:ext cx="3352800" cy="364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Recommendation</a:t>
            </a:r>
            <a:endParaRPr lang="en-US" dirty="0"/>
          </a:p>
        </p:txBody>
      </p:sp>
    </p:spTree>
    <p:extLst>
      <p:ext uri="{BB962C8B-B14F-4D97-AF65-F5344CB8AC3E}">
        <p14:creationId xmlns:p14="http://schemas.microsoft.com/office/powerpoint/2010/main" val="304118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title"/>
          </p:nvPr>
        </p:nvSpPr>
        <p:spPr>
          <a:xfrm>
            <a:off x="457200" y="676756"/>
            <a:ext cx="9388308" cy="1013800"/>
          </a:xfrm>
        </p:spPr>
        <p:txBody>
          <a:bodyPr anchor="ctr"/>
          <a:lstStyle/>
          <a:p>
            <a:pPr algn="ctr"/>
            <a:r>
              <a:rPr lang="en-US" dirty="0" smtClean="0"/>
              <a:t>Table Of content</a:t>
            </a:r>
            <a:endParaRPr lang="en-US" dirty="0"/>
          </a:p>
        </p:txBody>
      </p:sp>
      <p:sp>
        <p:nvSpPr>
          <p:cNvPr id="119" name="Shape">
            <a:extLst>
              <a:ext uri="{FF2B5EF4-FFF2-40B4-BE49-F238E27FC236}">
                <a16:creationId xmlns:a16="http://schemas.microsoft.com/office/drawing/2014/main" id="{0976F350-1AC8-AB4E-B8A7-5BAACEC83A22}"/>
              </a:ext>
            </a:extLst>
          </p:cNvPr>
          <p:cNvSpPr/>
          <p:nvPr/>
        </p:nvSpPr>
        <p:spPr>
          <a:xfrm>
            <a:off x="2048618" y="2775989"/>
            <a:ext cx="7260481" cy="726551"/>
          </a:xfrm>
          <a:custGeom>
            <a:avLst/>
            <a:gdLst/>
            <a:ahLst/>
            <a:cxnLst>
              <a:cxn ang="0">
                <a:pos x="wd2" y="hd2"/>
              </a:cxn>
              <a:cxn ang="5400000">
                <a:pos x="wd2" y="hd2"/>
              </a:cxn>
              <a:cxn ang="10800000">
                <a:pos x="wd2" y="hd2"/>
              </a:cxn>
              <a:cxn ang="16200000">
                <a:pos x="wd2" y="hd2"/>
              </a:cxn>
            </a:cxnLst>
            <a:rect l="0" t="0" r="r" b="b"/>
            <a:pathLst>
              <a:path w="21600" h="21600" extrusionOk="0">
                <a:moveTo>
                  <a:pt x="20686" y="0"/>
                </a:moveTo>
                <a:lnTo>
                  <a:pt x="6074" y="0"/>
                </a:lnTo>
                <a:cubicBezTo>
                  <a:pt x="5902" y="0"/>
                  <a:pt x="5741" y="413"/>
                  <a:pt x="5619" y="1152"/>
                </a:cubicBezTo>
                <a:lnTo>
                  <a:pt x="3442" y="14342"/>
                </a:lnTo>
                <a:lnTo>
                  <a:pt x="2313" y="7128"/>
                </a:lnTo>
                <a:lnTo>
                  <a:pt x="1190" y="7128"/>
                </a:lnTo>
                <a:cubicBezTo>
                  <a:pt x="534" y="7128"/>
                  <a:pt x="0" y="10365"/>
                  <a:pt x="0" y="14342"/>
                </a:cubicBezTo>
                <a:lnTo>
                  <a:pt x="0" y="14342"/>
                </a:lnTo>
                <a:cubicBezTo>
                  <a:pt x="0" y="18319"/>
                  <a:pt x="534" y="21557"/>
                  <a:pt x="1190" y="21557"/>
                </a:cubicBezTo>
                <a:lnTo>
                  <a:pt x="2313" y="21557"/>
                </a:lnTo>
                <a:lnTo>
                  <a:pt x="2435" y="21600"/>
                </a:lnTo>
                <a:lnTo>
                  <a:pt x="5719" y="1695"/>
                </a:lnTo>
                <a:cubicBezTo>
                  <a:pt x="5798" y="1217"/>
                  <a:pt x="5902" y="956"/>
                  <a:pt x="6013" y="956"/>
                </a:cubicBezTo>
                <a:lnTo>
                  <a:pt x="20341" y="956"/>
                </a:lnTo>
                <a:cubicBezTo>
                  <a:pt x="20646" y="956"/>
                  <a:pt x="20890" y="2456"/>
                  <a:pt x="20890" y="4281"/>
                </a:cubicBezTo>
                <a:lnTo>
                  <a:pt x="20890" y="13755"/>
                </a:lnTo>
                <a:cubicBezTo>
                  <a:pt x="20890" y="14950"/>
                  <a:pt x="21048" y="15907"/>
                  <a:pt x="21245" y="15907"/>
                </a:cubicBezTo>
                <a:lnTo>
                  <a:pt x="21245" y="15907"/>
                </a:lnTo>
                <a:cubicBezTo>
                  <a:pt x="21442" y="15907"/>
                  <a:pt x="21600" y="14950"/>
                  <a:pt x="21600" y="13755"/>
                </a:cubicBezTo>
                <a:lnTo>
                  <a:pt x="21600" y="5541"/>
                </a:lnTo>
                <a:cubicBezTo>
                  <a:pt x="21600" y="2477"/>
                  <a:pt x="21191" y="0"/>
                  <a:pt x="20686" y="0"/>
                </a:cubicBezTo>
                <a:close/>
              </a:path>
            </a:pathLst>
          </a:cu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20" name="TextBox 119">
            <a:extLst>
              <a:ext uri="{FF2B5EF4-FFF2-40B4-BE49-F238E27FC236}">
                <a16:creationId xmlns:a16="http://schemas.microsoft.com/office/drawing/2014/main" id="{8F0ED6AC-9556-E949-A225-D5EB2BBFB8AE}"/>
              </a:ext>
            </a:extLst>
          </p:cNvPr>
          <p:cNvSpPr txBox="1"/>
          <p:nvPr/>
        </p:nvSpPr>
        <p:spPr>
          <a:xfrm>
            <a:off x="2372151" y="3005663"/>
            <a:ext cx="373020" cy="52322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smtClean="0">
                <a:solidFill>
                  <a:schemeClr val="bg1"/>
                </a:solidFill>
                <a:effectLst>
                  <a:outerShdw blurRad="38100" dist="38100" dir="2700000" algn="tl">
                    <a:srgbClr val="000000">
                      <a:alpha val="43137"/>
                    </a:srgbClr>
                  </a:outerShdw>
                </a:effectLst>
              </a:rPr>
              <a:t>2</a:t>
            </a:r>
            <a:endParaRPr lang="en-US" sz="4000" b="1" dirty="0">
              <a:solidFill>
                <a:schemeClr val="bg1"/>
              </a:solidFill>
              <a:effectLst>
                <a:outerShdw blurRad="38100" dist="38100" dir="2700000" algn="tl">
                  <a:srgbClr val="000000">
                    <a:alpha val="43137"/>
                  </a:srgbClr>
                </a:outerShdw>
              </a:effectLst>
            </a:endParaRPr>
          </a:p>
        </p:txBody>
      </p:sp>
      <p:sp>
        <p:nvSpPr>
          <p:cNvPr id="121" name="TextBox 18">
            <a:extLst>
              <a:ext uri="{FF2B5EF4-FFF2-40B4-BE49-F238E27FC236}">
                <a16:creationId xmlns:a16="http://schemas.microsoft.com/office/drawing/2014/main" id="{7919E68C-195F-3045-9846-E96A0F69DB79}"/>
              </a:ext>
            </a:extLst>
          </p:cNvPr>
          <p:cNvSpPr txBox="1"/>
          <p:nvPr/>
        </p:nvSpPr>
        <p:spPr>
          <a:xfrm>
            <a:off x="4199252" y="2844474"/>
            <a:ext cx="442351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noProof="1" smtClean="0"/>
              <a:t>Data Preprocessing</a:t>
            </a:r>
            <a:endParaRPr lang="en-US" sz="2400" b="1" noProof="1"/>
          </a:p>
        </p:txBody>
      </p:sp>
      <p:sp>
        <p:nvSpPr>
          <p:cNvPr id="123" name="Shape">
            <a:extLst>
              <a:ext uri="{FF2B5EF4-FFF2-40B4-BE49-F238E27FC236}">
                <a16:creationId xmlns:a16="http://schemas.microsoft.com/office/drawing/2014/main" id="{090FDB14-8C91-AB46-A9AB-A66BA6E1F993}"/>
              </a:ext>
            </a:extLst>
          </p:cNvPr>
          <p:cNvSpPr/>
          <p:nvPr/>
        </p:nvSpPr>
        <p:spPr>
          <a:xfrm>
            <a:off x="2048618" y="3521770"/>
            <a:ext cx="7260481" cy="726550"/>
          </a:xfrm>
          <a:custGeom>
            <a:avLst/>
            <a:gdLst/>
            <a:ahLst/>
            <a:cxnLst>
              <a:cxn ang="0">
                <a:pos x="wd2" y="hd2"/>
              </a:cxn>
              <a:cxn ang="5400000">
                <a:pos x="wd2" y="hd2"/>
              </a:cxn>
              <a:cxn ang="10800000">
                <a:pos x="wd2" y="hd2"/>
              </a:cxn>
              <a:cxn ang="16200000">
                <a:pos x="wd2" y="hd2"/>
              </a:cxn>
            </a:cxnLst>
            <a:rect l="0" t="0" r="r" b="b"/>
            <a:pathLst>
              <a:path w="21600" h="21600" extrusionOk="0">
                <a:moveTo>
                  <a:pt x="20686" y="0"/>
                </a:moveTo>
                <a:lnTo>
                  <a:pt x="6074" y="0"/>
                </a:lnTo>
                <a:cubicBezTo>
                  <a:pt x="5902" y="0"/>
                  <a:pt x="5741" y="413"/>
                  <a:pt x="5619" y="1152"/>
                </a:cubicBezTo>
                <a:lnTo>
                  <a:pt x="3442" y="14342"/>
                </a:lnTo>
                <a:lnTo>
                  <a:pt x="2313" y="7128"/>
                </a:lnTo>
                <a:lnTo>
                  <a:pt x="1190" y="7128"/>
                </a:lnTo>
                <a:cubicBezTo>
                  <a:pt x="534" y="7128"/>
                  <a:pt x="0" y="10365"/>
                  <a:pt x="0" y="14342"/>
                </a:cubicBezTo>
                <a:lnTo>
                  <a:pt x="0" y="14342"/>
                </a:lnTo>
                <a:cubicBezTo>
                  <a:pt x="0" y="18319"/>
                  <a:pt x="534" y="21557"/>
                  <a:pt x="1190" y="21557"/>
                </a:cubicBezTo>
                <a:lnTo>
                  <a:pt x="2313" y="21557"/>
                </a:lnTo>
                <a:lnTo>
                  <a:pt x="2435" y="21600"/>
                </a:lnTo>
                <a:lnTo>
                  <a:pt x="5719" y="1695"/>
                </a:lnTo>
                <a:cubicBezTo>
                  <a:pt x="5798" y="1217"/>
                  <a:pt x="5902" y="956"/>
                  <a:pt x="6013" y="956"/>
                </a:cubicBezTo>
                <a:lnTo>
                  <a:pt x="20341" y="956"/>
                </a:lnTo>
                <a:cubicBezTo>
                  <a:pt x="20646" y="956"/>
                  <a:pt x="20890" y="2456"/>
                  <a:pt x="20890" y="4281"/>
                </a:cubicBezTo>
                <a:lnTo>
                  <a:pt x="20890" y="13755"/>
                </a:lnTo>
                <a:cubicBezTo>
                  <a:pt x="20890" y="14950"/>
                  <a:pt x="21048" y="15907"/>
                  <a:pt x="21245" y="15907"/>
                </a:cubicBezTo>
                <a:lnTo>
                  <a:pt x="21245" y="15907"/>
                </a:lnTo>
                <a:cubicBezTo>
                  <a:pt x="21442" y="15907"/>
                  <a:pt x="21600" y="14950"/>
                  <a:pt x="21600" y="13755"/>
                </a:cubicBezTo>
                <a:lnTo>
                  <a:pt x="21600" y="5541"/>
                </a:lnTo>
                <a:cubicBezTo>
                  <a:pt x="21600" y="2499"/>
                  <a:pt x="21191" y="0"/>
                  <a:pt x="20686" y="0"/>
                </a:cubicBezTo>
                <a:close/>
              </a:path>
            </a:pathLst>
          </a:cu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24" name="TextBox 21">
            <a:extLst>
              <a:ext uri="{FF2B5EF4-FFF2-40B4-BE49-F238E27FC236}">
                <a16:creationId xmlns:a16="http://schemas.microsoft.com/office/drawing/2014/main" id="{1190A923-09C9-964C-A4E0-31076403BEBA}"/>
              </a:ext>
            </a:extLst>
          </p:cNvPr>
          <p:cNvSpPr txBox="1"/>
          <p:nvPr/>
        </p:nvSpPr>
        <p:spPr>
          <a:xfrm>
            <a:off x="4199251" y="3526848"/>
            <a:ext cx="4981941"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t>Exploratory Data </a:t>
            </a:r>
            <a:r>
              <a:rPr lang="en-US" sz="2400" b="1" dirty="0" smtClean="0"/>
              <a:t>Analysis (EDA)</a:t>
            </a:r>
            <a:endParaRPr lang="en-US" sz="3200" b="1" noProof="1"/>
          </a:p>
        </p:txBody>
      </p:sp>
      <p:sp>
        <p:nvSpPr>
          <p:cNvPr id="126" name="Shape">
            <a:extLst>
              <a:ext uri="{FF2B5EF4-FFF2-40B4-BE49-F238E27FC236}">
                <a16:creationId xmlns:a16="http://schemas.microsoft.com/office/drawing/2014/main" id="{FB9A9158-A7B1-CA41-91B1-380989E8B30D}"/>
              </a:ext>
            </a:extLst>
          </p:cNvPr>
          <p:cNvSpPr/>
          <p:nvPr/>
        </p:nvSpPr>
        <p:spPr>
          <a:xfrm>
            <a:off x="2048618" y="2055090"/>
            <a:ext cx="7260481" cy="708250"/>
          </a:xfrm>
          <a:custGeom>
            <a:avLst/>
            <a:gdLst/>
            <a:ahLst/>
            <a:cxnLst>
              <a:cxn ang="0">
                <a:pos x="wd2" y="hd2"/>
              </a:cxn>
              <a:cxn ang="5400000">
                <a:pos x="wd2" y="hd2"/>
              </a:cxn>
              <a:cxn ang="10800000">
                <a:pos x="wd2" y="hd2"/>
              </a:cxn>
              <a:cxn ang="16200000">
                <a:pos x="wd2" y="hd2"/>
              </a:cxn>
            </a:cxnLst>
            <a:rect l="0" t="0" r="r" b="b"/>
            <a:pathLst>
              <a:path w="21600" h="21600" extrusionOk="0">
                <a:moveTo>
                  <a:pt x="20686" y="0"/>
                </a:moveTo>
                <a:lnTo>
                  <a:pt x="6074" y="0"/>
                </a:lnTo>
                <a:cubicBezTo>
                  <a:pt x="5902" y="0"/>
                  <a:pt x="5741" y="413"/>
                  <a:pt x="5619" y="1152"/>
                </a:cubicBezTo>
                <a:lnTo>
                  <a:pt x="3442" y="14342"/>
                </a:lnTo>
                <a:lnTo>
                  <a:pt x="2313" y="7128"/>
                </a:lnTo>
                <a:lnTo>
                  <a:pt x="1190" y="7128"/>
                </a:lnTo>
                <a:cubicBezTo>
                  <a:pt x="534" y="7128"/>
                  <a:pt x="0" y="10365"/>
                  <a:pt x="0" y="14342"/>
                </a:cubicBezTo>
                <a:lnTo>
                  <a:pt x="0" y="14342"/>
                </a:lnTo>
                <a:cubicBezTo>
                  <a:pt x="0" y="18319"/>
                  <a:pt x="534" y="21557"/>
                  <a:pt x="1190" y="21557"/>
                </a:cubicBezTo>
                <a:lnTo>
                  <a:pt x="2313" y="21557"/>
                </a:lnTo>
                <a:lnTo>
                  <a:pt x="2435" y="21600"/>
                </a:lnTo>
                <a:lnTo>
                  <a:pt x="5719" y="1695"/>
                </a:lnTo>
                <a:cubicBezTo>
                  <a:pt x="5798" y="1217"/>
                  <a:pt x="5902" y="956"/>
                  <a:pt x="6013" y="956"/>
                </a:cubicBezTo>
                <a:lnTo>
                  <a:pt x="20341" y="956"/>
                </a:lnTo>
                <a:cubicBezTo>
                  <a:pt x="20646" y="956"/>
                  <a:pt x="20890" y="2456"/>
                  <a:pt x="20890" y="4281"/>
                </a:cubicBezTo>
                <a:lnTo>
                  <a:pt x="20890" y="13755"/>
                </a:lnTo>
                <a:cubicBezTo>
                  <a:pt x="20890" y="14950"/>
                  <a:pt x="21048" y="15907"/>
                  <a:pt x="21245" y="15907"/>
                </a:cubicBezTo>
                <a:lnTo>
                  <a:pt x="21245" y="15907"/>
                </a:lnTo>
                <a:cubicBezTo>
                  <a:pt x="21442" y="15907"/>
                  <a:pt x="21600" y="14950"/>
                  <a:pt x="21600" y="13755"/>
                </a:cubicBezTo>
                <a:lnTo>
                  <a:pt x="21600" y="5541"/>
                </a:lnTo>
                <a:cubicBezTo>
                  <a:pt x="21600" y="2477"/>
                  <a:pt x="21191" y="0"/>
                  <a:pt x="20686" y="0"/>
                </a:cubicBez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27" name="TextBox 2">
            <a:extLst>
              <a:ext uri="{FF2B5EF4-FFF2-40B4-BE49-F238E27FC236}">
                <a16:creationId xmlns:a16="http://schemas.microsoft.com/office/drawing/2014/main" id="{D9EC1E50-A42C-5248-8AF8-B88D3CF5602F}"/>
              </a:ext>
            </a:extLst>
          </p:cNvPr>
          <p:cNvSpPr txBox="1"/>
          <p:nvPr/>
        </p:nvSpPr>
        <p:spPr>
          <a:xfrm>
            <a:off x="2364254" y="2255670"/>
            <a:ext cx="373019" cy="52322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smtClean="0">
                <a:solidFill>
                  <a:schemeClr val="bg1"/>
                </a:solidFill>
                <a:effectLst>
                  <a:outerShdw blurRad="38100" dist="38100" dir="2700000" algn="tl">
                    <a:srgbClr val="000000">
                      <a:alpha val="43137"/>
                    </a:srgbClr>
                  </a:outerShdw>
                </a:effectLst>
              </a:rPr>
              <a:t>1</a:t>
            </a:r>
            <a:endParaRPr lang="en-US" sz="3600" b="1" dirty="0">
              <a:solidFill>
                <a:schemeClr val="bg1"/>
              </a:solidFill>
              <a:effectLst>
                <a:outerShdw blurRad="38100" dist="38100" dir="2700000" algn="tl">
                  <a:srgbClr val="000000">
                    <a:alpha val="43137"/>
                  </a:srgbClr>
                </a:outerShdw>
              </a:effectLst>
            </a:endParaRPr>
          </a:p>
        </p:txBody>
      </p:sp>
      <p:sp>
        <p:nvSpPr>
          <p:cNvPr id="128" name="TextBox 15">
            <a:extLst>
              <a:ext uri="{FF2B5EF4-FFF2-40B4-BE49-F238E27FC236}">
                <a16:creationId xmlns:a16="http://schemas.microsoft.com/office/drawing/2014/main" id="{0285A1CD-CBE7-2A48-BAB2-1904B5658B15}"/>
              </a:ext>
            </a:extLst>
          </p:cNvPr>
          <p:cNvSpPr txBox="1"/>
          <p:nvPr/>
        </p:nvSpPr>
        <p:spPr>
          <a:xfrm>
            <a:off x="4199251" y="2111021"/>
            <a:ext cx="4981941"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noProof="1" smtClean="0"/>
              <a:t>Business Understanding</a:t>
            </a:r>
            <a:endParaRPr lang="en-US" sz="2400" b="1" noProof="1"/>
          </a:p>
        </p:txBody>
      </p:sp>
      <p:sp>
        <p:nvSpPr>
          <p:cNvPr id="130" name="Shape">
            <a:extLst>
              <a:ext uri="{FF2B5EF4-FFF2-40B4-BE49-F238E27FC236}">
                <a16:creationId xmlns:a16="http://schemas.microsoft.com/office/drawing/2014/main" id="{EDBE537E-97E2-ED44-BD0C-28D0F7B2FF59}"/>
              </a:ext>
            </a:extLst>
          </p:cNvPr>
          <p:cNvSpPr/>
          <p:nvPr/>
        </p:nvSpPr>
        <p:spPr>
          <a:xfrm>
            <a:off x="2048618" y="4267582"/>
            <a:ext cx="7260481" cy="700849"/>
          </a:xfrm>
          <a:custGeom>
            <a:avLst/>
            <a:gdLst/>
            <a:ahLst/>
            <a:cxnLst>
              <a:cxn ang="0">
                <a:pos x="wd2" y="hd2"/>
              </a:cxn>
              <a:cxn ang="5400000">
                <a:pos x="wd2" y="hd2"/>
              </a:cxn>
              <a:cxn ang="10800000">
                <a:pos x="wd2" y="hd2"/>
              </a:cxn>
              <a:cxn ang="16200000">
                <a:pos x="wd2" y="hd2"/>
              </a:cxn>
            </a:cxnLst>
            <a:rect l="0" t="0" r="r" b="b"/>
            <a:pathLst>
              <a:path w="21600" h="21600" extrusionOk="0">
                <a:moveTo>
                  <a:pt x="20686" y="0"/>
                </a:moveTo>
                <a:lnTo>
                  <a:pt x="6074" y="0"/>
                </a:lnTo>
                <a:cubicBezTo>
                  <a:pt x="5902" y="0"/>
                  <a:pt x="5741" y="413"/>
                  <a:pt x="5619" y="1152"/>
                </a:cubicBezTo>
                <a:lnTo>
                  <a:pt x="3442" y="14342"/>
                </a:lnTo>
                <a:lnTo>
                  <a:pt x="2313" y="7128"/>
                </a:lnTo>
                <a:lnTo>
                  <a:pt x="1190" y="7128"/>
                </a:lnTo>
                <a:cubicBezTo>
                  <a:pt x="534" y="7128"/>
                  <a:pt x="0" y="10365"/>
                  <a:pt x="0" y="14342"/>
                </a:cubicBezTo>
                <a:lnTo>
                  <a:pt x="0" y="14342"/>
                </a:lnTo>
                <a:cubicBezTo>
                  <a:pt x="0" y="18319"/>
                  <a:pt x="534" y="21557"/>
                  <a:pt x="1190" y="21557"/>
                </a:cubicBezTo>
                <a:lnTo>
                  <a:pt x="2313" y="21557"/>
                </a:lnTo>
                <a:lnTo>
                  <a:pt x="2435" y="21600"/>
                </a:lnTo>
                <a:lnTo>
                  <a:pt x="5719" y="1695"/>
                </a:lnTo>
                <a:cubicBezTo>
                  <a:pt x="5798" y="1217"/>
                  <a:pt x="5902" y="956"/>
                  <a:pt x="6013" y="956"/>
                </a:cubicBezTo>
                <a:lnTo>
                  <a:pt x="20341" y="956"/>
                </a:lnTo>
                <a:cubicBezTo>
                  <a:pt x="20646" y="956"/>
                  <a:pt x="20890" y="2456"/>
                  <a:pt x="20890" y="4281"/>
                </a:cubicBezTo>
                <a:lnTo>
                  <a:pt x="20890" y="13755"/>
                </a:lnTo>
                <a:cubicBezTo>
                  <a:pt x="20890" y="14950"/>
                  <a:pt x="21048" y="15907"/>
                  <a:pt x="21245" y="15907"/>
                </a:cubicBezTo>
                <a:lnTo>
                  <a:pt x="21245" y="15907"/>
                </a:lnTo>
                <a:cubicBezTo>
                  <a:pt x="21442" y="15907"/>
                  <a:pt x="21600" y="14950"/>
                  <a:pt x="21600" y="13755"/>
                </a:cubicBezTo>
                <a:lnTo>
                  <a:pt x="21600" y="5541"/>
                </a:lnTo>
                <a:cubicBezTo>
                  <a:pt x="21600" y="2477"/>
                  <a:pt x="21191" y="0"/>
                  <a:pt x="20686" y="0"/>
                </a:cubicBez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31" name="TextBox 24">
            <a:extLst>
              <a:ext uri="{FF2B5EF4-FFF2-40B4-BE49-F238E27FC236}">
                <a16:creationId xmlns:a16="http://schemas.microsoft.com/office/drawing/2014/main" id="{890CEB9D-53B2-6D41-BBCC-F2E241AAE13D}"/>
              </a:ext>
            </a:extLst>
          </p:cNvPr>
          <p:cNvSpPr txBox="1"/>
          <p:nvPr/>
        </p:nvSpPr>
        <p:spPr>
          <a:xfrm>
            <a:off x="4199252" y="4256823"/>
            <a:ext cx="442351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noProof="1" smtClean="0"/>
              <a:t>Feature Important</a:t>
            </a:r>
            <a:endParaRPr lang="en-US" sz="2400" b="1" noProof="1"/>
          </a:p>
        </p:txBody>
      </p:sp>
      <p:sp>
        <p:nvSpPr>
          <p:cNvPr id="133" name="Shape">
            <a:extLst>
              <a:ext uri="{FF2B5EF4-FFF2-40B4-BE49-F238E27FC236}">
                <a16:creationId xmlns:a16="http://schemas.microsoft.com/office/drawing/2014/main" id="{EDBE537E-97E2-ED44-BD0C-28D0F7B2FF59}"/>
              </a:ext>
            </a:extLst>
          </p:cNvPr>
          <p:cNvSpPr/>
          <p:nvPr/>
        </p:nvSpPr>
        <p:spPr>
          <a:xfrm>
            <a:off x="2048618" y="5018163"/>
            <a:ext cx="7260481" cy="710407"/>
          </a:xfrm>
          <a:custGeom>
            <a:avLst/>
            <a:gdLst/>
            <a:ahLst/>
            <a:cxnLst>
              <a:cxn ang="0">
                <a:pos x="wd2" y="hd2"/>
              </a:cxn>
              <a:cxn ang="5400000">
                <a:pos x="wd2" y="hd2"/>
              </a:cxn>
              <a:cxn ang="10800000">
                <a:pos x="wd2" y="hd2"/>
              </a:cxn>
              <a:cxn ang="16200000">
                <a:pos x="wd2" y="hd2"/>
              </a:cxn>
            </a:cxnLst>
            <a:rect l="0" t="0" r="r" b="b"/>
            <a:pathLst>
              <a:path w="21600" h="21600" extrusionOk="0">
                <a:moveTo>
                  <a:pt x="20686" y="0"/>
                </a:moveTo>
                <a:lnTo>
                  <a:pt x="6074" y="0"/>
                </a:lnTo>
                <a:cubicBezTo>
                  <a:pt x="5902" y="0"/>
                  <a:pt x="5741" y="413"/>
                  <a:pt x="5619" y="1152"/>
                </a:cubicBezTo>
                <a:lnTo>
                  <a:pt x="3442" y="14342"/>
                </a:lnTo>
                <a:lnTo>
                  <a:pt x="2313" y="7128"/>
                </a:lnTo>
                <a:lnTo>
                  <a:pt x="1190" y="7128"/>
                </a:lnTo>
                <a:cubicBezTo>
                  <a:pt x="534" y="7128"/>
                  <a:pt x="0" y="10365"/>
                  <a:pt x="0" y="14342"/>
                </a:cubicBezTo>
                <a:lnTo>
                  <a:pt x="0" y="14342"/>
                </a:lnTo>
                <a:cubicBezTo>
                  <a:pt x="0" y="18319"/>
                  <a:pt x="534" y="21557"/>
                  <a:pt x="1190" y="21557"/>
                </a:cubicBezTo>
                <a:lnTo>
                  <a:pt x="2313" y="21557"/>
                </a:lnTo>
                <a:lnTo>
                  <a:pt x="2435" y="21600"/>
                </a:lnTo>
                <a:lnTo>
                  <a:pt x="5719" y="1695"/>
                </a:lnTo>
                <a:cubicBezTo>
                  <a:pt x="5798" y="1217"/>
                  <a:pt x="5902" y="956"/>
                  <a:pt x="6013" y="956"/>
                </a:cubicBezTo>
                <a:lnTo>
                  <a:pt x="20341" y="956"/>
                </a:lnTo>
                <a:cubicBezTo>
                  <a:pt x="20646" y="956"/>
                  <a:pt x="20890" y="2456"/>
                  <a:pt x="20890" y="4281"/>
                </a:cubicBezTo>
                <a:lnTo>
                  <a:pt x="20890" y="13755"/>
                </a:lnTo>
                <a:cubicBezTo>
                  <a:pt x="20890" y="14950"/>
                  <a:pt x="21048" y="15907"/>
                  <a:pt x="21245" y="15907"/>
                </a:cubicBezTo>
                <a:lnTo>
                  <a:pt x="21245" y="15907"/>
                </a:lnTo>
                <a:cubicBezTo>
                  <a:pt x="21442" y="15907"/>
                  <a:pt x="21600" y="14950"/>
                  <a:pt x="21600" y="13755"/>
                </a:cubicBezTo>
                <a:lnTo>
                  <a:pt x="21600" y="5541"/>
                </a:lnTo>
                <a:cubicBezTo>
                  <a:pt x="21600" y="2477"/>
                  <a:pt x="21191" y="0"/>
                  <a:pt x="20686" y="0"/>
                </a:cubicBezTo>
                <a:close/>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34" name="TextBox 24">
            <a:extLst>
              <a:ext uri="{FF2B5EF4-FFF2-40B4-BE49-F238E27FC236}">
                <a16:creationId xmlns:a16="http://schemas.microsoft.com/office/drawing/2014/main" id="{890CEB9D-53B2-6D41-BBCC-F2E241AAE13D}"/>
              </a:ext>
            </a:extLst>
          </p:cNvPr>
          <p:cNvSpPr txBox="1"/>
          <p:nvPr/>
        </p:nvSpPr>
        <p:spPr>
          <a:xfrm>
            <a:off x="4199252" y="4999919"/>
            <a:ext cx="442351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noProof="1" smtClean="0"/>
              <a:t>Modeling &amp; Evaluation</a:t>
            </a:r>
            <a:endParaRPr lang="en-US" sz="2400" b="1" noProof="1"/>
          </a:p>
        </p:txBody>
      </p:sp>
      <p:sp>
        <p:nvSpPr>
          <p:cNvPr id="136" name="Shape">
            <a:extLst>
              <a:ext uri="{FF2B5EF4-FFF2-40B4-BE49-F238E27FC236}">
                <a16:creationId xmlns:a16="http://schemas.microsoft.com/office/drawing/2014/main" id="{EDBE537E-97E2-ED44-BD0C-28D0F7B2FF59}"/>
              </a:ext>
            </a:extLst>
          </p:cNvPr>
          <p:cNvSpPr/>
          <p:nvPr/>
        </p:nvSpPr>
        <p:spPr>
          <a:xfrm>
            <a:off x="2048619" y="5753893"/>
            <a:ext cx="7260481" cy="710407"/>
          </a:xfrm>
          <a:custGeom>
            <a:avLst/>
            <a:gdLst/>
            <a:ahLst/>
            <a:cxnLst>
              <a:cxn ang="0">
                <a:pos x="wd2" y="hd2"/>
              </a:cxn>
              <a:cxn ang="5400000">
                <a:pos x="wd2" y="hd2"/>
              </a:cxn>
              <a:cxn ang="10800000">
                <a:pos x="wd2" y="hd2"/>
              </a:cxn>
              <a:cxn ang="16200000">
                <a:pos x="wd2" y="hd2"/>
              </a:cxn>
            </a:cxnLst>
            <a:rect l="0" t="0" r="r" b="b"/>
            <a:pathLst>
              <a:path w="21600" h="21600" extrusionOk="0">
                <a:moveTo>
                  <a:pt x="20686" y="0"/>
                </a:moveTo>
                <a:lnTo>
                  <a:pt x="6074" y="0"/>
                </a:lnTo>
                <a:cubicBezTo>
                  <a:pt x="5902" y="0"/>
                  <a:pt x="5741" y="413"/>
                  <a:pt x="5619" y="1152"/>
                </a:cubicBezTo>
                <a:lnTo>
                  <a:pt x="3442" y="14342"/>
                </a:lnTo>
                <a:lnTo>
                  <a:pt x="2313" y="7128"/>
                </a:lnTo>
                <a:lnTo>
                  <a:pt x="1190" y="7128"/>
                </a:lnTo>
                <a:cubicBezTo>
                  <a:pt x="534" y="7128"/>
                  <a:pt x="0" y="10365"/>
                  <a:pt x="0" y="14342"/>
                </a:cubicBezTo>
                <a:lnTo>
                  <a:pt x="0" y="14342"/>
                </a:lnTo>
                <a:cubicBezTo>
                  <a:pt x="0" y="18319"/>
                  <a:pt x="534" y="21557"/>
                  <a:pt x="1190" y="21557"/>
                </a:cubicBezTo>
                <a:lnTo>
                  <a:pt x="2313" y="21557"/>
                </a:lnTo>
                <a:lnTo>
                  <a:pt x="2435" y="21600"/>
                </a:lnTo>
                <a:lnTo>
                  <a:pt x="5719" y="1695"/>
                </a:lnTo>
                <a:cubicBezTo>
                  <a:pt x="5798" y="1217"/>
                  <a:pt x="5902" y="956"/>
                  <a:pt x="6013" y="956"/>
                </a:cubicBezTo>
                <a:lnTo>
                  <a:pt x="20341" y="956"/>
                </a:lnTo>
                <a:cubicBezTo>
                  <a:pt x="20646" y="956"/>
                  <a:pt x="20890" y="2456"/>
                  <a:pt x="20890" y="4281"/>
                </a:cubicBezTo>
                <a:lnTo>
                  <a:pt x="20890" y="13755"/>
                </a:lnTo>
                <a:cubicBezTo>
                  <a:pt x="20890" y="14950"/>
                  <a:pt x="21048" y="15907"/>
                  <a:pt x="21245" y="15907"/>
                </a:cubicBezTo>
                <a:lnTo>
                  <a:pt x="21245" y="15907"/>
                </a:lnTo>
                <a:cubicBezTo>
                  <a:pt x="21442" y="15907"/>
                  <a:pt x="21600" y="14950"/>
                  <a:pt x="21600" y="13755"/>
                </a:cubicBezTo>
                <a:lnTo>
                  <a:pt x="21600" y="5541"/>
                </a:lnTo>
                <a:cubicBezTo>
                  <a:pt x="21600" y="2477"/>
                  <a:pt x="21191" y="0"/>
                  <a:pt x="20686" y="0"/>
                </a:cubicBezTo>
                <a:close/>
              </a:path>
            </a:pathLst>
          </a:custGeom>
          <a:solidFill>
            <a:schemeClr val="accent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37" name="TextBox 24">
            <a:extLst>
              <a:ext uri="{FF2B5EF4-FFF2-40B4-BE49-F238E27FC236}">
                <a16:creationId xmlns:a16="http://schemas.microsoft.com/office/drawing/2014/main" id="{890CEB9D-53B2-6D41-BBCC-F2E241AAE13D}"/>
              </a:ext>
            </a:extLst>
          </p:cNvPr>
          <p:cNvSpPr txBox="1"/>
          <p:nvPr/>
        </p:nvSpPr>
        <p:spPr>
          <a:xfrm>
            <a:off x="4199254" y="5749644"/>
            <a:ext cx="442351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noProof="1" smtClean="0"/>
              <a:t>Result</a:t>
            </a:r>
            <a:endParaRPr lang="en-US" sz="2400" b="1" noProof="1"/>
          </a:p>
        </p:txBody>
      </p:sp>
      <p:sp>
        <p:nvSpPr>
          <p:cNvPr id="139" name="TextBox 138">
            <a:extLst>
              <a:ext uri="{FF2B5EF4-FFF2-40B4-BE49-F238E27FC236}">
                <a16:creationId xmlns:a16="http://schemas.microsoft.com/office/drawing/2014/main" id="{8F0ED6AC-9556-E949-A225-D5EB2BBFB8AE}"/>
              </a:ext>
            </a:extLst>
          </p:cNvPr>
          <p:cNvSpPr txBox="1"/>
          <p:nvPr/>
        </p:nvSpPr>
        <p:spPr>
          <a:xfrm>
            <a:off x="2364253" y="3755147"/>
            <a:ext cx="373020" cy="52322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smtClean="0">
                <a:solidFill>
                  <a:schemeClr val="bg1"/>
                </a:solidFill>
                <a:effectLst>
                  <a:outerShdw blurRad="38100" dist="38100" dir="2700000" algn="tl">
                    <a:srgbClr val="000000">
                      <a:alpha val="43137"/>
                    </a:srgbClr>
                  </a:outerShdw>
                </a:effectLst>
              </a:rPr>
              <a:t>3</a:t>
            </a:r>
            <a:endParaRPr lang="en-US" sz="4400" b="1" dirty="0">
              <a:solidFill>
                <a:schemeClr val="bg1"/>
              </a:solidFill>
              <a:effectLst>
                <a:outerShdw blurRad="38100" dist="38100" dir="2700000" algn="tl">
                  <a:srgbClr val="000000">
                    <a:alpha val="43137"/>
                  </a:srgbClr>
                </a:outerShdw>
              </a:effectLst>
            </a:endParaRPr>
          </a:p>
        </p:txBody>
      </p:sp>
      <p:sp>
        <p:nvSpPr>
          <p:cNvPr id="140" name="TextBox 139">
            <a:extLst>
              <a:ext uri="{FF2B5EF4-FFF2-40B4-BE49-F238E27FC236}">
                <a16:creationId xmlns:a16="http://schemas.microsoft.com/office/drawing/2014/main" id="{8F0ED6AC-9556-E949-A225-D5EB2BBFB8AE}"/>
              </a:ext>
            </a:extLst>
          </p:cNvPr>
          <p:cNvSpPr txBox="1"/>
          <p:nvPr/>
        </p:nvSpPr>
        <p:spPr>
          <a:xfrm>
            <a:off x="2364253" y="4490914"/>
            <a:ext cx="373020" cy="52322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smtClean="0">
                <a:solidFill>
                  <a:schemeClr val="bg1"/>
                </a:solidFill>
                <a:effectLst>
                  <a:outerShdw blurRad="38100" dist="38100" dir="2700000" algn="tl">
                    <a:srgbClr val="000000">
                      <a:alpha val="43137"/>
                    </a:srgbClr>
                  </a:outerShdw>
                </a:effectLst>
              </a:rPr>
              <a:t>4</a:t>
            </a:r>
            <a:endParaRPr lang="en-US" sz="4000" b="1" dirty="0">
              <a:solidFill>
                <a:schemeClr val="bg1"/>
              </a:solidFill>
              <a:effectLst>
                <a:outerShdw blurRad="38100" dist="38100" dir="2700000" algn="tl">
                  <a:srgbClr val="000000">
                    <a:alpha val="43137"/>
                  </a:srgbClr>
                </a:outerShdw>
              </a:effectLst>
            </a:endParaRPr>
          </a:p>
        </p:txBody>
      </p:sp>
      <p:sp>
        <p:nvSpPr>
          <p:cNvPr id="141" name="TextBox 140">
            <a:extLst>
              <a:ext uri="{FF2B5EF4-FFF2-40B4-BE49-F238E27FC236}">
                <a16:creationId xmlns:a16="http://schemas.microsoft.com/office/drawing/2014/main" id="{8F0ED6AC-9556-E949-A225-D5EB2BBFB8AE}"/>
              </a:ext>
            </a:extLst>
          </p:cNvPr>
          <p:cNvSpPr txBox="1"/>
          <p:nvPr/>
        </p:nvSpPr>
        <p:spPr>
          <a:xfrm>
            <a:off x="2372151" y="5231207"/>
            <a:ext cx="373020" cy="52322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smtClean="0">
                <a:solidFill>
                  <a:schemeClr val="bg1"/>
                </a:solidFill>
                <a:effectLst>
                  <a:outerShdw blurRad="38100" dist="38100" dir="2700000" algn="tl">
                    <a:srgbClr val="000000">
                      <a:alpha val="43137"/>
                    </a:srgbClr>
                  </a:outerShdw>
                </a:effectLst>
              </a:rPr>
              <a:t>5</a:t>
            </a:r>
            <a:endParaRPr lang="en-US" sz="4400" b="1" dirty="0">
              <a:solidFill>
                <a:schemeClr val="bg1"/>
              </a:solidFill>
              <a:effectLst>
                <a:outerShdw blurRad="38100" dist="38100" dir="2700000" algn="tl">
                  <a:srgbClr val="000000">
                    <a:alpha val="43137"/>
                  </a:srgbClr>
                </a:outerShdw>
              </a:effectLst>
            </a:endParaRPr>
          </a:p>
        </p:txBody>
      </p:sp>
      <p:sp>
        <p:nvSpPr>
          <p:cNvPr id="142" name="TextBox 141">
            <a:extLst>
              <a:ext uri="{FF2B5EF4-FFF2-40B4-BE49-F238E27FC236}">
                <a16:creationId xmlns:a16="http://schemas.microsoft.com/office/drawing/2014/main" id="{8F0ED6AC-9556-E949-A225-D5EB2BBFB8AE}"/>
              </a:ext>
            </a:extLst>
          </p:cNvPr>
          <p:cNvSpPr txBox="1"/>
          <p:nvPr/>
        </p:nvSpPr>
        <p:spPr>
          <a:xfrm>
            <a:off x="2372152" y="5949699"/>
            <a:ext cx="373020" cy="52322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smtClean="0">
                <a:solidFill>
                  <a:schemeClr val="bg1"/>
                </a:solidFill>
                <a:effectLst>
                  <a:outerShdw blurRad="38100" dist="38100" dir="2700000" algn="tl">
                    <a:srgbClr val="000000">
                      <a:alpha val="43137"/>
                    </a:srgbClr>
                  </a:outerShdw>
                </a:effectLst>
              </a:rPr>
              <a:t>6</a:t>
            </a:r>
            <a:endParaRPr lang="en-US" sz="4400" b="1" dirty="0">
              <a:solidFill>
                <a:schemeClr val="bg1"/>
              </a:solidFill>
              <a:effectLst>
                <a:outerShdw blurRad="38100" dist="38100" dir="2700000" algn="tl">
                  <a:srgbClr val="000000">
                    <a:alpha val="43137"/>
                  </a:srgbClr>
                </a:outerShdw>
              </a:effectLst>
            </a:endParaRPr>
          </a:p>
        </p:txBody>
      </p:sp>
      <p:pic>
        <p:nvPicPr>
          <p:cNvPr id="143"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45508" y="613256"/>
            <a:ext cx="1905000" cy="1190144"/>
          </a:xfrm>
          <a:prstGeom prst="rect">
            <a:avLst/>
          </a:prstGeom>
          <a:solidFill>
            <a:schemeClr val="bg1"/>
          </a:solidFill>
          <a:extLst/>
        </p:spPr>
      </p:pic>
    </p:spTree>
    <p:extLst>
      <p:ext uri="{BB962C8B-B14F-4D97-AF65-F5344CB8AC3E}">
        <p14:creationId xmlns:p14="http://schemas.microsoft.com/office/powerpoint/2010/main" val="1562202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02156"/>
            <a:ext cx="9401008" cy="1013800"/>
          </a:xfrm>
        </p:spPr>
        <p:txBody>
          <a:bodyPr anchor="ctr"/>
          <a:lstStyle/>
          <a:p>
            <a:pPr algn="ctr"/>
            <a:r>
              <a:rPr lang="en-US" dirty="0" smtClean="0"/>
              <a:t>Business Understanding</a:t>
            </a:r>
            <a:endParaRPr lang="en-US" dirty="0"/>
          </a:p>
        </p:txBody>
      </p:sp>
      <p:sp>
        <p:nvSpPr>
          <p:cNvPr id="4" name="Rounded Rectangle 3"/>
          <p:cNvSpPr/>
          <p:nvPr/>
        </p:nvSpPr>
        <p:spPr>
          <a:xfrm>
            <a:off x="617788" y="2279650"/>
            <a:ext cx="5311608" cy="176530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8.93</a:t>
            </a:r>
            <a:r>
              <a:rPr lang="en-US" dirty="0"/>
              <a:t>% of creditors have problems paying off credit applications</a:t>
            </a:r>
          </a:p>
        </p:txBody>
      </p:sp>
      <p:sp>
        <p:nvSpPr>
          <p:cNvPr id="5" name="Rectangle 4"/>
          <p:cNvSpPr/>
          <p:nvPr/>
        </p:nvSpPr>
        <p:spPr>
          <a:xfrm>
            <a:off x="2302042" y="2095236"/>
            <a:ext cx="19431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Problem</a:t>
            </a:r>
            <a:endParaRPr lang="en-US" dirty="0"/>
          </a:p>
        </p:txBody>
      </p:sp>
      <p:sp>
        <p:nvSpPr>
          <p:cNvPr id="6" name="Rounded Rectangle 5"/>
          <p:cNvSpPr/>
          <p:nvPr/>
        </p:nvSpPr>
        <p:spPr>
          <a:xfrm>
            <a:off x="617788" y="4608644"/>
            <a:ext cx="5311608" cy="176530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Credit Score Model can help companies ensure that creditors who can make repayments are not rejected and creditors who are unable to make repayments will be rejected when applying for a loan</a:t>
            </a:r>
          </a:p>
        </p:txBody>
      </p:sp>
      <p:sp>
        <p:nvSpPr>
          <p:cNvPr id="7" name="Rectangle 6"/>
          <p:cNvSpPr/>
          <p:nvPr/>
        </p:nvSpPr>
        <p:spPr>
          <a:xfrm>
            <a:off x="2268621" y="4437194"/>
            <a:ext cx="19431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Goals</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846709533"/>
              </p:ext>
            </p:extLst>
          </p:nvPr>
        </p:nvGraphicFramePr>
        <p:xfrm>
          <a:off x="6197600" y="2266686"/>
          <a:ext cx="5638800" cy="4254500"/>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45508" y="613256"/>
            <a:ext cx="1905000" cy="1190144"/>
          </a:xfrm>
          <a:prstGeom prst="rect">
            <a:avLst/>
          </a:prstGeom>
          <a:solidFill>
            <a:schemeClr val="bg1"/>
          </a:solidFill>
          <a:extLst/>
        </p:spPr>
      </p:pic>
    </p:spTree>
    <p:extLst>
      <p:ext uri="{BB962C8B-B14F-4D97-AF65-F5344CB8AC3E}">
        <p14:creationId xmlns:p14="http://schemas.microsoft.com/office/powerpoint/2010/main" val="3423326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451016389"/>
              </p:ext>
            </p:extLst>
          </p:nvPr>
        </p:nvGraphicFramePr>
        <p:xfrm>
          <a:off x="5956300" y="1763844"/>
          <a:ext cx="5461000" cy="3341556"/>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p:cNvSpPr>
            <a:spLocks noGrp="1"/>
          </p:cNvSpPr>
          <p:nvPr>
            <p:ph type="title"/>
          </p:nvPr>
        </p:nvSpPr>
        <p:spPr>
          <a:xfrm>
            <a:off x="444500" y="702156"/>
            <a:ext cx="9401008" cy="1013800"/>
          </a:xfrm>
        </p:spPr>
        <p:txBody>
          <a:bodyPr anchor="ctr"/>
          <a:lstStyle/>
          <a:p>
            <a:pPr algn="ctr"/>
            <a:r>
              <a:rPr lang="en-US" dirty="0" smtClean="0"/>
              <a:t>Business Understanding</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45508" y="613256"/>
            <a:ext cx="1905000" cy="1190144"/>
          </a:xfrm>
          <a:prstGeom prst="rect">
            <a:avLst/>
          </a:prstGeom>
          <a:solidFill>
            <a:schemeClr val="bg1"/>
          </a:solidFill>
          <a:extLst/>
        </p:spPr>
      </p:pic>
      <p:sp>
        <p:nvSpPr>
          <p:cNvPr id="7" name="Rounded Rectangle 6"/>
          <p:cNvSpPr/>
          <p:nvPr/>
        </p:nvSpPr>
        <p:spPr>
          <a:xfrm>
            <a:off x="914400" y="5434144"/>
            <a:ext cx="10147300" cy="119525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model </a:t>
            </a:r>
            <a:r>
              <a:rPr lang="en-US" dirty="0"/>
              <a:t>can reduce </a:t>
            </a:r>
            <a:r>
              <a:rPr lang="en-US" dirty="0" smtClean="0"/>
              <a:t>number </a:t>
            </a:r>
            <a:r>
              <a:rPr lang="en-US" dirty="0"/>
              <a:t>of defaults by 3.16% and </a:t>
            </a:r>
            <a:r>
              <a:rPr lang="en-US" dirty="0" smtClean="0"/>
              <a:t>amount </a:t>
            </a:r>
            <a:r>
              <a:rPr lang="en-US" dirty="0"/>
              <a:t>of credit by </a:t>
            </a:r>
            <a:r>
              <a:rPr lang="en-US" dirty="0" err="1"/>
              <a:t>Rp</a:t>
            </a:r>
            <a:r>
              <a:rPr lang="en-US" dirty="0"/>
              <a:t>. 899,959,100</a:t>
            </a:r>
          </a:p>
        </p:txBody>
      </p:sp>
      <p:sp>
        <p:nvSpPr>
          <p:cNvPr id="8" name="Rectangle 7"/>
          <p:cNvSpPr/>
          <p:nvPr/>
        </p:nvSpPr>
        <p:spPr>
          <a:xfrm>
            <a:off x="4865771" y="5262694"/>
            <a:ext cx="19431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Impact</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1909873835"/>
              </p:ext>
            </p:extLst>
          </p:nvPr>
        </p:nvGraphicFramePr>
        <p:xfrm>
          <a:off x="444500" y="1803400"/>
          <a:ext cx="5178592" cy="32321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7013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570539" y="4050257"/>
            <a:ext cx="4584158" cy="2680744"/>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69900" y="702156"/>
            <a:ext cx="9375608" cy="1013800"/>
          </a:xfrm>
        </p:spPr>
        <p:txBody>
          <a:bodyPr anchor="ctr"/>
          <a:lstStyle/>
          <a:p>
            <a:pPr algn="ctr"/>
            <a:r>
              <a:rPr lang="en-US" dirty="0" smtClean="0"/>
              <a:t>Data preprocessing</a:t>
            </a:r>
            <a:endParaRPr lang="en-US" dirty="0"/>
          </a:p>
        </p:txBody>
      </p:sp>
      <p:sp>
        <p:nvSpPr>
          <p:cNvPr id="11" name="Rounded Rectangle 10"/>
          <p:cNvSpPr/>
          <p:nvPr/>
        </p:nvSpPr>
        <p:spPr>
          <a:xfrm>
            <a:off x="581192" y="2164822"/>
            <a:ext cx="4573504" cy="1759941"/>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numCol="1" rtlCol="0" anchor="t"/>
          <a:lstStyle/>
          <a:p>
            <a:endParaRPr lang="en-US" dirty="0" smtClean="0"/>
          </a:p>
        </p:txBody>
      </p:sp>
      <p:sp>
        <p:nvSpPr>
          <p:cNvPr id="12" name="Rectangle 11"/>
          <p:cNvSpPr/>
          <p:nvPr/>
        </p:nvSpPr>
        <p:spPr>
          <a:xfrm>
            <a:off x="1896394" y="1993372"/>
            <a:ext cx="19431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Dataset Info</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470" y="2462708"/>
            <a:ext cx="334564" cy="334564"/>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14" y="3153785"/>
            <a:ext cx="313772" cy="313772"/>
          </a:xfrm>
          <a:prstGeom prst="rect">
            <a:avLst/>
          </a:prstGeom>
        </p:spPr>
      </p:pic>
      <p:sp>
        <p:nvSpPr>
          <p:cNvPr id="16" name="TextBox 15"/>
          <p:cNvSpPr txBox="1"/>
          <p:nvPr/>
        </p:nvSpPr>
        <p:spPr>
          <a:xfrm>
            <a:off x="1600200" y="2462708"/>
            <a:ext cx="3238500" cy="369332"/>
          </a:xfrm>
          <a:prstGeom prst="rect">
            <a:avLst/>
          </a:prstGeom>
          <a:noFill/>
        </p:spPr>
        <p:txBody>
          <a:bodyPr wrap="square" rtlCol="0">
            <a:spAutoFit/>
          </a:bodyPr>
          <a:lstStyle/>
          <a:p>
            <a:r>
              <a:rPr lang="en-US" dirty="0"/>
              <a:t>33 Columns &amp; </a:t>
            </a:r>
            <a:r>
              <a:rPr lang="en-US" dirty="0" smtClean="0"/>
              <a:t>223008 Rows</a:t>
            </a:r>
            <a:endParaRPr lang="en-US" dirty="0"/>
          </a:p>
        </p:txBody>
      </p:sp>
      <p:sp>
        <p:nvSpPr>
          <p:cNvPr id="17" name="TextBox 16"/>
          <p:cNvSpPr txBox="1"/>
          <p:nvPr/>
        </p:nvSpPr>
        <p:spPr>
          <a:xfrm>
            <a:off x="1600200" y="3086315"/>
            <a:ext cx="3238500" cy="646331"/>
          </a:xfrm>
          <a:prstGeom prst="rect">
            <a:avLst/>
          </a:prstGeom>
          <a:noFill/>
        </p:spPr>
        <p:txBody>
          <a:bodyPr wrap="square" rtlCol="0">
            <a:spAutoFit/>
          </a:bodyPr>
          <a:lstStyle/>
          <a:p>
            <a:r>
              <a:rPr lang="en-US" dirty="0" smtClean="0"/>
              <a:t>7 Categorical Data &amp; 25 Numerical Data</a:t>
            </a:r>
            <a:endParaRPr lang="en-US" dirty="0"/>
          </a:p>
        </p:txBody>
      </p:sp>
      <p:sp>
        <p:nvSpPr>
          <p:cNvPr id="18" name="Rounded Rectangle 17"/>
          <p:cNvSpPr/>
          <p:nvPr/>
        </p:nvSpPr>
        <p:spPr>
          <a:xfrm>
            <a:off x="6421354" y="2177786"/>
            <a:ext cx="5338512" cy="39179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pPr marL="342900" indent="-342900">
              <a:buFont typeface="+mj-lt"/>
              <a:buAutoNum type="arabicPeriod"/>
            </a:pPr>
            <a:r>
              <a:rPr lang="en-US" dirty="0" smtClean="0"/>
              <a:t>Missing Value</a:t>
            </a:r>
          </a:p>
          <a:p>
            <a:pPr marL="800100" lvl="1" indent="-342900">
              <a:buFont typeface="Arial" panose="020B0604020202020204" pitchFamily="34" charset="0"/>
              <a:buChar char="•"/>
            </a:pPr>
            <a:r>
              <a:rPr lang="en-US" dirty="0"/>
              <a:t>Replace </a:t>
            </a:r>
            <a:r>
              <a:rPr lang="en-US" dirty="0" smtClean="0"/>
              <a:t>blank </a:t>
            </a:r>
            <a:r>
              <a:rPr lang="en-US" dirty="0"/>
              <a:t>values ​​in categorical data with the most </a:t>
            </a:r>
            <a:r>
              <a:rPr lang="en-US" dirty="0" smtClean="0"/>
              <a:t>values.</a:t>
            </a:r>
          </a:p>
          <a:p>
            <a:pPr marL="800100" lvl="1" indent="-342900">
              <a:buFont typeface="Arial" panose="020B0604020202020204" pitchFamily="34" charset="0"/>
              <a:buChar char="•"/>
            </a:pPr>
            <a:r>
              <a:rPr lang="en-US" dirty="0" smtClean="0"/>
              <a:t>Replace </a:t>
            </a:r>
            <a:r>
              <a:rPr lang="en-US" dirty="0"/>
              <a:t>blank values ​​in numeric data with </a:t>
            </a:r>
            <a:r>
              <a:rPr lang="en-US" dirty="0" smtClean="0"/>
              <a:t>0</a:t>
            </a:r>
          </a:p>
          <a:p>
            <a:pPr marL="342900" indent="-342900">
              <a:buFont typeface="+mj-lt"/>
              <a:buAutoNum type="arabicPeriod"/>
            </a:pPr>
            <a:r>
              <a:rPr lang="en-US" dirty="0" smtClean="0"/>
              <a:t>Duplicate Data</a:t>
            </a:r>
          </a:p>
          <a:p>
            <a:pPr marL="800100" lvl="1" indent="-342900">
              <a:buFont typeface="Arial" panose="020B0604020202020204" pitchFamily="34" charset="0"/>
              <a:buChar char="•"/>
            </a:pPr>
            <a:r>
              <a:rPr lang="en-US" dirty="0"/>
              <a:t>There are no duplicate data</a:t>
            </a:r>
            <a:endParaRPr lang="en-US" dirty="0" smtClean="0"/>
          </a:p>
          <a:p>
            <a:pPr marL="342900" indent="-342900">
              <a:buFont typeface="+mj-lt"/>
              <a:buAutoNum type="arabicPeriod"/>
            </a:pPr>
            <a:r>
              <a:rPr lang="en-US" dirty="0" smtClean="0"/>
              <a:t>Outliers</a:t>
            </a:r>
          </a:p>
          <a:p>
            <a:pPr marL="800100" lvl="1" indent="-342900">
              <a:buFont typeface="Arial" panose="020B0604020202020204" pitchFamily="34" charset="0"/>
              <a:buChar char="•"/>
            </a:pPr>
            <a:r>
              <a:rPr lang="en-US" dirty="0"/>
              <a:t>Using a boxplot to detect </a:t>
            </a:r>
            <a:r>
              <a:rPr lang="en-US" dirty="0" smtClean="0"/>
              <a:t>outliers</a:t>
            </a:r>
          </a:p>
          <a:p>
            <a:pPr marL="800100" lvl="1" indent="-342900">
              <a:buFont typeface="Arial" panose="020B0604020202020204" pitchFamily="34" charset="0"/>
              <a:buChar char="•"/>
            </a:pPr>
            <a:r>
              <a:rPr lang="en-US" dirty="0" smtClean="0"/>
              <a:t>Using interquartile </a:t>
            </a:r>
            <a:r>
              <a:rPr lang="en-US" dirty="0"/>
              <a:t>range to </a:t>
            </a:r>
            <a:r>
              <a:rPr lang="en-US" dirty="0" smtClean="0"/>
              <a:t>determine </a:t>
            </a:r>
            <a:r>
              <a:rPr lang="en-US" dirty="0"/>
              <a:t>limit of the data </a:t>
            </a:r>
            <a:r>
              <a:rPr lang="en-US" dirty="0" smtClean="0"/>
              <a:t>range</a:t>
            </a:r>
          </a:p>
        </p:txBody>
      </p:sp>
      <p:sp>
        <p:nvSpPr>
          <p:cNvPr id="19" name="Rectangle 18"/>
          <p:cNvSpPr/>
          <p:nvPr/>
        </p:nvSpPr>
        <p:spPr>
          <a:xfrm>
            <a:off x="8105608" y="1993372"/>
            <a:ext cx="19431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Cleaning Data</a:t>
            </a:r>
            <a:endParaRPr lang="en-US" dirty="0"/>
          </a:p>
        </p:txBody>
      </p:sp>
      <p:sp>
        <p:nvSpPr>
          <p:cNvPr id="20" name="Rounded Rectangle 19"/>
          <p:cNvSpPr/>
          <p:nvPr/>
        </p:nvSpPr>
        <p:spPr>
          <a:xfrm>
            <a:off x="581192" y="4229498"/>
            <a:ext cx="4573504" cy="1041002"/>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US" dirty="0" smtClean="0"/>
              <a:t>Weight </a:t>
            </a:r>
            <a:r>
              <a:rPr lang="en-US" dirty="0"/>
              <a:t>of Evidence (</a:t>
            </a:r>
            <a:r>
              <a:rPr lang="en-US" dirty="0" err="1"/>
              <a:t>WoE</a:t>
            </a:r>
            <a:r>
              <a:rPr lang="en-US" dirty="0" smtClean="0"/>
              <a:t>) methodology</a:t>
            </a:r>
          </a:p>
        </p:txBody>
      </p:sp>
      <p:sp>
        <p:nvSpPr>
          <p:cNvPr id="21" name="Rectangle 20"/>
          <p:cNvSpPr/>
          <p:nvPr/>
        </p:nvSpPr>
        <p:spPr>
          <a:xfrm>
            <a:off x="1784141" y="4101847"/>
            <a:ext cx="2167606"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Transformation</a:t>
            </a:r>
            <a:endParaRPr lang="en-US" dirty="0"/>
          </a:p>
        </p:txBody>
      </p:sp>
      <p:sp>
        <p:nvSpPr>
          <p:cNvPr id="22" name="Rounded Rectangle 21"/>
          <p:cNvSpPr/>
          <p:nvPr/>
        </p:nvSpPr>
        <p:spPr>
          <a:xfrm>
            <a:off x="570539" y="5575235"/>
            <a:ext cx="4573504" cy="1041002"/>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US" dirty="0"/>
              <a:t>Using </a:t>
            </a:r>
            <a:r>
              <a:rPr lang="en-US" dirty="0" err="1"/>
              <a:t>Multicollinearity</a:t>
            </a:r>
            <a:r>
              <a:rPr lang="en-US" dirty="0"/>
              <a:t> Prevention with Pearson Correlation</a:t>
            </a:r>
            <a:endParaRPr lang="en-US" dirty="0" smtClean="0"/>
          </a:p>
        </p:txBody>
      </p:sp>
      <p:sp>
        <p:nvSpPr>
          <p:cNvPr id="23" name="Rectangle 22"/>
          <p:cNvSpPr/>
          <p:nvPr/>
        </p:nvSpPr>
        <p:spPr>
          <a:xfrm>
            <a:off x="1773488" y="5404099"/>
            <a:ext cx="2167606"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Selection</a:t>
            </a:r>
            <a:endParaRPr lang="en-US" dirty="0"/>
          </a:p>
        </p:txBody>
      </p:sp>
      <p:sp>
        <p:nvSpPr>
          <p:cNvPr id="24" name="Right Arrow 23"/>
          <p:cNvSpPr/>
          <p:nvPr/>
        </p:nvSpPr>
        <p:spPr>
          <a:xfrm>
            <a:off x="5423443" y="2787122"/>
            <a:ext cx="718511"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10800000">
            <a:off x="5445667" y="4965700"/>
            <a:ext cx="718511"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45508" y="613256"/>
            <a:ext cx="1905000" cy="1190144"/>
          </a:xfrm>
          <a:prstGeom prst="rect">
            <a:avLst/>
          </a:prstGeom>
          <a:solidFill>
            <a:schemeClr val="bg1"/>
          </a:solidFill>
          <a:extLst/>
        </p:spPr>
      </p:pic>
    </p:spTree>
    <p:extLst>
      <p:ext uri="{BB962C8B-B14F-4D97-AF65-F5344CB8AC3E}">
        <p14:creationId xmlns:p14="http://schemas.microsoft.com/office/powerpoint/2010/main" val="2625630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33" y="702156"/>
            <a:ext cx="9401175" cy="1013800"/>
          </a:xfrm>
        </p:spPr>
        <p:txBody>
          <a:bodyPr anchor="ctr"/>
          <a:lstStyle/>
          <a:p>
            <a:pPr algn="ctr"/>
            <a:r>
              <a:rPr lang="en-US" dirty="0"/>
              <a:t>Exploratory Data Analysis (EDA</a:t>
            </a:r>
            <a:r>
              <a:rPr lang="en-US" dirty="0" smtClean="0"/>
              <a: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45508" y="613256"/>
            <a:ext cx="1905000" cy="1190144"/>
          </a:xfrm>
          <a:prstGeom prst="rect">
            <a:avLst/>
          </a:prstGeom>
          <a:solidFill>
            <a:schemeClr val="bg1"/>
          </a:solidFill>
          <a:extLst/>
        </p:spPr>
      </p:pic>
      <p:pic>
        <p:nvPicPr>
          <p:cNvPr id="5" name="Picture 4"/>
          <p:cNvPicPr>
            <a:picLocks noChangeAspect="1"/>
          </p:cNvPicPr>
          <p:nvPr/>
        </p:nvPicPr>
        <p:blipFill>
          <a:blip r:embed="rId3"/>
          <a:stretch>
            <a:fillRect/>
          </a:stretch>
        </p:blipFill>
        <p:spPr>
          <a:xfrm>
            <a:off x="801520" y="1868356"/>
            <a:ext cx="10353675" cy="1295400"/>
          </a:xfrm>
          <a:prstGeom prst="rect">
            <a:avLst/>
          </a:prstGeom>
        </p:spPr>
      </p:pic>
      <p:pic>
        <p:nvPicPr>
          <p:cNvPr id="3" name="Picture 2"/>
          <p:cNvPicPr>
            <a:picLocks noChangeAspect="1"/>
          </p:cNvPicPr>
          <p:nvPr/>
        </p:nvPicPr>
        <p:blipFill>
          <a:blip r:embed="rId4"/>
          <a:stretch>
            <a:fillRect/>
          </a:stretch>
        </p:blipFill>
        <p:spPr>
          <a:xfrm>
            <a:off x="380833" y="3251200"/>
            <a:ext cx="3676650" cy="3609975"/>
          </a:xfrm>
          <a:prstGeom prst="rect">
            <a:avLst/>
          </a:prstGeom>
        </p:spPr>
      </p:pic>
      <p:pic>
        <p:nvPicPr>
          <p:cNvPr id="6" name="Picture 5"/>
          <p:cNvPicPr>
            <a:picLocks noChangeAspect="1"/>
          </p:cNvPicPr>
          <p:nvPr/>
        </p:nvPicPr>
        <p:blipFill>
          <a:blip r:embed="rId5"/>
          <a:stretch>
            <a:fillRect/>
          </a:stretch>
        </p:blipFill>
        <p:spPr>
          <a:xfrm>
            <a:off x="4086058" y="3251200"/>
            <a:ext cx="3733800" cy="2705100"/>
          </a:xfrm>
          <a:prstGeom prst="rect">
            <a:avLst/>
          </a:prstGeom>
        </p:spPr>
      </p:pic>
      <p:pic>
        <p:nvPicPr>
          <p:cNvPr id="7" name="Picture 6"/>
          <p:cNvPicPr>
            <a:picLocks noChangeAspect="1"/>
          </p:cNvPicPr>
          <p:nvPr/>
        </p:nvPicPr>
        <p:blipFill>
          <a:blip r:embed="rId6"/>
          <a:stretch>
            <a:fillRect/>
          </a:stretch>
        </p:blipFill>
        <p:spPr>
          <a:xfrm>
            <a:off x="7819858" y="3251200"/>
            <a:ext cx="3790950" cy="2714625"/>
          </a:xfrm>
          <a:prstGeom prst="rect">
            <a:avLst/>
          </a:prstGeom>
        </p:spPr>
      </p:pic>
    </p:spTree>
    <p:extLst>
      <p:ext uri="{BB962C8B-B14F-4D97-AF65-F5344CB8AC3E}">
        <p14:creationId xmlns:p14="http://schemas.microsoft.com/office/powerpoint/2010/main" val="3838485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2156"/>
            <a:ext cx="9388308" cy="1013800"/>
          </a:xfrm>
        </p:spPr>
        <p:txBody>
          <a:bodyPr anchor="ctr"/>
          <a:lstStyle/>
          <a:p>
            <a:pPr algn="ctr"/>
            <a:r>
              <a:rPr lang="en-US" dirty="0"/>
              <a:t>Exploratory Data Analysis (EDA)</a:t>
            </a:r>
          </a:p>
        </p:txBody>
      </p:sp>
      <p:pic>
        <p:nvPicPr>
          <p:cNvPr id="3" name="Picture 2"/>
          <p:cNvPicPr>
            <a:picLocks noChangeAspect="1"/>
          </p:cNvPicPr>
          <p:nvPr/>
        </p:nvPicPr>
        <p:blipFill>
          <a:blip r:embed="rId2"/>
          <a:stretch>
            <a:fillRect/>
          </a:stretch>
        </p:blipFill>
        <p:spPr>
          <a:xfrm>
            <a:off x="4267729" y="2163631"/>
            <a:ext cx="3733800" cy="4010025"/>
          </a:xfrm>
          <a:prstGeom prst="rect">
            <a:avLst/>
          </a:prstGeom>
        </p:spPr>
      </p:pic>
      <p:pic>
        <p:nvPicPr>
          <p:cNvPr id="4" name="Picture 3"/>
          <p:cNvPicPr>
            <a:picLocks noChangeAspect="1"/>
          </p:cNvPicPr>
          <p:nvPr/>
        </p:nvPicPr>
        <p:blipFill>
          <a:blip r:embed="rId3"/>
          <a:stretch>
            <a:fillRect/>
          </a:stretch>
        </p:blipFill>
        <p:spPr>
          <a:xfrm>
            <a:off x="365292" y="2163631"/>
            <a:ext cx="3876675" cy="3562350"/>
          </a:xfrm>
          <a:prstGeom prst="rect">
            <a:avLst/>
          </a:prstGeom>
        </p:spPr>
      </p:pic>
      <p:sp>
        <p:nvSpPr>
          <p:cNvPr id="5" name="Rounded Rectangle 4"/>
          <p:cNvSpPr/>
          <p:nvPr/>
        </p:nvSpPr>
        <p:spPr>
          <a:xfrm>
            <a:off x="8027291" y="2258356"/>
            <a:ext cx="3593599" cy="4107401"/>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Based on the highest </a:t>
            </a:r>
            <a:r>
              <a:rPr lang="en-US" dirty="0" err="1" smtClean="0"/>
              <a:t>WoE</a:t>
            </a:r>
            <a:r>
              <a:rPr lang="en-US" dirty="0"/>
              <a:t>, </a:t>
            </a:r>
            <a:r>
              <a:rPr lang="en-US" dirty="0" smtClean="0"/>
              <a:t>some of the features </a:t>
            </a:r>
            <a:r>
              <a:rPr lang="en-US" dirty="0"/>
              <a:t>describe default </a:t>
            </a:r>
            <a:r>
              <a:rPr lang="en-US" dirty="0" smtClean="0"/>
              <a:t>creditors:</a:t>
            </a:r>
          </a:p>
          <a:p>
            <a:pPr marL="285750" indent="-285750">
              <a:buFont typeface="Arial" panose="020B0604020202020204" pitchFamily="34" charset="0"/>
              <a:buChar char="•"/>
            </a:pPr>
            <a:r>
              <a:rPr lang="en-US" dirty="0" smtClean="0"/>
              <a:t>NAME_INCOME_TYPE = Maternity Leave</a:t>
            </a:r>
          </a:p>
          <a:p>
            <a:pPr marL="285750" indent="-285750">
              <a:buFont typeface="Arial" panose="020B0604020202020204" pitchFamily="34" charset="0"/>
              <a:buChar char="•"/>
            </a:pPr>
            <a:r>
              <a:rPr lang="en-US" dirty="0" smtClean="0"/>
              <a:t>MICROLOAN = 20%</a:t>
            </a:r>
          </a:p>
          <a:p>
            <a:pPr marL="285750" indent="-285750">
              <a:buFont typeface="Arial" panose="020B0604020202020204" pitchFamily="34" charset="0"/>
              <a:buChar char="•"/>
            </a:pPr>
            <a:r>
              <a:rPr lang="en-US" dirty="0" smtClean="0"/>
              <a:t>CREDIT_DAY_OVERDUE = 2 Days</a:t>
            </a:r>
          </a:p>
          <a:p>
            <a:pPr marL="285750" indent="-285750">
              <a:buFont typeface="Arial" panose="020B0604020202020204" pitchFamily="34" charset="0"/>
              <a:buChar char="•"/>
            </a:pPr>
            <a:r>
              <a:rPr lang="en-US" dirty="0" smtClean="0"/>
              <a:t>OCCUPATION_TYPE = Low-Skill Laborers</a:t>
            </a:r>
          </a:p>
          <a:p>
            <a:pPr marL="285750" indent="-285750">
              <a:buFont typeface="Arial" panose="020B0604020202020204" pitchFamily="34" charset="0"/>
              <a:buChar char="•"/>
            </a:pPr>
            <a:r>
              <a:rPr lang="en-US" dirty="0" smtClean="0"/>
              <a:t>NAME_EDUCATION_TYPE = Lower Secondary</a:t>
            </a:r>
          </a:p>
        </p:txBody>
      </p:sp>
      <p:sp>
        <p:nvSpPr>
          <p:cNvPr id="6" name="Rectangle 5"/>
          <p:cNvSpPr/>
          <p:nvPr/>
        </p:nvSpPr>
        <p:spPr>
          <a:xfrm>
            <a:off x="8890640" y="2097887"/>
            <a:ext cx="1866900" cy="320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Insight</a:t>
            </a:r>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45508" y="613256"/>
            <a:ext cx="1905000" cy="1190144"/>
          </a:xfrm>
          <a:prstGeom prst="rect">
            <a:avLst/>
          </a:prstGeom>
          <a:solidFill>
            <a:schemeClr val="bg1"/>
          </a:solidFill>
          <a:extLst/>
        </p:spPr>
      </p:pic>
    </p:spTree>
    <p:extLst>
      <p:ext uri="{BB962C8B-B14F-4D97-AF65-F5344CB8AC3E}">
        <p14:creationId xmlns:p14="http://schemas.microsoft.com/office/powerpoint/2010/main" val="1331516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225" y="702156"/>
            <a:ext cx="9442283" cy="1013800"/>
          </a:xfrm>
        </p:spPr>
        <p:txBody>
          <a:bodyPr anchor="ctr"/>
          <a:lstStyle/>
          <a:p>
            <a:pPr algn="ctr"/>
            <a:r>
              <a:rPr lang="en-US" noProof="1"/>
              <a:t>Feature </a:t>
            </a:r>
            <a:r>
              <a:rPr lang="en-US" noProof="1" smtClean="0"/>
              <a:t>Important</a:t>
            </a:r>
            <a:endParaRPr lang="en-US" dirty="0"/>
          </a:p>
        </p:txBody>
      </p:sp>
      <p:pic>
        <p:nvPicPr>
          <p:cNvPr id="5" name="Content Placeholder 4"/>
          <p:cNvPicPr>
            <a:picLocks noGrp="1" noChangeAspect="1"/>
          </p:cNvPicPr>
          <p:nvPr>
            <p:ph idx="1"/>
          </p:nvPr>
        </p:nvPicPr>
        <p:blipFill>
          <a:blip r:embed="rId2"/>
          <a:stretch>
            <a:fillRect/>
          </a:stretch>
        </p:blipFill>
        <p:spPr>
          <a:xfrm>
            <a:off x="682625" y="2658268"/>
            <a:ext cx="5367718" cy="3044031"/>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45508" y="613256"/>
            <a:ext cx="1905000" cy="1190144"/>
          </a:xfrm>
          <a:prstGeom prst="rect">
            <a:avLst/>
          </a:prstGeom>
          <a:solidFill>
            <a:schemeClr val="bg1"/>
          </a:solidFill>
          <a:extLst/>
        </p:spPr>
      </p:pic>
      <p:sp>
        <p:nvSpPr>
          <p:cNvPr id="8" name="Rounded Rectangle 7"/>
          <p:cNvSpPr/>
          <p:nvPr/>
        </p:nvSpPr>
        <p:spPr>
          <a:xfrm>
            <a:off x="6662709" y="2799164"/>
            <a:ext cx="5057609" cy="2535238"/>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Credit analyst team must be aware of creditors who have a history of problems paying off credit applications</a:t>
            </a:r>
          </a:p>
          <a:p>
            <a:pPr marL="285750" indent="-285750">
              <a:buFont typeface="Arial" panose="020B0604020202020204" pitchFamily="34" charset="0"/>
              <a:buChar char="•"/>
            </a:pPr>
            <a:r>
              <a:rPr lang="en-US" dirty="0"/>
              <a:t>Based on historical data, if creditors have more credit active, the probability of default is </a:t>
            </a:r>
            <a:r>
              <a:rPr lang="en-US" dirty="0" smtClean="0"/>
              <a:t>high</a:t>
            </a:r>
            <a:endParaRPr lang="en-US" dirty="0"/>
          </a:p>
        </p:txBody>
      </p:sp>
      <p:sp>
        <p:nvSpPr>
          <p:cNvPr id="9" name="Rectangle 8"/>
          <p:cNvSpPr/>
          <p:nvPr/>
        </p:nvSpPr>
        <p:spPr>
          <a:xfrm>
            <a:off x="7515113" y="2658268"/>
            <a:ext cx="3352800" cy="364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Recommendation</a:t>
            </a:r>
            <a:endParaRPr lang="en-US" dirty="0"/>
          </a:p>
        </p:txBody>
      </p:sp>
    </p:spTree>
    <p:extLst>
      <p:ext uri="{BB962C8B-B14F-4D97-AF65-F5344CB8AC3E}">
        <p14:creationId xmlns:p14="http://schemas.microsoft.com/office/powerpoint/2010/main" val="1380666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702156"/>
            <a:ext cx="9378783" cy="1013800"/>
          </a:xfrm>
        </p:spPr>
        <p:txBody>
          <a:bodyPr anchor="ctr"/>
          <a:lstStyle/>
          <a:p>
            <a:pPr algn="ctr"/>
            <a:r>
              <a:rPr lang="en-US" noProof="1" smtClean="0"/>
              <a:t>Modeling &amp; Evaluation</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45508" y="613256"/>
            <a:ext cx="1905000" cy="1190144"/>
          </a:xfrm>
          <a:prstGeom prst="rect">
            <a:avLst/>
          </a:prstGeom>
          <a:solidFill>
            <a:schemeClr val="bg1"/>
          </a:solidFill>
          <a:extLst/>
        </p:spPr>
      </p:pic>
      <p:sp>
        <p:nvSpPr>
          <p:cNvPr id="7" name="Rounded Rectangle 6"/>
          <p:cNvSpPr/>
          <p:nvPr/>
        </p:nvSpPr>
        <p:spPr>
          <a:xfrm>
            <a:off x="393698" y="4661962"/>
            <a:ext cx="6020021" cy="215900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The selected model is Logistic </a:t>
            </a:r>
            <a:r>
              <a:rPr lang="en-US" dirty="0" smtClean="0"/>
              <a:t>Regression</a:t>
            </a:r>
          </a:p>
          <a:p>
            <a:pPr marL="285750" indent="-285750">
              <a:buFont typeface="Arial" panose="020B0604020202020204" pitchFamily="34" charset="0"/>
              <a:buChar char="•"/>
            </a:pPr>
            <a:r>
              <a:rPr lang="en-US" dirty="0"/>
              <a:t>Using the Supervised Learning </a:t>
            </a:r>
            <a:r>
              <a:rPr lang="en-US" dirty="0" smtClean="0"/>
              <a:t>algorithm</a:t>
            </a:r>
          </a:p>
          <a:p>
            <a:pPr marL="285750" indent="-285750">
              <a:buFont typeface="Arial" panose="020B0604020202020204" pitchFamily="34" charset="0"/>
              <a:buChar char="•"/>
            </a:pPr>
            <a:r>
              <a:rPr lang="en-US" dirty="0" smtClean="0"/>
              <a:t>Have </a:t>
            </a:r>
            <a:r>
              <a:rPr lang="en-US" dirty="0"/>
              <a:t>a high </a:t>
            </a:r>
            <a:r>
              <a:rPr lang="en-US" dirty="0" smtClean="0"/>
              <a:t>Precision </a:t>
            </a:r>
            <a:r>
              <a:rPr lang="en-US" dirty="0"/>
              <a:t>Test </a:t>
            </a:r>
            <a:r>
              <a:rPr lang="en-US" dirty="0" smtClean="0"/>
              <a:t>score </a:t>
            </a:r>
            <a:r>
              <a:rPr lang="en-US" dirty="0"/>
              <a:t>to minimize false-negatives</a:t>
            </a:r>
            <a:endParaRPr lang="en-US" b="1" dirty="0" smtClean="0"/>
          </a:p>
          <a:p>
            <a:pPr marL="285750" indent="-285750">
              <a:buFont typeface="Arial" panose="020B0604020202020204" pitchFamily="34" charset="0"/>
              <a:buChar char="•"/>
            </a:pPr>
            <a:r>
              <a:rPr lang="en-US" dirty="0"/>
              <a:t>Have a </a:t>
            </a:r>
            <a:r>
              <a:rPr lang="en-US" dirty="0" smtClean="0"/>
              <a:t>high </a:t>
            </a:r>
            <a:r>
              <a:rPr lang="en-US" dirty="0"/>
              <a:t>AUC Test score to maximize credit scoring</a:t>
            </a:r>
            <a:endParaRPr lang="en-US" b="1" dirty="0" smtClean="0"/>
          </a:p>
        </p:txBody>
      </p:sp>
      <p:graphicFrame>
        <p:nvGraphicFramePr>
          <p:cNvPr id="12" name="Table 11"/>
          <p:cNvGraphicFramePr>
            <a:graphicFrameLocks noGrp="1"/>
          </p:cNvGraphicFramePr>
          <p:nvPr>
            <p:extLst>
              <p:ext uri="{D42A27DB-BD31-4B8C-83A1-F6EECF244321}">
                <p14:modId xmlns:p14="http://schemas.microsoft.com/office/powerpoint/2010/main" val="666305629"/>
              </p:ext>
            </p:extLst>
          </p:nvPr>
        </p:nvGraphicFramePr>
        <p:xfrm>
          <a:off x="6607009" y="1858830"/>
          <a:ext cx="3621227" cy="2803130"/>
        </p:xfrm>
        <a:graphic>
          <a:graphicData uri="http://schemas.openxmlformats.org/drawingml/2006/table">
            <a:tbl>
              <a:tblPr/>
              <a:tblGrid>
                <a:gridCol w="1070425">
                  <a:extLst>
                    <a:ext uri="{9D8B030D-6E8A-4147-A177-3AD203B41FA5}">
                      <a16:colId xmlns:a16="http://schemas.microsoft.com/office/drawing/2014/main" val="2041535748"/>
                    </a:ext>
                  </a:extLst>
                </a:gridCol>
                <a:gridCol w="1275401">
                  <a:extLst>
                    <a:ext uri="{9D8B030D-6E8A-4147-A177-3AD203B41FA5}">
                      <a16:colId xmlns:a16="http://schemas.microsoft.com/office/drawing/2014/main" val="911510263"/>
                    </a:ext>
                  </a:extLst>
                </a:gridCol>
                <a:gridCol w="1275401">
                  <a:extLst>
                    <a:ext uri="{9D8B030D-6E8A-4147-A177-3AD203B41FA5}">
                      <a16:colId xmlns:a16="http://schemas.microsoft.com/office/drawing/2014/main" val="2556948180"/>
                    </a:ext>
                  </a:extLst>
                </a:gridCol>
              </a:tblGrid>
              <a:tr h="254830">
                <a:tc>
                  <a:txBody>
                    <a:bodyPr/>
                    <a:lstStyle/>
                    <a:p>
                      <a:pPr algn="ctr" fontAlgn="b"/>
                      <a:r>
                        <a:rPr lang="en-US" sz="1600" b="1" i="0" u="none" strike="noStrike" dirty="0">
                          <a:solidFill>
                            <a:srgbClr val="000000"/>
                          </a:solidFill>
                          <a:effectLst/>
                          <a:latin typeface="Gill Sans MT (Body)"/>
                        </a:rPr>
                        <a:t>DECILE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Gill Sans MT (Body)"/>
                        </a:rPr>
                        <a:t>MIN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Gill Sans MT (Body)"/>
                        </a:rPr>
                        <a:t>MAX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2294056"/>
                  </a:ext>
                </a:extLst>
              </a:tr>
              <a:tr h="254830">
                <a:tc>
                  <a:txBody>
                    <a:bodyPr/>
                    <a:lstStyle/>
                    <a:p>
                      <a:pPr algn="ctr" fontAlgn="b"/>
                      <a:r>
                        <a:rPr lang="en-US" sz="1600" b="1" i="0" u="none" strike="noStrike">
                          <a:solidFill>
                            <a:srgbClr val="000000"/>
                          </a:solidFill>
                          <a:effectLst/>
                          <a:latin typeface="Gill Sans MT (Body)"/>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r" fontAlgn="b"/>
                      <a:r>
                        <a:rPr lang="en-US" sz="1600" b="0" i="0" u="none" strike="noStrike" dirty="0">
                          <a:solidFill>
                            <a:srgbClr val="000000"/>
                          </a:solidFill>
                          <a:effectLst/>
                          <a:latin typeface="Gill Sans MT (Body)"/>
                        </a:rPr>
                        <a:t>0.68723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r" fontAlgn="b"/>
                      <a:r>
                        <a:rPr lang="en-US" sz="1600" b="0" i="0" u="none" strike="noStrike">
                          <a:solidFill>
                            <a:srgbClr val="000000"/>
                          </a:solidFill>
                          <a:effectLst/>
                          <a:latin typeface="Gill Sans MT (Body)"/>
                        </a:rPr>
                        <a:t>0.95209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17869360"/>
                  </a:ext>
                </a:extLst>
              </a:tr>
              <a:tr h="254830">
                <a:tc>
                  <a:txBody>
                    <a:bodyPr/>
                    <a:lstStyle/>
                    <a:p>
                      <a:pPr algn="ctr" fontAlgn="b"/>
                      <a:r>
                        <a:rPr lang="en-US" sz="1600" b="1" i="0" u="none" strike="noStrike" dirty="0">
                          <a:solidFill>
                            <a:srgbClr val="000000"/>
                          </a:solidFill>
                          <a:effectLst/>
                          <a:latin typeface="Gill Sans MT (Body)"/>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fontAlgn="b"/>
                      <a:r>
                        <a:rPr lang="en-US" sz="1600" b="0" i="0" u="none" strike="noStrike" dirty="0" smtClean="0">
                          <a:solidFill>
                            <a:srgbClr val="000000"/>
                          </a:solidFill>
                          <a:effectLst/>
                          <a:latin typeface="Gill Sans MT (Body)"/>
                        </a:rPr>
                        <a:t>0.63183</a:t>
                      </a:r>
                      <a:endParaRPr lang="en-US" sz="1600" b="0" i="0" u="none" strike="noStrike" dirty="0">
                        <a:solidFill>
                          <a:srgbClr val="000000"/>
                        </a:solidFill>
                        <a:effectLst/>
                        <a:latin typeface="Gill Sans MT (Body)"/>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fontAlgn="b"/>
                      <a:r>
                        <a:rPr lang="en-US" sz="1600" b="0" i="0" u="none" strike="noStrike" dirty="0">
                          <a:solidFill>
                            <a:srgbClr val="000000"/>
                          </a:solidFill>
                          <a:effectLst/>
                          <a:latin typeface="Gill Sans MT (Body)"/>
                        </a:rPr>
                        <a:t>0.68723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799030293"/>
                  </a:ext>
                </a:extLst>
              </a:tr>
              <a:tr h="254830">
                <a:tc>
                  <a:txBody>
                    <a:bodyPr/>
                    <a:lstStyle/>
                    <a:p>
                      <a:pPr algn="ctr" fontAlgn="b"/>
                      <a:r>
                        <a:rPr lang="en-US" sz="1600" b="1" i="0" u="none" strike="noStrike">
                          <a:solidFill>
                            <a:srgbClr val="000000"/>
                          </a:solidFill>
                          <a:effectLst/>
                          <a:latin typeface="Gill Sans MT (Body)"/>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fontAlgn="b"/>
                      <a:r>
                        <a:rPr lang="en-US" sz="1600" b="0" i="0" u="none" strike="noStrike">
                          <a:solidFill>
                            <a:srgbClr val="000000"/>
                          </a:solidFill>
                          <a:effectLst/>
                          <a:latin typeface="Gill Sans MT (Body)"/>
                        </a:rPr>
                        <a:t>0.58848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fontAlgn="b"/>
                      <a:r>
                        <a:rPr lang="en-US" sz="1600" b="0" i="0" u="none" strike="noStrike">
                          <a:solidFill>
                            <a:srgbClr val="000000"/>
                          </a:solidFill>
                          <a:effectLst/>
                          <a:latin typeface="Gill Sans MT (Body)"/>
                        </a:rPr>
                        <a:t>0.63183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958299826"/>
                  </a:ext>
                </a:extLst>
              </a:tr>
              <a:tr h="254830">
                <a:tc>
                  <a:txBody>
                    <a:bodyPr/>
                    <a:lstStyle/>
                    <a:p>
                      <a:pPr algn="ctr" fontAlgn="b"/>
                      <a:r>
                        <a:rPr lang="en-US" sz="1600" b="1" i="0" u="none" strike="noStrike">
                          <a:solidFill>
                            <a:srgbClr val="000000"/>
                          </a:solidFill>
                          <a:effectLst/>
                          <a:latin typeface="Gill Sans MT (Body)"/>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fontAlgn="b"/>
                      <a:r>
                        <a:rPr lang="en-US" sz="1600" b="0" i="0" u="none" strike="noStrike">
                          <a:solidFill>
                            <a:srgbClr val="000000"/>
                          </a:solidFill>
                          <a:effectLst/>
                          <a:latin typeface="Gill Sans MT (Body)"/>
                        </a:rPr>
                        <a:t>0.54811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fontAlgn="b"/>
                      <a:r>
                        <a:rPr lang="en-US" sz="1600" b="0" i="0" u="none" strike="noStrike">
                          <a:solidFill>
                            <a:srgbClr val="000000"/>
                          </a:solidFill>
                          <a:effectLst/>
                          <a:latin typeface="Gill Sans MT (Body)"/>
                        </a:rPr>
                        <a:t>0.58847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62132327"/>
                  </a:ext>
                </a:extLst>
              </a:tr>
              <a:tr h="254830">
                <a:tc>
                  <a:txBody>
                    <a:bodyPr/>
                    <a:lstStyle/>
                    <a:p>
                      <a:pPr algn="ctr" fontAlgn="b"/>
                      <a:r>
                        <a:rPr lang="en-US" sz="1600" b="1" i="0" u="none" strike="noStrike">
                          <a:solidFill>
                            <a:srgbClr val="000000"/>
                          </a:solidFill>
                          <a:effectLst/>
                          <a:latin typeface="Gill Sans MT (Body)"/>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a:solidFill>
                            <a:srgbClr val="000000"/>
                          </a:solidFill>
                          <a:effectLst/>
                          <a:latin typeface="Gill Sans MT (Body)"/>
                        </a:rPr>
                        <a:t>0.50796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a:solidFill>
                            <a:srgbClr val="000000"/>
                          </a:solidFill>
                          <a:effectLst/>
                          <a:latin typeface="Gill Sans MT (Body)"/>
                        </a:rPr>
                        <a:t>0.54810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28843557"/>
                  </a:ext>
                </a:extLst>
              </a:tr>
              <a:tr h="254830">
                <a:tc>
                  <a:txBody>
                    <a:bodyPr/>
                    <a:lstStyle/>
                    <a:p>
                      <a:pPr algn="ctr" fontAlgn="b"/>
                      <a:r>
                        <a:rPr lang="en-US" sz="1600" b="1" i="0" u="none" strike="noStrike">
                          <a:solidFill>
                            <a:srgbClr val="000000"/>
                          </a:solidFill>
                          <a:effectLst/>
                          <a:latin typeface="Gill Sans MT (Body)"/>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a:solidFill>
                            <a:srgbClr val="000000"/>
                          </a:solidFill>
                          <a:effectLst/>
                          <a:latin typeface="Gill Sans MT (Body)"/>
                        </a:rPr>
                        <a:t>0.46644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a:solidFill>
                            <a:srgbClr val="000000"/>
                          </a:solidFill>
                          <a:effectLst/>
                          <a:latin typeface="Gill Sans MT (Body)"/>
                        </a:rPr>
                        <a:t>0.50796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78505673"/>
                  </a:ext>
                </a:extLst>
              </a:tr>
              <a:tr h="254830">
                <a:tc>
                  <a:txBody>
                    <a:bodyPr/>
                    <a:lstStyle/>
                    <a:p>
                      <a:pPr algn="ctr" fontAlgn="b"/>
                      <a:r>
                        <a:rPr lang="en-US" sz="1600" b="1" i="0" u="none" strike="noStrike">
                          <a:solidFill>
                            <a:srgbClr val="000000"/>
                          </a:solidFill>
                          <a:effectLst/>
                          <a:latin typeface="Gill Sans MT (Body)"/>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600" b="0" i="0" u="none" strike="noStrike">
                          <a:solidFill>
                            <a:srgbClr val="000000"/>
                          </a:solidFill>
                          <a:effectLst/>
                          <a:latin typeface="Gill Sans MT (Body)"/>
                        </a:rPr>
                        <a:t>0.42112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600" b="0" i="0" u="none" strike="noStrike">
                          <a:solidFill>
                            <a:srgbClr val="000000"/>
                          </a:solidFill>
                          <a:effectLst/>
                          <a:latin typeface="Gill Sans MT (Body)"/>
                        </a:rPr>
                        <a:t>0.46644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129362104"/>
                  </a:ext>
                </a:extLst>
              </a:tr>
              <a:tr h="254830">
                <a:tc>
                  <a:txBody>
                    <a:bodyPr/>
                    <a:lstStyle/>
                    <a:p>
                      <a:pPr algn="ctr" fontAlgn="b"/>
                      <a:r>
                        <a:rPr lang="en-US" sz="1600" b="1" i="0" u="none" strike="noStrike">
                          <a:solidFill>
                            <a:srgbClr val="000000"/>
                          </a:solidFill>
                          <a:effectLst/>
                          <a:latin typeface="Gill Sans MT (Body)"/>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600" b="0" i="0" u="none" strike="noStrike">
                          <a:solidFill>
                            <a:srgbClr val="000000"/>
                          </a:solidFill>
                          <a:effectLst/>
                          <a:latin typeface="Gill Sans MT (Body)"/>
                        </a:rPr>
                        <a:t>0.36818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600" b="0" i="0" u="none" strike="noStrike">
                          <a:solidFill>
                            <a:srgbClr val="000000"/>
                          </a:solidFill>
                          <a:effectLst/>
                          <a:latin typeface="Gill Sans MT (Body)"/>
                        </a:rPr>
                        <a:t>0.42112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795035325"/>
                  </a:ext>
                </a:extLst>
              </a:tr>
              <a:tr h="254830">
                <a:tc>
                  <a:txBody>
                    <a:bodyPr/>
                    <a:lstStyle/>
                    <a:p>
                      <a:pPr algn="ctr" fontAlgn="b"/>
                      <a:r>
                        <a:rPr lang="en-US" sz="1600" b="1" i="0" u="none" strike="noStrike">
                          <a:solidFill>
                            <a:srgbClr val="000000"/>
                          </a:solidFill>
                          <a:effectLst/>
                          <a:latin typeface="Gill Sans MT (Body)"/>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US" sz="1600" b="0" i="0" u="none" strike="noStrike">
                          <a:solidFill>
                            <a:srgbClr val="000000"/>
                          </a:solidFill>
                          <a:effectLst/>
                          <a:latin typeface="Gill Sans MT (Body)"/>
                        </a:rPr>
                        <a:t>0.29705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US" sz="1600" b="0" i="0" u="none" strike="noStrike">
                          <a:solidFill>
                            <a:srgbClr val="000000"/>
                          </a:solidFill>
                          <a:effectLst/>
                          <a:latin typeface="Gill Sans MT (Body)"/>
                        </a:rPr>
                        <a:t>0.36817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476499367"/>
                  </a:ext>
                </a:extLst>
              </a:tr>
              <a:tr h="254830">
                <a:tc>
                  <a:txBody>
                    <a:bodyPr/>
                    <a:lstStyle/>
                    <a:p>
                      <a:pPr algn="ctr" fontAlgn="b"/>
                      <a:r>
                        <a:rPr lang="en-US" sz="1600" b="1" i="0" u="none" strike="noStrike" dirty="0">
                          <a:solidFill>
                            <a:srgbClr val="000000"/>
                          </a:solidFill>
                          <a:effectLst/>
                          <a:latin typeface="Gill Sans MT (Body)"/>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US" sz="1600" b="0" i="0" u="none" strike="noStrike">
                          <a:solidFill>
                            <a:srgbClr val="000000"/>
                          </a:solidFill>
                          <a:effectLst/>
                          <a:latin typeface="Gill Sans MT (Body)"/>
                        </a:rPr>
                        <a:t>0.03655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r>
                        <a:rPr lang="en-US" sz="1600" b="0" i="0" u="none" strike="noStrike" dirty="0">
                          <a:solidFill>
                            <a:srgbClr val="000000"/>
                          </a:solidFill>
                          <a:effectLst/>
                          <a:latin typeface="Gill Sans MT (Body)"/>
                        </a:rPr>
                        <a:t>0.29705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895479584"/>
                  </a:ext>
                </a:extLst>
              </a:tr>
            </a:tbl>
          </a:graphicData>
        </a:graphic>
      </p:graphicFrame>
      <p:sp>
        <p:nvSpPr>
          <p:cNvPr id="13" name="Rounded Rectangle 12"/>
          <p:cNvSpPr/>
          <p:nvPr/>
        </p:nvSpPr>
        <p:spPr>
          <a:xfrm>
            <a:off x="6607009" y="4966757"/>
            <a:ext cx="5143499" cy="1854205"/>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The higher the score, the higher the probability that creditors will </a:t>
            </a:r>
            <a:r>
              <a:rPr lang="en-US" dirty="0" smtClean="0"/>
              <a:t>default</a:t>
            </a:r>
          </a:p>
          <a:p>
            <a:pPr marL="285750" indent="-285750">
              <a:buFont typeface="Arial" panose="020B0604020202020204" pitchFamily="34" charset="0"/>
              <a:buChar char="•"/>
            </a:pPr>
            <a:r>
              <a:rPr lang="en-US" dirty="0"/>
              <a:t>Creditors on </a:t>
            </a:r>
            <a:r>
              <a:rPr lang="en-US" b="1" dirty="0"/>
              <a:t>Decile 1 can </a:t>
            </a:r>
            <a:r>
              <a:rPr lang="en-US" b="1" dirty="0" smtClean="0"/>
              <a:t>be rejected </a:t>
            </a:r>
            <a:r>
              <a:rPr lang="en-US" b="1" dirty="0"/>
              <a:t>because it has a high probability of default</a:t>
            </a:r>
          </a:p>
        </p:txBody>
      </p:sp>
      <p:graphicFrame>
        <p:nvGraphicFramePr>
          <p:cNvPr id="15" name="Table 14"/>
          <p:cNvGraphicFramePr>
            <a:graphicFrameLocks noGrp="1"/>
          </p:cNvGraphicFramePr>
          <p:nvPr>
            <p:extLst>
              <p:ext uri="{D42A27DB-BD31-4B8C-83A1-F6EECF244321}">
                <p14:modId xmlns:p14="http://schemas.microsoft.com/office/powerpoint/2010/main" val="1296883520"/>
              </p:ext>
            </p:extLst>
          </p:nvPr>
        </p:nvGraphicFramePr>
        <p:xfrm>
          <a:off x="10421527" y="3268130"/>
          <a:ext cx="1328982" cy="1393830"/>
        </p:xfrm>
        <a:graphic>
          <a:graphicData uri="http://schemas.openxmlformats.org/drawingml/2006/table">
            <a:tbl>
              <a:tblPr/>
              <a:tblGrid>
                <a:gridCol w="230561">
                  <a:extLst>
                    <a:ext uri="{9D8B030D-6E8A-4147-A177-3AD203B41FA5}">
                      <a16:colId xmlns:a16="http://schemas.microsoft.com/office/drawing/2014/main" val="1897829800"/>
                    </a:ext>
                  </a:extLst>
                </a:gridCol>
                <a:gridCol w="1098421">
                  <a:extLst>
                    <a:ext uri="{9D8B030D-6E8A-4147-A177-3AD203B41FA5}">
                      <a16:colId xmlns:a16="http://schemas.microsoft.com/office/drawing/2014/main" val="167800377"/>
                    </a:ext>
                  </a:extLst>
                </a:gridCol>
              </a:tblGrid>
              <a:tr h="278766">
                <a:tc>
                  <a:txBody>
                    <a:bodyPr/>
                    <a:lstStyle/>
                    <a:p>
                      <a:pPr algn="ctr" fontAlgn="b"/>
                      <a:r>
                        <a:rPr lang="en-US" sz="1200" b="0" i="0" u="none" strike="noStrike" dirty="0">
                          <a:solidFill>
                            <a:srgbClr val="000000"/>
                          </a:solidFill>
                          <a:effectLst/>
                          <a:latin typeface="Gill Sans MT (Body)"/>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b"/>
                      <a:r>
                        <a:rPr lang="en-US" sz="1200" b="0" i="0" u="none" strike="noStrike" smtClean="0">
                          <a:solidFill>
                            <a:srgbClr val="000000"/>
                          </a:solidFill>
                          <a:effectLst/>
                          <a:latin typeface="Gill Sans MT (Body)"/>
                        </a:rPr>
                        <a:t>Very High Risk</a:t>
                      </a:r>
                      <a:endParaRPr lang="en-US" sz="1200" b="0" i="0" u="none" strike="noStrike" dirty="0">
                        <a:solidFill>
                          <a:srgbClr val="000000"/>
                        </a:solidFill>
                        <a:effectLst/>
                        <a:latin typeface="Gill Sans MT (Body)"/>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057718"/>
                  </a:ext>
                </a:extLst>
              </a:tr>
              <a:tr h="278766">
                <a:tc>
                  <a:txBody>
                    <a:bodyPr/>
                    <a:lstStyle/>
                    <a:p>
                      <a:pPr algn="ctr" fontAlgn="b"/>
                      <a:r>
                        <a:rPr lang="en-US" sz="1200" b="0" i="0" u="none" strike="noStrike">
                          <a:solidFill>
                            <a:srgbClr val="000000"/>
                          </a:solidFill>
                          <a:effectLst/>
                          <a:latin typeface="Gill Sans MT (Body)"/>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200" b="0" i="0" u="none" strike="noStrike" smtClean="0">
                          <a:solidFill>
                            <a:srgbClr val="000000"/>
                          </a:solidFill>
                          <a:effectLst/>
                          <a:latin typeface="Gill Sans MT (Body)"/>
                        </a:rPr>
                        <a:t>High Risk</a:t>
                      </a:r>
                      <a:endParaRPr lang="en-US" sz="1200" b="0" i="0" u="none" strike="noStrike" dirty="0">
                        <a:solidFill>
                          <a:srgbClr val="000000"/>
                        </a:solidFill>
                        <a:effectLst/>
                        <a:latin typeface="Gill Sans MT (Body)"/>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9038825"/>
                  </a:ext>
                </a:extLst>
              </a:tr>
              <a:tr h="278766">
                <a:tc>
                  <a:txBody>
                    <a:bodyPr/>
                    <a:lstStyle/>
                    <a:p>
                      <a:pPr algn="ctr" fontAlgn="b"/>
                      <a:r>
                        <a:rPr lang="en-US" sz="1200" b="0" i="0" u="none" strike="noStrike">
                          <a:solidFill>
                            <a:srgbClr val="000000"/>
                          </a:solidFill>
                          <a:effectLst/>
                          <a:latin typeface="Gill Sans MT (Body)"/>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b="0" i="0" u="none" strike="noStrike" smtClean="0">
                          <a:solidFill>
                            <a:srgbClr val="000000"/>
                          </a:solidFill>
                          <a:effectLst/>
                          <a:latin typeface="Gill Sans MT (Body)"/>
                        </a:rPr>
                        <a:t>Medium Risk</a:t>
                      </a:r>
                      <a:endParaRPr lang="en-US" sz="1200" b="0" i="0" u="none" strike="noStrike">
                        <a:solidFill>
                          <a:srgbClr val="000000"/>
                        </a:solidFill>
                        <a:effectLst/>
                        <a:latin typeface="Gill Sans MT (Body)"/>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9532477"/>
                  </a:ext>
                </a:extLst>
              </a:tr>
              <a:tr h="278766">
                <a:tc>
                  <a:txBody>
                    <a:bodyPr/>
                    <a:lstStyle/>
                    <a:p>
                      <a:pPr algn="ctr" fontAlgn="b"/>
                      <a:r>
                        <a:rPr lang="en-US" sz="1200" b="0" i="0" u="none" strike="noStrike">
                          <a:solidFill>
                            <a:srgbClr val="000000"/>
                          </a:solidFill>
                          <a:effectLst/>
                          <a:latin typeface="Gill Sans MT (Body)"/>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200" b="0" i="0" u="none" strike="noStrike" smtClean="0">
                          <a:solidFill>
                            <a:srgbClr val="000000"/>
                          </a:solidFill>
                          <a:effectLst/>
                          <a:latin typeface="Gill Sans MT (Body)"/>
                        </a:rPr>
                        <a:t>Low Risk</a:t>
                      </a:r>
                      <a:endParaRPr lang="en-US" sz="1200" b="0" i="0" u="none" strike="noStrike">
                        <a:solidFill>
                          <a:srgbClr val="000000"/>
                        </a:solidFill>
                        <a:effectLst/>
                        <a:latin typeface="Gill Sans MT (Body)"/>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7582494"/>
                  </a:ext>
                </a:extLst>
              </a:tr>
              <a:tr h="278766">
                <a:tc>
                  <a:txBody>
                    <a:bodyPr/>
                    <a:lstStyle/>
                    <a:p>
                      <a:pPr algn="ctr" fontAlgn="b"/>
                      <a:r>
                        <a:rPr lang="en-US" sz="1200" b="0" i="0" u="none" strike="noStrike">
                          <a:solidFill>
                            <a:srgbClr val="000000"/>
                          </a:solidFill>
                          <a:effectLst/>
                          <a:latin typeface="Gill Sans MT (Body)"/>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1200" b="0" i="0" u="none" strike="noStrike" dirty="0" smtClean="0">
                          <a:solidFill>
                            <a:srgbClr val="000000"/>
                          </a:solidFill>
                          <a:effectLst/>
                          <a:latin typeface="Gill Sans MT (Body)"/>
                        </a:rPr>
                        <a:t>Very Low Risk</a:t>
                      </a:r>
                      <a:endParaRPr lang="en-US" sz="1200" b="0" i="0" u="none" strike="noStrike" dirty="0">
                        <a:solidFill>
                          <a:srgbClr val="000000"/>
                        </a:solidFill>
                        <a:effectLst/>
                        <a:latin typeface="Gill Sans MT (Body)"/>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5571280"/>
                  </a:ext>
                </a:extLst>
              </a:tr>
            </a:tbl>
          </a:graphicData>
        </a:graphic>
      </p:graphicFrame>
      <p:sp>
        <p:nvSpPr>
          <p:cNvPr id="19" name="Rectangle 18"/>
          <p:cNvSpPr/>
          <p:nvPr/>
        </p:nvSpPr>
        <p:spPr>
          <a:xfrm>
            <a:off x="8207208" y="4804834"/>
            <a:ext cx="19431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Insight</a:t>
            </a:r>
            <a:endParaRPr lang="en-US" dirty="0"/>
          </a:p>
        </p:txBody>
      </p:sp>
      <p:pic>
        <p:nvPicPr>
          <p:cNvPr id="20" name="Picture 19"/>
          <p:cNvPicPr>
            <a:picLocks noChangeAspect="1"/>
          </p:cNvPicPr>
          <p:nvPr/>
        </p:nvPicPr>
        <p:blipFill>
          <a:blip r:embed="rId3"/>
          <a:stretch>
            <a:fillRect/>
          </a:stretch>
        </p:blipFill>
        <p:spPr>
          <a:xfrm>
            <a:off x="545934" y="1858830"/>
            <a:ext cx="5772403" cy="2586170"/>
          </a:xfrm>
          <a:prstGeom prst="rect">
            <a:avLst/>
          </a:prstGeom>
        </p:spPr>
      </p:pic>
    </p:spTree>
    <p:extLst>
      <p:ext uri="{BB962C8B-B14F-4D97-AF65-F5344CB8AC3E}">
        <p14:creationId xmlns:p14="http://schemas.microsoft.com/office/powerpoint/2010/main" val="390404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BB095E13-6C20-48E9-AF59-2C2236580438"/>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9246981"/>
  <p:tag name="ISPRING_RESOURCE_PATHS_HASH_PRESENTER" val="7c8f4266219b37f4e90eb147619248182777bdf"/>
</p:tagLst>
</file>

<file path=ppt/theme/theme1.xml><?xml version="1.0" encoding="utf-8"?>
<a:theme xmlns:a="http://schemas.openxmlformats.org/drawingml/2006/main" name="Dividend">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2536</TotalTime>
  <Words>427</Words>
  <Application>Microsoft Office PowerPoint</Application>
  <PresentationFormat>Widescreen</PresentationFormat>
  <Paragraphs>121</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Gill Sans MT (Body)</vt:lpstr>
      <vt:lpstr>Wingdings 2</vt:lpstr>
      <vt:lpstr>Dividend</vt:lpstr>
      <vt:lpstr>CREDIT SCORE MODEL</vt:lpstr>
      <vt:lpstr>Table Of content</vt:lpstr>
      <vt:lpstr>Business Understanding</vt:lpstr>
      <vt:lpstr>Business Understanding</vt:lpstr>
      <vt:lpstr>Data preprocessing</vt:lpstr>
      <vt:lpstr>Exploratory Data Analysis (EDA)</vt:lpstr>
      <vt:lpstr>Exploratory Data Analysis (EDA)</vt:lpstr>
      <vt:lpstr>Feature Important</vt:lpstr>
      <vt:lpstr>Modeling &amp; Evaluation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9246981</dc:title>
  <dc:creator>Naina Singh98165 (IN)</dc:creator>
  <cp:lastModifiedBy>Windows User</cp:lastModifiedBy>
  <cp:revision>90</cp:revision>
  <dcterms:created xsi:type="dcterms:W3CDTF">2019-04-04T07:07:21Z</dcterms:created>
  <dcterms:modified xsi:type="dcterms:W3CDTF">2023-01-16T11:53:17Z</dcterms:modified>
</cp:coreProperties>
</file>