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7"/>
  </p:notesMasterIdLst>
  <p:sldIdLst>
    <p:sldId id="256" r:id="rId2"/>
    <p:sldId id="263" r:id="rId3"/>
    <p:sldId id="303" r:id="rId4"/>
    <p:sldId id="299" r:id="rId5"/>
    <p:sldId id="300" r:id="rId6"/>
    <p:sldId id="304" r:id="rId7"/>
    <p:sldId id="308" r:id="rId8"/>
    <p:sldId id="305" r:id="rId9"/>
    <p:sldId id="309" r:id="rId10"/>
    <p:sldId id="321" r:id="rId11"/>
    <p:sldId id="318" r:id="rId12"/>
    <p:sldId id="319" r:id="rId13"/>
    <p:sldId id="320" r:id="rId14"/>
    <p:sldId id="310" r:id="rId15"/>
    <p:sldId id="306" r:id="rId16"/>
    <p:sldId id="269" r:id="rId17"/>
    <p:sldId id="311" r:id="rId18"/>
    <p:sldId id="312" r:id="rId19"/>
    <p:sldId id="307" r:id="rId20"/>
    <p:sldId id="313" r:id="rId21"/>
    <p:sldId id="314" r:id="rId22"/>
    <p:sldId id="315" r:id="rId23"/>
    <p:sldId id="317" r:id="rId24"/>
    <p:sldId id="316" r:id="rId25"/>
    <p:sldId id="278" r:id="rId26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28"/>
      <p:bold r:id="rId29"/>
      <p:italic r:id="rId30"/>
      <p:boldItalic r:id="rId31"/>
    </p:embeddedFont>
    <p:embeddedFont>
      <p:font typeface="Share Tech" panose="020B0604020202020204" charset="0"/>
      <p:regular r:id="rId32"/>
    </p:embeddedFont>
    <p:embeddedFont>
      <p:font typeface="Maven Pro" panose="020B0604020202020204" charset="0"/>
      <p:regular r:id="rId33"/>
      <p:bold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Fira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2809DC-E2EC-4111-AD91-C0EE50854497}">
  <a:tblStyle styleId="{3B2809DC-E2EC-4111-AD91-C0EE50854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6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6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1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5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87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97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63" r:id="rId5"/>
    <p:sldLayoutId id="2147483665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QEQfxM-4jJfG4YPi3EgV5x0N4Nk0E9C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1268843" y="260235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7213791" y="2369525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0153" y="4709901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F2DF9C-47AD-B824-9E2F-22CBA3D0DD75}"/>
              </a:ext>
            </a:extLst>
          </p:cNvPr>
          <p:cNvSpPr/>
          <p:nvPr/>
        </p:nvSpPr>
        <p:spPr>
          <a:xfrm>
            <a:off x="1561650" y="1114995"/>
            <a:ext cx="5652141" cy="2734392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Churn Prediction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329845" y="2757498"/>
            <a:ext cx="4479597" cy="1560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Fajar Adi Prasetio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FGA x Binar Academy – Data Science </a:t>
            </a:r>
            <a:r>
              <a:rPr lang="en" dirty="0" smtClean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1C37E4-1FB4-80E2-BFCC-B0D6274A5607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Area Code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CC51C4-FE8A-EC4E-83B9-8FF7E24C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5" y="1091852"/>
            <a:ext cx="7736505" cy="2554318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4D01B4E3-D682-7ACC-62D6-1A0ED3E7F5D4}"/>
              </a:ext>
            </a:extLst>
          </p:cNvPr>
          <p:cNvSpPr/>
          <p:nvPr/>
        </p:nvSpPr>
        <p:spPr>
          <a:xfrm>
            <a:off x="721696" y="3862172"/>
            <a:ext cx="7736504" cy="732688"/>
          </a:xfrm>
          <a:prstGeom prst="roundRect">
            <a:avLst/>
          </a:prstGeom>
          <a:solidFill>
            <a:srgbClr val="002845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Area 415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jumlah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(count) customer paling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tinggi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rasio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pada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setiap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area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persentase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customer yang churn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jauh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berbeda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14 - 15 %</a:t>
            </a:r>
          </a:p>
        </p:txBody>
      </p:sp>
    </p:spTree>
    <p:extLst>
      <p:ext uri="{BB962C8B-B14F-4D97-AF65-F5344CB8AC3E}">
        <p14:creationId xmlns:p14="http://schemas.microsoft.com/office/powerpoint/2010/main" val="10990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4158-E37E-13D8-CE5D-55591FDCE211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Voice Mail Plan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53797-DA7E-B6E1-4693-42F31652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989475"/>
            <a:ext cx="7726680" cy="2609274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1AB3CB50-6129-5046-9575-9EC5B50A3D13}"/>
              </a:ext>
            </a:extLst>
          </p:cNvPr>
          <p:cNvSpPr/>
          <p:nvPr/>
        </p:nvSpPr>
        <p:spPr>
          <a:xfrm>
            <a:off x="685802" y="3691890"/>
            <a:ext cx="7726680" cy="1234440"/>
          </a:xfrm>
          <a:prstGeom prst="roundRect">
            <a:avLst/>
          </a:prstGeom>
          <a:solidFill>
            <a:srgbClr val="002845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Mayoritas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tidak memiliki voice mail plan, dan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yang tidak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memeiliki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voice mail plan lebih berpotensi untuk churn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Kemungkinan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churn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karena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jika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tidak memiliki voice mail plan,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mereka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tidak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dapat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menerima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suara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orang-orang yang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mencoba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menghubungi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mereka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ketika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mereka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tidak dapat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menjawab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telepon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. Ini dapat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menyebabkan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ketidaknyamanan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bagi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3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E3ED33B-43B2-DAEA-90B3-4A132FB5F161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International Plan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486F78-0E5D-9BEB-70F2-F82A3853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43" y="989475"/>
            <a:ext cx="7575737" cy="2599545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4349A87A-00B6-29D2-17C3-8C11E504967F}"/>
              </a:ext>
            </a:extLst>
          </p:cNvPr>
          <p:cNvSpPr/>
          <p:nvPr/>
        </p:nvSpPr>
        <p:spPr>
          <a:xfrm>
            <a:off x="685802" y="3691890"/>
            <a:ext cx="7726680" cy="1039935"/>
          </a:xfrm>
          <a:prstGeom prst="roundRect">
            <a:avLst/>
          </a:prstGeom>
          <a:solidFill>
            <a:srgbClr val="002845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Angka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yang memiliki International Plan cukup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rendah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namun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memiliki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tingkat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churn yang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tinggi</a:t>
            </a: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Churn pada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yang memiliki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Internatiol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plan ini kemungkinan dapat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terjadi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karena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biaya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roaming yang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tinggi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atau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masalah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kualitas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jaringan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provider</a:t>
            </a:r>
          </a:p>
        </p:txBody>
      </p:sp>
    </p:spTree>
    <p:extLst>
      <p:ext uri="{BB962C8B-B14F-4D97-AF65-F5344CB8AC3E}">
        <p14:creationId xmlns:p14="http://schemas.microsoft.com/office/powerpoint/2010/main" val="15948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F58035-91BB-6677-EEB1-84B2D4463C39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4" y="411675"/>
            <a:ext cx="5210475" cy="577800"/>
          </a:xfrm>
        </p:spPr>
        <p:txBody>
          <a:bodyPr/>
          <a:lstStyle/>
          <a:p>
            <a:r>
              <a:rPr lang="en-US" dirty="0"/>
              <a:t>Number Customer Service Calls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C4EE9-1AAA-00F4-CEE9-F0F694F9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56" y="1275021"/>
            <a:ext cx="4483765" cy="3159819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7E846EED-2403-CF7A-291D-70894DC7B63F}"/>
              </a:ext>
            </a:extLst>
          </p:cNvPr>
          <p:cNvSpPr/>
          <p:nvPr/>
        </p:nvSpPr>
        <p:spPr>
          <a:xfrm>
            <a:off x="788672" y="1380460"/>
            <a:ext cx="2994658" cy="2948940"/>
          </a:xfrm>
          <a:prstGeom prst="roundRect">
            <a:avLst/>
          </a:prstGeom>
          <a:solidFill>
            <a:srgbClr val="002845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menghubungi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customer service lebih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3 kali sangat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perpotensi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untuk churn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Hal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dapat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diduga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ketidakpuasan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pemecahan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masalah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keluhan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diberikan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7922EE5-2499-C70B-8ADD-8D782C9535B7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5" y="411674"/>
            <a:ext cx="3038775" cy="1062795"/>
          </a:xfrm>
        </p:spPr>
        <p:txBody>
          <a:bodyPr/>
          <a:lstStyle/>
          <a:p>
            <a:r>
              <a:rPr lang="en-US" dirty="0"/>
              <a:t>Total charge, calls, minute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41444-49C5-1916-9B91-8774BA10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98" y="537210"/>
            <a:ext cx="4859707" cy="4194615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F6E2DA88-CF48-EAC3-88CE-21A765A46B0B}"/>
              </a:ext>
            </a:extLst>
          </p:cNvPr>
          <p:cNvSpPr/>
          <p:nvPr/>
        </p:nvSpPr>
        <p:spPr>
          <a:xfrm>
            <a:off x="618825" y="1474470"/>
            <a:ext cx="3038775" cy="3154680"/>
          </a:xfrm>
          <a:prstGeom prst="roundRect">
            <a:avLst/>
          </a:prstGeom>
          <a:solidFill>
            <a:srgbClr val="002845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Total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harga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dibebabkan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panggilan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pagi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hari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memiliki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pengaruh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yang cukup besar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terhadap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tingkat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churn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Terlihat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bahwa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mayoritas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churn yang memiliki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durasi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menit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panggilan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lebih lama,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mendapatkan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harga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panggilan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yang lebih besar. Hal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tersebut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kemungkinan dapat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disebabkan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karena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tidak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puas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terhadap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harga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untuk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telepon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dengan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durasi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yang lama (mungkin terlalu mahal untuk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pagi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hari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47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4938" y="1790904"/>
            <a:ext cx="3736662" cy="1561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Prepocessing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6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033718" y="227515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2704708" y="284715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4501428" y="227515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6366728" y="284715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>
            <a:cxnSpLocks/>
          </p:cNvCxnSpPr>
          <p:nvPr/>
        </p:nvCxnSpPr>
        <p:spPr>
          <a:xfrm>
            <a:off x="-114300" y="2788704"/>
            <a:ext cx="925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855355" y="2601954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2517962" y="2601954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4306298" y="2601954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endParaRPr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6163215" y="2601954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240499" y="648876"/>
            <a:ext cx="1669944" cy="1532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</a:t>
            </a:r>
            <a:r>
              <a:rPr lang="en-ID" sz="1200" dirty="0" err="1"/>
              <a:t>i</a:t>
            </a:r>
            <a:r>
              <a:rPr lang="en" sz="1200" dirty="0"/>
              <a:t>dak dilakukan handling </a:t>
            </a:r>
            <a:r>
              <a:rPr lang="en" sz="1200" dirty="0" smtClean="0"/>
              <a:t>outlier</a:t>
            </a:r>
            <a:endParaRPr sz="12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390530" y="315307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OUTLIER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021356" y="1968006"/>
            <a:ext cx="1400712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DATA DUPLIKAT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3798688" y="3331087"/>
            <a:ext cx="140547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FEATURE</a:t>
            </a:r>
            <a:r>
              <a:rPr lang="en" sz="2400" dirty="0">
                <a:solidFill>
                  <a:schemeClr val="accent3"/>
                </a:solidFill>
              </a:rPr>
              <a:t> </a:t>
            </a:r>
            <a:r>
              <a:rPr lang="en" sz="2400" dirty="0">
                <a:solidFill>
                  <a:schemeClr val="accent5"/>
                </a:solidFill>
              </a:rPr>
              <a:t>ENCODING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5569867" y="1792429"/>
            <a:ext cx="1511395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FEATURE SELECTION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4" name="Google Shape;1103;p38">
            <a:extLst>
              <a:ext uri="{FF2B5EF4-FFF2-40B4-BE49-F238E27FC236}">
                <a16:creationId xmlns:a16="http://schemas.microsoft.com/office/drawing/2014/main" id="{91587E14-FA94-3D17-7CDD-DB368E125757}"/>
              </a:ext>
            </a:extLst>
          </p:cNvPr>
          <p:cNvSpPr txBox="1">
            <a:spLocks/>
          </p:cNvSpPr>
          <p:nvPr/>
        </p:nvSpPr>
        <p:spPr>
          <a:xfrm>
            <a:off x="1944542" y="3439987"/>
            <a:ext cx="1520315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terdapat</a:t>
            </a:r>
            <a:r>
              <a:rPr lang="en-ID" sz="1200" dirty="0"/>
              <a:t> data </a:t>
            </a:r>
            <a:r>
              <a:rPr lang="en-ID" sz="1200" dirty="0" err="1"/>
              <a:t>duplikat</a:t>
            </a:r>
            <a:endParaRPr lang="en-ID" sz="1200" dirty="0"/>
          </a:p>
        </p:txBody>
      </p:sp>
      <p:sp>
        <p:nvSpPr>
          <p:cNvPr id="5" name="Google Shape;1103;p38">
            <a:extLst>
              <a:ext uri="{FF2B5EF4-FFF2-40B4-BE49-F238E27FC236}">
                <a16:creationId xmlns:a16="http://schemas.microsoft.com/office/drawing/2014/main" id="{65A585AC-E9D0-A30D-DEFD-CB8FA313C9B9}"/>
              </a:ext>
            </a:extLst>
          </p:cNvPr>
          <p:cNvSpPr txBox="1">
            <a:spLocks/>
          </p:cNvSpPr>
          <p:nvPr/>
        </p:nvSpPr>
        <p:spPr>
          <a:xfrm>
            <a:off x="3597065" y="1112955"/>
            <a:ext cx="1876740" cy="109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dirty="0"/>
              <a:t>D</a:t>
            </a:r>
            <a:r>
              <a:rPr lang="en-ID" sz="1200" dirty="0" err="1"/>
              <a:t>ilakukan</a:t>
            </a:r>
            <a:r>
              <a:rPr lang="en-ID" sz="1200" dirty="0"/>
              <a:t> Label Encoding pada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'</a:t>
            </a:r>
            <a:r>
              <a:rPr lang="en-ID" sz="1200" b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international_plan</a:t>
            </a:r>
            <a:r>
              <a:rPr lang="en-ID" sz="12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', '</a:t>
            </a:r>
            <a:r>
              <a:rPr lang="en-ID" sz="1200" b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voice_mail_plan</a:t>
            </a:r>
            <a:r>
              <a:rPr lang="en-ID" sz="12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', </a:t>
            </a:r>
            <a:r>
              <a:rPr lang="en-ID" sz="1200" dirty="0" err="1" smtClean="0"/>
              <a:t>area_code</a:t>
            </a:r>
            <a:r>
              <a:rPr lang="en-ID" sz="1200" dirty="0" smtClean="0"/>
              <a:t> </a:t>
            </a:r>
            <a:r>
              <a:rPr lang="en-ID" sz="1200" dirty="0" err="1" smtClean="0"/>
              <a:t>dan</a:t>
            </a:r>
            <a:r>
              <a:rPr lang="en-ID" sz="1200" dirty="0" smtClean="0"/>
              <a:t> </a:t>
            </a:r>
            <a:r>
              <a:rPr lang="en-ID" sz="1200" dirty="0">
                <a:solidFill>
                  <a:schemeClr val="bg1"/>
                </a:solidFill>
                <a:latin typeface="Maven Pro" panose="020B0604020202020204" charset="0"/>
              </a:rPr>
              <a:t>'churn’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D" sz="1200" dirty="0"/>
              <a:t> (Yes – 1, No – 0</a:t>
            </a:r>
            <a:r>
              <a:rPr lang="en-ID" sz="1200" dirty="0" smtClean="0"/>
              <a:t>)</a:t>
            </a:r>
            <a:endParaRPr lang="en-ID" sz="1200" dirty="0"/>
          </a:p>
        </p:txBody>
      </p:sp>
      <p:sp>
        <p:nvSpPr>
          <p:cNvPr id="6" name="Google Shape;1103;p38">
            <a:extLst>
              <a:ext uri="{FF2B5EF4-FFF2-40B4-BE49-F238E27FC236}">
                <a16:creationId xmlns:a16="http://schemas.microsoft.com/office/drawing/2014/main" id="{78310612-B62E-6CA1-3BE0-5B5F10E43D9A}"/>
              </a:ext>
            </a:extLst>
          </p:cNvPr>
          <p:cNvSpPr txBox="1">
            <a:spLocks/>
          </p:cNvSpPr>
          <p:nvPr/>
        </p:nvSpPr>
        <p:spPr>
          <a:xfrm>
            <a:off x="5396285" y="3222636"/>
            <a:ext cx="1940886" cy="64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pada model</a:t>
            </a:r>
            <a:endParaRPr lang="en-ID" sz="1200" dirty="0"/>
          </a:p>
        </p:txBody>
      </p:sp>
      <p:cxnSp>
        <p:nvCxnSpPr>
          <p:cNvPr id="10" name="Google Shape;1086;p38">
            <a:extLst>
              <a:ext uri="{FF2B5EF4-FFF2-40B4-BE49-F238E27FC236}">
                <a16:creationId xmlns:a16="http://schemas.microsoft.com/office/drawing/2014/main" id="{F8B6B93A-29A5-33FC-B078-7F0305C4DCA1}"/>
              </a:ext>
            </a:extLst>
          </p:cNvPr>
          <p:cNvCxnSpPr/>
          <p:nvPr/>
        </p:nvCxnSpPr>
        <p:spPr>
          <a:xfrm>
            <a:off x="8151408" y="227896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096;p38">
            <a:extLst>
              <a:ext uri="{FF2B5EF4-FFF2-40B4-BE49-F238E27FC236}">
                <a16:creationId xmlns:a16="http://schemas.microsoft.com/office/drawing/2014/main" id="{5D8AEF64-36DB-7103-F869-38DC52C6AF26}"/>
              </a:ext>
            </a:extLst>
          </p:cNvPr>
          <p:cNvGrpSpPr/>
          <p:nvPr/>
        </p:nvGrpSpPr>
        <p:grpSpPr>
          <a:xfrm>
            <a:off x="7956278" y="2605764"/>
            <a:ext cx="373500" cy="373500"/>
            <a:chOff x="5557850" y="1912500"/>
            <a:chExt cx="373500" cy="373500"/>
          </a:xfrm>
          <a:solidFill>
            <a:schemeClr val="bg1">
              <a:lumMod val="75000"/>
            </a:schemeClr>
          </a:solidFill>
        </p:grpSpPr>
        <p:sp>
          <p:nvSpPr>
            <p:cNvPr id="12" name="Google Shape;1097;p38">
              <a:extLst>
                <a:ext uri="{FF2B5EF4-FFF2-40B4-BE49-F238E27FC236}">
                  <a16:creationId xmlns:a16="http://schemas.microsoft.com/office/drawing/2014/main" id="{503AA9ED-7533-11B4-C30D-B7A247643BBF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8;p38">
              <a:extLst>
                <a:ext uri="{FF2B5EF4-FFF2-40B4-BE49-F238E27FC236}">
                  <a16:creationId xmlns:a16="http://schemas.microsoft.com/office/drawing/2014/main" id="{69D91B86-20FE-943F-0C90-47D81D7C319F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112;p38">
            <a:extLst>
              <a:ext uri="{FF2B5EF4-FFF2-40B4-BE49-F238E27FC236}">
                <a16:creationId xmlns:a16="http://schemas.microsoft.com/office/drawing/2014/main" id="{76DB0DB8-B152-2905-5BC5-F5228BB1BBB1}"/>
              </a:ext>
            </a:extLst>
          </p:cNvPr>
          <p:cNvSpPr txBox="1">
            <a:spLocks/>
          </p:cNvSpPr>
          <p:nvPr/>
        </p:nvSpPr>
        <p:spPr>
          <a:xfrm>
            <a:off x="7448668" y="3334897"/>
            <a:ext cx="1405479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D" sz="2400" dirty="0">
                <a:solidFill>
                  <a:schemeClr val="bg1">
                    <a:lumMod val="75000"/>
                  </a:schemeClr>
                </a:solidFill>
              </a:rPr>
              <a:t>MODELING</a:t>
            </a:r>
          </a:p>
        </p:txBody>
      </p:sp>
      <p:sp>
        <p:nvSpPr>
          <p:cNvPr id="15" name="Google Shape;1103;p38">
            <a:extLst>
              <a:ext uri="{FF2B5EF4-FFF2-40B4-BE49-F238E27FC236}">
                <a16:creationId xmlns:a16="http://schemas.microsoft.com/office/drawing/2014/main" id="{0820142E-9393-2E84-CBDE-7FED9EB66BF5}"/>
              </a:ext>
            </a:extLst>
          </p:cNvPr>
          <p:cNvSpPr txBox="1">
            <a:spLocks/>
          </p:cNvSpPr>
          <p:nvPr/>
        </p:nvSpPr>
        <p:spPr>
          <a:xfrm>
            <a:off x="7394003" y="1059041"/>
            <a:ext cx="1511394" cy="109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dirty="0"/>
              <a:t>Feature Standardization, split train test, model experiment</a:t>
            </a:r>
            <a:endParaRPr lang="en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229" y="681588"/>
            <a:ext cx="5765266" cy="396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968C3-6225-FE46-50AF-139E17A3B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8" y="776394"/>
            <a:ext cx="5680271" cy="377271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AE576D-A7A4-A94C-C400-B0695E0E0047}"/>
              </a:ext>
            </a:extLst>
          </p:cNvPr>
          <p:cNvSpPr/>
          <p:nvPr/>
        </p:nvSpPr>
        <p:spPr>
          <a:xfrm>
            <a:off x="6404382" y="1594199"/>
            <a:ext cx="2519464" cy="239268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dirty="0" smtClean="0">
                <a:solidFill>
                  <a:schemeClr val="bg1"/>
                </a:solidFill>
                <a:latin typeface="Maven Pro" panose="020B0604020202020204" charset="0"/>
              </a:rPr>
              <a:t>Outlier </a:t>
            </a:r>
            <a:r>
              <a:rPr lang="en" dirty="0">
                <a:solidFill>
                  <a:schemeClr val="bg1"/>
                </a:solidFill>
                <a:latin typeface="Maven Pro" panose="020B0604020202020204" charset="0"/>
              </a:rPr>
              <a:t>masih dapat ditoleransi atau bukan kesalahan input data/nilai ekstrim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D6734-B1AF-25BD-9BAC-87FAD6B24CA6}"/>
              </a:ext>
            </a:extLst>
          </p:cNvPr>
          <p:cNvSpPr/>
          <p:nvPr/>
        </p:nvSpPr>
        <p:spPr>
          <a:xfrm>
            <a:off x="6799872" y="1422749"/>
            <a:ext cx="1728484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Share Tech" panose="020B0604020202020204" charset="0"/>
              </a:rPr>
              <a:t>Outliers</a:t>
            </a:r>
            <a:endParaRPr lang="en-US" sz="1200" dirty="0"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42DF-C6DC-66FA-D403-3AB052F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78" y="359917"/>
            <a:ext cx="4727700" cy="577800"/>
          </a:xfrm>
        </p:spPr>
        <p:txBody>
          <a:bodyPr/>
          <a:lstStyle/>
          <a:p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33BBB-5F8B-DB0D-06D5-631DA661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6" y="235981"/>
            <a:ext cx="5447243" cy="345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8514C-8909-8EB7-6FA4-363A90DA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6" y="3688160"/>
            <a:ext cx="5447243" cy="1293387"/>
          </a:xfrm>
          <a:prstGeom prst="rect">
            <a:avLst/>
          </a:prstGeom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8AAE576D-A7A4-A94C-C400-B0695E0E0047}"/>
              </a:ext>
            </a:extLst>
          </p:cNvPr>
          <p:cNvSpPr/>
          <p:nvPr/>
        </p:nvSpPr>
        <p:spPr>
          <a:xfrm>
            <a:off x="6137254" y="1676392"/>
            <a:ext cx="2770440" cy="2392688"/>
          </a:xfrm>
          <a:prstGeom prst="roundRect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Drop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fitur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aven Pro" panose="020B0604020202020204" charset="0"/>
              </a:rPr>
              <a:t>yang </a:t>
            </a:r>
            <a:r>
              <a:rPr lang="en-US" dirty="0" err="1" smtClean="0">
                <a:solidFill>
                  <a:schemeClr val="bg1"/>
                </a:solidFill>
                <a:latin typeface="Maven Pro" panose="020B0604020202020204" charset="0"/>
              </a:rPr>
              <a:t>memiliki</a:t>
            </a:r>
            <a:r>
              <a:rPr lang="en-US" dirty="0" smtClean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ven Pro" panose="020B0604020202020204" charset="0"/>
              </a:rPr>
              <a:t>korelasi</a:t>
            </a:r>
            <a:r>
              <a:rPr lang="en-US" dirty="0" smtClean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ven Pro" panose="020B0604020202020204" charset="0"/>
              </a:rPr>
              <a:t>rendah</a:t>
            </a:r>
            <a:r>
              <a:rPr lang="en-US" dirty="0" smtClean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aven Pro" panose="020B0604020202020204" charset="0"/>
              </a:rPr>
              <a:t>seperti</a:t>
            </a:r>
            <a:r>
              <a:rPr lang="en-US" dirty="0" smtClean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'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number_vmail_messages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', '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total_day_minutes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', '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total_eve_minutes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', '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total_night_minutes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', '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total_intl_minutes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', 'state'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D6734-B1AF-25BD-9BAC-87FAD6B24CA6}"/>
              </a:ext>
            </a:extLst>
          </p:cNvPr>
          <p:cNvSpPr/>
          <p:nvPr/>
        </p:nvSpPr>
        <p:spPr>
          <a:xfrm>
            <a:off x="6532744" y="1504942"/>
            <a:ext cx="1943436" cy="34290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hare Tech" panose="020B0604020202020204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307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4938" y="1790904"/>
            <a:ext cx="3736662" cy="1561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&amp; Evaluation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34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BA4B1D-D044-041B-4FB2-5C5B6A62FDE9}"/>
              </a:ext>
            </a:extLst>
          </p:cNvPr>
          <p:cNvSpPr/>
          <p:nvPr/>
        </p:nvSpPr>
        <p:spPr>
          <a:xfrm>
            <a:off x="0" y="36208"/>
            <a:ext cx="9144000" cy="5020575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oogle Shape;169;p17">
            <a:extLst>
              <a:ext uri="{FF2B5EF4-FFF2-40B4-BE49-F238E27FC236}">
                <a16:creationId xmlns:a16="http://schemas.microsoft.com/office/drawing/2014/main" id="{6B6281DC-495F-D09D-BF73-C831A2BF4847}"/>
              </a:ext>
            </a:extLst>
          </p:cNvPr>
          <p:cNvGrpSpPr/>
          <p:nvPr/>
        </p:nvGrpSpPr>
        <p:grpSpPr>
          <a:xfrm>
            <a:off x="6828349" y="1549726"/>
            <a:ext cx="1752300" cy="1748257"/>
            <a:chOff x="1834729" y="1608612"/>
            <a:chExt cx="1752300" cy="1748257"/>
          </a:xfrm>
        </p:grpSpPr>
        <p:sp>
          <p:nvSpPr>
            <p:cNvPr id="61" name="Google Shape;170;p17">
              <a:extLst>
                <a:ext uri="{FF2B5EF4-FFF2-40B4-BE49-F238E27FC236}">
                  <a16:creationId xmlns:a16="http://schemas.microsoft.com/office/drawing/2014/main" id="{53C31912-1DE6-A5BF-9265-6B9E2DD2F3CE}"/>
                </a:ext>
              </a:extLst>
            </p:cNvPr>
            <p:cNvSpPr/>
            <p:nvPr/>
          </p:nvSpPr>
          <p:spPr>
            <a:xfrm>
              <a:off x="1936773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;p17">
              <a:extLst>
                <a:ext uri="{FF2B5EF4-FFF2-40B4-BE49-F238E27FC236}">
                  <a16:creationId xmlns:a16="http://schemas.microsoft.com/office/drawing/2014/main" id="{F9BDE6BC-6270-D305-99E4-01DC6FADF604}"/>
                </a:ext>
              </a:extLst>
            </p:cNvPr>
            <p:cNvSpPr txBox="1"/>
            <p:nvPr/>
          </p:nvSpPr>
          <p:spPr>
            <a:xfrm>
              <a:off x="1834729" y="1608612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700" dirty="0" smtClean="0">
                  <a:solidFill>
                    <a:schemeClr val="bg1"/>
                  </a:solidFill>
                  <a:latin typeface="Share Tech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Business Recommendation</a:t>
              </a:r>
              <a:endParaRPr sz="1700" dirty="0">
                <a:solidFill>
                  <a:schemeClr val="bg1"/>
                </a:solidFill>
                <a:latin typeface="Share Tech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" name="Google Shape;128;p17">
            <a:extLst>
              <a:ext uri="{FF2B5EF4-FFF2-40B4-BE49-F238E27FC236}">
                <a16:creationId xmlns:a16="http://schemas.microsoft.com/office/drawing/2014/main" id="{74DB1C78-427C-0E87-A5B4-C26C47258410}"/>
              </a:ext>
            </a:extLst>
          </p:cNvPr>
          <p:cNvGrpSpPr/>
          <p:nvPr/>
        </p:nvGrpSpPr>
        <p:grpSpPr>
          <a:xfrm>
            <a:off x="5615388" y="2091214"/>
            <a:ext cx="1752300" cy="1788775"/>
            <a:chOff x="5569300" y="2150100"/>
            <a:chExt cx="1752300" cy="1788775"/>
          </a:xfrm>
        </p:grpSpPr>
        <p:sp>
          <p:nvSpPr>
            <p:cNvPr id="34" name="Google Shape;129;p17">
              <a:extLst>
                <a:ext uri="{FF2B5EF4-FFF2-40B4-BE49-F238E27FC236}">
                  <a16:creationId xmlns:a16="http://schemas.microsoft.com/office/drawing/2014/main" id="{DCC29157-D499-B224-DA19-F1D66E44B6B0}"/>
                </a:ext>
              </a:extLst>
            </p:cNvPr>
            <p:cNvSpPr/>
            <p:nvPr/>
          </p:nvSpPr>
          <p:spPr>
            <a:xfrm>
              <a:off x="5671358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89" y="9462"/>
                  </a:lnTo>
                  <a:lnTo>
                    <a:pt x="3881" y="9462"/>
                  </a:lnTo>
                  <a:cubicBezTo>
                    <a:pt x="1738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8" y="34810"/>
                    <a:pt x="3881" y="34810"/>
                  </a:cubicBezTo>
                  <a:lnTo>
                    <a:pt x="29170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01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5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09" y="24392"/>
                    <a:pt x="56698" y="23237"/>
                    <a:pt x="56686" y="22070"/>
                  </a:cubicBezTo>
                  <a:cubicBezTo>
                    <a:pt x="56709" y="20915"/>
                    <a:pt x="56209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3;p17">
              <a:extLst>
                <a:ext uri="{FF2B5EF4-FFF2-40B4-BE49-F238E27FC236}">
                  <a16:creationId xmlns:a16="http://schemas.microsoft.com/office/drawing/2014/main" id="{40EB3DB5-8DEB-827F-2D8D-2CCA841D95DA}"/>
                </a:ext>
              </a:extLst>
            </p:cNvPr>
            <p:cNvSpPr txBox="1"/>
            <p:nvPr/>
          </p:nvSpPr>
          <p:spPr>
            <a:xfrm>
              <a:off x="556930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bg1"/>
                  </a:solidFill>
                  <a:latin typeface="Share Tech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Modeling &amp; Evaluation</a:t>
              </a:r>
              <a:endParaRPr sz="1700" dirty="0">
                <a:solidFill>
                  <a:schemeClr val="bg1"/>
                </a:solidFill>
                <a:latin typeface="Share Tech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" name="Google Shape;135;p17">
            <a:extLst>
              <a:ext uri="{FF2B5EF4-FFF2-40B4-BE49-F238E27FC236}">
                <a16:creationId xmlns:a16="http://schemas.microsoft.com/office/drawing/2014/main" id="{71E8620E-7DC9-7D5B-3729-AEDE511E6539}"/>
              </a:ext>
            </a:extLst>
          </p:cNvPr>
          <p:cNvGrpSpPr/>
          <p:nvPr/>
        </p:nvGrpSpPr>
        <p:grpSpPr>
          <a:xfrm>
            <a:off x="4375125" y="1549726"/>
            <a:ext cx="1752300" cy="1748257"/>
            <a:chOff x="4103295" y="1608612"/>
            <a:chExt cx="1752300" cy="1748257"/>
          </a:xfrm>
        </p:grpSpPr>
        <p:sp>
          <p:nvSpPr>
            <p:cNvPr id="37" name="Google Shape;136;p17">
              <a:extLst>
                <a:ext uri="{FF2B5EF4-FFF2-40B4-BE49-F238E27FC236}">
                  <a16:creationId xmlns:a16="http://schemas.microsoft.com/office/drawing/2014/main" id="{E190483F-8A52-BCE3-76C1-F4C632E48AC2}"/>
                </a:ext>
              </a:extLst>
            </p:cNvPr>
            <p:cNvSpPr/>
            <p:nvPr/>
          </p:nvSpPr>
          <p:spPr>
            <a:xfrm>
              <a:off x="4209099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8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2;p17">
              <a:extLst>
                <a:ext uri="{FF2B5EF4-FFF2-40B4-BE49-F238E27FC236}">
                  <a16:creationId xmlns:a16="http://schemas.microsoft.com/office/drawing/2014/main" id="{883570F1-5992-6565-9BD1-C0FD1653BE19}"/>
                </a:ext>
              </a:extLst>
            </p:cNvPr>
            <p:cNvSpPr txBox="1"/>
            <p:nvPr/>
          </p:nvSpPr>
          <p:spPr>
            <a:xfrm>
              <a:off x="4103295" y="1608612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bg1"/>
                  </a:solidFill>
                  <a:latin typeface="Share Tech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Data Preprocessing</a:t>
              </a:r>
              <a:endParaRPr sz="1700" dirty="0">
                <a:solidFill>
                  <a:schemeClr val="bg1"/>
                </a:solidFill>
                <a:latin typeface="Share Tech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" name="Google Shape;144;p17">
            <a:extLst>
              <a:ext uri="{FF2B5EF4-FFF2-40B4-BE49-F238E27FC236}">
                <a16:creationId xmlns:a16="http://schemas.microsoft.com/office/drawing/2014/main" id="{620E0F1C-627B-90A1-CB8E-C62B04FCA64B}"/>
              </a:ext>
            </a:extLst>
          </p:cNvPr>
          <p:cNvGrpSpPr/>
          <p:nvPr/>
        </p:nvGrpSpPr>
        <p:grpSpPr>
          <a:xfrm>
            <a:off x="3142380" y="2091214"/>
            <a:ext cx="1752300" cy="1788775"/>
            <a:chOff x="2986650" y="2150100"/>
            <a:chExt cx="1752300" cy="1788775"/>
          </a:xfrm>
        </p:grpSpPr>
        <p:sp>
          <p:nvSpPr>
            <p:cNvPr id="40" name="Google Shape;145;p17">
              <a:extLst>
                <a:ext uri="{FF2B5EF4-FFF2-40B4-BE49-F238E27FC236}">
                  <a16:creationId xmlns:a16="http://schemas.microsoft.com/office/drawing/2014/main" id="{EE7F909F-86FD-27A2-5CBF-D9A30CC9CED8}"/>
                </a:ext>
              </a:extLst>
            </p:cNvPr>
            <p:cNvSpPr/>
            <p:nvPr/>
          </p:nvSpPr>
          <p:spPr>
            <a:xfrm>
              <a:off x="3088709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2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6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10" y="24392"/>
                    <a:pt x="56698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;p17">
              <a:extLst>
                <a:ext uri="{FF2B5EF4-FFF2-40B4-BE49-F238E27FC236}">
                  <a16:creationId xmlns:a16="http://schemas.microsoft.com/office/drawing/2014/main" id="{9F717123-7091-8D43-380A-63CCD403D1AC}"/>
                </a:ext>
              </a:extLst>
            </p:cNvPr>
            <p:cNvSpPr/>
            <p:nvPr/>
          </p:nvSpPr>
          <p:spPr>
            <a:xfrm>
              <a:off x="3782095" y="2662850"/>
              <a:ext cx="19891" cy="1989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166;p17">
              <a:extLst>
                <a:ext uri="{FF2B5EF4-FFF2-40B4-BE49-F238E27FC236}">
                  <a16:creationId xmlns:a16="http://schemas.microsoft.com/office/drawing/2014/main" id="{DED1E761-BE59-5DB3-EC11-0FFBE67C55E1}"/>
                </a:ext>
              </a:extLst>
            </p:cNvPr>
            <p:cNvSpPr txBox="1"/>
            <p:nvPr/>
          </p:nvSpPr>
          <p:spPr>
            <a:xfrm>
              <a:off x="298665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700" dirty="0">
                  <a:solidFill>
                    <a:schemeClr val="bg1"/>
                  </a:solidFill>
                  <a:latin typeface="Share Tech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Exploratory Data Analysis (EDA)</a:t>
              </a:r>
            </a:p>
          </p:txBody>
        </p:sp>
      </p:grpSp>
      <p:sp>
        <p:nvSpPr>
          <p:cNvPr id="43" name="Google Shape;168;p17">
            <a:extLst>
              <a:ext uri="{FF2B5EF4-FFF2-40B4-BE49-F238E27FC236}">
                <a16:creationId xmlns:a16="http://schemas.microsoft.com/office/drawing/2014/main" id="{0A2F2CD6-25ED-58BB-8EE6-FBD07227E284}"/>
              </a:ext>
            </a:extLst>
          </p:cNvPr>
          <p:cNvSpPr txBox="1">
            <a:spLocks/>
          </p:cNvSpPr>
          <p:nvPr/>
        </p:nvSpPr>
        <p:spPr>
          <a:xfrm>
            <a:off x="669372" y="397213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D" sz="3200" dirty="0"/>
              <a:t>Diagram </a:t>
            </a:r>
            <a:r>
              <a:rPr lang="en-ID" sz="3200" dirty="0" smtClean="0"/>
              <a:t>Process</a:t>
            </a:r>
            <a:endParaRPr lang="en-ID" sz="3200" dirty="0"/>
          </a:p>
        </p:txBody>
      </p:sp>
      <p:grpSp>
        <p:nvGrpSpPr>
          <p:cNvPr id="44" name="Google Shape;169;p17">
            <a:extLst>
              <a:ext uri="{FF2B5EF4-FFF2-40B4-BE49-F238E27FC236}">
                <a16:creationId xmlns:a16="http://schemas.microsoft.com/office/drawing/2014/main" id="{6B6281DC-495F-D09D-BF73-C831A2BF4847}"/>
              </a:ext>
            </a:extLst>
          </p:cNvPr>
          <p:cNvGrpSpPr/>
          <p:nvPr/>
        </p:nvGrpSpPr>
        <p:grpSpPr>
          <a:xfrm>
            <a:off x="1905876" y="1549726"/>
            <a:ext cx="1752300" cy="1748257"/>
            <a:chOff x="1834729" y="1608612"/>
            <a:chExt cx="1752300" cy="1748257"/>
          </a:xfrm>
        </p:grpSpPr>
        <p:sp>
          <p:nvSpPr>
            <p:cNvPr id="45" name="Google Shape;170;p17">
              <a:extLst>
                <a:ext uri="{FF2B5EF4-FFF2-40B4-BE49-F238E27FC236}">
                  <a16:creationId xmlns:a16="http://schemas.microsoft.com/office/drawing/2014/main" id="{53C31912-1DE6-A5BF-9265-6B9E2DD2F3CE}"/>
                </a:ext>
              </a:extLst>
            </p:cNvPr>
            <p:cNvSpPr/>
            <p:nvPr/>
          </p:nvSpPr>
          <p:spPr>
            <a:xfrm>
              <a:off x="1936773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71;p17">
              <a:extLst>
                <a:ext uri="{FF2B5EF4-FFF2-40B4-BE49-F238E27FC236}">
                  <a16:creationId xmlns:a16="http://schemas.microsoft.com/office/drawing/2014/main" id="{91415FB2-62DF-7400-FD66-41734778CDB2}"/>
                </a:ext>
              </a:extLst>
            </p:cNvPr>
            <p:cNvGrpSpPr/>
            <p:nvPr/>
          </p:nvGrpSpPr>
          <p:grpSpPr>
            <a:xfrm>
              <a:off x="2535660" y="2583542"/>
              <a:ext cx="350432" cy="339890"/>
              <a:chOff x="3270675" y="841797"/>
              <a:chExt cx="497702" cy="482728"/>
            </a:xfrm>
          </p:grpSpPr>
          <p:sp>
            <p:nvSpPr>
              <p:cNvPr id="48" name="Google Shape;172;p17">
                <a:extLst>
                  <a:ext uri="{FF2B5EF4-FFF2-40B4-BE49-F238E27FC236}">
                    <a16:creationId xmlns:a16="http://schemas.microsoft.com/office/drawing/2014/main" id="{66BE3D59-51E4-272E-B13A-874639333789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Google Shape;173;p17">
                <a:extLst>
                  <a:ext uri="{FF2B5EF4-FFF2-40B4-BE49-F238E27FC236}">
                    <a16:creationId xmlns:a16="http://schemas.microsoft.com/office/drawing/2014/main" id="{B96083E6-D350-75A3-761F-8FB8B6D26F39}"/>
                  </a:ext>
                </a:extLst>
              </p:cNvPr>
              <p:cNvSpPr/>
              <p:nvPr/>
            </p:nvSpPr>
            <p:spPr>
              <a:xfrm>
                <a:off x="3385251" y="841797"/>
                <a:ext cx="279700" cy="220924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Google Shape;174;p17">
                <a:extLst>
                  <a:ext uri="{FF2B5EF4-FFF2-40B4-BE49-F238E27FC236}">
                    <a16:creationId xmlns:a16="http://schemas.microsoft.com/office/drawing/2014/main" id="{2A065C30-1C02-3B47-E6E7-8B9BDCFF1540}"/>
                  </a:ext>
                </a:extLst>
              </p:cNvPr>
              <p:cNvSpPr/>
              <p:nvPr/>
            </p:nvSpPr>
            <p:spPr>
              <a:xfrm>
                <a:off x="3530101" y="924750"/>
                <a:ext cx="238276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" name="Google Shape;175;p17">
              <a:extLst>
                <a:ext uri="{FF2B5EF4-FFF2-40B4-BE49-F238E27FC236}">
                  <a16:creationId xmlns:a16="http://schemas.microsoft.com/office/drawing/2014/main" id="{F9BDE6BC-6270-D305-99E4-01DC6FADF604}"/>
                </a:ext>
              </a:extLst>
            </p:cNvPr>
            <p:cNvSpPr txBox="1"/>
            <p:nvPr/>
          </p:nvSpPr>
          <p:spPr>
            <a:xfrm>
              <a:off x="1834729" y="1608612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700" dirty="0" smtClean="0">
                  <a:solidFill>
                    <a:schemeClr val="bg1"/>
                  </a:solidFill>
                  <a:latin typeface="Share Tech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Data Understanding</a:t>
              </a:r>
              <a:endParaRPr sz="1700" dirty="0">
                <a:solidFill>
                  <a:schemeClr val="bg1"/>
                </a:solidFill>
                <a:latin typeface="Share Tech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" name="Google Shape;177;p17">
            <a:extLst>
              <a:ext uri="{FF2B5EF4-FFF2-40B4-BE49-F238E27FC236}">
                <a16:creationId xmlns:a16="http://schemas.microsoft.com/office/drawing/2014/main" id="{AA7D73D9-F437-0821-8ABB-5376CB8BD731}"/>
              </a:ext>
            </a:extLst>
          </p:cNvPr>
          <p:cNvGrpSpPr/>
          <p:nvPr/>
        </p:nvGrpSpPr>
        <p:grpSpPr>
          <a:xfrm>
            <a:off x="669372" y="2091214"/>
            <a:ext cx="1752300" cy="1788775"/>
            <a:chOff x="603494" y="2150100"/>
            <a:chExt cx="1752300" cy="1788775"/>
          </a:xfrm>
        </p:grpSpPr>
        <p:sp>
          <p:nvSpPr>
            <p:cNvPr id="52" name="Google Shape;178;p17">
              <a:extLst>
                <a:ext uri="{FF2B5EF4-FFF2-40B4-BE49-F238E27FC236}">
                  <a16:creationId xmlns:a16="http://schemas.microsoft.com/office/drawing/2014/main" id="{9EC5672A-0F50-8400-DE92-B8C562788C92}"/>
                </a:ext>
              </a:extLst>
            </p:cNvPr>
            <p:cNvSpPr/>
            <p:nvPr/>
          </p:nvSpPr>
          <p:spPr>
            <a:xfrm>
              <a:off x="705552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2" y="1"/>
                    <a:pt x="27608" y="515"/>
                    <a:pt x="26825" y="1496"/>
                  </a:cubicBezTo>
                  <a:lnTo>
                    <a:pt x="26349" y="2104"/>
                  </a:lnTo>
                  <a:cubicBezTo>
                    <a:pt x="24992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5" y="44204"/>
                    <a:pt x="29878" y="44204"/>
                  </a:cubicBezTo>
                  <a:cubicBezTo>
                    <a:pt x="30738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12" y="25571"/>
                    <a:pt x="55257" y="25178"/>
                  </a:cubicBezTo>
                  <a:cubicBezTo>
                    <a:pt x="56210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1" y="18046"/>
                  </a:cubicBezTo>
                  <a:lnTo>
                    <a:pt x="32362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Google Shape;183;p17">
              <a:extLst>
                <a:ext uri="{FF2B5EF4-FFF2-40B4-BE49-F238E27FC236}">
                  <a16:creationId xmlns:a16="http://schemas.microsoft.com/office/drawing/2014/main" id="{DF4E2DC5-954D-DC7D-B29B-040F81ADC432}"/>
                </a:ext>
              </a:extLst>
            </p:cNvPr>
            <p:cNvSpPr txBox="1"/>
            <p:nvPr/>
          </p:nvSpPr>
          <p:spPr>
            <a:xfrm>
              <a:off x="603494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bg1"/>
                  </a:solidFill>
                  <a:latin typeface="Share Tech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Business Understanding</a:t>
              </a:r>
              <a:endParaRPr sz="1700" dirty="0">
                <a:solidFill>
                  <a:schemeClr val="bg1"/>
                </a:solidFill>
                <a:latin typeface="Share Tech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EA444B85-039E-4FC5-5719-81E57E2FD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4" y="2525656"/>
            <a:ext cx="336581" cy="33658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47BF80A-1430-CF5D-D486-B70254E8B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4" y="2524655"/>
            <a:ext cx="343537" cy="34353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768BEF9-5B17-FEBE-6911-3DE5823E1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86" y="2499938"/>
            <a:ext cx="362299" cy="3622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E0467FC-7ECF-9F64-FE36-3A8A21359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03" y="2482428"/>
            <a:ext cx="395560" cy="39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66" y="2487029"/>
            <a:ext cx="391089" cy="391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8162C9-E43C-3132-5B4B-F20DFA73C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65653"/>
              </p:ext>
            </p:extLst>
          </p:nvPr>
        </p:nvGraphicFramePr>
        <p:xfrm>
          <a:off x="1516116" y="998257"/>
          <a:ext cx="6380250" cy="1974827"/>
        </p:xfrm>
        <a:graphic>
          <a:graphicData uri="http://schemas.openxmlformats.org/drawingml/2006/table">
            <a:tbl>
              <a:tblPr firstRow="1" bandRow="1">
                <a:tableStyleId>{3B2809DC-E2EC-4111-AD91-C0EE50854497}</a:tableStyleId>
              </a:tblPr>
              <a:tblGrid>
                <a:gridCol w="1931541">
                  <a:extLst>
                    <a:ext uri="{9D8B030D-6E8A-4147-A177-3AD203B41FA5}">
                      <a16:colId xmlns:a16="http://schemas.microsoft.com/office/drawing/2014/main" val="692160762"/>
                    </a:ext>
                  </a:extLst>
                </a:gridCol>
                <a:gridCol w="1089061">
                  <a:extLst>
                    <a:ext uri="{9D8B030D-6E8A-4147-A177-3AD203B41FA5}">
                      <a16:colId xmlns:a16="http://schemas.microsoft.com/office/drawing/2014/main" val="1003200344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3210662107"/>
                    </a:ext>
                  </a:extLst>
                </a:gridCol>
                <a:gridCol w="1171254">
                  <a:extLst>
                    <a:ext uri="{9D8B030D-6E8A-4147-A177-3AD203B41FA5}">
                      <a16:colId xmlns:a16="http://schemas.microsoft.com/office/drawing/2014/main" val="1149740269"/>
                    </a:ext>
                  </a:extLst>
                </a:gridCol>
                <a:gridCol w="1212349">
                  <a:extLst>
                    <a:ext uri="{9D8B030D-6E8A-4147-A177-3AD203B41FA5}">
                      <a16:colId xmlns:a16="http://schemas.microsoft.com/office/drawing/2014/main" val="3828460733"/>
                    </a:ext>
                  </a:extLst>
                </a:gridCol>
              </a:tblGrid>
              <a:tr h="62751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Model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Accuracy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Recall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AUC Test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AUC Train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81198"/>
                  </a:ext>
                </a:extLst>
              </a:tr>
              <a:tr h="44910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Random Forest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93%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89%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93%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94%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98222"/>
                  </a:ext>
                </a:extLst>
              </a:tr>
              <a:tr h="449104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XGBoost</a:t>
                      </a:r>
                      <a:endParaRPr lang="en-ID" sz="1400" b="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85%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86%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92%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95%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12802"/>
                  </a:ext>
                </a:extLst>
              </a:tr>
              <a:tr h="449104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Logistic Regression</a:t>
                      </a:r>
                      <a:endParaRPr lang="en-ID" sz="1400" b="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77%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78%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84%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82%</a:t>
                      </a:r>
                      <a:endParaRPr lang="en-ID" sz="14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5848"/>
                  </a:ext>
                </a:extLst>
              </a:tr>
            </a:tbl>
          </a:graphicData>
        </a:graphic>
      </p:graphicFrame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20BA4A4-97D7-3C49-CEBA-99C999111617}"/>
              </a:ext>
            </a:extLst>
          </p:cNvPr>
          <p:cNvSpPr/>
          <p:nvPr/>
        </p:nvSpPr>
        <p:spPr>
          <a:xfrm>
            <a:off x="2051564" y="3358748"/>
            <a:ext cx="5309355" cy="137307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Dari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model, Random Forest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model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terbaik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algoritma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Supervised 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AUC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memaksimalkan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prediksi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D6734-B1AF-25BD-9BAC-87FAD6B24CA6}"/>
              </a:ext>
            </a:extLst>
          </p:cNvPr>
          <p:cNvSpPr/>
          <p:nvPr/>
        </p:nvSpPr>
        <p:spPr>
          <a:xfrm>
            <a:off x="3537095" y="3187298"/>
            <a:ext cx="2338292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hare Tech" panose="020B0604020202020204" charset="0"/>
              </a:rPr>
              <a:t>Model &amp; Evaluation</a:t>
            </a:r>
            <a:endParaRPr lang="en-US" sz="2000" dirty="0"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3C28C-A807-CFC5-D506-D74DE0EF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55" y="1099573"/>
            <a:ext cx="4273327" cy="29893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D33D40-51A7-3586-5373-3D574AB2B636}"/>
              </a:ext>
            </a:extLst>
          </p:cNvPr>
          <p:cNvSpPr/>
          <p:nvPr/>
        </p:nvSpPr>
        <p:spPr>
          <a:xfrm>
            <a:off x="6297283" y="1371600"/>
            <a:ext cx="1587260" cy="26310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04569-81D3-5FDB-18F4-9216FEFE69BC}"/>
              </a:ext>
            </a:extLst>
          </p:cNvPr>
          <p:cNvSpPr/>
          <p:nvPr/>
        </p:nvSpPr>
        <p:spPr>
          <a:xfrm>
            <a:off x="5262113" y="2751825"/>
            <a:ext cx="836762" cy="7832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820BA4A4-97D7-3C49-CEBA-99C999111617}"/>
              </a:ext>
            </a:extLst>
          </p:cNvPr>
          <p:cNvSpPr/>
          <p:nvPr/>
        </p:nvSpPr>
        <p:spPr>
          <a:xfrm>
            <a:off x="717349" y="781272"/>
            <a:ext cx="3380198" cy="3811712"/>
          </a:xfrm>
          <a:prstGeom prst="round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Recall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memfokuskan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seberapa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banyak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sebenarnya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churn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diidentifikasi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 Model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mengidentifikasi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sebagian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besar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berpotensi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berhenti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(TP+FP). Hal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ini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dilakukan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agar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perusahaan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mengambil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tindakan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pencegahan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mempertahankan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 Dari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hasil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confussion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matriks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kesalahan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prediksi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customer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churn (FN)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juga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memiliki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nilai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paling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rendah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D6734-B1AF-25BD-9BAC-87FAD6B24CA6}"/>
              </a:ext>
            </a:extLst>
          </p:cNvPr>
          <p:cNvSpPr/>
          <p:nvPr/>
        </p:nvSpPr>
        <p:spPr>
          <a:xfrm>
            <a:off x="1238302" y="609822"/>
            <a:ext cx="2338292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hare Tech" panose="020B0604020202020204" charset="0"/>
              </a:rPr>
              <a:t>Confusion Matrix</a:t>
            </a:r>
            <a:endParaRPr lang="en-US" sz="2000" dirty="0"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E91F1-9B06-2AA2-CB94-0CE583BAA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94" y="665137"/>
            <a:ext cx="4835124" cy="4037514"/>
          </a:xfrm>
          <a:prstGeom prst="rect">
            <a:avLst/>
          </a:prstGeom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820BA4A4-97D7-3C49-CEBA-99C999111617}"/>
              </a:ext>
            </a:extLst>
          </p:cNvPr>
          <p:cNvSpPr/>
          <p:nvPr/>
        </p:nvSpPr>
        <p:spPr>
          <a:xfrm>
            <a:off x="285834" y="836587"/>
            <a:ext cx="3380198" cy="3811712"/>
          </a:xfrm>
          <a:prstGeom prst="round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Terlihat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bahwa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total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tagihan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siang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hari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jumlah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panggilan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ke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customer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sevice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international plan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merupakan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3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fitur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teratas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mempengaruhi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prediksi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bahwa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chustomer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akan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churn.</a:t>
            </a:r>
          </a:p>
          <a:p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Dari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hasil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plot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dilihat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juga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bahwa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fitur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tersebut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memiliki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korelasi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positif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Artinya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semakin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besar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nilai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dari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ketiga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fitur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tersebut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maka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semakin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perpotensi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churn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D6734-B1AF-25BD-9BAC-87FAD6B24CA6}"/>
              </a:ext>
            </a:extLst>
          </p:cNvPr>
          <p:cNvSpPr/>
          <p:nvPr/>
        </p:nvSpPr>
        <p:spPr>
          <a:xfrm>
            <a:off x="806787" y="665137"/>
            <a:ext cx="2338292" cy="3429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Share Tech" panose="020B0604020202020204" charset="0"/>
              </a:rPr>
              <a:t>Feature Important</a:t>
            </a:r>
            <a:endParaRPr lang="en-US" sz="1800" dirty="0"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31573" y="1790904"/>
            <a:ext cx="4380028" cy="1561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Recommendation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10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72A93-4849-2CDD-D628-3CD6E47E2E6E}"/>
              </a:ext>
            </a:extLst>
          </p:cNvPr>
          <p:cNvSpPr txBox="1"/>
          <p:nvPr/>
        </p:nvSpPr>
        <p:spPr>
          <a:xfrm>
            <a:off x="1306830" y="601146"/>
            <a:ext cx="27508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Perusahaan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mengevaluasi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dan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memperbaiki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kualitas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Melakukan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survei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atau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wawancara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telah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berhenti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berlangganan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membantu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memahami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kelemahan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produk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atau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sehingga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diperbaiki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Perusahaan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meningkatkan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customer service dan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melakukan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penyederhanaan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proses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penyelesaian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keluhan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</p:txBody>
      </p:sp>
      <p:sp>
        <p:nvSpPr>
          <p:cNvPr id="5" name="Google Shape;612;p30">
            <a:extLst>
              <a:ext uri="{FF2B5EF4-FFF2-40B4-BE49-F238E27FC236}">
                <a16:creationId xmlns:a16="http://schemas.microsoft.com/office/drawing/2014/main" id="{F6E01C68-463D-5188-2C1B-64A8FCFE21F2}"/>
              </a:ext>
            </a:extLst>
          </p:cNvPr>
          <p:cNvSpPr/>
          <p:nvPr/>
        </p:nvSpPr>
        <p:spPr>
          <a:xfrm>
            <a:off x="453390" y="75217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12;p30">
            <a:extLst>
              <a:ext uri="{FF2B5EF4-FFF2-40B4-BE49-F238E27FC236}">
                <a16:creationId xmlns:a16="http://schemas.microsoft.com/office/drawing/2014/main" id="{D16AD9D5-ABA8-536C-5802-ACFDE281235F}"/>
              </a:ext>
            </a:extLst>
          </p:cNvPr>
          <p:cNvSpPr/>
          <p:nvPr/>
        </p:nvSpPr>
        <p:spPr>
          <a:xfrm>
            <a:off x="453390" y="3328570"/>
            <a:ext cx="723900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12;p30">
            <a:extLst>
              <a:ext uri="{FF2B5EF4-FFF2-40B4-BE49-F238E27FC236}">
                <a16:creationId xmlns:a16="http://schemas.microsoft.com/office/drawing/2014/main" id="{356A4DAD-560C-BDC6-A334-72618A76DCAF}"/>
              </a:ext>
            </a:extLst>
          </p:cNvPr>
          <p:cNvSpPr/>
          <p:nvPr/>
        </p:nvSpPr>
        <p:spPr>
          <a:xfrm>
            <a:off x="4453890" y="752176"/>
            <a:ext cx="723900" cy="723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12;p30">
            <a:extLst>
              <a:ext uri="{FF2B5EF4-FFF2-40B4-BE49-F238E27FC236}">
                <a16:creationId xmlns:a16="http://schemas.microsoft.com/office/drawing/2014/main" id="{4BF403A3-1223-F8FB-4DBB-F2B744A14087}"/>
              </a:ext>
            </a:extLst>
          </p:cNvPr>
          <p:cNvSpPr/>
          <p:nvPr/>
        </p:nvSpPr>
        <p:spPr>
          <a:xfrm>
            <a:off x="4440555" y="3328570"/>
            <a:ext cx="723900" cy="723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212B2-F3A7-2EA1-C2DA-E2E019E6AFA1}"/>
              </a:ext>
            </a:extLst>
          </p:cNvPr>
          <p:cNvSpPr txBox="1"/>
          <p:nvPr/>
        </p:nvSpPr>
        <p:spPr>
          <a:xfrm>
            <a:off x="5234940" y="601146"/>
            <a:ext cx="345567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Perusahaan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menawarkan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paket-paket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menarik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menggabungkan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telepon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produk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lain (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misal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data internet)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atau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membuat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paket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telepon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berdasarkan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durasi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waktu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harga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lebih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terjangkau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 Hal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ini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membantu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meningkatkan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nilai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dirasakan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oleh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pelanggan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dan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mendorong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mereka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tetap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en-ID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Perusahahaan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memberikan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paket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roaming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panggilan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internasional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biaya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terjangkau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dan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meningkatkan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kualitas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layanan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aven Pro" panose="020B0604020202020204" charset="0"/>
              </a:rPr>
              <a:t>diluar</a:t>
            </a:r>
            <a:r>
              <a:rPr lang="en-ID" dirty="0">
                <a:solidFill>
                  <a:schemeClr val="bg1"/>
                </a:solidFill>
                <a:latin typeface="Maven Pro" panose="020B0604020202020204" charset="0"/>
              </a:rPr>
              <a:t> negeri.</a:t>
            </a:r>
          </a:p>
        </p:txBody>
      </p:sp>
      <p:grpSp>
        <p:nvGrpSpPr>
          <p:cNvPr id="11" name="Google Shape;13498;p64">
            <a:extLst>
              <a:ext uri="{FF2B5EF4-FFF2-40B4-BE49-F238E27FC236}">
                <a16:creationId xmlns:a16="http://schemas.microsoft.com/office/drawing/2014/main" id="{4C543A58-2C82-B1D6-D260-81CAD2C49B87}"/>
              </a:ext>
            </a:extLst>
          </p:cNvPr>
          <p:cNvGrpSpPr/>
          <p:nvPr/>
        </p:nvGrpSpPr>
        <p:grpSpPr>
          <a:xfrm>
            <a:off x="4589145" y="851376"/>
            <a:ext cx="456491" cy="533259"/>
            <a:chOff x="5618805" y="2440924"/>
            <a:chExt cx="345292" cy="342618"/>
          </a:xfrm>
          <a:solidFill>
            <a:srgbClr val="002845"/>
          </a:solidFill>
        </p:grpSpPr>
        <p:sp>
          <p:nvSpPr>
            <p:cNvPr id="12" name="Google Shape;13499;p64">
              <a:extLst>
                <a:ext uri="{FF2B5EF4-FFF2-40B4-BE49-F238E27FC236}">
                  <a16:creationId xmlns:a16="http://schemas.microsoft.com/office/drawing/2014/main" id="{5DC12F55-4989-1463-14D1-5F8D4F80C11B}"/>
                </a:ext>
              </a:extLst>
            </p:cNvPr>
            <p:cNvSpPr/>
            <p:nvPr/>
          </p:nvSpPr>
          <p:spPr>
            <a:xfrm>
              <a:off x="5742751" y="2440924"/>
              <a:ext cx="221346" cy="222110"/>
            </a:xfrm>
            <a:custGeom>
              <a:avLst/>
              <a:gdLst/>
              <a:ahLst/>
              <a:cxnLst/>
              <a:rect l="l" t="t" r="r" b="b"/>
              <a:pathLst>
                <a:path w="6954" h="6978" extrusionOk="0">
                  <a:moveTo>
                    <a:pt x="3477" y="346"/>
                  </a:moveTo>
                  <a:cubicBezTo>
                    <a:pt x="5203" y="346"/>
                    <a:pt x="6596" y="1453"/>
                    <a:pt x="6596" y="2798"/>
                  </a:cubicBezTo>
                  <a:cubicBezTo>
                    <a:pt x="6596" y="3989"/>
                    <a:pt x="5513" y="5001"/>
                    <a:pt x="4025" y="5215"/>
                  </a:cubicBezTo>
                  <a:cubicBezTo>
                    <a:pt x="3941" y="5227"/>
                    <a:pt x="3882" y="5299"/>
                    <a:pt x="3882" y="5394"/>
                  </a:cubicBezTo>
                  <a:cubicBezTo>
                    <a:pt x="3786" y="5953"/>
                    <a:pt x="3370" y="6418"/>
                    <a:pt x="2846" y="6573"/>
                  </a:cubicBezTo>
                  <a:cubicBezTo>
                    <a:pt x="3060" y="6227"/>
                    <a:pt x="3144" y="5811"/>
                    <a:pt x="3084" y="5394"/>
                  </a:cubicBezTo>
                  <a:cubicBezTo>
                    <a:pt x="3084" y="5299"/>
                    <a:pt x="3024" y="5215"/>
                    <a:pt x="2941" y="5215"/>
                  </a:cubicBezTo>
                  <a:cubicBezTo>
                    <a:pt x="1429" y="5001"/>
                    <a:pt x="346" y="3989"/>
                    <a:pt x="346" y="2798"/>
                  </a:cubicBezTo>
                  <a:cubicBezTo>
                    <a:pt x="346" y="1453"/>
                    <a:pt x="1751" y="346"/>
                    <a:pt x="3477" y="346"/>
                  </a:cubicBezTo>
                  <a:close/>
                  <a:moveTo>
                    <a:pt x="3477" y="0"/>
                  </a:moveTo>
                  <a:cubicBezTo>
                    <a:pt x="2548" y="0"/>
                    <a:pt x="1691" y="286"/>
                    <a:pt x="1036" y="810"/>
                  </a:cubicBezTo>
                  <a:cubicBezTo>
                    <a:pt x="357" y="1346"/>
                    <a:pt x="0" y="2048"/>
                    <a:pt x="0" y="2798"/>
                  </a:cubicBezTo>
                  <a:cubicBezTo>
                    <a:pt x="0" y="4120"/>
                    <a:pt x="1155" y="5251"/>
                    <a:pt x="2739" y="5537"/>
                  </a:cubicBezTo>
                  <a:cubicBezTo>
                    <a:pt x="2774" y="5953"/>
                    <a:pt x="2620" y="6382"/>
                    <a:pt x="2322" y="6680"/>
                  </a:cubicBezTo>
                  <a:cubicBezTo>
                    <a:pt x="2286" y="6727"/>
                    <a:pt x="2262" y="6799"/>
                    <a:pt x="2298" y="6882"/>
                  </a:cubicBezTo>
                  <a:cubicBezTo>
                    <a:pt x="2322" y="6942"/>
                    <a:pt x="2382" y="6977"/>
                    <a:pt x="2465" y="6977"/>
                  </a:cubicBezTo>
                  <a:cubicBezTo>
                    <a:pt x="3310" y="6977"/>
                    <a:pt x="4037" y="6370"/>
                    <a:pt x="4215" y="5537"/>
                  </a:cubicBezTo>
                  <a:cubicBezTo>
                    <a:pt x="4965" y="5418"/>
                    <a:pt x="5632" y="5096"/>
                    <a:pt x="6120" y="4632"/>
                  </a:cubicBezTo>
                  <a:cubicBezTo>
                    <a:pt x="6656" y="4120"/>
                    <a:pt x="6954" y="3465"/>
                    <a:pt x="6954" y="2798"/>
                  </a:cubicBezTo>
                  <a:cubicBezTo>
                    <a:pt x="6942" y="2048"/>
                    <a:pt x="6584" y="1334"/>
                    <a:pt x="5918" y="810"/>
                  </a:cubicBezTo>
                  <a:cubicBezTo>
                    <a:pt x="5263" y="286"/>
                    <a:pt x="4394" y="0"/>
                    <a:pt x="3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00;p64">
              <a:extLst>
                <a:ext uri="{FF2B5EF4-FFF2-40B4-BE49-F238E27FC236}">
                  <a16:creationId xmlns:a16="http://schemas.microsoft.com/office/drawing/2014/main" id="{F04C3F98-1FC3-A854-A1B8-B8093F4E7FD0}"/>
                </a:ext>
              </a:extLst>
            </p:cNvPr>
            <p:cNvSpPr/>
            <p:nvPr/>
          </p:nvSpPr>
          <p:spPr>
            <a:xfrm>
              <a:off x="5810581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84" y="1"/>
                    <a:pt x="1" y="96"/>
                    <a:pt x="1" y="179"/>
                  </a:cubicBezTo>
                  <a:cubicBezTo>
                    <a:pt x="1" y="263"/>
                    <a:pt x="96" y="358"/>
                    <a:pt x="179" y="358"/>
                  </a:cubicBezTo>
                  <a:cubicBezTo>
                    <a:pt x="286" y="358"/>
                    <a:pt x="358" y="263"/>
                    <a:pt x="358" y="179"/>
                  </a:cubicBezTo>
                  <a:cubicBezTo>
                    <a:pt x="358" y="96"/>
                    <a:pt x="286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01;p64">
              <a:extLst>
                <a:ext uri="{FF2B5EF4-FFF2-40B4-BE49-F238E27FC236}">
                  <a16:creationId xmlns:a16="http://schemas.microsoft.com/office/drawing/2014/main" id="{49BF1190-85C6-9173-C161-2DD379DD04B1}"/>
                </a:ext>
              </a:extLst>
            </p:cNvPr>
            <p:cNvSpPr/>
            <p:nvPr/>
          </p:nvSpPr>
          <p:spPr>
            <a:xfrm>
              <a:off x="5884490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cubicBezTo>
                    <a:pt x="0" y="263"/>
                    <a:pt x="95" y="358"/>
                    <a:pt x="179" y="358"/>
                  </a:cubicBezTo>
                  <a:cubicBezTo>
                    <a:pt x="286" y="358"/>
                    <a:pt x="357" y="263"/>
                    <a:pt x="357" y="179"/>
                  </a:cubicBezTo>
                  <a:cubicBezTo>
                    <a:pt x="357" y="96"/>
                    <a:pt x="286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02;p64">
              <a:extLst>
                <a:ext uri="{FF2B5EF4-FFF2-40B4-BE49-F238E27FC236}">
                  <a16:creationId xmlns:a16="http://schemas.microsoft.com/office/drawing/2014/main" id="{B7DB2E7E-2206-B474-C70F-37CAA6168755}"/>
                </a:ext>
              </a:extLst>
            </p:cNvPr>
            <p:cNvSpPr/>
            <p:nvPr/>
          </p:nvSpPr>
          <p:spPr>
            <a:xfrm>
              <a:off x="5847727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286" y="358"/>
                    <a:pt x="358" y="263"/>
                    <a:pt x="358" y="179"/>
                  </a:cubicBezTo>
                  <a:cubicBezTo>
                    <a:pt x="358" y="96"/>
                    <a:pt x="286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03;p64">
              <a:extLst>
                <a:ext uri="{FF2B5EF4-FFF2-40B4-BE49-F238E27FC236}">
                  <a16:creationId xmlns:a16="http://schemas.microsoft.com/office/drawing/2014/main" id="{7EE5871C-3DDE-9510-2AA3-54CA468DA4DF}"/>
                </a:ext>
              </a:extLst>
            </p:cNvPr>
            <p:cNvSpPr/>
            <p:nvPr/>
          </p:nvSpPr>
          <p:spPr>
            <a:xfrm>
              <a:off x="5618805" y="2516616"/>
              <a:ext cx="270269" cy="266926"/>
            </a:xfrm>
            <a:custGeom>
              <a:avLst/>
              <a:gdLst/>
              <a:ahLst/>
              <a:cxnLst/>
              <a:rect l="l" t="t" r="r" b="b"/>
              <a:pathLst>
                <a:path w="8491" h="8386" extrusionOk="0">
                  <a:moveTo>
                    <a:pt x="1269" y="0"/>
                  </a:moveTo>
                  <a:cubicBezTo>
                    <a:pt x="1224" y="0"/>
                    <a:pt x="1177" y="18"/>
                    <a:pt x="1144" y="51"/>
                  </a:cubicBezTo>
                  <a:cubicBezTo>
                    <a:pt x="1108" y="87"/>
                    <a:pt x="168" y="956"/>
                    <a:pt x="96" y="1706"/>
                  </a:cubicBezTo>
                  <a:cubicBezTo>
                    <a:pt x="1" y="2671"/>
                    <a:pt x="989" y="4385"/>
                    <a:pt x="2549" y="5933"/>
                  </a:cubicBezTo>
                  <a:cubicBezTo>
                    <a:pt x="4037" y="7421"/>
                    <a:pt x="5656" y="8386"/>
                    <a:pt x="6645" y="8386"/>
                  </a:cubicBezTo>
                  <a:lnTo>
                    <a:pt x="6776" y="8386"/>
                  </a:lnTo>
                  <a:cubicBezTo>
                    <a:pt x="7514" y="8314"/>
                    <a:pt x="8395" y="7374"/>
                    <a:pt x="8431" y="7326"/>
                  </a:cubicBezTo>
                  <a:cubicBezTo>
                    <a:pt x="8490" y="7266"/>
                    <a:pt x="8490" y="7159"/>
                    <a:pt x="8442" y="7100"/>
                  </a:cubicBezTo>
                  <a:cubicBezTo>
                    <a:pt x="8407" y="7076"/>
                    <a:pt x="7990" y="6540"/>
                    <a:pt x="7502" y="6052"/>
                  </a:cubicBezTo>
                  <a:cubicBezTo>
                    <a:pt x="7002" y="5540"/>
                    <a:pt x="6478" y="5123"/>
                    <a:pt x="6442" y="5111"/>
                  </a:cubicBezTo>
                  <a:cubicBezTo>
                    <a:pt x="6410" y="5085"/>
                    <a:pt x="6375" y="5072"/>
                    <a:pt x="6342" y="5072"/>
                  </a:cubicBezTo>
                  <a:cubicBezTo>
                    <a:pt x="6301" y="5072"/>
                    <a:pt x="6261" y="5091"/>
                    <a:pt x="6228" y="5123"/>
                  </a:cubicBezTo>
                  <a:lnTo>
                    <a:pt x="5573" y="5778"/>
                  </a:lnTo>
                  <a:lnTo>
                    <a:pt x="3442" y="3659"/>
                  </a:lnTo>
                  <a:cubicBezTo>
                    <a:pt x="3406" y="3617"/>
                    <a:pt x="3361" y="3596"/>
                    <a:pt x="3318" y="3596"/>
                  </a:cubicBezTo>
                  <a:cubicBezTo>
                    <a:pt x="3275" y="3596"/>
                    <a:pt x="3233" y="3617"/>
                    <a:pt x="3204" y="3659"/>
                  </a:cubicBezTo>
                  <a:cubicBezTo>
                    <a:pt x="3132" y="3730"/>
                    <a:pt x="3132" y="3837"/>
                    <a:pt x="3204" y="3897"/>
                  </a:cubicBezTo>
                  <a:lnTo>
                    <a:pt x="5466" y="6159"/>
                  </a:lnTo>
                  <a:cubicBezTo>
                    <a:pt x="5490" y="6183"/>
                    <a:pt x="5537" y="6195"/>
                    <a:pt x="5585" y="6195"/>
                  </a:cubicBezTo>
                  <a:cubicBezTo>
                    <a:pt x="5633" y="6195"/>
                    <a:pt x="5668" y="6183"/>
                    <a:pt x="5704" y="6159"/>
                  </a:cubicBezTo>
                  <a:lnTo>
                    <a:pt x="6371" y="5480"/>
                  </a:lnTo>
                  <a:cubicBezTo>
                    <a:pt x="6549" y="5635"/>
                    <a:pt x="6918" y="5945"/>
                    <a:pt x="7264" y="6290"/>
                  </a:cubicBezTo>
                  <a:cubicBezTo>
                    <a:pt x="7609" y="6635"/>
                    <a:pt x="7919" y="7004"/>
                    <a:pt x="8085" y="7195"/>
                  </a:cubicBezTo>
                  <a:cubicBezTo>
                    <a:pt x="7788" y="7481"/>
                    <a:pt x="7204" y="7981"/>
                    <a:pt x="6764" y="8028"/>
                  </a:cubicBezTo>
                  <a:cubicBezTo>
                    <a:pt x="6733" y="8031"/>
                    <a:pt x="6702" y="8032"/>
                    <a:pt x="6670" y="8032"/>
                  </a:cubicBezTo>
                  <a:cubicBezTo>
                    <a:pt x="5782" y="8032"/>
                    <a:pt x="4224" y="7085"/>
                    <a:pt x="2811" y="5683"/>
                  </a:cubicBezTo>
                  <a:cubicBezTo>
                    <a:pt x="1358" y="4218"/>
                    <a:pt x="394" y="2599"/>
                    <a:pt x="465" y="1730"/>
                  </a:cubicBezTo>
                  <a:cubicBezTo>
                    <a:pt x="513" y="1289"/>
                    <a:pt x="1013" y="706"/>
                    <a:pt x="1299" y="408"/>
                  </a:cubicBezTo>
                  <a:cubicBezTo>
                    <a:pt x="1477" y="563"/>
                    <a:pt x="1846" y="873"/>
                    <a:pt x="2204" y="1230"/>
                  </a:cubicBezTo>
                  <a:cubicBezTo>
                    <a:pt x="2549" y="1575"/>
                    <a:pt x="2858" y="1944"/>
                    <a:pt x="3013" y="2123"/>
                  </a:cubicBezTo>
                  <a:lnTo>
                    <a:pt x="2335" y="2790"/>
                  </a:lnTo>
                  <a:cubicBezTo>
                    <a:pt x="2263" y="2861"/>
                    <a:pt x="2263" y="2968"/>
                    <a:pt x="2335" y="3028"/>
                  </a:cubicBezTo>
                  <a:lnTo>
                    <a:pt x="2716" y="3397"/>
                  </a:lnTo>
                  <a:cubicBezTo>
                    <a:pt x="2751" y="3439"/>
                    <a:pt x="2796" y="3459"/>
                    <a:pt x="2838" y="3459"/>
                  </a:cubicBezTo>
                  <a:cubicBezTo>
                    <a:pt x="2879" y="3459"/>
                    <a:pt x="2918" y="3439"/>
                    <a:pt x="2942" y="3397"/>
                  </a:cubicBezTo>
                  <a:cubicBezTo>
                    <a:pt x="3025" y="3325"/>
                    <a:pt x="3025" y="3218"/>
                    <a:pt x="2942" y="3159"/>
                  </a:cubicBezTo>
                  <a:lnTo>
                    <a:pt x="2692" y="2909"/>
                  </a:lnTo>
                  <a:lnTo>
                    <a:pt x="3347" y="2254"/>
                  </a:lnTo>
                  <a:cubicBezTo>
                    <a:pt x="3406" y="2194"/>
                    <a:pt x="3430" y="2087"/>
                    <a:pt x="3359" y="2028"/>
                  </a:cubicBezTo>
                  <a:cubicBezTo>
                    <a:pt x="3347" y="2016"/>
                    <a:pt x="2930" y="1480"/>
                    <a:pt x="2430" y="980"/>
                  </a:cubicBezTo>
                  <a:cubicBezTo>
                    <a:pt x="1918" y="468"/>
                    <a:pt x="1394" y="51"/>
                    <a:pt x="1370" y="39"/>
                  </a:cubicBezTo>
                  <a:cubicBezTo>
                    <a:pt x="1343" y="12"/>
                    <a:pt x="1307" y="0"/>
                    <a:pt x="1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106;p58">
            <a:extLst>
              <a:ext uri="{FF2B5EF4-FFF2-40B4-BE49-F238E27FC236}">
                <a16:creationId xmlns:a16="http://schemas.microsoft.com/office/drawing/2014/main" id="{D5ACEC6E-29C7-2359-BC57-24A5D4CB7266}"/>
              </a:ext>
            </a:extLst>
          </p:cNvPr>
          <p:cNvGrpSpPr/>
          <p:nvPr/>
        </p:nvGrpSpPr>
        <p:grpSpPr>
          <a:xfrm>
            <a:off x="4531995" y="3444318"/>
            <a:ext cx="559361" cy="528142"/>
            <a:chOff x="7390435" y="3680868"/>
            <a:chExt cx="372073" cy="355243"/>
          </a:xfrm>
          <a:solidFill>
            <a:srgbClr val="002845"/>
          </a:solidFill>
        </p:grpSpPr>
        <p:sp>
          <p:nvSpPr>
            <p:cNvPr id="18" name="Google Shape;10107;p58">
              <a:extLst>
                <a:ext uri="{FF2B5EF4-FFF2-40B4-BE49-F238E27FC236}">
                  <a16:creationId xmlns:a16="http://schemas.microsoft.com/office/drawing/2014/main" id="{EFF79621-984A-AA38-7ABF-68871EBCD66F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08;p58">
              <a:extLst>
                <a:ext uri="{FF2B5EF4-FFF2-40B4-BE49-F238E27FC236}">
                  <a16:creationId xmlns:a16="http://schemas.microsoft.com/office/drawing/2014/main" id="{C9BF498B-CDEE-A699-CAB6-838B2162AEF1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09;p58">
              <a:extLst>
                <a:ext uri="{FF2B5EF4-FFF2-40B4-BE49-F238E27FC236}">
                  <a16:creationId xmlns:a16="http://schemas.microsoft.com/office/drawing/2014/main" id="{14082774-57B2-7023-5B33-DB5964E10DB4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10;p58">
              <a:extLst>
                <a:ext uri="{FF2B5EF4-FFF2-40B4-BE49-F238E27FC236}">
                  <a16:creationId xmlns:a16="http://schemas.microsoft.com/office/drawing/2014/main" id="{31D9CE45-9442-5B96-59B2-57A32AD2E050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11;p58">
              <a:extLst>
                <a:ext uri="{FF2B5EF4-FFF2-40B4-BE49-F238E27FC236}">
                  <a16:creationId xmlns:a16="http://schemas.microsoft.com/office/drawing/2014/main" id="{47DA0C78-2AE7-D4F6-8416-91BFC51AE6D5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12;p58">
              <a:extLst>
                <a:ext uri="{FF2B5EF4-FFF2-40B4-BE49-F238E27FC236}">
                  <a16:creationId xmlns:a16="http://schemas.microsoft.com/office/drawing/2014/main" id="{E9590A63-0072-19F3-8A28-C3F8B161E1F3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1483;p61">
            <a:extLst>
              <a:ext uri="{FF2B5EF4-FFF2-40B4-BE49-F238E27FC236}">
                <a16:creationId xmlns:a16="http://schemas.microsoft.com/office/drawing/2014/main" id="{3772843E-1172-EA3F-DB45-644330086EBF}"/>
              </a:ext>
            </a:extLst>
          </p:cNvPr>
          <p:cNvSpPr/>
          <p:nvPr/>
        </p:nvSpPr>
        <p:spPr>
          <a:xfrm>
            <a:off x="533421" y="3524328"/>
            <a:ext cx="530976" cy="327648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002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89;p27">
            <a:extLst>
              <a:ext uri="{FF2B5EF4-FFF2-40B4-BE49-F238E27FC236}">
                <a16:creationId xmlns:a16="http://schemas.microsoft.com/office/drawing/2014/main" id="{B3A53B51-8640-07FF-970B-589D6C237575}"/>
              </a:ext>
            </a:extLst>
          </p:cNvPr>
          <p:cNvSpPr/>
          <p:nvPr/>
        </p:nvSpPr>
        <p:spPr>
          <a:xfrm>
            <a:off x="533420" y="82877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7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221128" y="1806627"/>
            <a:ext cx="4330342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>
            <a:hlinkClick r:id="rId3"/>
          </p:cNvPr>
          <p:cNvSpPr/>
          <p:nvPr/>
        </p:nvSpPr>
        <p:spPr>
          <a:xfrm>
            <a:off x="3819990" y="2841450"/>
            <a:ext cx="112552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05;p51">
            <a:extLst>
              <a:ext uri="{FF2B5EF4-FFF2-40B4-BE49-F238E27FC236}">
                <a16:creationId xmlns:a16="http://schemas.microsoft.com/office/drawing/2014/main" id="{951E6585-E91D-610F-8143-113C4CF568E8}"/>
              </a:ext>
            </a:extLst>
          </p:cNvPr>
          <p:cNvSpPr txBox="1"/>
          <p:nvPr/>
        </p:nvSpPr>
        <p:spPr>
          <a:xfrm>
            <a:off x="3987050" y="288330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VIEW CODE</a:t>
            </a: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714" y="3881223"/>
            <a:ext cx="3912635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4938" y="1790904"/>
            <a:ext cx="3736662" cy="1561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78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 flipV="1">
            <a:off x="2076463" y="1759875"/>
            <a:ext cx="4930300" cy="7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sz="30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21630" y="2304828"/>
            <a:ext cx="2228995" cy="1119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telekomunikasi</a:t>
            </a:r>
            <a:r>
              <a:rPr lang="en-ID" dirty="0"/>
              <a:t> </a:t>
            </a:r>
            <a:r>
              <a:rPr lang="en-ID" dirty="0" err="1"/>
              <a:t>memperketat</a:t>
            </a:r>
            <a:r>
              <a:rPr lang="en-ID" dirty="0"/>
              <a:t> </a:t>
            </a:r>
            <a:r>
              <a:rPr lang="en-ID" dirty="0" err="1"/>
              <a:t>persaingan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provider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1352563" y="139864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4179663" y="139792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7006763" y="139792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7130339" y="1510230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299428" y="151441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30;p30">
            <a:extLst>
              <a:ext uri="{FF2B5EF4-FFF2-40B4-BE49-F238E27FC236}">
                <a16:creationId xmlns:a16="http://schemas.microsoft.com/office/drawing/2014/main" id="{96C63FF7-F193-18D0-4819-2D98B0866AC3}"/>
              </a:ext>
            </a:extLst>
          </p:cNvPr>
          <p:cNvGrpSpPr/>
          <p:nvPr/>
        </p:nvGrpSpPr>
        <p:grpSpPr>
          <a:xfrm>
            <a:off x="1448857" y="1582054"/>
            <a:ext cx="488638" cy="438246"/>
            <a:chOff x="5778676" y="3826972"/>
            <a:chExt cx="349052" cy="313055"/>
          </a:xfrm>
        </p:grpSpPr>
        <p:sp>
          <p:nvSpPr>
            <p:cNvPr id="31" name="Google Shape;631;p30">
              <a:extLst>
                <a:ext uri="{FF2B5EF4-FFF2-40B4-BE49-F238E27FC236}">
                  <a16:creationId xmlns:a16="http://schemas.microsoft.com/office/drawing/2014/main" id="{F2A5D963-4F6C-472E-3789-DF4DA3998E66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2;p30">
              <a:extLst>
                <a:ext uri="{FF2B5EF4-FFF2-40B4-BE49-F238E27FC236}">
                  <a16:creationId xmlns:a16="http://schemas.microsoft.com/office/drawing/2014/main" id="{5DC426CB-AC3D-38FC-E04A-FDC8CD85024E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3;p30">
              <a:extLst>
                <a:ext uri="{FF2B5EF4-FFF2-40B4-BE49-F238E27FC236}">
                  <a16:creationId xmlns:a16="http://schemas.microsoft.com/office/drawing/2014/main" id="{EF4146CC-B22E-E5C7-E5FE-B3CF9E89A233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4;p30">
              <a:extLst>
                <a:ext uri="{FF2B5EF4-FFF2-40B4-BE49-F238E27FC236}">
                  <a16:creationId xmlns:a16="http://schemas.microsoft.com/office/drawing/2014/main" id="{6274562A-2729-7012-F50F-9E48CDF365AD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5;p30">
              <a:extLst>
                <a:ext uri="{FF2B5EF4-FFF2-40B4-BE49-F238E27FC236}">
                  <a16:creationId xmlns:a16="http://schemas.microsoft.com/office/drawing/2014/main" id="{EE56A41F-EFF4-E3F2-95FE-F93A376B7FEB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06;p30">
            <a:extLst>
              <a:ext uri="{FF2B5EF4-FFF2-40B4-BE49-F238E27FC236}">
                <a16:creationId xmlns:a16="http://schemas.microsoft.com/office/drawing/2014/main" id="{4BE5E516-3E81-49E4-7A40-462F5833A0CF}"/>
              </a:ext>
            </a:extLst>
          </p:cNvPr>
          <p:cNvSpPr txBox="1">
            <a:spLocks/>
          </p:cNvSpPr>
          <p:nvPr/>
        </p:nvSpPr>
        <p:spPr>
          <a:xfrm>
            <a:off x="3370456" y="2327124"/>
            <a:ext cx="2342303" cy="11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ID" dirty="0"/>
              <a:t>Perusahaan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pelanggannya</a:t>
            </a:r>
            <a:endParaRPr lang="en-ID" dirty="0"/>
          </a:p>
        </p:txBody>
      </p:sp>
      <p:sp>
        <p:nvSpPr>
          <p:cNvPr id="37" name="Google Shape;606;p30">
            <a:extLst>
              <a:ext uri="{FF2B5EF4-FFF2-40B4-BE49-F238E27FC236}">
                <a16:creationId xmlns:a16="http://schemas.microsoft.com/office/drawing/2014/main" id="{57EC7314-A765-DFBE-56EA-FA7DC013BF76}"/>
              </a:ext>
            </a:extLst>
          </p:cNvPr>
          <p:cNvSpPr txBox="1">
            <a:spLocks/>
          </p:cNvSpPr>
          <p:nvPr/>
        </p:nvSpPr>
        <p:spPr>
          <a:xfrm>
            <a:off x="6163081" y="2327124"/>
            <a:ext cx="2508564" cy="11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ID" dirty="0"/>
              <a:t>Perusahaan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churn dan </a:t>
            </a:r>
            <a:r>
              <a:rPr lang="en-ID" dirty="0" err="1"/>
              <a:t>faktor</a:t>
            </a:r>
            <a:r>
              <a:rPr lang="en-ID" dirty="0"/>
              <a:t> yang </a:t>
            </a:r>
            <a:r>
              <a:rPr lang="en-ID" dirty="0" err="1"/>
              <a:t>mempengaruhinya</a:t>
            </a:r>
            <a:endParaRPr lang="en-ID" dirty="0"/>
          </a:p>
        </p:txBody>
      </p:sp>
      <p:sp>
        <p:nvSpPr>
          <p:cNvPr id="40" name="Google Shape;606;p30">
            <a:extLst>
              <a:ext uri="{FF2B5EF4-FFF2-40B4-BE49-F238E27FC236}">
                <a16:creationId xmlns:a16="http://schemas.microsoft.com/office/drawing/2014/main" id="{436777B9-C6B6-5685-0655-BE08522A5DB8}"/>
              </a:ext>
            </a:extLst>
          </p:cNvPr>
          <p:cNvSpPr txBox="1">
            <a:spLocks/>
          </p:cNvSpPr>
          <p:nvPr/>
        </p:nvSpPr>
        <p:spPr>
          <a:xfrm>
            <a:off x="714350" y="3860172"/>
            <a:ext cx="7556360" cy="11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ID" sz="1200" dirty="0" err="1"/>
              <a:t>Pelanggan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provider yang </a:t>
            </a:r>
            <a:r>
              <a:rPr lang="en-ID" sz="1200" dirty="0" err="1"/>
              <a:t>sesuai</a:t>
            </a:r>
            <a:r>
              <a:rPr lang="en-ID" sz="1200" dirty="0"/>
              <a:t> dan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beralih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provider </a:t>
            </a:r>
            <a:r>
              <a:rPr lang="en-ID" sz="1200" dirty="0" err="1"/>
              <a:t>sebelumnya</a:t>
            </a:r>
            <a:r>
              <a:rPr lang="en-ID" sz="1200" dirty="0"/>
              <a:t> yang </a:t>
            </a:r>
            <a:r>
              <a:rPr lang="en-ID" sz="1200" dirty="0" err="1"/>
              <a:t>diartikan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b="1" i="1" dirty="0"/>
              <a:t>Customer Churn</a:t>
            </a:r>
            <a:r>
              <a:rPr lang="en-ID" sz="1200" dirty="0"/>
              <a:t>. </a:t>
            </a:r>
            <a:r>
              <a:rPr lang="en-ID" sz="1200" dirty="0" err="1"/>
              <a:t>Peralihan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menyebabkan</a:t>
            </a:r>
            <a:r>
              <a:rPr lang="en-ID" sz="1200" dirty="0"/>
              <a:t> </a:t>
            </a:r>
            <a:r>
              <a:rPr lang="en-ID" sz="1200" dirty="0" err="1"/>
              <a:t>berkurangnya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 </a:t>
            </a:r>
            <a:r>
              <a:rPr lang="en-ID" sz="1200" dirty="0" err="1"/>
              <a:t>telekomunikasi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ditangani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5D071-EBD0-42D8-E38D-192C18347CC4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585408" y="596818"/>
            <a:ext cx="1881300" cy="6447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Goal</a:t>
            </a:r>
            <a:endParaRPr lang="en-ID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227D4F-AAA1-7234-84EB-D4603594DF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85408" y="1132250"/>
            <a:ext cx="4918245" cy="644700"/>
          </a:xfrm>
        </p:spPr>
        <p:txBody>
          <a:bodyPr/>
          <a:lstStyle/>
          <a:p>
            <a:pPr marL="0" indent="1588" algn="l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memetakan</a:t>
            </a:r>
            <a:r>
              <a:rPr lang="en-ID" dirty="0"/>
              <a:t> strategi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C9EC4C9-8ED4-3112-014F-92056BA9FAD2}"/>
              </a:ext>
            </a:extLst>
          </p:cNvPr>
          <p:cNvSpPr txBox="1">
            <a:spLocks/>
          </p:cNvSpPr>
          <p:nvPr/>
        </p:nvSpPr>
        <p:spPr>
          <a:xfrm>
            <a:off x="585408" y="1853399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Objective</a:t>
            </a:r>
            <a:endParaRPr lang="en-ID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AFF50344-B2D1-650E-EEB9-43542DC2056F}"/>
              </a:ext>
            </a:extLst>
          </p:cNvPr>
          <p:cNvSpPr txBox="1">
            <a:spLocks/>
          </p:cNvSpPr>
          <p:nvPr/>
        </p:nvSpPr>
        <p:spPr>
          <a:xfrm>
            <a:off x="585408" y="2388830"/>
            <a:ext cx="4918245" cy="85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/>
              <a:t>Membuat</a:t>
            </a:r>
            <a:r>
              <a:rPr lang="en-ID" dirty="0"/>
              <a:t> model machine learning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berpotensi</a:t>
            </a:r>
            <a:r>
              <a:rPr lang="en-ID" dirty="0"/>
              <a:t> churn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/parameter </a:t>
            </a:r>
            <a:r>
              <a:rPr lang="en-ID" dirty="0" err="1"/>
              <a:t>pelanggan</a:t>
            </a:r>
            <a:r>
              <a:rPr lang="en-ID" dirty="0"/>
              <a:t> churn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A0A1BA3-8154-46E3-50FE-75E336294B4E}"/>
              </a:ext>
            </a:extLst>
          </p:cNvPr>
          <p:cNvSpPr txBox="1">
            <a:spLocks/>
          </p:cNvSpPr>
          <p:nvPr/>
        </p:nvSpPr>
        <p:spPr>
          <a:xfrm>
            <a:off x="585408" y="3243531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Matric</a:t>
            </a:r>
            <a:endParaRPr lang="en-ID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B2DB9B96-8400-4215-31DC-029697B9A2DE}"/>
              </a:ext>
            </a:extLst>
          </p:cNvPr>
          <p:cNvSpPr txBox="1">
            <a:spLocks/>
          </p:cNvSpPr>
          <p:nvPr/>
        </p:nvSpPr>
        <p:spPr>
          <a:xfrm>
            <a:off x="585408" y="3778962"/>
            <a:ext cx="4918245" cy="85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>
              <a:buClr>
                <a:schemeClr val="bg1"/>
              </a:buClr>
            </a:pPr>
            <a:r>
              <a:rPr lang="en-US" dirty="0"/>
              <a:t>Churn Rate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292772-8306-57ED-5D50-1C500364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50" b="90000" l="10000" r="90000">
                        <a14:foregroundMark x1="50950" y1="8350" x2="50950" y2="8350"/>
                        <a14:foregroundMark x1="49800" y1="31100" x2="49800" y2="31100"/>
                        <a14:foregroundMark x1="51550" y1="31650" x2="51550" y2="31650"/>
                        <a14:foregroundMark x1="51100" y1="30850" x2="52450" y2="3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53" y="1454600"/>
            <a:ext cx="2961082" cy="2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4938" y="1790904"/>
            <a:ext cx="3736662" cy="1561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2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17599C-525E-2D32-DCD6-7E500E2D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4" y="716523"/>
            <a:ext cx="3320972" cy="3735800"/>
          </a:xfrm>
          <a:prstGeom prst="rect">
            <a:avLst/>
          </a:prstGeom>
        </p:spPr>
      </p:pic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A26DF094-DC6D-B3D4-C5F9-E9BD5FF9E6C8}"/>
              </a:ext>
            </a:extLst>
          </p:cNvPr>
          <p:cNvSpPr/>
          <p:nvPr/>
        </p:nvSpPr>
        <p:spPr>
          <a:xfrm>
            <a:off x="4119916" y="1703196"/>
            <a:ext cx="4601192" cy="2187318"/>
          </a:xfrm>
          <a:prstGeom prst="roundRect">
            <a:avLst/>
          </a:prstGeom>
          <a:solidFill>
            <a:srgbClr val="002845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C22EA-5A8E-B478-2F3C-CA2FFC03565C}"/>
              </a:ext>
            </a:extLst>
          </p:cNvPr>
          <p:cNvSpPr/>
          <p:nvPr/>
        </p:nvSpPr>
        <p:spPr>
          <a:xfrm>
            <a:off x="5522018" y="1545122"/>
            <a:ext cx="1796988" cy="34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Sans" panose="020B0604020202020204" charset="0"/>
              </a:rPr>
              <a:t>Dataset Info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A48B3D-8E15-2B90-0C2A-BA5AC71792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09" y="2181755"/>
            <a:ext cx="334564" cy="334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2D168-6405-D73D-D6F5-CEE671B9D7E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49" y="2642171"/>
            <a:ext cx="313772" cy="3137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BB2266-B4C2-1733-8781-4F674BA568C1}"/>
              </a:ext>
            </a:extLst>
          </p:cNvPr>
          <p:cNvSpPr txBox="1"/>
          <p:nvPr/>
        </p:nvSpPr>
        <p:spPr>
          <a:xfrm>
            <a:off x="4952402" y="2181755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20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kolom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&amp; 4250 baris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B3511-500B-8CC3-77AE-4E9FD050B110}"/>
              </a:ext>
            </a:extLst>
          </p:cNvPr>
          <p:cNvSpPr txBox="1"/>
          <p:nvPr/>
        </p:nvSpPr>
        <p:spPr>
          <a:xfrm>
            <a:off x="4972256" y="2642171"/>
            <a:ext cx="359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5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fitur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kategorikal &amp; 15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fitur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Numerikal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4CD3CF-641C-43EE-8BFC-D0ED0A3D84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43" y="3177566"/>
            <a:ext cx="388610" cy="3886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F040A0-FA3F-F352-2E50-21D5700D1576}"/>
              </a:ext>
            </a:extLst>
          </p:cNvPr>
          <p:cNvSpPr txBox="1"/>
          <p:nvPr/>
        </p:nvSpPr>
        <p:spPr>
          <a:xfrm>
            <a:off x="4952402" y="3102587"/>
            <a:ext cx="401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Dataset tidak memiliki null/missing value</a:t>
            </a: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Dataset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baris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 yang </a:t>
            </a:r>
            <a:r>
              <a:rPr lang="en-US" dirty="0" err="1">
                <a:solidFill>
                  <a:schemeClr val="bg1"/>
                </a:solidFill>
                <a:latin typeface="Maven Pro" panose="020B0604020202020204" charset="0"/>
              </a:rPr>
              <a:t>duplikat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4938" y="1790904"/>
            <a:ext cx="3736662" cy="1561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17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4">
            <a:extLst>
              <a:ext uri="{FF2B5EF4-FFF2-40B4-BE49-F238E27FC236}">
                <a16:creationId xmlns:a16="http://schemas.microsoft.com/office/drawing/2014/main" id="{E4CF463B-8581-67C6-51BB-8E16DF45D0F1}"/>
              </a:ext>
            </a:extLst>
          </p:cNvPr>
          <p:cNvSpPr txBox="1">
            <a:spLocks/>
          </p:cNvSpPr>
          <p:nvPr/>
        </p:nvSpPr>
        <p:spPr>
          <a:xfrm flipH="1">
            <a:off x="5071251" y="1435037"/>
            <a:ext cx="3252159" cy="248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1588" algn="l"/>
            <a:endParaRPr lang="en-ID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D50B8-1EB5-4502-5F9C-CDC751DA75DB}"/>
              </a:ext>
            </a:extLst>
          </p:cNvPr>
          <p:cNvSpPr txBox="1"/>
          <p:nvPr/>
        </p:nvSpPr>
        <p:spPr>
          <a:xfrm>
            <a:off x="5643832" y="4897279"/>
            <a:ext cx="35605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*https://www.smartlook.com/blog/customer-churn-retention/</a:t>
            </a:r>
            <a:endParaRPr lang="en-ID" sz="10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3A1693-2E78-64EA-AFE4-C6DEB04A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" y="1280160"/>
            <a:ext cx="3662990" cy="296037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F6FD15F-28AE-A01C-EE82-A2AACFF5C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4727700" cy="719896"/>
          </a:xfrm>
        </p:spPr>
        <p:txBody>
          <a:bodyPr/>
          <a:lstStyle/>
          <a:p>
            <a:pPr algn="l"/>
            <a:r>
              <a:rPr lang="en-US" sz="2800" dirty="0" err="1"/>
              <a:t>Persentase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Churn</a:t>
            </a:r>
            <a:endParaRPr lang="en-ID" sz="2800" dirty="0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7E846EED-2403-CF7A-291D-70894DC7B63F}"/>
              </a:ext>
            </a:extLst>
          </p:cNvPr>
          <p:cNvSpPr/>
          <p:nvPr/>
        </p:nvSpPr>
        <p:spPr>
          <a:xfrm>
            <a:off x="4575717" y="1280160"/>
            <a:ext cx="4243226" cy="296037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1588"/>
            <a:r>
              <a:rPr lang="en-ID" dirty="0" err="1">
                <a:solidFill>
                  <a:schemeClr val="bg1"/>
                </a:solidFill>
              </a:rPr>
              <a:t>Pada</a:t>
            </a:r>
            <a:r>
              <a:rPr lang="en-ID" dirty="0">
                <a:solidFill>
                  <a:schemeClr val="bg1"/>
                </a:solidFill>
              </a:rPr>
              <a:t> dataset 14.07%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customer churn. </a:t>
            </a:r>
            <a:r>
              <a:rPr lang="en-ID" dirty="0" err="1">
                <a:solidFill>
                  <a:schemeClr val="bg1"/>
                </a:solidFill>
              </a:rPr>
              <a:t>Menurut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sumber</a:t>
            </a:r>
            <a:r>
              <a:rPr lang="en-ID" dirty="0">
                <a:solidFill>
                  <a:schemeClr val="bg1"/>
                </a:solidFill>
              </a:rPr>
              <a:t> rata-rata </a:t>
            </a:r>
            <a:r>
              <a:rPr lang="en-ID" dirty="0" err="1">
                <a:solidFill>
                  <a:schemeClr val="bg1"/>
                </a:solidFill>
              </a:rPr>
              <a:t>tingkat</a:t>
            </a:r>
            <a:r>
              <a:rPr lang="en-ID" dirty="0">
                <a:solidFill>
                  <a:schemeClr val="bg1"/>
                </a:solidFill>
              </a:rPr>
              <a:t> churn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perusahaan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telekom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22%*. </a:t>
            </a:r>
            <a:r>
              <a:rPr lang="en-ID" dirty="0" err="1">
                <a:solidFill>
                  <a:schemeClr val="bg1"/>
                </a:solidFill>
              </a:rPr>
              <a:t>Berdasarkan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tingkat</a:t>
            </a:r>
            <a:r>
              <a:rPr lang="en-ID" dirty="0">
                <a:solidFill>
                  <a:schemeClr val="bg1"/>
                </a:solidFill>
              </a:rPr>
              <a:t> churn rate di </a:t>
            </a:r>
            <a:r>
              <a:rPr lang="en-ID" dirty="0" err="1">
                <a:solidFill>
                  <a:schemeClr val="bg1"/>
                </a:solidFill>
              </a:rPr>
              <a:t>perusahaan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masih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tergolong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wajar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Namun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tetap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meminimalisir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tingkat</a:t>
            </a:r>
            <a:r>
              <a:rPr lang="en-ID" dirty="0">
                <a:solidFill>
                  <a:schemeClr val="bg1"/>
                </a:solidFill>
              </a:rPr>
              <a:t> churn </a:t>
            </a:r>
            <a:r>
              <a:rPr lang="en-ID" dirty="0" err="1">
                <a:solidFill>
                  <a:schemeClr val="bg1"/>
                </a:solidFill>
              </a:rPr>
              <a:t>sehingga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perusahaan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profit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tinggi</a:t>
            </a:r>
            <a:r>
              <a:rPr lang="en-ID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817</Words>
  <Application>Microsoft Office PowerPoint</Application>
  <PresentationFormat>On-screen Show (16:9)</PresentationFormat>
  <Paragraphs>113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Fira Sans Condensed Medium</vt:lpstr>
      <vt:lpstr>Share Tech</vt:lpstr>
      <vt:lpstr>Maven Pro</vt:lpstr>
      <vt:lpstr>Fira Sans Extra Condensed Medium</vt:lpstr>
      <vt:lpstr>Fira Sans</vt:lpstr>
      <vt:lpstr>Data Science Consulting by Slidesgo</vt:lpstr>
      <vt:lpstr>Customer Churn Prediction</vt:lpstr>
      <vt:lpstr>PowerPoint Presentation</vt:lpstr>
      <vt:lpstr>Business Understanding</vt:lpstr>
      <vt:lpstr>Problem Statement</vt:lpstr>
      <vt:lpstr>Goal</vt:lpstr>
      <vt:lpstr>Data Understanding</vt:lpstr>
      <vt:lpstr>PowerPoint Presentation</vt:lpstr>
      <vt:lpstr>Exploratory Data Analysis</vt:lpstr>
      <vt:lpstr>Persentase Pelanggan Churn</vt:lpstr>
      <vt:lpstr>Area Code</vt:lpstr>
      <vt:lpstr>Voice Mail Plan</vt:lpstr>
      <vt:lpstr>International Plan</vt:lpstr>
      <vt:lpstr>Number Customer Service Calls</vt:lpstr>
      <vt:lpstr>Total charge, calls, minute</vt:lpstr>
      <vt:lpstr>Data Prepocessing</vt:lpstr>
      <vt:lpstr>OUTLIER</vt:lpstr>
      <vt:lpstr>PowerPoint Presentation</vt:lpstr>
      <vt:lpstr>PowerPoint Presentation</vt:lpstr>
      <vt:lpstr>Modeling &amp; Evaluation</vt:lpstr>
      <vt:lpstr>PowerPoint Presentation</vt:lpstr>
      <vt:lpstr>PowerPoint Presentation</vt:lpstr>
      <vt:lpstr>PowerPoint Presentation</vt:lpstr>
      <vt:lpstr>Business Recommendation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&amp; MACHINE LEARNING</dc:title>
  <dc:creator>Fajar</dc:creator>
  <cp:lastModifiedBy>Windows User</cp:lastModifiedBy>
  <cp:revision>15</cp:revision>
  <dcterms:modified xsi:type="dcterms:W3CDTF">2023-04-13T03:56:57Z</dcterms:modified>
</cp:coreProperties>
</file>