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311" r:id="rId4"/>
    <p:sldId id="306" r:id="rId5"/>
    <p:sldId id="307" r:id="rId6"/>
    <p:sldId id="308" r:id="rId7"/>
    <p:sldId id="309" r:id="rId8"/>
    <p:sldId id="310" r:id="rId9"/>
    <p:sldId id="273" r:id="rId10"/>
    <p:sldId id="271" r:id="rId11"/>
    <p:sldId id="269" r:id="rId12"/>
    <p:sldId id="280" r:id="rId13"/>
    <p:sldId id="272" r:id="rId14"/>
    <p:sldId id="276" r:id="rId15"/>
    <p:sldId id="312" r:id="rId16"/>
    <p:sldId id="282" r:id="rId17"/>
    <p:sldId id="317" r:id="rId18"/>
    <p:sldId id="318" r:id="rId19"/>
    <p:sldId id="274" r:id="rId20"/>
    <p:sldId id="284" r:id="rId21"/>
    <p:sldId id="287" r:id="rId22"/>
    <p:sldId id="289" r:id="rId23"/>
    <p:sldId id="27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212747"/>
    <a:srgbClr val="000000"/>
    <a:srgbClr val="212547"/>
    <a:srgbClr val="0000CC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1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notesViewPr>
    <p:cSldViewPr snapToGrid="0">
      <p:cViewPr varScale="1">
        <p:scale>
          <a:sx n="52" d="100"/>
          <a:sy n="52" d="100"/>
        </p:scale>
        <p:origin x="-186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TK1914, 20112012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0BA3FD-906E-4852-8704-4DA86D3A5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6148388"/>
            <a:ext cx="0" cy="1368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4F9B6D-906D-48DA-9A9E-B0BD16952E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64E147-39EE-4F10-8548-9D1048AAF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3DFAD6-8989-484F-91A1-48BA1B634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754E00-BA1F-4525-8BC9-61181A2C7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DFEDD3-6B75-48D9-BF1C-E867D19379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87CA5B-5410-4342-93FF-D8A9196F6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45F282-D690-40E2-B776-E0535FCE3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0133EC-E268-4F14-B255-30A337976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76C05D9-828D-42EE-920E-5E932EE17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A77D7E-6B9A-4327-A6AD-674100E44E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01CF8C-C4D0-4231-A633-8BD0C448D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46B2E1-75B1-4471-A47C-A231986F4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sm.ukm.my/zma/TK1914/05-Algorithms%20and%20Probl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Algorithms, Flowchart and </a:t>
            </a:r>
            <a:r>
              <a:rPr lang="en-US" sz="3600" dirty="0" err="1" smtClean="0"/>
              <a:t>Pseudocode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817476"/>
            <a:ext cx="8839200" cy="811924"/>
          </a:xfrm>
        </p:spPr>
        <p:txBody>
          <a:bodyPr lIns="90000" tIns="46800" rIns="90000" bIns="46800">
            <a:normAutofit fontScale="92500"/>
          </a:bodyPr>
          <a:lstStyle/>
          <a:p>
            <a:pPr>
              <a:lnSpc>
                <a:spcPct val="93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Original Source : </a:t>
            </a:r>
            <a:endParaRPr lang="en-US" dirty="0" smtClean="0"/>
          </a:p>
          <a:p>
            <a:pPr>
              <a:lnSpc>
                <a:spcPct val="93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http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://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www.ftsm.ukm.my/zma/TK1914/05-Algorithms and Problem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 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Solving.ppt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4788"/>
            <a:ext cx="8226425" cy="478948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If we wish to build a house, we need to design it first.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 you think of some possible consequences of not designing a house before building it?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Similarly, computer programs (especially large and complex ones) need to be designed before they are written.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 you think of some possible consequences of not designing a program before building it?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One of the things considered when designing a computer program is the algorithm which it will be based on.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A1AD-F809-42B3-8D41-4AA5AB5C2555}" type="slidenum">
              <a:rPr lang="en-US"/>
              <a:pPr/>
              <a:t>10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DO WE NEED TO BUILD ALGORITHMS?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08963" cy="4876800"/>
          </a:xfrm>
        </p:spPr>
        <p:txBody>
          <a:bodyPr/>
          <a:lstStyle/>
          <a:p>
            <a:r>
              <a:rPr lang="en-US" smtClean="0"/>
              <a:t>A computer program is built to solve a certain problem.</a:t>
            </a:r>
          </a:p>
          <a:p>
            <a:pPr>
              <a:buFont typeface="Wingdings" charset="2"/>
              <a:buNone/>
            </a:pPr>
            <a:r>
              <a:rPr lang="en-US" smtClean="0"/>
              <a:t>	Examples: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smtClean="0"/>
              <a:t>1.	A program to calculate the grade obtained given a mark.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smtClean="0"/>
              <a:t>2.	A program to convert a Gregorian date to an Islamic date.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smtClean="0"/>
              <a:t>3.	A program to produce a document.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0C03B-DAAA-408A-AC18-373B8F6313A9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862888" cy="1143000"/>
          </a:xfrm>
        </p:spPr>
        <p:txBody>
          <a:bodyPr/>
          <a:lstStyle/>
          <a:p>
            <a:r>
              <a:rPr lang="en-US" smtClean="0"/>
              <a:t>ALGORITHMS IN PROGRAM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12888"/>
            <a:ext cx="8226425" cy="3995737"/>
          </a:xfrm>
        </p:spPr>
        <p:txBody>
          <a:bodyPr/>
          <a:lstStyle/>
          <a:p>
            <a:r>
              <a:rPr lang="en-US" smtClean="0"/>
              <a:t>Below are steps (in fact, an algorithm) for building a program to solve a particular problem:</a:t>
            </a:r>
          </a:p>
          <a:p>
            <a:pPr lvl="1"/>
            <a:r>
              <a:rPr lang="en-US" smtClean="0"/>
              <a:t>Analyse the problem</a:t>
            </a:r>
          </a:p>
          <a:p>
            <a:pPr lvl="1"/>
            <a:r>
              <a:rPr lang="en-US" smtClean="0"/>
              <a:t>Design a computer solution to the problem by developing an algorithm.</a:t>
            </a:r>
          </a:p>
          <a:p>
            <a:pPr lvl="1"/>
            <a:r>
              <a:rPr lang="en-US" smtClean="0"/>
              <a:t>Write a computer program based on the algorithm.</a:t>
            </a:r>
          </a:p>
          <a:p>
            <a:pPr lvl="1"/>
            <a:r>
              <a:rPr lang="en-US" smtClean="0"/>
              <a:t>Test the program.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C1C89-8D8A-4EA3-B283-73E65382E7E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algorithm must be specific enough so that it can be conveniently translated into a computer program (using C++, for example).</a:t>
            </a:r>
          </a:p>
          <a:p>
            <a:r>
              <a:rPr lang="en-US" smtClean="0"/>
              <a:t>An algorithm can be specified:</a:t>
            </a:r>
          </a:p>
          <a:p>
            <a:pPr lvl="1"/>
            <a:r>
              <a:rPr lang="en-US" smtClean="0"/>
              <a:t>Textually</a:t>
            </a:r>
          </a:p>
          <a:p>
            <a:pPr lvl="1">
              <a:buFont typeface="Wingdings" charset="2"/>
              <a:buNone/>
            </a:pPr>
            <a:r>
              <a:rPr lang="en-US" smtClean="0"/>
              <a:t>	For example, using pseudo code (see later)</a:t>
            </a:r>
          </a:p>
          <a:p>
            <a:pPr lvl="1"/>
            <a:r>
              <a:rPr lang="en-US" smtClean="0"/>
              <a:t>Graphically</a:t>
            </a:r>
          </a:p>
          <a:p>
            <a:pPr lvl="1">
              <a:buFont typeface="Wingdings" charset="2"/>
              <a:buNone/>
            </a:pPr>
            <a:r>
              <a:rPr lang="en-US" smtClean="0"/>
              <a:t>	For example, using flowcharts or UML activity charts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BCB9BB-B42E-48B6-BC48-E0947E87851E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69225" cy="1143000"/>
          </a:xfrm>
        </p:spPr>
        <p:txBody>
          <a:bodyPr/>
          <a:lstStyle/>
          <a:p>
            <a:r>
              <a:rPr lang="en-US" smtClean="0"/>
              <a:t>HOW TO SPECIFY AN ALGORITHM?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flowchart is a graphical representation of the sequence of operations in a program. </a:t>
            </a:r>
          </a:p>
          <a:p>
            <a:r>
              <a:rPr lang="en-US" smtClean="0"/>
              <a:t>An algorithm can be represented graphically using a flowchart.</a:t>
            </a:r>
          </a:p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D296E-757C-4A9A-AD5E-B57B4BD1182E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3402A-8D3D-4F4C-815E-E87DED043AF3}" type="slidenum">
              <a:rPr lang="en-US"/>
              <a:pPr/>
              <a:t>15</a:t>
            </a:fld>
            <a:endParaRPr lang="en-US"/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425" y="325438"/>
            <a:ext cx="8186738" cy="762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Flowchart notations</a:t>
            </a:r>
          </a:p>
        </p:txBody>
      </p:sp>
      <p:grpSp>
        <p:nvGrpSpPr>
          <p:cNvPr id="17411" name="Group 23"/>
          <p:cNvGrpSpPr>
            <a:grpSpLocks/>
          </p:cNvGrpSpPr>
          <p:nvPr/>
        </p:nvGrpSpPr>
        <p:grpSpPr bwMode="auto">
          <a:xfrm>
            <a:off x="712788" y="1439863"/>
            <a:ext cx="7070725" cy="4778375"/>
            <a:chOff x="1429" y="878"/>
            <a:chExt cx="3947" cy="3010"/>
          </a:xfrm>
        </p:grpSpPr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1680" y="1728"/>
              <a:ext cx="576" cy="384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1488" y="2688"/>
              <a:ext cx="768" cy="384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1488" y="2256"/>
              <a:ext cx="864" cy="336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1728" y="3168"/>
              <a:ext cx="288" cy="288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1584" y="1296"/>
              <a:ext cx="720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872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Text Box 15"/>
            <p:cNvSpPr txBox="1">
              <a:spLocks noChangeArrowheads="1"/>
            </p:cNvSpPr>
            <p:nvPr/>
          </p:nvSpPr>
          <p:spPr bwMode="auto">
            <a:xfrm>
              <a:off x="3552" y="1248"/>
              <a:ext cx="110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Start/End</a:t>
              </a:r>
            </a:p>
          </p:txBody>
        </p:sp>
        <p:sp>
          <p:nvSpPr>
            <p:cNvPr id="106512" name="Text Box 16"/>
            <p:cNvSpPr txBox="1">
              <a:spLocks noChangeArrowheads="1"/>
            </p:cNvSpPr>
            <p:nvPr/>
          </p:nvSpPr>
          <p:spPr bwMode="auto">
            <a:xfrm>
              <a:off x="1429" y="895"/>
              <a:ext cx="120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21274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+mn-ea"/>
                </a:rPr>
                <a:t>Symbol</a:t>
              </a:r>
            </a:p>
          </p:txBody>
        </p:sp>
        <p:sp>
          <p:nvSpPr>
            <p:cNvPr id="106513" name="Text Box 17"/>
            <p:cNvSpPr txBox="1">
              <a:spLocks noChangeArrowheads="1"/>
            </p:cNvSpPr>
            <p:nvPr/>
          </p:nvSpPr>
          <p:spPr bwMode="auto">
            <a:xfrm>
              <a:off x="3180" y="878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21274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+mn-ea"/>
                </a:rPr>
                <a:t>Semantic</a:t>
              </a:r>
            </a:p>
          </p:txBody>
        </p:sp>
        <p:sp>
          <p:nvSpPr>
            <p:cNvPr id="17423" name="Text Box 18"/>
            <p:cNvSpPr txBox="1">
              <a:spLocks noChangeArrowheads="1"/>
            </p:cNvSpPr>
            <p:nvPr/>
          </p:nvSpPr>
          <p:spPr bwMode="auto">
            <a:xfrm>
              <a:off x="3552" y="1689"/>
              <a:ext cx="110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Process</a:t>
              </a:r>
            </a:p>
          </p:txBody>
        </p:sp>
        <p:sp>
          <p:nvSpPr>
            <p:cNvPr id="17424" name="Text Box 19"/>
            <p:cNvSpPr txBox="1">
              <a:spLocks noChangeArrowheads="1"/>
            </p:cNvSpPr>
            <p:nvPr/>
          </p:nvSpPr>
          <p:spPr bwMode="auto">
            <a:xfrm>
              <a:off x="3552" y="2217"/>
              <a:ext cx="158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Input/Output</a:t>
              </a:r>
            </a:p>
          </p:txBody>
        </p:sp>
        <p:sp>
          <p:nvSpPr>
            <p:cNvPr id="17425" name="Text Box 20"/>
            <p:cNvSpPr txBox="1">
              <a:spLocks noChangeArrowheads="1"/>
            </p:cNvSpPr>
            <p:nvPr/>
          </p:nvSpPr>
          <p:spPr bwMode="auto">
            <a:xfrm>
              <a:off x="3552" y="2745"/>
              <a:ext cx="158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Test</a:t>
              </a:r>
            </a:p>
          </p:txBody>
        </p:sp>
        <p:sp>
          <p:nvSpPr>
            <p:cNvPr id="17426" name="Text Box 21"/>
            <p:cNvSpPr txBox="1">
              <a:spLocks noChangeArrowheads="1"/>
            </p:cNvSpPr>
            <p:nvPr/>
          </p:nvSpPr>
          <p:spPr bwMode="auto">
            <a:xfrm>
              <a:off x="3552" y="3129"/>
              <a:ext cx="158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Connector</a:t>
              </a:r>
            </a:p>
          </p:txBody>
        </p:sp>
        <p:sp>
          <p:nvSpPr>
            <p:cNvPr id="17427" name="Text Box 22"/>
            <p:cNvSpPr txBox="1">
              <a:spLocks noChangeArrowheads="1"/>
            </p:cNvSpPr>
            <p:nvPr/>
          </p:nvSpPr>
          <p:spPr bwMode="auto">
            <a:xfrm>
              <a:off x="3552" y="3561"/>
              <a:ext cx="182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Flow of activities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9E2F9-6519-4B3C-8D2D-F197548C6C75}" type="slidenum">
              <a:rPr lang="en-US"/>
              <a:pPr/>
              <a:t>16</a:t>
            </a:fld>
            <a:endParaRPr lang="en-US"/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FLOWCHART: EXAMPLE 1</a:t>
            </a:r>
          </a:p>
        </p:txBody>
      </p:sp>
      <p:sp>
        <p:nvSpPr>
          <p:cNvPr id="18435" name="Oval 13"/>
          <p:cNvSpPr>
            <a:spLocks noChangeArrowheads="1"/>
          </p:cNvSpPr>
          <p:nvPr/>
        </p:nvSpPr>
        <p:spPr bwMode="auto">
          <a:xfrm>
            <a:off x="1871663" y="1557338"/>
            <a:ext cx="1295400" cy="5762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8436" name="Oval 14"/>
          <p:cNvSpPr>
            <a:spLocks noChangeArrowheads="1"/>
          </p:cNvSpPr>
          <p:nvPr/>
        </p:nvSpPr>
        <p:spPr bwMode="auto">
          <a:xfrm>
            <a:off x="1871663" y="5805488"/>
            <a:ext cx="1295400" cy="5762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8437" name="AutoShape 15"/>
          <p:cNvSpPr>
            <a:spLocks noChangeArrowheads="1"/>
          </p:cNvSpPr>
          <p:nvPr/>
        </p:nvSpPr>
        <p:spPr bwMode="auto">
          <a:xfrm>
            <a:off x="1187450" y="2492375"/>
            <a:ext cx="2663825" cy="649288"/>
          </a:xfrm>
          <a:prstGeom prst="parallelogram">
            <a:avLst>
              <a:gd name="adj" fmla="val 10256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Input </a:t>
            </a:r>
          </a:p>
          <a:p>
            <a:pPr algn="ctr"/>
            <a:r>
              <a:rPr lang="en-US"/>
              <a:t>Gregorian date</a:t>
            </a:r>
          </a:p>
        </p:txBody>
      </p:sp>
      <p:sp>
        <p:nvSpPr>
          <p:cNvPr id="18438" name="AutoShape 16"/>
          <p:cNvSpPr>
            <a:spLocks noChangeArrowheads="1"/>
          </p:cNvSpPr>
          <p:nvPr/>
        </p:nvSpPr>
        <p:spPr bwMode="auto">
          <a:xfrm>
            <a:off x="1476375" y="4797425"/>
            <a:ext cx="2087563" cy="647700"/>
          </a:xfrm>
          <a:prstGeom prst="parallelogram">
            <a:avLst>
              <a:gd name="adj" fmla="val 8057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Display </a:t>
            </a:r>
          </a:p>
          <a:p>
            <a:pPr algn="ctr"/>
            <a:r>
              <a:rPr lang="en-US"/>
              <a:t>Islamic date</a:t>
            </a:r>
          </a:p>
        </p:txBody>
      </p:sp>
      <p:sp>
        <p:nvSpPr>
          <p:cNvPr id="18439" name="Rectangle 17"/>
          <p:cNvSpPr>
            <a:spLocks noChangeArrowheads="1"/>
          </p:cNvSpPr>
          <p:nvPr/>
        </p:nvSpPr>
        <p:spPr bwMode="auto">
          <a:xfrm>
            <a:off x="1403350" y="3502025"/>
            <a:ext cx="2233613" cy="9366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Convert Gregorian</a:t>
            </a:r>
          </a:p>
          <a:p>
            <a:pPr algn="ctr"/>
            <a:r>
              <a:rPr lang="en-US"/>
              <a:t>date to Islamic date</a:t>
            </a:r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>
            <a:off x="2519363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>
            <a:off x="2519363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>
            <a:off x="2519363" y="44370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>
            <a:off x="2519363" y="54451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48038" y="1628775"/>
            <a:ext cx="4595812" cy="331788"/>
            <a:chOff x="2109" y="1026"/>
            <a:chExt cx="2895" cy="209"/>
          </a:xfrm>
        </p:grpSpPr>
        <p:sp>
          <p:nvSpPr>
            <p:cNvPr id="18459" name="Text Box 22"/>
            <p:cNvSpPr txBox="1">
              <a:spLocks noChangeArrowheads="1"/>
            </p:cNvSpPr>
            <p:nvPr/>
          </p:nvSpPr>
          <p:spPr bwMode="auto">
            <a:xfrm>
              <a:off x="3560" y="1026"/>
              <a:ext cx="144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Algorithm starts here</a:t>
              </a:r>
            </a:p>
          </p:txBody>
        </p:sp>
        <p:sp>
          <p:nvSpPr>
            <p:cNvPr id="19482" name="AutoShape 27"/>
            <p:cNvSpPr>
              <a:spLocks noChangeArrowheads="1"/>
            </p:cNvSpPr>
            <p:nvPr/>
          </p:nvSpPr>
          <p:spPr bwMode="auto">
            <a:xfrm>
              <a:off x="2109" y="1026"/>
              <a:ext cx="1451" cy="182"/>
            </a:xfrm>
            <a:prstGeom prst="leftArrow">
              <a:avLst>
                <a:gd name="adj1" fmla="val 50000"/>
                <a:gd name="adj2" fmla="val 199313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348038" y="5876925"/>
            <a:ext cx="4608512" cy="331788"/>
            <a:chOff x="2109" y="3702"/>
            <a:chExt cx="2903" cy="209"/>
          </a:xfrm>
        </p:grpSpPr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3560" y="3702"/>
              <a:ext cx="145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Algorithm ends here</a:t>
              </a:r>
            </a:p>
          </p:txBody>
        </p:sp>
        <p:sp>
          <p:nvSpPr>
            <p:cNvPr id="19480" name="AutoShape 28"/>
            <p:cNvSpPr>
              <a:spLocks noChangeArrowheads="1"/>
            </p:cNvSpPr>
            <p:nvPr/>
          </p:nvSpPr>
          <p:spPr bwMode="auto">
            <a:xfrm>
              <a:off x="2109" y="3702"/>
              <a:ext cx="1451" cy="182"/>
            </a:xfrm>
            <a:prstGeom prst="leftArrow">
              <a:avLst>
                <a:gd name="adj1" fmla="val 50000"/>
                <a:gd name="adj2" fmla="val 199313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708400" y="4941888"/>
            <a:ext cx="4248150" cy="331787"/>
            <a:chOff x="2336" y="3113"/>
            <a:chExt cx="2676" cy="209"/>
          </a:xfrm>
        </p:grpSpPr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3560" y="3113"/>
              <a:ext cx="145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Display the result</a:t>
              </a:r>
            </a:p>
          </p:txBody>
        </p:sp>
        <p:sp>
          <p:nvSpPr>
            <p:cNvPr id="19478" name="AutoShape 29"/>
            <p:cNvSpPr>
              <a:spLocks noChangeArrowheads="1"/>
            </p:cNvSpPr>
            <p:nvPr/>
          </p:nvSpPr>
          <p:spPr bwMode="auto">
            <a:xfrm>
              <a:off x="2336" y="3113"/>
              <a:ext cx="1224" cy="182"/>
            </a:xfrm>
            <a:prstGeom prst="leftArrow">
              <a:avLst>
                <a:gd name="adj1" fmla="val 50000"/>
                <a:gd name="adj2" fmla="val 168132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067175" y="3860800"/>
            <a:ext cx="4824413" cy="331788"/>
            <a:chOff x="2562" y="2432"/>
            <a:chExt cx="3039" cy="209"/>
          </a:xfrm>
        </p:grpSpPr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>
              <a:off x="3560" y="2432"/>
              <a:ext cx="204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Perform the date conversion</a:t>
              </a:r>
            </a:p>
          </p:txBody>
        </p:sp>
        <p:sp>
          <p:nvSpPr>
            <p:cNvPr id="19476" name="AutoShape 30"/>
            <p:cNvSpPr>
              <a:spLocks noChangeArrowheads="1"/>
            </p:cNvSpPr>
            <p:nvPr/>
          </p:nvSpPr>
          <p:spPr bwMode="auto">
            <a:xfrm>
              <a:off x="2562" y="2432"/>
              <a:ext cx="998" cy="182"/>
            </a:xfrm>
            <a:prstGeom prst="leftArrow">
              <a:avLst>
                <a:gd name="adj1" fmla="val 50000"/>
                <a:gd name="adj2" fmla="val 137088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708400" y="2708275"/>
            <a:ext cx="4248150" cy="361950"/>
            <a:chOff x="2336" y="1706"/>
            <a:chExt cx="2676" cy="228"/>
          </a:xfrm>
        </p:grpSpPr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3560" y="1706"/>
              <a:ext cx="145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Input data from user</a:t>
              </a:r>
            </a:p>
          </p:txBody>
        </p:sp>
        <p:sp>
          <p:nvSpPr>
            <p:cNvPr id="19474" name="AutoShape 31"/>
            <p:cNvSpPr>
              <a:spLocks noChangeArrowheads="1"/>
            </p:cNvSpPr>
            <p:nvPr/>
          </p:nvSpPr>
          <p:spPr bwMode="auto">
            <a:xfrm>
              <a:off x="2336" y="1752"/>
              <a:ext cx="1224" cy="182"/>
            </a:xfrm>
            <a:prstGeom prst="leftArrow">
              <a:avLst>
                <a:gd name="adj1" fmla="val 50000"/>
                <a:gd name="adj2" fmla="val 168132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520825"/>
            <a:ext cx="8335962" cy="4648200"/>
          </a:xfrm>
        </p:spPr>
        <p:txBody>
          <a:bodyPr/>
          <a:lstStyle/>
          <a:p>
            <a:pPr marL="347663" indent="-347663">
              <a:lnSpc>
                <a:spcPct val="80000"/>
              </a:lnSpc>
            </a:pPr>
            <a:r>
              <a:rPr lang="en-US" smtClean="0"/>
              <a:t>An outline of a program, written in a form that can easily be converted into real programming statements. It resembles the actual program that will be implemented later. However, it cannot be compiled nor executed.</a:t>
            </a:r>
          </a:p>
          <a:p>
            <a:pPr marL="347663" indent="-347663">
              <a:lnSpc>
                <a:spcPct val="30000"/>
              </a:lnSpc>
              <a:buFont typeface="Wingdings" charset="2"/>
              <a:buNone/>
            </a:pPr>
            <a:endParaRPr lang="en-US" smtClean="0"/>
          </a:p>
          <a:p>
            <a:pPr marL="347663" indent="-347663">
              <a:lnSpc>
                <a:spcPct val="80000"/>
              </a:lnSpc>
            </a:pPr>
            <a:r>
              <a:rPr lang="en-US" smtClean="0"/>
              <a:t>Pseudocode normally codes the following actions:</a:t>
            </a:r>
          </a:p>
          <a:p>
            <a:pPr marL="347663" indent="-347663">
              <a:lnSpc>
                <a:spcPct val="0"/>
              </a:lnSpc>
              <a:buFont typeface="Wingdings" charset="2"/>
              <a:buNone/>
            </a:pPr>
            <a:endParaRPr lang="en-US" sz="3200" smtClean="0"/>
          </a:p>
          <a:p>
            <a:pPr lvl="1">
              <a:lnSpc>
                <a:spcPct val="70000"/>
              </a:lnSpc>
            </a:pPr>
            <a:r>
              <a:rPr lang="en-US" sz="2800" smtClean="0"/>
              <a:t> Initialisation of variables</a:t>
            </a:r>
          </a:p>
          <a:p>
            <a:pPr lvl="1">
              <a:lnSpc>
                <a:spcPct val="70000"/>
              </a:lnSpc>
            </a:pPr>
            <a:r>
              <a:rPr lang="en-US" sz="2800" smtClean="0"/>
              <a:t> Assignment of values to the variables</a:t>
            </a:r>
          </a:p>
          <a:p>
            <a:pPr lvl="1">
              <a:lnSpc>
                <a:spcPct val="70000"/>
              </a:lnSpc>
            </a:pPr>
            <a:r>
              <a:rPr lang="en-US" sz="2800" smtClean="0"/>
              <a:t> Arithmetic operations</a:t>
            </a:r>
          </a:p>
          <a:p>
            <a:pPr lvl="1">
              <a:lnSpc>
                <a:spcPct val="70000"/>
              </a:lnSpc>
            </a:pPr>
            <a:r>
              <a:rPr lang="en-US" sz="2800" smtClean="0"/>
              <a:t> Relational operations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E1184-2D6C-4553-ABC3-AAF308718031}" type="slidenum">
              <a:rPr lang="en-US"/>
              <a:pPr/>
              <a:t>17</a:t>
            </a:fld>
            <a:endParaRPr 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err="1" smtClean="0"/>
              <a:t>Pseudocode</a:t>
            </a:r>
            <a:endParaRPr lang="en-US" cap="al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25525" y="1419225"/>
            <a:ext cx="6400800" cy="3848100"/>
          </a:xfrm>
        </p:spPr>
        <p:txBody>
          <a:bodyPr/>
          <a:lstStyle/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/>
              <a:t>1. Start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/>
              <a:t>2. Read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quantity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/>
              <a:t>3. Read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price_per_kg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 quantity *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price_per_kg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5. Print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price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6. End</a:t>
            </a:r>
            <a:endParaRPr lang="en-US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CEE81-E400-4854-9E33-63685DD176ED}" type="slidenum">
              <a:rPr lang="en-US"/>
              <a:pPr/>
              <a:t>18</a:t>
            </a:fld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Example of </a:t>
            </a:r>
            <a:r>
              <a:rPr lang="en-US" cap="all" dirty="0" err="1" smtClean="0"/>
              <a:t>Pseudocode</a:t>
            </a:r>
            <a:endParaRPr lang="en-US" cap="al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Draw a flowchart which represents the algorithm built in CA[5.1].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23098-B610-460F-AE86-F6DC77348779}" type="slidenum">
              <a:rPr lang="en-US"/>
              <a:pPr/>
              <a:t>19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ACTIVITY 5.2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algorithm is a set of ordered steps for solving a problem.</a:t>
            </a:r>
          </a:p>
          <a:p>
            <a:r>
              <a:rPr lang="en-US" smtClean="0"/>
              <a:t>Examples:</a:t>
            </a:r>
          </a:p>
          <a:p>
            <a:pPr lvl="2"/>
            <a:r>
              <a:rPr lang="en-US" sz="2800" smtClean="0"/>
              <a:t>An algorithm for preparing breakfast.</a:t>
            </a:r>
          </a:p>
          <a:p>
            <a:pPr lvl="2"/>
            <a:r>
              <a:rPr lang="en-US" sz="2800" smtClean="0"/>
              <a:t>An algorithm for converting Gregorian dates to Islamic dates.</a:t>
            </a:r>
          </a:p>
          <a:p>
            <a:pPr lvl="2"/>
            <a:r>
              <a:rPr lang="en-US" sz="2800" smtClean="0"/>
              <a:t>An algorithm for calculating moon phase.</a:t>
            </a:r>
          </a:p>
          <a:p>
            <a:pPr lvl="2"/>
            <a:r>
              <a:rPr lang="en-US" sz="2800" smtClean="0"/>
              <a:t>An algorithm for drawing a curve.</a:t>
            </a:r>
          </a:p>
          <a:p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0191B5-3683-45CE-8E4E-7C34F956D014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ALGORITHM?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3BDF0-B891-4D78-A50F-C744FD989B28}" type="slidenum">
              <a:rPr lang="en-US"/>
              <a:pPr/>
              <a:t>20</a:t>
            </a:fld>
            <a:endParaRPr lang="en-US"/>
          </a:p>
        </p:txBody>
      </p:sp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FLOWCHART: EXAMPLE 2</a:t>
            </a:r>
          </a:p>
        </p:txBody>
      </p:sp>
      <p:sp>
        <p:nvSpPr>
          <p:cNvPr id="22531" name="Oval 43"/>
          <p:cNvSpPr>
            <a:spLocks noChangeArrowheads="1"/>
          </p:cNvSpPr>
          <p:nvPr/>
        </p:nvSpPr>
        <p:spPr bwMode="auto">
          <a:xfrm>
            <a:off x="1871663" y="1603375"/>
            <a:ext cx="1295400" cy="5762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Start</a:t>
            </a:r>
          </a:p>
        </p:txBody>
      </p:sp>
      <p:sp>
        <p:nvSpPr>
          <p:cNvPr id="22532" name="Oval 44"/>
          <p:cNvSpPr>
            <a:spLocks noChangeArrowheads="1"/>
          </p:cNvSpPr>
          <p:nvPr/>
        </p:nvSpPr>
        <p:spPr bwMode="auto">
          <a:xfrm>
            <a:off x="1871663" y="5851525"/>
            <a:ext cx="1295400" cy="5762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End</a:t>
            </a:r>
          </a:p>
        </p:txBody>
      </p:sp>
      <p:sp>
        <p:nvSpPr>
          <p:cNvPr id="22533" name="AutoShape 45"/>
          <p:cNvSpPr>
            <a:spLocks noChangeArrowheads="1"/>
          </p:cNvSpPr>
          <p:nvPr/>
        </p:nvSpPr>
        <p:spPr bwMode="auto">
          <a:xfrm>
            <a:off x="1187450" y="2538413"/>
            <a:ext cx="2663825" cy="649287"/>
          </a:xfrm>
          <a:prstGeom prst="parallelogram">
            <a:avLst>
              <a:gd name="adj" fmla="val 10256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Input </a:t>
            </a:r>
          </a:p>
          <a:p>
            <a:pPr algn="ctr" defTabSz="914400"/>
            <a:r>
              <a:rPr lang="en-US" i="1">
                <a:solidFill>
                  <a:srgbClr val="FFFF00"/>
                </a:solidFill>
              </a:rPr>
              <a:t>length</a:t>
            </a:r>
            <a:r>
              <a:rPr lang="en-US"/>
              <a:t>, </a:t>
            </a:r>
            <a:r>
              <a:rPr lang="en-US" i="1">
                <a:solidFill>
                  <a:srgbClr val="FFFF00"/>
                </a:solidFill>
              </a:rPr>
              <a:t>width</a:t>
            </a:r>
          </a:p>
        </p:txBody>
      </p:sp>
      <p:sp>
        <p:nvSpPr>
          <p:cNvPr id="22534" name="AutoShape 46"/>
          <p:cNvSpPr>
            <a:spLocks noChangeArrowheads="1"/>
          </p:cNvSpPr>
          <p:nvPr/>
        </p:nvSpPr>
        <p:spPr bwMode="auto">
          <a:xfrm>
            <a:off x="1476375" y="4843463"/>
            <a:ext cx="2087563" cy="647700"/>
          </a:xfrm>
          <a:prstGeom prst="parallelogram">
            <a:avLst>
              <a:gd name="adj" fmla="val 8057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Output</a:t>
            </a:r>
          </a:p>
          <a:p>
            <a:pPr algn="ctr" defTabSz="914400"/>
            <a:r>
              <a:rPr lang="en-US" i="1">
                <a:solidFill>
                  <a:srgbClr val="FFFF00"/>
                </a:solidFill>
              </a:rPr>
              <a:t>area</a:t>
            </a:r>
          </a:p>
        </p:txBody>
      </p:sp>
      <p:sp>
        <p:nvSpPr>
          <p:cNvPr id="22535" name="Rectangle 47"/>
          <p:cNvSpPr>
            <a:spLocks noChangeArrowheads="1"/>
          </p:cNvSpPr>
          <p:nvPr/>
        </p:nvSpPr>
        <p:spPr bwMode="auto">
          <a:xfrm>
            <a:off x="1300163" y="3548063"/>
            <a:ext cx="2533650" cy="9366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i="1">
                <a:solidFill>
                  <a:srgbClr val="FFFF00"/>
                </a:solidFill>
              </a:rPr>
              <a:t>area</a:t>
            </a:r>
            <a:r>
              <a:rPr lang="en-US"/>
              <a:t> </a:t>
            </a:r>
            <a:r>
              <a:rPr lang="en-US" sz="2400"/>
              <a:t>←</a:t>
            </a:r>
            <a:r>
              <a:rPr lang="en-US"/>
              <a:t> </a:t>
            </a:r>
            <a:r>
              <a:rPr lang="en-US" i="1">
                <a:solidFill>
                  <a:srgbClr val="FFFF00"/>
                </a:solidFill>
              </a:rPr>
              <a:t>length</a:t>
            </a:r>
            <a:r>
              <a:rPr lang="en-US"/>
              <a:t> X </a:t>
            </a:r>
            <a:r>
              <a:rPr lang="en-US" i="1">
                <a:solidFill>
                  <a:srgbClr val="FFFF00"/>
                </a:solidFill>
              </a:rPr>
              <a:t>width</a:t>
            </a:r>
            <a:endParaRPr lang="en-US" sz="2400" i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2536" name="Line 48"/>
          <p:cNvSpPr>
            <a:spLocks noChangeShapeType="1"/>
          </p:cNvSpPr>
          <p:nvPr/>
        </p:nvSpPr>
        <p:spPr bwMode="auto">
          <a:xfrm>
            <a:off x="2519363" y="21796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49"/>
          <p:cNvSpPr>
            <a:spLocks noChangeShapeType="1"/>
          </p:cNvSpPr>
          <p:nvPr/>
        </p:nvSpPr>
        <p:spPr bwMode="auto">
          <a:xfrm>
            <a:off x="2519363" y="31877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50"/>
          <p:cNvSpPr>
            <a:spLocks noChangeShapeType="1"/>
          </p:cNvSpPr>
          <p:nvPr/>
        </p:nvSpPr>
        <p:spPr bwMode="auto">
          <a:xfrm>
            <a:off x="2519363" y="4483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51"/>
          <p:cNvSpPr>
            <a:spLocks noChangeShapeType="1"/>
          </p:cNvSpPr>
          <p:nvPr/>
        </p:nvSpPr>
        <p:spPr bwMode="auto">
          <a:xfrm>
            <a:off x="2519363" y="54911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4479925" y="1893888"/>
            <a:ext cx="4081463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2425" indent="-352425">
              <a:spcAft>
                <a:spcPct val="30000"/>
              </a:spcAft>
              <a:buFont typeface="Arial" charset="0"/>
              <a:buChar char="•"/>
            </a:pPr>
            <a:r>
              <a:rPr lang="en-US" sz="2800" b="1" i="1">
                <a:solidFill>
                  <a:srgbClr val="0000CC"/>
                </a:solidFill>
              </a:rPr>
              <a:t>length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b="1" i="1">
                <a:solidFill>
                  <a:srgbClr val="0000CC"/>
                </a:solidFill>
              </a:rPr>
              <a:t>width</a:t>
            </a:r>
            <a:r>
              <a:rPr lang="en-US" sz="2800">
                <a:solidFill>
                  <a:schemeClr val="tx1"/>
                </a:solidFill>
              </a:rPr>
              <a:t> and </a:t>
            </a:r>
            <a:r>
              <a:rPr lang="en-US" sz="2800" b="1" i="1">
                <a:solidFill>
                  <a:srgbClr val="0000CC"/>
                </a:solidFill>
              </a:rPr>
              <a:t>area</a:t>
            </a:r>
            <a:r>
              <a:rPr lang="en-US" sz="2800">
                <a:solidFill>
                  <a:schemeClr val="tx1"/>
                </a:solidFill>
              </a:rPr>
              <a:t> are referred to as variables.</a:t>
            </a:r>
          </a:p>
          <a:p>
            <a:pPr marL="352425" indent="-352425"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A variable is like a box in which a value can be stored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19250"/>
            <a:ext cx="8458200" cy="4876800"/>
          </a:xfrm>
        </p:spPr>
        <p:txBody>
          <a:bodyPr/>
          <a:lstStyle/>
          <a:p>
            <a:r>
              <a:rPr lang="en-US" smtClean="0"/>
              <a:t>Selection</a:t>
            </a:r>
          </a:p>
        </p:txBody>
      </p:sp>
      <p:sp>
        <p:nvSpPr>
          <p:cNvPr id="23571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032B0-DDCF-47F4-BBBE-4079B400C780}" type="slidenum">
              <a:rPr lang="en-US"/>
              <a:pPr/>
              <a:t>21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FLOWCHART: EXAMPLE 3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856038" y="3360738"/>
            <a:ext cx="1584325" cy="863600"/>
          </a:xfrm>
          <a:prstGeom prst="diamond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2416175" y="3779838"/>
            <a:ext cx="1449388" cy="611187"/>
          </a:xfrm>
          <a:custGeom>
            <a:avLst/>
            <a:gdLst>
              <a:gd name="T0" fmla="*/ 2147483647 w 913"/>
              <a:gd name="T1" fmla="*/ 2147483647 h 385"/>
              <a:gd name="T2" fmla="*/ 0 w 913"/>
              <a:gd name="T3" fmla="*/ 0 h 385"/>
              <a:gd name="T4" fmla="*/ 0 w 913"/>
              <a:gd name="T5" fmla="*/ 2147483647 h 385"/>
              <a:gd name="T6" fmla="*/ 0 60000 65536"/>
              <a:gd name="T7" fmla="*/ 0 60000 65536"/>
              <a:gd name="T8" fmla="*/ 0 60000 65536"/>
              <a:gd name="T9" fmla="*/ 0 w 913"/>
              <a:gd name="T10" fmla="*/ 0 h 385"/>
              <a:gd name="T11" fmla="*/ 913 w 913"/>
              <a:gd name="T12" fmla="*/ 385 h 3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3" h="385">
                <a:moveTo>
                  <a:pt x="913" y="1"/>
                </a:moveTo>
                <a:lnTo>
                  <a:pt x="0" y="0"/>
                </a:lnTo>
                <a:lnTo>
                  <a:pt x="0" y="38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5440363" y="3779838"/>
            <a:ext cx="1766887" cy="601662"/>
          </a:xfrm>
          <a:custGeom>
            <a:avLst/>
            <a:gdLst>
              <a:gd name="T0" fmla="*/ 0 w 1244"/>
              <a:gd name="T1" fmla="*/ 2147483647 h 379"/>
              <a:gd name="T2" fmla="*/ 2147483647 w 1244"/>
              <a:gd name="T3" fmla="*/ 0 h 379"/>
              <a:gd name="T4" fmla="*/ 2147483647 w 1244"/>
              <a:gd name="T5" fmla="*/ 2147483647 h 379"/>
              <a:gd name="T6" fmla="*/ 0 60000 65536"/>
              <a:gd name="T7" fmla="*/ 0 60000 65536"/>
              <a:gd name="T8" fmla="*/ 0 60000 65536"/>
              <a:gd name="T9" fmla="*/ 0 w 1244"/>
              <a:gd name="T10" fmla="*/ 0 h 379"/>
              <a:gd name="T11" fmla="*/ 1244 w 1244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" h="379">
                <a:moveTo>
                  <a:pt x="0" y="8"/>
                </a:moveTo>
                <a:lnTo>
                  <a:pt x="1239" y="0"/>
                </a:lnTo>
                <a:lnTo>
                  <a:pt x="1244" y="3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603875" y="3511550"/>
            <a:ext cx="5778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78263" y="3635375"/>
            <a:ext cx="15113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FF00"/>
                </a:solidFill>
              </a:rPr>
              <a:t>height</a:t>
            </a:r>
            <a:r>
              <a:rPr lang="en-US">
                <a:solidFill>
                  <a:schemeClr val="tx1"/>
                </a:solidFill>
              </a:rPr>
              <a:t> &gt; 1.6?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055938" y="3494088"/>
            <a:ext cx="6667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638675" y="3038475"/>
            <a:ext cx="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Freeform 13"/>
          <p:cNvSpPr>
            <a:spLocks/>
          </p:cNvSpPr>
          <p:nvPr/>
        </p:nvSpPr>
        <p:spPr bwMode="auto">
          <a:xfrm>
            <a:off x="2403475" y="5138738"/>
            <a:ext cx="4819650" cy="260350"/>
          </a:xfrm>
          <a:custGeom>
            <a:avLst/>
            <a:gdLst>
              <a:gd name="T0" fmla="*/ 0 w 3036"/>
              <a:gd name="T1" fmla="*/ 0 h 263"/>
              <a:gd name="T2" fmla="*/ 0 w 3036"/>
              <a:gd name="T3" fmla="*/ 2147483647 h 263"/>
              <a:gd name="T4" fmla="*/ 2147483647 w 3036"/>
              <a:gd name="T5" fmla="*/ 2147483647 h 263"/>
              <a:gd name="T6" fmla="*/ 2147483647 w 3036"/>
              <a:gd name="T7" fmla="*/ 2147483647 h 263"/>
              <a:gd name="T8" fmla="*/ 0 60000 65536"/>
              <a:gd name="T9" fmla="*/ 0 60000 65536"/>
              <a:gd name="T10" fmla="*/ 0 60000 65536"/>
              <a:gd name="T11" fmla="*/ 0 60000 65536"/>
              <a:gd name="T12" fmla="*/ 0 w 3036"/>
              <a:gd name="T13" fmla="*/ 0 h 263"/>
              <a:gd name="T14" fmla="*/ 3036 w 3036"/>
              <a:gd name="T15" fmla="*/ 263 h 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6" h="263">
                <a:moveTo>
                  <a:pt x="0" y="0"/>
                </a:moveTo>
                <a:lnTo>
                  <a:pt x="0" y="263"/>
                </a:lnTo>
                <a:lnTo>
                  <a:pt x="3036" y="263"/>
                </a:lnTo>
                <a:lnTo>
                  <a:pt x="3035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4679950" y="539115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AutoShape 15"/>
          <p:cNvSpPr>
            <a:spLocks noChangeArrowheads="1"/>
          </p:cNvSpPr>
          <p:nvPr/>
        </p:nvSpPr>
        <p:spPr bwMode="auto">
          <a:xfrm>
            <a:off x="6232525" y="4395788"/>
            <a:ext cx="2087563" cy="752475"/>
          </a:xfrm>
          <a:prstGeom prst="parallelogram">
            <a:avLst>
              <a:gd name="adj" fmla="val 693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Output</a:t>
            </a:r>
          </a:p>
          <a:p>
            <a:pPr algn="ctr" defTabSz="914400"/>
            <a:r>
              <a:rPr lang="en-US">
                <a:solidFill>
                  <a:schemeClr val="tx1"/>
                </a:solidFill>
              </a:rPr>
              <a:t>“You are tall!”</a:t>
            </a:r>
          </a:p>
        </p:txBody>
      </p:sp>
      <p:sp>
        <p:nvSpPr>
          <p:cNvPr id="23566" name="AutoShape 16"/>
          <p:cNvSpPr>
            <a:spLocks noChangeArrowheads="1"/>
          </p:cNvSpPr>
          <p:nvPr/>
        </p:nvSpPr>
        <p:spPr bwMode="auto">
          <a:xfrm>
            <a:off x="1135063" y="4357688"/>
            <a:ext cx="2387600" cy="790575"/>
          </a:xfrm>
          <a:prstGeom prst="parallelogram">
            <a:avLst>
              <a:gd name="adj" fmla="val 75502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Output</a:t>
            </a:r>
          </a:p>
          <a:p>
            <a:pPr algn="ctr" defTabSz="914400"/>
            <a:r>
              <a:rPr lang="en-US">
                <a:solidFill>
                  <a:schemeClr val="tx1"/>
                </a:solidFill>
              </a:rPr>
              <a:t>“You are short!”</a:t>
            </a:r>
          </a:p>
        </p:txBody>
      </p:sp>
      <p:sp>
        <p:nvSpPr>
          <p:cNvPr id="23567" name="AutoShape 17"/>
          <p:cNvSpPr>
            <a:spLocks noChangeArrowheads="1"/>
          </p:cNvSpPr>
          <p:nvPr/>
        </p:nvSpPr>
        <p:spPr bwMode="auto">
          <a:xfrm>
            <a:off x="3592513" y="2409825"/>
            <a:ext cx="2087562" cy="647700"/>
          </a:xfrm>
          <a:prstGeom prst="parallelogram">
            <a:avLst>
              <a:gd name="adj" fmla="val 8057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Input</a:t>
            </a:r>
          </a:p>
          <a:p>
            <a:pPr algn="ctr" defTabSz="914400"/>
            <a:r>
              <a:rPr lang="en-US" i="1">
                <a:solidFill>
                  <a:srgbClr val="FFFF00"/>
                </a:solidFill>
              </a:rPr>
              <a:t>height</a:t>
            </a:r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4638675" y="2071688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Oval 19"/>
          <p:cNvSpPr>
            <a:spLocks noChangeArrowheads="1"/>
          </p:cNvSpPr>
          <p:nvPr/>
        </p:nvSpPr>
        <p:spPr bwMode="auto">
          <a:xfrm>
            <a:off x="3973513" y="1547813"/>
            <a:ext cx="1295400" cy="5762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Start</a:t>
            </a:r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>
            <a:off x="4013200" y="5703888"/>
            <a:ext cx="1295400" cy="5762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163"/>
            <a:ext cx="8226425" cy="4527550"/>
          </a:xfrm>
        </p:spPr>
        <p:txBody>
          <a:bodyPr/>
          <a:lstStyle/>
          <a:p>
            <a:r>
              <a:rPr lang="en-US" smtClean="0"/>
              <a:t>Repetition (looping)</a:t>
            </a:r>
          </a:p>
        </p:txBody>
      </p:sp>
      <p:sp>
        <p:nvSpPr>
          <p:cNvPr id="24592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BB286-8502-4D94-BF5F-B77FCA053A14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FLOWCHART: EXAMPLE 4</a:t>
            </a:r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2182813" y="4521200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184400" y="5780088"/>
            <a:ext cx="5778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3159125" y="4965700"/>
            <a:ext cx="6667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4583" name="Freeform 12"/>
          <p:cNvSpPr>
            <a:spLocks/>
          </p:cNvSpPr>
          <p:nvPr/>
        </p:nvSpPr>
        <p:spPr bwMode="auto">
          <a:xfrm>
            <a:off x="2230438" y="2678113"/>
            <a:ext cx="2524125" cy="2663825"/>
          </a:xfrm>
          <a:custGeom>
            <a:avLst/>
            <a:gdLst>
              <a:gd name="T0" fmla="*/ 2147483647 w 1590"/>
              <a:gd name="T1" fmla="*/ 2147483647 h 1678"/>
              <a:gd name="T2" fmla="*/ 2147483647 w 1590"/>
              <a:gd name="T3" fmla="*/ 2147483647 h 1678"/>
              <a:gd name="T4" fmla="*/ 2147483647 w 1590"/>
              <a:gd name="T5" fmla="*/ 0 h 1678"/>
              <a:gd name="T6" fmla="*/ 0 w 1590"/>
              <a:gd name="T7" fmla="*/ 0 h 1678"/>
              <a:gd name="T8" fmla="*/ 0 60000 65536"/>
              <a:gd name="T9" fmla="*/ 0 60000 65536"/>
              <a:gd name="T10" fmla="*/ 0 60000 65536"/>
              <a:gd name="T11" fmla="*/ 0 60000 65536"/>
              <a:gd name="T12" fmla="*/ 0 w 1590"/>
              <a:gd name="T13" fmla="*/ 0 h 1678"/>
              <a:gd name="T14" fmla="*/ 1590 w 1590"/>
              <a:gd name="T15" fmla="*/ 1678 h 16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0" h="1678">
                <a:moveTo>
                  <a:pt x="455" y="1678"/>
                </a:moveTo>
                <a:lnTo>
                  <a:pt x="1582" y="1678"/>
                </a:lnTo>
                <a:lnTo>
                  <a:pt x="159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AutoShape 13"/>
          <p:cNvSpPr>
            <a:spLocks noChangeArrowheads="1"/>
          </p:cNvSpPr>
          <p:nvPr/>
        </p:nvSpPr>
        <p:spPr bwMode="auto">
          <a:xfrm>
            <a:off x="1177925" y="2890838"/>
            <a:ext cx="2387600" cy="608012"/>
          </a:xfrm>
          <a:prstGeom prst="parallelogram">
            <a:avLst>
              <a:gd name="adj" fmla="val 98172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Output</a:t>
            </a:r>
          </a:p>
          <a:p>
            <a:pPr algn="ctr" defTabSz="914400"/>
            <a:r>
              <a:rPr lang="en-US">
                <a:solidFill>
                  <a:schemeClr val="tx1"/>
                </a:solidFill>
              </a:rPr>
              <a:t>“Thank you!”</a:t>
            </a:r>
          </a:p>
        </p:txBody>
      </p:sp>
      <p:sp>
        <p:nvSpPr>
          <p:cNvPr id="24585" name="AutoShape 14"/>
          <p:cNvSpPr>
            <a:spLocks noChangeArrowheads="1"/>
          </p:cNvSpPr>
          <p:nvPr/>
        </p:nvSpPr>
        <p:spPr bwMode="auto">
          <a:xfrm>
            <a:off x="1216025" y="3919538"/>
            <a:ext cx="2087563" cy="647700"/>
          </a:xfrm>
          <a:prstGeom prst="parallelogram">
            <a:avLst>
              <a:gd name="adj" fmla="val 8057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Input</a:t>
            </a:r>
          </a:p>
          <a:p>
            <a:pPr algn="ctr" defTabSz="914400"/>
            <a:r>
              <a:rPr lang="en-US" i="1">
                <a:solidFill>
                  <a:srgbClr val="FFFF00"/>
                </a:solidFill>
              </a:rPr>
              <a:t>stop</a:t>
            </a:r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>
            <a:off x="2197100" y="3513138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7"/>
          <p:cNvSpPr>
            <a:spLocks noChangeShapeType="1"/>
          </p:cNvSpPr>
          <p:nvPr/>
        </p:nvSpPr>
        <p:spPr bwMode="auto">
          <a:xfrm>
            <a:off x="2171700" y="5697538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1387475" y="4910138"/>
            <a:ext cx="1584325" cy="863600"/>
            <a:chOff x="1252" y="2106"/>
            <a:chExt cx="998" cy="544"/>
          </a:xfrm>
        </p:grpSpPr>
        <p:sp>
          <p:nvSpPr>
            <p:cNvPr id="24594" name="AutoShape 4"/>
            <p:cNvSpPr>
              <a:spLocks noChangeArrowheads="1"/>
            </p:cNvSpPr>
            <p:nvPr/>
          </p:nvSpPr>
          <p:spPr bwMode="auto">
            <a:xfrm>
              <a:off x="1252" y="2106"/>
              <a:ext cx="998" cy="544"/>
            </a:xfrm>
            <a:prstGeom prst="diamond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1389" y="2287"/>
              <a:ext cx="71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i="1">
                  <a:solidFill>
                    <a:srgbClr val="FFFF00"/>
                  </a:solidFill>
                </a:rPr>
                <a:t>stop</a:t>
              </a:r>
              <a:r>
                <a:rPr lang="en-US">
                  <a:solidFill>
                    <a:schemeClr val="tx1"/>
                  </a:solidFill>
                </a:rPr>
                <a:t> = 1?</a:t>
              </a:r>
            </a:p>
          </p:txBody>
        </p:sp>
      </p:grpSp>
      <p:sp>
        <p:nvSpPr>
          <p:cNvPr id="24589" name="Oval 18"/>
          <p:cNvSpPr>
            <a:spLocks noChangeArrowheads="1"/>
          </p:cNvSpPr>
          <p:nvPr/>
        </p:nvSpPr>
        <p:spPr bwMode="auto">
          <a:xfrm>
            <a:off x="1582738" y="1897063"/>
            <a:ext cx="1295400" cy="5762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Start</a:t>
            </a:r>
          </a:p>
        </p:txBody>
      </p:sp>
      <p:sp>
        <p:nvSpPr>
          <p:cNvPr id="24590" name="Oval 19"/>
          <p:cNvSpPr>
            <a:spLocks noChangeArrowheads="1"/>
          </p:cNvSpPr>
          <p:nvPr/>
        </p:nvSpPr>
        <p:spPr bwMode="auto">
          <a:xfrm>
            <a:off x="1519238" y="6105525"/>
            <a:ext cx="1295400" cy="5762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End</a:t>
            </a:r>
          </a:p>
        </p:txBody>
      </p:sp>
      <p:sp>
        <p:nvSpPr>
          <p:cNvPr id="24591" name="Line 20"/>
          <p:cNvSpPr>
            <a:spLocks noChangeShapeType="1"/>
          </p:cNvSpPr>
          <p:nvPr/>
        </p:nvSpPr>
        <p:spPr bwMode="auto">
          <a:xfrm>
            <a:off x="2208213" y="2492375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2888"/>
            <a:ext cx="8226425" cy="4618037"/>
          </a:xfrm>
        </p:spPr>
        <p:txBody>
          <a:bodyPr/>
          <a:lstStyle/>
          <a:p>
            <a:r>
              <a:rPr lang="en-US" smtClean="0"/>
              <a:t>what an algorithm is.</a:t>
            </a:r>
          </a:p>
          <a:p>
            <a:r>
              <a:rPr lang="en-US" smtClean="0"/>
              <a:t>when an algorithm should be developed when building a computer program.</a:t>
            </a:r>
          </a:p>
          <a:p>
            <a:r>
              <a:rPr lang="en-US" smtClean="0"/>
              <a:t>the basic steps in building a computer program to solve a problem.</a:t>
            </a:r>
          </a:p>
          <a:p>
            <a:r>
              <a:rPr lang="en-US" smtClean="0"/>
              <a:t>what flowcharts are.</a:t>
            </a:r>
          </a:p>
          <a:p>
            <a:r>
              <a:rPr lang="en-US" smtClean="0"/>
              <a:t>how to represent algorithms graphically using flowcharts.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F4202-7AFC-46BC-A78E-C50C45F4DE84}" type="slidenum">
              <a:rPr lang="en-US"/>
              <a:pPr/>
              <a:t>23</a:t>
            </a:fld>
            <a:endParaRPr lang="en-US"/>
          </a:p>
        </p:txBody>
      </p:sp>
      <p:sp>
        <p:nvSpPr>
          <p:cNvPr id="6349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SHOULD NOW KNOW…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376363"/>
            <a:ext cx="7772400" cy="4710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Consider the following …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Problem: </a:t>
            </a:r>
            <a:r>
              <a:rPr lang="en-US" smtClean="0">
                <a:solidFill>
                  <a:schemeClr val="tx1"/>
                </a:solidFill>
              </a:rPr>
              <a:t>Baking a Cake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How to solve: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mtClean="0"/>
              <a:t> </a:t>
            </a:r>
            <a:r>
              <a:rPr lang="en-US" sz="2400" smtClean="0"/>
              <a:t>Start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Preheat the oven at 180</a:t>
            </a:r>
            <a:r>
              <a:rPr lang="en-US" sz="2400" baseline="30000" smtClean="0"/>
              <a:t>o</a:t>
            </a:r>
            <a:r>
              <a:rPr lang="en-US" sz="2400" smtClean="0"/>
              <a:t>C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Prepare a baking pan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Beat butter with sugar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Mix them with flour, eggs and essence vanilla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Pour the dough into the baking pan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Put the pan into the oven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 End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70AAD-BD87-4DE3-A2AC-CCA3A94267D6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Algorithm in Real Life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895475"/>
            <a:ext cx="7499350" cy="3883025"/>
          </a:xfrm>
        </p:spPr>
        <p:txBody>
          <a:bodyPr/>
          <a:lstStyle/>
          <a:p>
            <a:pPr marL="609600" indent="-609600">
              <a:buFont typeface="Wingdings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Problem: </a:t>
            </a:r>
            <a:r>
              <a:rPr lang="en-US" smtClean="0"/>
              <a:t>Prepare a Breakfast</a:t>
            </a:r>
          </a:p>
          <a:p>
            <a:pPr marL="609600" indent="-609600">
              <a:buFont typeface="Wingdings" charset="2"/>
              <a:buNone/>
            </a:pPr>
            <a:r>
              <a:rPr lang="en-US" smtClean="0"/>
              <a:t>		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9585F-EF42-4276-8FFA-6D991D644ED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69275" cy="116998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‘Divide and Conquer’ Strategy in Algorithm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01775" y="267335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0238" indent="-630238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>
                <a:solidFill>
                  <a:schemeClr val="tx1"/>
                </a:solidFill>
              </a:rPr>
              <a:t>1.	Start</a:t>
            </a:r>
          </a:p>
          <a:p>
            <a:pPr marL="630238" indent="-630238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2.	Prepare a Breakfast</a:t>
            </a:r>
          </a:p>
          <a:p>
            <a:pPr marL="630238" indent="-630238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>
                <a:solidFill>
                  <a:schemeClr val="tx1"/>
                </a:solidFill>
              </a:rPr>
              <a:t>3.	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5" name="Rectangle 1033"/>
          <p:cNvSpPr>
            <a:spLocks noGrp="1" noChangeArrowheads="1"/>
          </p:cNvSpPr>
          <p:nvPr>
            <p:ph idx="1"/>
          </p:nvPr>
        </p:nvSpPr>
        <p:spPr>
          <a:xfrm>
            <a:off x="1128713" y="1909763"/>
            <a:ext cx="7073900" cy="3429000"/>
          </a:xfrm>
        </p:spPr>
        <p:txBody>
          <a:bodyPr/>
          <a:lstStyle/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mtClean="0"/>
              <a:t>1. Start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2. Prepare a Breakfast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   </a:t>
            </a:r>
            <a:r>
              <a:rPr lang="en-US" b="1" smtClean="0">
                <a:solidFill>
                  <a:schemeClr val="hlink"/>
                </a:solidFill>
              </a:rPr>
              <a:t>2.1 Prepare a tuna sandwich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chemeClr val="hlink"/>
                </a:solidFill>
              </a:rPr>
              <a:t>   2.2 Prepare some chips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chemeClr val="hlink"/>
                </a:solidFill>
              </a:rPr>
              <a:t>   2.3 Make a cup of coffee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mtClean="0"/>
              <a:t>3. End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06B70-49D1-40BB-804E-8F7053DBACDB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69275" cy="116998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‘Divide and Conquer’ Strategy in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/>
          <p:cNvSpPr>
            <a:spLocks noGrp="1" noChangeArrowheads="1"/>
          </p:cNvSpPr>
          <p:nvPr>
            <p:ph idx="1"/>
          </p:nvPr>
        </p:nvSpPr>
        <p:spPr>
          <a:xfrm>
            <a:off x="1092200" y="1825625"/>
            <a:ext cx="6823075" cy="4165600"/>
          </a:xfrm>
        </p:spPr>
        <p:txBody>
          <a:bodyPr/>
          <a:lstStyle/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mtClean="0"/>
              <a:t>1. Start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2. Prepare a Breakfast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   </a:t>
            </a:r>
            <a:r>
              <a:rPr lang="en-US" b="1" smtClean="0">
                <a:solidFill>
                  <a:schemeClr val="hlink"/>
                </a:solidFill>
              </a:rPr>
              <a:t>2.1 Prepare a tuna sandwich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chemeClr val="hlink"/>
                </a:solidFill>
              </a:rPr>
              <a:t>          2.1.1 Take 2 slices of bread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chemeClr val="hlink"/>
                </a:solidFill>
              </a:rPr>
              <a:t>          2.1.2 Prepare tuna paste</a:t>
            </a:r>
            <a:r>
              <a:rPr lang="en-US" b="1" smtClean="0">
                <a:solidFill>
                  <a:srgbClr val="FF9900"/>
                </a:solidFill>
              </a:rPr>
              <a:t> 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   2.2 Prepare some chips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   2.3 Make a cup of coffee</a:t>
            </a:r>
          </a:p>
          <a:p>
            <a:pPr marL="630238" indent="-630238"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mtClean="0"/>
              <a:t>3. End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D7631-9402-4986-97F0-6AE34E294075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69275" cy="116998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‘Divide and Conquer’ Strategy in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874713" y="1590675"/>
            <a:ext cx="7491412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>
                <a:solidFill>
                  <a:schemeClr val="tx1"/>
                </a:solidFill>
              </a:rPr>
              <a:t>1. Start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2. Prepare a Breakfast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    2.1 Prepare a tuna sandwich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           2.1.1 Take 2 slices of bread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           2.1.2 Prepare tuna paste 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    </a:t>
            </a:r>
            <a:r>
              <a:rPr lang="en-US" sz="3000" b="1">
                <a:solidFill>
                  <a:schemeClr val="hlink"/>
                </a:solidFill>
              </a:rPr>
              <a:t>2.2 Prepare some chips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chemeClr val="hlink"/>
                </a:solidFill>
              </a:rPr>
              <a:t>           2.2.1 Cut potatoes into slices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chemeClr val="hlink"/>
                </a:solidFill>
              </a:rPr>
              <a:t>           2.2.2 Fry the potatoes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 b="1">
                <a:solidFill>
                  <a:srgbClr val="FF9900"/>
                </a:solidFill>
              </a:rPr>
              <a:t>    2.3 Make a cup of coffee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3000">
                <a:solidFill>
                  <a:schemeClr val="tx1"/>
                </a:solidFill>
              </a:rPr>
              <a:t>3. End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25413"/>
            <a:ext cx="8169275" cy="1169987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lang="en-US" sz="3400" b="1" kern="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‘Divide and Conquer’ Strategy in Algorithm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77DBD-AD09-4FC6-ABAE-34BB11ABC96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915988" y="1549400"/>
            <a:ext cx="779145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>
                <a:solidFill>
                  <a:schemeClr val="tx1"/>
                </a:solidFill>
              </a:rPr>
              <a:t>1. Start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2. Prepare a Breakfast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2.1. Prepare a tuna sandwich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       2.1.1 Take 2 slices of bread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       2.1.2 Prepare tuna paste 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2.2. Prepare some chips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       2.2.1 Cut potatoes into slices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       2.2.2 Fry the potatoes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rgbClr val="FF9900"/>
                </a:solidFill>
              </a:rPr>
              <a:t>    </a:t>
            </a:r>
            <a:r>
              <a:rPr lang="en-US" sz="2600" b="1">
                <a:solidFill>
                  <a:schemeClr val="hlink"/>
                </a:solidFill>
              </a:rPr>
              <a:t>2.3. Make a cup of coffee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chemeClr val="hlink"/>
                </a:solidFill>
              </a:rPr>
              <a:t>           2.3.1 Boil water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 b="1">
                <a:solidFill>
                  <a:schemeClr val="hlink"/>
                </a:solidFill>
              </a:rPr>
              <a:t>           2.3.2 Add water with sugar and coffee</a:t>
            </a:r>
          </a:p>
          <a:p>
            <a:pPr marL="630238" indent="-6302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sz="2600">
                <a:solidFill>
                  <a:schemeClr val="tx1"/>
                </a:solidFill>
              </a:rPr>
              <a:t>3. End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25413"/>
            <a:ext cx="8169275" cy="1169987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lang="en-US" sz="3400" b="1" kern="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‘Divide and Conquer’ Strategy in Algorithm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3620A-077D-45B4-9E3C-4F5C3E70711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6889750" cy="419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Write a simple algorithm for withdrawing a sum of money at an ATM.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7D1D23-1BF7-4FA3-894C-CD5BAA26C715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ACTIVITY 5.1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674</TotalTime>
  <Words>914</Words>
  <Application>Microsoft Office PowerPoint</Application>
  <PresentationFormat>On-screen Show (4:3)</PresentationFormat>
  <Paragraphs>200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Algorithms, Flowchart and Pseudocode</vt:lpstr>
      <vt:lpstr>WHAT IS AN ALGORITHM?</vt:lpstr>
      <vt:lpstr>Algorithm in Real Life</vt:lpstr>
      <vt:lpstr>‘Divide and Conquer’ Strategy in Algorithm</vt:lpstr>
      <vt:lpstr>‘Divide and Conquer’ Strategy in Algorithm</vt:lpstr>
      <vt:lpstr>‘Divide and Conquer’ Strategy in Algorithm</vt:lpstr>
      <vt:lpstr>Slide 7</vt:lpstr>
      <vt:lpstr>Slide 8</vt:lpstr>
      <vt:lpstr>CLASS ACTIVITY 5.1</vt:lpstr>
      <vt:lpstr>WHY DO WE NEED TO BUILD ALGORITHMS?</vt:lpstr>
      <vt:lpstr>ALGORITHMS IN PROGRAM DESIGN</vt:lpstr>
      <vt:lpstr>Slide 12</vt:lpstr>
      <vt:lpstr>HOW TO SPECIFY AN ALGORITHM?</vt:lpstr>
      <vt:lpstr>FLOWCHARTS</vt:lpstr>
      <vt:lpstr>Flowchart notations</vt:lpstr>
      <vt:lpstr>FLOWCHART: EXAMPLE 1</vt:lpstr>
      <vt:lpstr>Pseudocode</vt:lpstr>
      <vt:lpstr>Example of Pseudocode</vt:lpstr>
      <vt:lpstr>CLASS ACTIVITY 5.2</vt:lpstr>
      <vt:lpstr>FLOWCHART: EXAMPLE 2</vt:lpstr>
      <vt:lpstr>FLOWCHART: EXAMPLE 3</vt:lpstr>
      <vt:lpstr>FLOWCHART: EXAMPLE 4</vt:lpstr>
      <vt:lpstr>YOU SHOULD NOW KNOW…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Windows User</cp:lastModifiedBy>
  <cp:revision>91</cp:revision>
  <dcterms:modified xsi:type="dcterms:W3CDTF">2012-02-12T15:02:03Z</dcterms:modified>
</cp:coreProperties>
</file>