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0" r:id="rId1"/>
  </p:sldMasterIdLst>
  <p:notesMasterIdLst>
    <p:notesMasterId r:id="rId22"/>
  </p:notesMasterIdLst>
  <p:handoutMasterIdLst>
    <p:handoutMasterId r:id="rId23"/>
  </p:handoutMasterIdLst>
  <p:sldIdLst>
    <p:sldId id="319" r:id="rId2"/>
    <p:sldId id="290" r:id="rId3"/>
    <p:sldId id="304" r:id="rId4"/>
    <p:sldId id="291" r:id="rId5"/>
    <p:sldId id="292" r:id="rId6"/>
    <p:sldId id="342" r:id="rId7"/>
    <p:sldId id="313" r:id="rId8"/>
    <p:sldId id="314" r:id="rId9"/>
    <p:sldId id="315" r:id="rId10"/>
    <p:sldId id="316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212747"/>
    <a:srgbClr val="000000"/>
    <a:srgbClr val="212547"/>
    <a:srgbClr val="0000CC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1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notesViewPr>
    <p:cSldViewPr snapToGrid="0">
      <p:cViewPr varScale="1">
        <p:scale>
          <a:sx n="52" d="100"/>
          <a:sy n="52" d="100"/>
        </p:scale>
        <p:origin x="-186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TK1914, 20112012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0BA3FD-906E-4852-8704-4DA86D3A5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6148388"/>
            <a:ext cx="0" cy="1368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4F9B6D-906D-48DA-9A9E-B0BD16952E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64E147-39EE-4F10-8548-9D1048AAF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3DFAD6-8989-484F-91A1-48BA1B634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754E00-BA1F-4525-8BC9-61181A2C7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DFEDD3-6B75-48D9-BF1C-E867D19379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87CA5B-5410-4342-93FF-D8A9196F6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45F282-D690-40E2-B776-E0535FCE3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0133EC-E268-4F14-B255-30A337976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76C05D9-828D-42EE-920E-5E932EE17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A77D7E-6B9A-4327-A6AD-674100E44E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01CF8C-C4D0-4231-A633-8BD0C448D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FTSM :: TK1914 20112012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46B2E1-75B1-4471-A47C-A231986F4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sm.ukm.my/zma/TK1914/05-Algorithms%20and%20Proble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212747"/>
                </a:solidFill>
              </a:rPr>
              <a:t>Problem solving</a:t>
            </a:r>
            <a:endParaRPr lang="en-US" dirty="0">
              <a:solidFill>
                <a:srgbClr val="212747"/>
              </a:solidFill>
            </a:endParaRPr>
          </a:p>
        </p:txBody>
      </p:sp>
      <p:sp>
        <p:nvSpPr>
          <p:cNvPr id="2560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4977A-6CDA-4661-9CE0-6FE38F08C482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5817476"/>
            <a:ext cx="8839200" cy="81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1274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Source : </a:t>
            </a:r>
          </a:p>
          <a:p>
            <a:pPr marL="0" marR="0" lvl="0" indent="0" algn="l" defTabSz="914400" rtl="0" eaLnBrk="1" fontAlgn="base" latinLnBrk="0" hangingPunct="1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http://www.ftsm.ukm.my/zma/TK1914/05-Algorithms and Problem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Solving.ppt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93700" y="1503363"/>
            <a:ext cx="8529638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int entry_time, exit_time, period, charge;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cin &gt;&gt;entry_time &gt;&gt;exit_time;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period = exit_time – entry_time;</a:t>
            </a:r>
          </a:p>
          <a:p>
            <a:pPr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 (period &gt; 1)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charge = 2 + (period * 1);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charge = 2;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cout &lt;&lt;charge;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882650" y="3282950"/>
            <a:ext cx="5376863" cy="16827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AC270-40A5-4D80-81A8-EC057F5E4F29}" type="slidenum">
              <a:rPr lang="en-US"/>
              <a:pPr/>
              <a:t>10</a:t>
            </a:fld>
            <a:endParaRPr lang="en-US"/>
          </a:p>
        </p:txBody>
      </p:sp>
      <p:sp>
        <p:nvSpPr>
          <p:cNvPr id="34821" name="Rectangle 8"/>
          <p:cNvSpPr>
            <a:spLocks noGrp="1" noChangeArrowheads="1"/>
          </p:cNvSpPr>
          <p:nvPr>
            <p:ph type="title"/>
          </p:nvPr>
        </p:nvSpPr>
        <p:spPr>
          <a:xfrm>
            <a:off x="204788" y="107950"/>
            <a:ext cx="6637337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Example 2: C++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450975"/>
            <a:ext cx="8229600" cy="4795838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sz="3200" smtClean="0"/>
              <a:t>Problem: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mtClean="0"/>
              <a:t>Design an algorithm to calculate a paycheck of a salesperson.</a:t>
            </a:r>
          </a:p>
          <a:p>
            <a:r>
              <a:rPr lang="en-US" sz="3200" smtClean="0"/>
              <a:t>Information: </a:t>
            </a:r>
          </a:p>
          <a:p>
            <a:pPr>
              <a:lnSpc>
                <a:spcPct val="0"/>
              </a:lnSpc>
              <a:buFontTx/>
              <a:buNone/>
            </a:pPr>
            <a:r>
              <a:rPr lang="en-US" sz="2400" smtClean="0"/>
              <a:t>	</a:t>
            </a:r>
          </a:p>
          <a:p>
            <a:pPr lvl="1">
              <a:spcBef>
                <a:spcPct val="0"/>
              </a:spcBef>
            </a:pPr>
            <a:r>
              <a:rPr lang="en-US" sz="2800" smtClean="0"/>
              <a:t>Every salesperson has a base salary.</a:t>
            </a:r>
          </a:p>
          <a:p>
            <a:pPr lvl="1">
              <a:spcBef>
                <a:spcPct val="0"/>
              </a:spcBef>
            </a:pPr>
            <a:r>
              <a:rPr lang="en-US" sz="2800" smtClean="0"/>
              <a:t>Salesperson receives $10 bonus at the end of the month for each year worked if he or she has been with the store for five or less years.</a:t>
            </a:r>
          </a:p>
          <a:p>
            <a:pPr lvl="1">
              <a:spcBef>
                <a:spcPct val="0"/>
              </a:spcBef>
            </a:pPr>
            <a:r>
              <a:rPr lang="en-US" sz="2800" smtClean="0"/>
              <a:t>The bonus is $20 for each year that he or she has worked there if over 5 years.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B5062-CBB4-421C-A357-B6169684E3E6}" type="slidenum">
              <a:rPr lang="en-US"/>
              <a:pPr/>
              <a:t>11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3: Paycheck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4325"/>
            <a:ext cx="8402638" cy="45275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3200" smtClean="0"/>
              <a:t>Information (continue):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mtClean="0"/>
              <a:t>Additional bonuses are as follows: </a:t>
            </a:r>
          </a:p>
          <a:p>
            <a:pPr lvl="1">
              <a:spcBef>
                <a:spcPct val="0"/>
              </a:spcBef>
            </a:pPr>
            <a:r>
              <a:rPr lang="en-US" sz="2800" smtClean="0"/>
              <a:t>If total sales for the month are $5,000-$10,000, he or she receives a 3% commission on the sale </a:t>
            </a:r>
          </a:p>
          <a:p>
            <a:pPr lvl="1">
              <a:spcBef>
                <a:spcPct val="0"/>
              </a:spcBef>
            </a:pPr>
            <a:r>
              <a:rPr lang="en-US" sz="2800" smtClean="0"/>
              <a:t>If total sales for the month are at least $10,000, he or she receives a 6% commission on the sale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sz="2600" smtClean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9857D-4B86-4AC2-8E1F-BC7B1625C943}" type="slidenum">
              <a:rPr lang="en-US"/>
              <a:pPr/>
              <a:t>12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2438" cy="452755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200" smtClean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2800" smtClean="0"/>
              <a:t>Input: base salary, number of years work, total sale</a:t>
            </a:r>
          </a:p>
          <a:p>
            <a:pPr lvl="1">
              <a:spcBef>
                <a:spcPts val="600"/>
              </a:spcBef>
            </a:pPr>
            <a:r>
              <a:rPr lang="en-US" sz="2800" smtClean="0"/>
              <a:t>Output: amount of paycheck (total salary)</a:t>
            </a:r>
          </a:p>
          <a:p>
            <a:pPr lvl="1">
              <a:spcBef>
                <a:spcPts val="600"/>
              </a:spcBef>
            </a:pPr>
            <a:r>
              <a:rPr lang="en-US" sz="2800" smtClean="0"/>
              <a:t>Process: ??? </a:t>
            </a:r>
          </a:p>
          <a:p>
            <a:pPr>
              <a:spcBef>
                <a:spcPct val="40000"/>
              </a:spcBef>
            </a:pPr>
            <a:endParaRPr lang="en-US" sz="2600" smtClean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6975F-CB9F-497B-8687-E8879895CC77}" type="slidenum">
              <a:rPr lang="en-US"/>
              <a:pPr/>
              <a:t>13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5100"/>
            <a:ext cx="8226425" cy="46926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Algorithm: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Get </a:t>
            </a:r>
            <a:r>
              <a:rPr lang="en-US" sz="2800" smtClean="0">
                <a:latin typeface="Courier New" pitchFamily="49" charset="0"/>
              </a:rPr>
              <a:t>baseSalary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Get </a:t>
            </a:r>
            <a:r>
              <a:rPr lang="en-US" sz="2800" smtClean="0">
                <a:latin typeface="Courier New" pitchFamily="49" charset="0"/>
              </a:rPr>
              <a:t>noOfServiceYears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Calculate bonus using the following formula: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if (noOfServiceYears &lt;= 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urier New" pitchFamily="49" charset="0"/>
              </a:rPr>
              <a:t>			</a:t>
            </a:r>
            <a:r>
              <a:rPr lang="en-US" b="1" smtClean="0">
                <a:latin typeface="Courier New" pitchFamily="49" charset="0"/>
              </a:rPr>
              <a:t>bonus</a:t>
            </a:r>
            <a:r>
              <a:rPr lang="en-US" smtClean="0">
                <a:latin typeface="Courier New" pitchFamily="49" charset="0"/>
              </a:rPr>
              <a:t> = 10 * noOfServiceYears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urier New" pitchFamily="49" charset="0"/>
              </a:rPr>
              <a:t>		otherwise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urier New" pitchFamily="49" charset="0"/>
              </a:rPr>
              <a:t>			</a:t>
            </a:r>
            <a:r>
              <a:rPr lang="en-US" b="1" smtClean="0">
                <a:latin typeface="Courier New" pitchFamily="49" charset="0"/>
              </a:rPr>
              <a:t>bonus</a:t>
            </a:r>
            <a:r>
              <a:rPr lang="en-US" smtClean="0">
                <a:latin typeface="Courier New" pitchFamily="49" charset="0"/>
              </a:rPr>
              <a:t> = 20 * noOfServiceYears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Get </a:t>
            </a:r>
            <a:r>
              <a:rPr lang="en-US" sz="2800" smtClean="0">
                <a:latin typeface="Courier New" pitchFamily="49" charset="0"/>
              </a:rPr>
              <a:t>totalSale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ADC1C8-E362-4C6C-B0FB-52D0C3B1ACFA}" type="slidenum">
              <a:rPr lang="en-US"/>
              <a:pPr/>
              <a:t>14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157163" y="1512888"/>
            <a:ext cx="8875712" cy="4614862"/>
          </a:xfrm>
        </p:spPr>
        <p:txBody>
          <a:bodyPr/>
          <a:lstStyle/>
          <a:p>
            <a:pPr marL="463550" lvl="1" indent="-463550">
              <a:defRPr/>
            </a:pPr>
            <a:r>
              <a:rPr lang="en-US" sz="2800" dirty="0" smtClean="0"/>
              <a:t>Calculate </a:t>
            </a:r>
            <a:r>
              <a:rPr lang="en-US" sz="2800" dirty="0" err="1" smtClean="0">
                <a:latin typeface="Courier New" pitchFamily="49" charset="0"/>
              </a:rPr>
              <a:t>additionalBonus</a:t>
            </a:r>
            <a:r>
              <a:rPr lang="en-US" sz="2800" dirty="0" smtClean="0"/>
              <a:t> as follows: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if (</a:t>
            </a:r>
            <a:r>
              <a:rPr lang="en-US" sz="2600" dirty="0" err="1" smtClean="0">
                <a:latin typeface="Courier New" pitchFamily="49" charset="0"/>
              </a:rPr>
              <a:t>totalSale</a:t>
            </a:r>
            <a:r>
              <a:rPr lang="en-US" sz="2600" dirty="0" smtClean="0">
                <a:latin typeface="Courier New" pitchFamily="49" charset="0"/>
              </a:rPr>
              <a:t> &lt; 5000)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	</a:t>
            </a:r>
            <a:r>
              <a:rPr lang="en-US" sz="2600" b="1" dirty="0" err="1" smtClean="0">
                <a:latin typeface="Courier New" pitchFamily="49" charset="0"/>
              </a:rPr>
              <a:t>additionalBonus</a:t>
            </a:r>
            <a:r>
              <a:rPr lang="en-US" sz="2600" dirty="0" smtClean="0">
                <a:latin typeface="Courier New" pitchFamily="49" charset="0"/>
              </a:rPr>
              <a:t> = 0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otherwise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 	if (</a:t>
            </a:r>
            <a:r>
              <a:rPr lang="en-US" sz="2600" dirty="0" err="1" smtClean="0">
                <a:latin typeface="Courier New" pitchFamily="49" charset="0"/>
              </a:rPr>
              <a:t>totalSale</a:t>
            </a:r>
            <a:r>
              <a:rPr lang="en-US" sz="2600" dirty="0" smtClean="0">
                <a:latin typeface="Courier New" pitchFamily="49" charset="0"/>
              </a:rPr>
              <a:t>&gt;=5000 and </a:t>
            </a:r>
            <a:r>
              <a:rPr lang="en-US" sz="2600" dirty="0" err="1" smtClean="0">
                <a:latin typeface="Courier New" pitchFamily="49" charset="0"/>
              </a:rPr>
              <a:t>totalSale</a:t>
            </a:r>
            <a:r>
              <a:rPr lang="en-US" sz="2600" dirty="0" smtClean="0">
                <a:latin typeface="Courier New" pitchFamily="49" charset="0"/>
              </a:rPr>
              <a:t>&lt;10000)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		</a:t>
            </a:r>
            <a:r>
              <a:rPr lang="en-US" sz="2600" b="1" dirty="0" err="1" smtClean="0">
                <a:latin typeface="Courier New" pitchFamily="49" charset="0"/>
              </a:rPr>
              <a:t>additionalBonus</a:t>
            </a:r>
            <a:r>
              <a:rPr lang="en-US" sz="2600" dirty="0" smtClean="0">
                <a:latin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</a:rPr>
              <a:t>totalSale</a:t>
            </a:r>
            <a:r>
              <a:rPr lang="en-US" sz="2600" dirty="0" smtClean="0">
                <a:latin typeface="Courier New" pitchFamily="49" charset="0"/>
              </a:rPr>
              <a:t> x(0.03)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	otherwise</a:t>
            </a:r>
          </a:p>
          <a:p>
            <a:pPr marL="0" indent="0">
              <a:buFontTx/>
              <a:buNone/>
              <a:tabLst>
                <a:tab pos="393700" algn="l"/>
                <a:tab pos="741363" algn="l"/>
                <a:tab pos="1198563" algn="l"/>
                <a:tab pos="1655763" algn="l"/>
              </a:tabLst>
              <a:defRPr/>
            </a:pPr>
            <a:r>
              <a:rPr lang="en-US" sz="2600" dirty="0" smtClean="0">
                <a:latin typeface="Courier New" pitchFamily="49" charset="0"/>
              </a:rPr>
              <a:t>	  	</a:t>
            </a:r>
            <a:r>
              <a:rPr lang="en-US" sz="2600" b="1" dirty="0" err="1" smtClean="0">
                <a:latin typeface="Courier New" pitchFamily="49" charset="0"/>
              </a:rPr>
              <a:t>additionalBonus</a:t>
            </a:r>
            <a:r>
              <a:rPr lang="en-US" sz="2600" dirty="0" smtClean="0">
                <a:latin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</a:rPr>
              <a:t>totalSale</a:t>
            </a:r>
            <a:r>
              <a:rPr lang="en-US" sz="2600" dirty="0" smtClean="0">
                <a:latin typeface="Courier New" pitchFamily="49" charset="0"/>
              </a:rPr>
              <a:t> x (0.06)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0CE5A-E67A-43E4-9D49-9242DF7AFC48}" type="slidenum">
              <a:rPr lang="en-US"/>
              <a:pPr/>
              <a:t>15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9888"/>
            <a:ext cx="7988300" cy="4173537"/>
          </a:xfrm>
        </p:spPr>
        <p:txBody>
          <a:bodyPr/>
          <a:lstStyle/>
          <a:p>
            <a:pPr marL="463550" lvl="1" indent="-463550"/>
            <a:r>
              <a:rPr lang="en-US" sz="2800" smtClean="0"/>
              <a:t>Calculate </a:t>
            </a:r>
            <a:r>
              <a:rPr lang="en-US" sz="2800" smtClean="0">
                <a:latin typeface="Courier New" pitchFamily="49" charset="0"/>
              </a:rPr>
              <a:t>payCheck</a:t>
            </a:r>
            <a:r>
              <a:rPr lang="en-US" sz="2800" smtClean="0"/>
              <a:t> using the equation</a:t>
            </a:r>
          </a:p>
          <a:p>
            <a:pPr>
              <a:buFontTx/>
              <a:buNone/>
            </a:pPr>
            <a:r>
              <a:rPr lang="en-US" smtClean="0"/>
              <a:t>		</a:t>
            </a:r>
            <a:r>
              <a:rPr lang="en-US" smtClean="0">
                <a:latin typeface="Courier New" pitchFamily="49" charset="0"/>
              </a:rPr>
              <a:t>payCheck = baseSalary + </a:t>
            </a:r>
            <a:r>
              <a:rPr lang="en-US" b="1" smtClean="0">
                <a:latin typeface="Courier New" pitchFamily="49" charset="0"/>
              </a:rPr>
              <a:t>bonus</a:t>
            </a:r>
            <a:r>
              <a:rPr lang="en-US" smtClean="0">
                <a:latin typeface="Courier New" pitchFamily="49" charset="0"/>
              </a:rPr>
              <a:t> + 		</a:t>
            </a:r>
            <a:r>
              <a:rPr lang="en-US" b="1" smtClean="0">
                <a:latin typeface="Courier New" pitchFamily="49" charset="0"/>
              </a:rPr>
              <a:t>additionalBonus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0FFEB-0275-4D57-9364-7B792D04C881}" type="slidenum">
              <a:rPr lang="en-US"/>
              <a:pPr/>
              <a:t>16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4450"/>
            <a:ext cx="66675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Problem:</a:t>
            </a:r>
          </a:p>
          <a:p>
            <a:pPr lvl="1" algn="just"/>
            <a:r>
              <a:rPr lang="en-US" sz="2800" smtClean="0"/>
              <a:t>10 students in a class </a:t>
            </a:r>
          </a:p>
          <a:p>
            <a:pPr lvl="1" algn="just"/>
            <a:r>
              <a:rPr lang="en-US" sz="2800" smtClean="0"/>
              <a:t>Each student has taken five tests and each test is worth 100 points. </a:t>
            </a:r>
          </a:p>
          <a:p>
            <a:pPr lvl="1" algn="just"/>
            <a:r>
              <a:rPr lang="en-US" sz="2800" smtClean="0"/>
              <a:t>Design an algorithm to calculate the grade for each student as well as the class average. </a:t>
            </a:r>
          </a:p>
          <a:p>
            <a:pPr lvl="2" algn="just"/>
            <a:r>
              <a:rPr lang="en-US" sz="2400" smtClean="0"/>
              <a:t>Design an algorithm to find the average test score. </a:t>
            </a:r>
          </a:p>
          <a:p>
            <a:pPr lvl="2" algn="just"/>
            <a:r>
              <a:rPr lang="en-US" sz="2400" smtClean="0"/>
              <a:t>Design an algorithm to determine the grade.</a:t>
            </a:r>
          </a:p>
          <a:p>
            <a:pPr lvl="1" algn="just"/>
            <a:r>
              <a:rPr lang="en-US" sz="2800" smtClean="0"/>
              <a:t>Data consists of students’ names and their test scores</a:t>
            </a:r>
            <a:r>
              <a:rPr lang="en-US" smtClean="0"/>
              <a:t>.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5B4C9-F19B-440C-BDB5-301B260250C8}" type="slidenum">
              <a:rPr lang="en-US"/>
              <a:pPr/>
              <a:t>17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051800" cy="114300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4: Average Test Score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82725"/>
            <a:ext cx="7924800" cy="4197350"/>
          </a:xfrm>
        </p:spPr>
        <p:txBody>
          <a:bodyPr/>
          <a:lstStyle/>
          <a:p>
            <a:pPr algn="just"/>
            <a:r>
              <a:rPr lang="en-US" smtClean="0"/>
              <a:t>Algorithm 1: to find test score</a:t>
            </a:r>
          </a:p>
          <a:p>
            <a:pPr lvl="1" algn="just"/>
            <a:r>
              <a:rPr lang="en-US" sz="2800" smtClean="0"/>
              <a:t>Get the five test scores.</a:t>
            </a:r>
          </a:p>
          <a:p>
            <a:pPr lvl="1" algn="just"/>
            <a:r>
              <a:rPr lang="en-US" sz="2800" smtClean="0"/>
              <a:t>Add the five test scores. Suppose </a:t>
            </a:r>
            <a:r>
              <a:rPr lang="en-US" sz="2800" smtClean="0">
                <a:latin typeface="Courier New" pitchFamily="49" charset="0"/>
              </a:rPr>
              <a:t>sum</a:t>
            </a:r>
            <a:r>
              <a:rPr lang="en-US" sz="2800" smtClean="0"/>
              <a:t> stands for the </a:t>
            </a:r>
            <a:r>
              <a:rPr lang="en-US" sz="2800" smtClean="0">
                <a:latin typeface="Courier New" pitchFamily="49" charset="0"/>
              </a:rPr>
              <a:t>sum</a:t>
            </a:r>
            <a:r>
              <a:rPr lang="en-US" sz="2800" smtClean="0"/>
              <a:t> of the test scores.</a:t>
            </a:r>
          </a:p>
          <a:p>
            <a:pPr lvl="1" algn="just"/>
            <a:r>
              <a:rPr lang="en-US" sz="2800" smtClean="0"/>
              <a:t>Suppose average stands for the average test score. Then </a:t>
            </a:r>
          </a:p>
          <a:p>
            <a:pPr>
              <a:buFontTx/>
              <a:buNone/>
            </a:pPr>
            <a:r>
              <a:rPr lang="en-US" sz="3200" smtClean="0"/>
              <a:t>			</a:t>
            </a:r>
            <a:r>
              <a:rPr lang="en-US" smtClean="0">
                <a:latin typeface="Courier New" pitchFamily="49" charset="0"/>
              </a:rPr>
              <a:t>average = sum / 5;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5885A-683D-4E85-B0EE-673667C1B847}" type="slidenum">
              <a:rPr lang="en-US"/>
              <a:pPr/>
              <a:t>18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Example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1027"/>
          <p:cNvSpPr>
            <a:spLocks noGrp="1" noChangeArrowheads="1"/>
          </p:cNvSpPr>
          <p:nvPr>
            <p:ph idx="1"/>
          </p:nvPr>
        </p:nvSpPr>
        <p:spPr>
          <a:xfrm>
            <a:off x="490538" y="1512888"/>
            <a:ext cx="7924800" cy="4805362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dirty="0" smtClean="0"/>
              <a:t>Algorithm 2: to determine the grade.</a:t>
            </a:r>
          </a:p>
          <a:p>
            <a:pPr marL="860425" indent="-396875" algn="just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if average &gt; 90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grade = A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otherwise 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if average &gt;= 80 and &lt; 90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  			grade = B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otherwise 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	if average &gt;= 70 and &lt; 80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   	grade = C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otherwise 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 	if average &gt;= 60 and &lt; 70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  			grade = D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otherwise </a:t>
            </a:r>
          </a:p>
          <a:p>
            <a:pPr marL="860425" indent="-396875">
              <a:spcBef>
                <a:spcPts val="0"/>
              </a:spcBef>
              <a:buFontTx/>
              <a:buNone/>
              <a:tabLst>
                <a:tab pos="850900" algn="l"/>
                <a:tab pos="1198563" algn="l"/>
                <a:tab pos="1608138" algn="l"/>
              </a:tabLst>
              <a:defRPr/>
            </a:pPr>
            <a:r>
              <a:rPr lang="en-US" sz="2200" dirty="0" smtClean="0">
                <a:latin typeface="Courier New" pitchFamily="49" charset="0"/>
              </a:rPr>
              <a:t>    	grade = F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0D8256-5473-41FA-932D-FC0391B6E9D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Example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406525"/>
            <a:ext cx="8226425" cy="452755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mtClean="0"/>
              <a:t>Programming is a process of problem solving</a:t>
            </a:r>
          </a:p>
          <a:p>
            <a:pPr>
              <a:spcBef>
                <a:spcPct val="30000"/>
              </a:spcBef>
            </a:pPr>
            <a:r>
              <a:rPr lang="en-US" smtClean="0"/>
              <a:t>Problem solving techniques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Analyze the problem 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Outline the problem requirements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Design steps (algorithm) to solve the problem</a:t>
            </a:r>
          </a:p>
          <a:p>
            <a:pPr>
              <a:spcBef>
                <a:spcPct val="30000"/>
              </a:spcBef>
            </a:pPr>
            <a:r>
              <a:rPr lang="en-US" smtClean="0"/>
              <a:t>Algorithm: 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Step-by-step problem-solving process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Solution achieved in finite amount of time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CA349-D8B8-4689-B122-BA8F667D03E7}" type="slidenum">
              <a:rPr lang="en-US"/>
              <a:pPr/>
              <a:t>2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Problem Solving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519113" y="1497013"/>
            <a:ext cx="8310562" cy="4713287"/>
          </a:xfrm>
        </p:spPr>
        <p:txBody>
          <a:bodyPr/>
          <a:lstStyle/>
          <a:p>
            <a:pPr algn="just"/>
            <a:r>
              <a:rPr lang="en-US" smtClean="0"/>
              <a:t>Main algorithm:</a:t>
            </a:r>
          </a:p>
          <a:p>
            <a:pPr lvl="1" algn="just"/>
            <a:r>
              <a:rPr lang="en-US" smtClean="0">
                <a:latin typeface="Courier New" pitchFamily="49" charset="0"/>
              </a:rPr>
              <a:t>totalAverage = 0;</a:t>
            </a:r>
          </a:p>
          <a:p>
            <a:pPr lvl="1" algn="just"/>
            <a:r>
              <a:rPr lang="en-US" i="1" smtClean="0"/>
              <a:t>Repeat</a:t>
            </a:r>
            <a:r>
              <a:rPr lang="en-US" smtClean="0"/>
              <a:t> the following steps for each student in the class.</a:t>
            </a:r>
          </a:p>
          <a:p>
            <a:pPr lvl="2" algn="just"/>
            <a:r>
              <a:rPr lang="en-US" sz="2400" smtClean="0"/>
              <a:t>Get student’s name.</a:t>
            </a:r>
          </a:p>
          <a:p>
            <a:pPr lvl="2" algn="just"/>
            <a:r>
              <a:rPr lang="en-US" sz="2400" smtClean="0"/>
              <a:t>Use algorithm 1.</a:t>
            </a:r>
          </a:p>
          <a:p>
            <a:pPr lvl="2" algn="just"/>
            <a:r>
              <a:rPr lang="en-US" sz="2400" smtClean="0"/>
              <a:t>Use the algorithm 2.</a:t>
            </a:r>
          </a:p>
          <a:p>
            <a:pPr lvl="2" algn="just"/>
            <a:r>
              <a:rPr lang="en-US" sz="2400" smtClean="0"/>
              <a:t>Update </a:t>
            </a:r>
            <a:r>
              <a:rPr lang="en-US" sz="2400" smtClean="0">
                <a:latin typeface="Courier New" pitchFamily="49" charset="0"/>
              </a:rPr>
              <a:t>totalAverage </a:t>
            </a:r>
            <a:r>
              <a:rPr lang="en-US" sz="2400" smtClean="0"/>
              <a:t>by adding current student’s average test score.</a:t>
            </a:r>
          </a:p>
          <a:p>
            <a:pPr lvl="1" algn="just"/>
            <a:r>
              <a:rPr lang="en-US" smtClean="0"/>
              <a:t>Determine the class average as follows:</a:t>
            </a:r>
          </a:p>
          <a:p>
            <a:pPr>
              <a:buFontTx/>
              <a:buNone/>
            </a:pPr>
            <a:r>
              <a:rPr lang="en-US" sz="2400" smtClean="0"/>
              <a:t>			</a:t>
            </a:r>
            <a:r>
              <a:rPr lang="en-US" sz="2400" smtClean="0">
                <a:latin typeface="Courier New" pitchFamily="49" charset="0"/>
              </a:rPr>
              <a:t>classAverage = totalAverage / 10</a:t>
            </a:r>
            <a:r>
              <a:rPr lang="en-US" sz="2400" smtClean="0"/>
              <a:t> 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714944-6658-43F4-828F-5ADB7FC0893F}" type="slidenum">
              <a:rPr lang="en-US"/>
              <a:pPr/>
              <a:t>20</a:t>
            </a:fld>
            <a:endParaRPr lang="en-US"/>
          </a:p>
        </p:txBody>
      </p:sp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Example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81025" y="1512888"/>
            <a:ext cx="7661275" cy="4454525"/>
          </a:xfrm>
        </p:spPr>
        <p:txBody>
          <a:bodyPr/>
          <a:lstStyle/>
          <a:p>
            <a:r>
              <a:rPr lang="en-US" u="sng" smtClean="0"/>
              <a:t>Step 1</a:t>
            </a:r>
            <a:r>
              <a:rPr lang="en-US" smtClean="0"/>
              <a:t> - Analyze the problem</a:t>
            </a:r>
          </a:p>
          <a:p>
            <a:pPr lvl="1"/>
            <a:r>
              <a:rPr lang="en-US" smtClean="0"/>
              <a:t>Outline the problem and its requirements</a:t>
            </a:r>
          </a:p>
          <a:p>
            <a:pPr lvl="1"/>
            <a:r>
              <a:rPr lang="en-US" smtClean="0"/>
              <a:t>Design steps (algorithm) to solve the problem</a:t>
            </a:r>
          </a:p>
          <a:p>
            <a:r>
              <a:rPr lang="en-US" u="sng" smtClean="0"/>
              <a:t>Step 2</a:t>
            </a:r>
            <a:r>
              <a:rPr lang="en-US" smtClean="0"/>
              <a:t> - Implement the algorithm</a:t>
            </a:r>
          </a:p>
          <a:p>
            <a:pPr lvl="1"/>
            <a:r>
              <a:rPr lang="en-US" smtClean="0"/>
              <a:t>Implement the algorithm in code</a:t>
            </a:r>
          </a:p>
          <a:p>
            <a:pPr lvl="1"/>
            <a:r>
              <a:rPr lang="en-US" smtClean="0"/>
              <a:t>Verify that the algorithm works</a:t>
            </a:r>
          </a:p>
          <a:p>
            <a:r>
              <a:rPr lang="en-US" u="sng" smtClean="0"/>
              <a:t>Step 3</a:t>
            </a:r>
            <a:r>
              <a:rPr lang="en-US" smtClean="0"/>
              <a:t> - Maintenance</a:t>
            </a:r>
          </a:p>
          <a:p>
            <a:pPr lvl="1"/>
            <a:r>
              <a:rPr lang="en-US" smtClean="0"/>
              <a:t>Use and modify the program if the problem domain changes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7F143-8A1F-4DF1-906A-68E3999B302A}" type="slidenum">
              <a:rPr lang="en-US"/>
              <a:pPr/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Problem Solving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458200" cy="4876800"/>
          </a:xfrm>
        </p:spPr>
        <p:txBody>
          <a:bodyPr/>
          <a:lstStyle/>
          <a:p>
            <a:r>
              <a:rPr lang="en-US" u="sng" smtClean="0"/>
              <a:t>Problem</a:t>
            </a:r>
            <a:r>
              <a:rPr lang="en-US" smtClean="0"/>
              <a:t>: </a:t>
            </a:r>
          </a:p>
          <a:p>
            <a:pPr>
              <a:buFontTx/>
              <a:buNone/>
            </a:pPr>
            <a:r>
              <a:rPr lang="en-US" smtClean="0"/>
              <a:t>	Design an algorithm to find the perimeter and area of a rectangle.</a:t>
            </a:r>
          </a:p>
          <a:p>
            <a:endParaRPr lang="en-US" sz="2400" smtClean="0"/>
          </a:p>
          <a:p>
            <a:r>
              <a:rPr lang="en-US" u="sng" smtClean="0"/>
              <a:t>Information</a:t>
            </a:r>
            <a:r>
              <a:rPr lang="en-US" smtClean="0"/>
              <a:t>: </a:t>
            </a:r>
          </a:p>
          <a:p>
            <a:pPr>
              <a:buFontTx/>
              <a:buNone/>
            </a:pPr>
            <a:r>
              <a:rPr lang="en-US" smtClean="0"/>
              <a:t>	The perimeter and area of the rectangle are given by the following formulas:</a:t>
            </a:r>
          </a:p>
          <a:p>
            <a:pPr lvl="1">
              <a:buFontTx/>
              <a:buNone/>
            </a:pPr>
            <a:r>
              <a:rPr lang="en-US" sz="2200" smtClean="0"/>
              <a:t>		</a:t>
            </a:r>
            <a:r>
              <a:rPr lang="en-US" smtClean="0">
                <a:latin typeface="Courier New" pitchFamily="49" charset="0"/>
              </a:rPr>
              <a:t>perimeter = 2 * (length + width)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	area = length * width</a:t>
            </a:r>
            <a:endParaRPr lang="en-US" smtClean="0"/>
          </a:p>
          <a:p>
            <a:endParaRPr lang="en-US" smtClean="0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10FFE-B9DC-4398-9072-7DD73E806722}" type="slidenum">
              <a:rPr lang="en-US"/>
              <a:pPr/>
              <a:t>4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/>
              <a:t>Example 1: Rectangle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544638"/>
            <a:ext cx="8039100" cy="458311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Requirements: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Input: length and width of the rectangle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Output: perimeter and area of the rectangle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/>
              <a:t>Process: perimeter  = ???, area =???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endParaRPr lang="en-US" sz="2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27BAF-C846-4588-AA1C-49FE4C3DC2AB}" type="slidenum">
              <a:rPr lang="en-US"/>
              <a:pPr/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88900"/>
            <a:ext cx="8226425" cy="113665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497013"/>
            <a:ext cx="8202612" cy="46307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dirty="0" smtClean="0"/>
              <a:t>Algorithm: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800" dirty="0" smtClean="0"/>
              <a:t>Get length of the rectangle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800" dirty="0" smtClean="0"/>
              <a:t>Get width of the rectangle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800" dirty="0" smtClean="0"/>
              <a:t>Find the perimeter using the following equation:</a:t>
            </a:r>
          </a:p>
          <a:p>
            <a:pPr marL="914400" indent="0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perimeter = 2 * (length + width)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800" dirty="0" smtClean="0"/>
              <a:t>Find the area using the following equation:</a:t>
            </a:r>
          </a:p>
          <a:p>
            <a:pPr marL="914400" lvl="1" indent="0">
              <a:lnSpc>
                <a:spcPct val="80000"/>
              </a:lnSpc>
              <a:spcBef>
                <a:spcPct val="40000"/>
              </a:spcBef>
              <a:buFont typeface="Arial" charset="0"/>
              <a:buNone/>
              <a:defRPr/>
            </a:pPr>
            <a:r>
              <a:rPr lang="en-US" sz="2800" dirty="0" smtClean="0">
                <a:latin typeface="Courier New" pitchFamily="49" charset="0"/>
              </a:rPr>
              <a:t>area = length * width</a:t>
            </a:r>
            <a:endParaRPr lang="en-US" sz="2800" dirty="0" smtClean="0"/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sz="2800" dirty="0" smtClean="0"/>
              <a:t>Display the result perimeter and area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A1C2E2-62F2-42B9-8AF6-11AD316650DD}" type="slidenum">
              <a:rPr lang="en-US"/>
              <a:pPr/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" y="79375"/>
            <a:ext cx="8226425" cy="1136650"/>
          </a:xfrm>
        </p:spPr>
        <p:txBody>
          <a:bodyPr/>
          <a:lstStyle/>
          <a:p>
            <a:pPr>
              <a:defRPr/>
            </a:pPr>
            <a:r>
              <a:rPr lang="en-US" cap="all" dirty="0" smtClean="0"/>
              <a:t>Example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6E7EEC-1804-4250-B286-501E6750E896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cap="all" dirty="0" smtClean="0"/>
              <a:t>Example 2: Calculate Car Park Charge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3575" y="1498600"/>
            <a:ext cx="80025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charset="2"/>
              <a:buNone/>
            </a:pPr>
            <a:r>
              <a:rPr lang="en-US" sz="2800">
                <a:solidFill>
                  <a:schemeClr val="tx1"/>
                </a:solidFill>
              </a:rPr>
              <a:t>A car park has the following charges:</a:t>
            </a:r>
          </a:p>
          <a:p>
            <a:pPr>
              <a:lnSpc>
                <a:spcPct val="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charset="2"/>
              <a:buNone/>
            </a:pPr>
            <a:endParaRPr lang="en-US" sz="28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charset="2"/>
              <a:buNone/>
            </a:pPr>
            <a:r>
              <a:rPr lang="en-US" sz="2800">
                <a:solidFill>
                  <a:schemeClr val="tx1"/>
                </a:solidFill>
              </a:rPr>
              <a:t>The 1</a:t>
            </a:r>
            <a:r>
              <a:rPr lang="en-US" sz="2800" baseline="30000">
                <a:solidFill>
                  <a:schemeClr val="tx1"/>
                </a:solidFill>
              </a:rPr>
              <a:t>st</a:t>
            </a:r>
            <a:r>
              <a:rPr lang="en-US" sz="2800">
                <a:solidFill>
                  <a:schemeClr val="tx1"/>
                </a:solidFill>
              </a:rPr>
              <a:t> hour costs RM2.00. The subsequent hours cost RM1.00 per hour. Write an algorithm to calculate the charges based on a vehicle’s entry and exit time.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862013" y="4899025"/>
            <a:ext cx="1981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400" b="1" dirty="0" err="1">
                <a:solidFill>
                  <a:srgbClr val="212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Entry_time</a:t>
            </a:r>
            <a:endParaRPr lang="en-US" sz="2400" b="1" dirty="0">
              <a:solidFill>
                <a:srgbClr val="212747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solidFill>
                  <a:srgbClr val="212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</a:t>
            </a:r>
            <a:r>
              <a:rPr lang="en-US" sz="2400" b="1" dirty="0" err="1">
                <a:solidFill>
                  <a:srgbClr val="212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Exit_time</a:t>
            </a:r>
            <a:endParaRPr lang="en-US" sz="2400" b="1" dirty="0">
              <a:solidFill>
                <a:srgbClr val="212747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7086600" y="5029200"/>
            <a:ext cx="15113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Charge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429000" y="5029200"/>
            <a:ext cx="2286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????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066800" y="4065588"/>
            <a:ext cx="984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212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Input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3657600" y="4038600"/>
            <a:ext cx="1981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Process</a:t>
            </a: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6934200" y="4129088"/>
            <a:ext cx="1263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212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Output</a:t>
            </a:r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5638800" y="4343400"/>
            <a:ext cx="13144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2152650" y="4343400"/>
            <a:ext cx="15049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utoUpdateAnimBg="0"/>
      <p:bldP spid="167941" grpId="0" autoUpdateAnimBg="0"/>
      <p:bldP spid="167942" grpId="0" autoUpdateAnimBg="0"/>
      <p:bldP spid="167943" grpId="0" autoUpdateAnimBg="0"/>
      <p:bldP spid="167944" grpId="0" animBg="1" autoUpdateAnimBg="0"/>
      <p:bldP spid="167945" grpId="0" autoUpdateAnimBg="0"/>
      <p:bldP spid="167946" grpId="0" animBg="1"/>
      <p:bldP spid="1679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56503-2E15-465C-BC9A-4AE9C8375524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10795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Example 2: Flowchart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73138" y="1374775"/>
            <a:ext cx="7772400" cy="5105400"/>
            <a:chOff x="973138" y="1470025"/>
            <a:chExt cx="7772400" cy="5105400"/>
          </a:xfrm>
        </p:grpSpPr>
        <p:sp>
          <p:nvSpPr>
            <p:cNvPr id="168963" name="AutoShape 3"/>
            <p:cNvSpPr>
              <a:spLocks noChangeArrowheads="1"/>
            </p:cNvSpPr>
            <p:nvPr/>
          </p:nvSpPr>
          <p:spPr bwMode="auto">
            <a:xfrm>
              <a:off x="3259138" y="2232025"/>
              <a:ext cx="2895600" cy="609600"/>
            </a:xfrm>
            <a:prstGeom prst="parallelogram">
              <a:avLst>
                <a:gd name="adj" fmla="val 11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Input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Entry_time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Input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Exit_time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868738" y="1470025"/>
              <a:ext cx="12954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Start</a:t>
              </a:r>
            </a:p>
          </p:txBody>
        </p:sp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>
              <a:off x="3106738" y="5203825"/>
              <a:ext cx="2590800" cy="609600"/>
            </a:xfrm>
            <a:prstGeom prst="parallelogram">
              <a:avLst>
                <a:gd name="adj" fmla="val 10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Output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</a:t>
              </a:r>
            </a:p>
          </p:txBody>
        </p:sp>
        <p:sp>
          <p:nvSpPr>
            <p:cNvPr id="168966" name="Oval 6"/>
            <p:cNvSpPr>
              <a:spLocks noChangeArrowheads="1"/>
            </p:cNvSpPr>
            <p:nvPr/>
          </p:nvSpPr>
          <p:spPr bwMode="auto">
            <a:xfrm>
              <a:off x="3868738" y="6118225"/>
              <a:ext cx="12954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End</a:t>
              </a:r>
            </a:p>
          </p:txBody>
        </p:sp>
        <p:sp>
          <p:nvSpPr>
            <p:cNvPr id="32778" name="Line 7"/>
            <p:cNvSpPr>
              <a:spLocks noChangeShapeType="1"/>
            </p:cNvSpPr>
            <p:nvPr/>
          </p:nvSpPr>
          <p:spPr bwMode="auto">
            <a:xfrm>
              <a:off x="4554538" y="19272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9" name="Line 8"/>
            <p:cNvSpPr>
              <a:spLocks noChangeShapeType="1"/>
            </p:cNvSpPr>
            <p:nvPr/>
          </p:nvSpPr>
          <p:spPr bwMode="auto">
            <a:xfrm>
              <a:off x="4554538" y="28416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0" name="Line 9"/>
            <p:cNvSpPr>
              <a:spLocks noChangeShapeType="1"/>
            </p:cNvSpPr>
            <p:nvPr/>
          </p:nvSpPr>
          <p:spPr bwMode="auto">
            <a:xfrm>
              <a:off x="4554538" y="37560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72" name="Rectangle 12"/>
            <p:cNvSpPr>
              <a:spLocks noChangeArrowheads="1"/>
            </p:cNvSpPr>
            <p:nvPr/>
          </p:nvSpPr>
          <p:spPr bwMode="auto">
            <a:xfrm>
              <a:off x="2268538" y="3146425"/>
              <a:ext cx="44958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Period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Exit_time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 –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Entry_time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168974" name="AutoShape 14"/>
            <p:cNvSpPr>
              <a:spLocks noChangeArrowheads="1"/>
            </p:cNvSpPr>
            <p:nvPr/>
          </p:nvSpPr>
          <p:spPr bwMode="auto">
            <a:xfrm>
              <a:off x="3792538" y="4060825"/>
              <a:ext cx="1447800" cy="1066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Period &gt; 1?</a:t>
              </a:r>
            </a:p>
          </p:txBody>
        </p:sp>
        <p:grpSp>
          <p:nvGrpSpPr>
            <p:cNvPr id="32783" name="Group 28"/>
            <p:cNvGrpSpPr>
              <a:grpSpLocks/>
            </p:cNvGrpSpPr>
            <p:nvPr/>
          </p:nvGrpSpPr>
          <p:grpSpPr bwMode="auto">
            <a:xfrm>
              <a:off x="5240338" y="4137025"/>
              <a:ext cx="609600" cy="457200"/>
              <a:chOff x="3456" y="2400"/>
              <a:chExt cx="384" cy="288"/>
            </a:xfrm>
          </p:grpSpPr>
          <p:sp>
            <p:nvSpPr>
              <p:cNvPr id="32796" name="Line 15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56" y="2400"/>
                <a:ext cx="3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ea typeface="+mn-ea"/>
                  </a:rPr>
                  <a:t>Yes</a:t>
                </a:r>
              </a:p>
            </p:txBody>
          </p:sp>
        </p:grp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5849938" y="4289425"/>
              <a:ext cx="28956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 2 + (Period * 1)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973138" y="4289425"/>
              <a:ext cx="22860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2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 </a:t>
              </a:r>
            </a:p>
          </p:txBody>
        </p:sp>
        <p:grpSp>
          <p:nvGrpSpPr>
            <p:cNvPr id="32786" name="Group 29"/>
            <p:cNvGrpSpPr>
              <a:grpSpLocks/>
            </p:cNvGrpSpPr>
            <p:nvPr/>
          </p:nvGrpSpPr>
          <p:grpSpPr bwMode="auto">
            <a:xfrm>
              <a:off x="3259138" y="4137025"/>
              <a:ext cx="609600" cy="457200"/>
              <a:chOff x="2208" y="2400"/>
              <a:chExt cx="384" cy="288"/>
            </a:xfrm>
          </p:grpSpPr>
          <p:sp>
            <p:nvSpPr>
              <p:cNvPr id="32794" name="Line 21"/>
              <p:cNvSpPr>
                <a:spLocks noChangeShapeType="1"/>
              </p:cNvSpPr>
              <p:nvPr/>
            </p:nvSpPr>
            <p:spPr bwMode="auto">
              <a:xfrm flipH="1">
                <a:off x="2208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2" name="Text Box 22"/>
              <p:cNvSpPr txBox="1">
                <a:spLocks noChangeArrowheads="1"/>
              </p:cNvSpPr>
              <p:nvPr/>
            </p:nvSpPr>
            <p:spPr bwMode="auto">
              <a:xfrm>
                <a:off x="2301" y="2400"/>
                <a:ext cx="2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ea typeface="+mn-ea"/>
                  </a:rPr>
                  <a:t>No</a:t>
                </a:r>
              </a:p>
            </p:txBody>
          </p:sp>
        </p:grpSp>
        <p:grpSp>
          <p:nvGrpSpPr>
            <p:cNvPr id="32787" name="Group 31"/>
            <p:cNvGrpSpPr>
              <a:grpSpLocks/>
            </p:cNvGrpSpPr>
            <p:nvPr/>
          </p:nvGrpSpPr>
          <p:grpSpPr bwMode="auto">
            <a:xfrm>
              <a:off x="2039938" y="4899025"/>
              <a:ext cx="1524000" cy="457200"/>
              <a:chOff x="1440" y="2880"/>
              <a:chExt cx="960" cy="288"/>
            </a:xfrm>
          </p:grpSpPr>
          <p:sp>
            <p:nvSpPr>
              <p:cNvPr id="32792" name="Line 23"/>
              <p:cNvSpPr>
                <a:spLocks noChangeShapeType="1"/>
              </p:cNvSpPr>
              <p:nvPr/>
            </p:nvSpPr>
            <p:spPr bwMode="auto">
              <a:xfrm>
                <a:off x="1440" y="288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3" name="Line 24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788" name="Group 30"/>
            <p:cNvGrpSpPr>
              <a:grpSpLocks/>
            </p:cNvGrpSpPr>
            <p:nvPr/>
          </p:nvGrpSpPr>
          <p:grpSpPr bwMode="auto">
            <a:xfrm>
              <a:off x="5545138" y="4899025"/>
              <a:ext cx="1524000" cy="457200"/>
              <a:chOff x="3648" y="2880"/>
              <a:chExt cx="960" cy="288"/>
            </a:xfrm>
          </p:grpSpPr>
          <p:sp>
            <p:nvSpPr>
              <p:cNvPr id="32790" name="Line 25"/>
              <p:cNvSpPr>
                <a:spLocks noChangeShapeType="1"/>
              </p:cNvSpPr>
              <p:nvPr/>
            </p:nvSpPr>
            <p:spPr bwMode="auto">
              <a:xfrm flipH="1">
                <a:off x="4608" y="288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1" name="Line 26"/>
              <p:cNvSpPr>
                <a:spLocks noChangeShapeType="1"/>
              </p:cNvSpPr>
              <p:nvPr/>
            </p:nvSpPr>
            <p:spPr bwMode="auto">
              <a:xfrm flipH="1">
                <a:off x="3648" y="316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789" name="Line 27"/>
            <p:cNvSpPr>
              <a:spLocks noChangeShapeType="1"/>
            </p:cNvSpPr>
            <p:nvPr/>
          </p:nvSpPr>
          <p:spPr bwMode="auto">
            <a:xfrm>
              <a:off x="4554538" y="58134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8"/>
          <p:cNvSpPr txBox="1">
            <a:spLocks noChangeArrowheads="1"/>
          </p:cNvSpPr>
          <p:nvPr/>
        </p:nvSpPr>
        <p:spPr bwMode="auto">
          <a:xfrm>
            <a:off x="5427663" y="2170113"/>
            <a:ext cx="36449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cin &gt;&gt; entry_time &gt;&gt; exit_time;</a:t>
            </a:r>
          </a:p>
        </p:txBody>
      </p:sp>
      <p:sp>
        <p:nvSpPr>
          <p:cNvPr id="33795" name="Text Box 29"/>
          <p:cNvSpPr txBox="1">
            <a:spLocks noChangeArrowheads="1"/>
          </p:cNvSpPr>
          <p:nvPr/>
        </p:nvSpPr>
        <p:spPr bwMode="auto">
          <a:xfrm>
            <a:off x="5419725" y="3162300"/>
            <a:ext cx="37242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period = exit_time – entry_time;</a:t>
            </a:r>
          </a:p>
        </p:txBody>
      </p:sp>
      <p:sp>
        <p:nvSpPr>
          <p:cNvPr id="33796" name="Text Box 52"/>
          <p:cNvSpPr txBox="1">
            <a:spLocks noChangeArrowheads="1"/>
          </p:cNvSpPr>
          <p:nvPr/>
        </p:nvSpPr>
        <p:spPr bwMode="auto">
          <a:xfrm>
            <a:off x="5456238" y="4838700"/>
            <a:ext cx="36195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if  (period &gt; 1)</a:t>
            </a:r>
          </a:p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	charge = 2 + ( period *1);</a:t>
            </a:r>
          </a:p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else</a:t>
            </a:r>
          </a:p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	charge = 2;</a:t>
            </a:r>
          </a:p>
          <a:p>
            <a:r>
              <a:rPr lang="en-US" sz="2400">
                <a:solidFill>
                  <a:schemeClr val="tx1"/>
                </a:solidFill>
                <a:latin typeface="Arial Narrow" pitchFamily="34" charset="0"/>
              </a:rPr>
              <a:t>cout &lt;&lt;charge;</a:t>
            </a:r>
          </a:p>
        </p:txBody>
      </p:sp>
      <p:sp>
        <p:nvSpPr>
          <p:cNvPr id="33798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F886AF-27F4-482F-A267-CCCF2A86BED6}" type="slidenum">
              <a:rPr lang="en-US"/>
              <a:pPr/>
              <a:t>9</a:t>
            </a:fld>
            <a:endParaRPr lang="en-US"/>
          </a:p>
        </p:txBody>
      </p:sp>
      <p:sp>
        <p:nvSpPr>
          <p:cNvPr id="33799" name="Rectangle 54"/>
          <p:cNvSpPr>
            <a:spLocks noGrp="1" noChangeArrowheads="1"/>
          </p:cNvSpPr>
          <p:nvPr>
            <p:ph type="title"/>
          </p:nvPr>
        </p:nvSpPr>
        <p:spPr>
          <a:xfrm>
            <a:off x="220663" y="111125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cap="all" dirty="0" smtClean="0"/>
              <a:t>Example 2: Flowchart</a:t>
            </a:r>
          </a:p>
        </p:txBody>
      </p:sp>
      <p:grpSp>
        <p:nvGrpSpPr>
          <p:cNvPr id="33800" name="Group 31"/>
          <p:cNvGrpSpPr>
            <a:grpSpLocks/>
          </p:cNvGrpSpPr>
          <p:nvPr/>
        </p:nvGrpSpPr>
        <p:grpSpPr bwMode="auto">
          <a:xfrm>
            <a:off x="3227388" y="4527550"/>
            <a:ext cx="1587" cy="373063"/>
            <a:chOff x="1440" y="2880"/>
            <a:chExt cx="960" cy="288"/>
          </a:xfrm>
        </p:grpSpPr>
        <p:sp>
          <p:nvSpPr>
            <p:cNvPr id="33826" name="Line 23"/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7" name="Line 24"/>
            <p:cNvSpPr>
              <a:spLocks noChangeShapeType="1"/>
            </p:cNvSpPr>
            <p:nvPr/>
          </p:nvSpPr>
          <p:spPr bwMode="auto">
            <a:xfrm>
              <a:off x="1440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1" name="Group 53"/>
          <p:cNvGrpSpPr>
            <a:grpSpLocks/>
          </p:cNvGrpSpPr>
          <p:nvPr/>
        </p:nvGrpSpPr>
        <p:grpSpPr bwMode="auto">
          <a:xfrm>
            <a:off x="165100" y="1614488"/>
            <a:ext cx="6719888" cy="4171950"/>
            <a:chOff x="1064221" y="2307741"/>
            <a:chExt cx="6719591" cy="4173088"/>
          </a:xfrm>
        </p:grpSpPr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3040571" y="2930590"/>
              <a:ext cx="2503377" cy="498279"/>
            </a:xfrm>
            <a:prstGeom prst="parallelogram">
              <a:avLst>
                <a:gd name="adj" fmla="val 11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Input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Entry_time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Input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Exit_time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567598" y="2307741"/>
              <a:ext cx="1119932" cy="3737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Start</a:t>
              </a:r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2908814" y="5359701"/>
              <a:ext cx="2239864" cy="498279"/>
            </a:xfrm>
            <a:prstGeom prst="parallelogram">
              <a:avLst>
                <a:gd name="adj" fmla="val 10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Output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67598" y="6107120"/>
              <a:ext cx="1119932" cy="3737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End</a:t>
              </a:r>
            </a:p>
          </p:txBody>
        </p:sp>
        <p:sp>
          <p:nvSpPr>
            <p:cNvPr id="33812" name="Line 7"/>
            <p:cNvSpPr>
              <a:spLocks noChangeShapeType="1"/>
            </p:cNvSpPr>
            <p:nvPr/>
          </p:nvSpPr>
          <p:spPr bwMode="auto">
            <a:xfrm>
              <a:off x="4160503" y="2681450"/>
              <a:ext cx="0" cy="249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>
              <a:off x="4160503" y="3428869"/>
              <a:ext cx="0" cy="249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Line 9"/>
            <p:cNvSpPr>
              <a:spLocks noChangeShapeType="1"/>
            </p:cNvSpPr>
            <p:nvPr/>
          </p:nvSpPr>
          <p:spPr bwMode="auto">
            <a:xfrm>
              <a:off x="4160503" y="4176288"/>
              <a:ext cx="0" cy="249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2184153" y="3678009"/>
              <a:ext cx="3886822" cy="498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Period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Exit_time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 – </a:t>
              </a:r>
              <a:r>
                <a:rPr lang="en-US" sz="2000" b="1" dirty="0" err="1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Entry_time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>
              <a:off x="3501719" y="4425427"/>
              <a:ext cx="1251689" cy="87198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Period &gt; 1?</a:t>
              </a:r>
            </a:p>
          </p:txBody>
        </p:sp>
        <p:grpSp>
          <p:nvGrpSpPr>
            <p:cNvPr id="33817" name="Group 28"/>
            <p:cNvGrpSpPr>
              <a:grpSpLocks/>
            </p:cNvGrpSpPr>
            <p:nvPr/>
          </p:nvGrpSpPr>
          <p:grpSpPr bwMode="auto">
            <a:xfrm>
              <a:off x="4753408" y="4875481"/>
              <a:ext cx="527027" cy="235"/>
              <a:chOff x="3456" y="2400"/>
              <a:chExt cx="384" cy="288"/>
            </a:xfrm>
          </p:grpSpPr>
          <p:sp>
            <p:nvSpPr>
              <p:cNvPr id="33824" name="Line 15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Text Box 16"/>
              <p:cNvSpPr txBox="1">
                <a:spLocks noChangeArrowheads="1"/>
              </p:cNvSpPr>
              <p:nvPr/>
            </p:nvSpPr>
            <p:spPr bwMode="auto">
              <a:xfrm>
                <a:off x="3456" y="2335"/>
                <a:ext cx="35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ea typeface="+mn-ea"/>
                  </a:rPr>
                  <a:t>Yes</a:t>
                </a:r>
              </a:p>
            </p:txBody>
          </p:sp>
        </p:grp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5280435" y="4612282"/>
              <a:ext cx="2503377" cy="498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 2 + (Period * 1)</a:t>
              </a:r>
              <a:endParaRPr lang="en-US" sz="2000" b="1" dirty="0">
                <a:ln w="1905"/>
                <a:solidFill>
                  <a:srgbClr val="21274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+mn-ea"/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1064221" y="4612282"/>
              <a:ext cx="1976350" cy="498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Charge 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  <a:sym typeface="Wingdings" pitchFamily="2" charset="2"/>
                </a:rPr>
                <a:t>2</a:t>
              </a:r>
              <a:r>
                <a:rPr lang="en-US" sz="2000" b="1" dirty="0">
                  <a:ln w="1905"/>
                  <a:solidFill>
                    <a:srgbClr val="212747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+mn-ea"/>
                </a:rPr>
                <a:t> </a:t>
              </a:r>
            </a:p>
          </p:txBody>
        </p:sp>
        <p:grpSp>
          <p:nvGrpSpPr>
            <p:cNvPr id="33820" name="Group 29"/>
            <p:cNvGrpSpPr>
              <a:grpSpLocks/>
            </p:cNvGrpSpPr>
            <p:nvPr/>
          </p:nvGrpSpPr>
          <p:grpSpPr bwMode="auto">
            <a:xfrm>
              <a:off x="3040571" y="4875481"/>
              <a:ext cx="527027" cy="235"/>
              <a:chOff x="2208" y="2400"/>
              <a:chExt cx="384" cy="288"/>
            </a:xfrm>
          </p:grpSpPr>
          <p:sp>
            <p:nvSpPr>
              <p:cNvPr id="33822" name="Line 21"/>
              <p:cNvSpPr>
                <a:spLocks noChangeShapeType="1"/>
              </p:cNvSpPr>
              <p:nvPr/>
            </p:nvSpPr>
            <p:spPr bwMode="auto">
              <a:xfrm flipH="1">
                <a:off x="2208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2301" y="2335"/>
                <a:ext cx="291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ea typeface="+mn-ea"/>
                  </a:rPr>
                  <a:t>No</a:t>
                </a:r>
              </a:p>
            </p:txBody>
          </p:sp>
        </p:grpSp>
        <p:sp>
          <p:nvSpPr>
            <p:cNvPr id="33821" name="Line 27"/>
            <p:cNvSpPr>
              <a:spLocks noChangeShapeType="1"/>
            </p:cNvSpPr>
            <p:nvPr/>
          </p:nvSpPr>
          <p:spPr bwMode="auto">
            <a:xfrm>
              <a:off x="4160503" y="5857980"/>
              <a:ext cx="0" cy="2491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2" name="Group 58"/>
          <p:cNvGrpSpPr>
            <a:grpSpLocks noChangeAspect="1"/>
          </p:cNvGrpSpPr>
          <p:nvPr/>
        </p:nvGrpSpPr>
        <p:grpSpPr bwMode="auto">
          <a:xfrm>
            <a:off x="1019175" y="4400550"/>
            <a:ext cx="1371600" cy="411163"/>
            <a:chOff x="460520" y="4507545"/>
            <a:chExt cx="1524000" cy="457200"/>
          </a:xfrm>
        </p:grpSpPr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460520" y="450754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460520" y="4964745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3" name="Group 59"/>
          <p:cNvGrpSpPr>
            <a:grpSpLocks noChangeAspect="1"/>
          </p:cNvGrpSpPr>
          <p:nvPr/>
        </p:nvGrpSpPr>
        <p:grpSpPr bwMode="auto">
          <a:xfrm>
            <a:off x="4048125" y="4400550"/>
            <a:ext cx="1371600" cy="458788"/>
            <a:chOff x="3965720" y="4454761"/>
            <a:chExt cx="1524000" cy="509984"/>
          </a:xfrm>
        </p:grpSpPr>
        <p:sp>
          <p:nvSpPr>
            <p:cNvPr id="33804" name="Line 25"/>
            <p:cNvSpPr>
              <a:spLocks noChangeShapeType="1"/>
            </p:cNvSpPr>
            <p:nvPr/>
          </p:nvSpPr>
          <p:spPr bwMode="auto">
            <a:xfrm flipH="1">
              <a:off x="5489720" y="4454761"/>
              <a:ext cx="0" cy="457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5" name="Line 26"/>
            <p:cNvSpPr>
              <a:spLocks noChangeShapeType="1"/>
            </p:cNvSpPr>
            <p:nvPr/>
          </p:nvSpPr>
          <p:spPr bwMode="auto">
            <a:xfrm flipH="1">
              <a:off x="3965720" y="4964745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667</TotalTime>
  <Words>608</Words>
  <Application>Microsoft Office PowerPoint</Application>
  <PresentationFormat>On-screen Show (4:3)</PresentationFormat>
  <Paragraphs>199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Problem solving</vt:lpstr>
      <vt:lpstr>Problem Solving</vt:lpstr>
      <vt:lpstr>Problem Solving Process</vt:lpstr>
      <vt:lpstr>Example 1: Rectangle</vt:lpstr>
      <vt:lpstr>Example 1</vt:lpstr>
      <vt:lpstr>Example 1</vt:lpstr>
      <vt:lpstr>Example 2: Calculate Car Park Charge</vt:lpstr>
      <vt:lpstr>Example 2: Flowchart</vt:lpstr>
      <vt:lpstr>Example 2: Flowchart</vt:lpstr>
      <vt:lpstr>Example 2: C++ Program</vt:lpstr>
      <vt:lpstr>Example 3: Paycheck</vt:lpstr>
      <vt:lpstr>Example 3</vt:lpstr>
      <vt:lpstr>Example 3</vt:lpstr>
      <vt:lpstr>Example 3</vt:lpstr>
      <vt:lpstr>Example 3</vt:lpstr>
      <vt:lpstr>Example 3</vt:lpstr>
      <vt:lpstr>Example 4: Average Test Score</vt:lpstr>
      <vt:lpstr>Example 4</vt:lpstr>
      <vt:lpstr>Example 4</vt:lpstr>
      <vt:lpstr>Example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Windows User</cp:lastModifiedBy>
  <cp:revision>87</cp:revision>
  <dcterms:modified xsi:type="dcterms:W3CDTF">2012-02-12T15:04:00Z</dcterms:modified>
</cp:coreProperties>
</file>