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340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212747"/>
    <a:srgbClr val="000000"/>
    <a:srgbClr val="212547"/>
    <a:srgbClr val="0000CC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1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notesViewPr>
    <p:cSldViewPr snapToGrid="0">
      <p:cViewPr varScale="1">
        <p:scale>
          <a:sx n="52" d="100"/>
          <a:sy n="52" d="100"/>
        </p:scale>
        <p:origin x="-186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TK1914, 20112012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0BA3FD-906E-4852-8704-4DA86D3A5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6148388"/>
            <a:ext cx="0" cy="1368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Example of logical error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Example of logical error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4F9B6D-906D-48DA-9A9E-B0BD16952E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64E147-39EE-4F10-8548-9D1048AAF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3DFAD6-8989-484F-91A1-48BA1B634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6425" cy="5849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FTSM :: TK1914 20112012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D008D-9510-4635-87D0-7340F6206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754E00-BA1F-4525-8BC9-61181A2C7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DFEDD3-6B75-48D9-BF1C-E867D19379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87CA5B-5410-4342-93FF-D8A9196F6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45F282-D690-40E2-B776-E0535FCE3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0133EC-E268-4F14-B255-30A337976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76C05D9-828D-42EE-920E-5E932EE17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A77D7E-6B9A-4327-A6AD-674100E44E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01CF8C-C4D0-4231-A633-8BD0C448D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46B2E1-75B1-4471-A47C-A231986F4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sm.ukm.my/zma/TK1914/05-Algorithms%20and%20Proble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212747"/>
                </a:solidFill>
              </a:rPr>
              <a:t>Syntax and logical error</a:t>
            </a:r>
            <a:endParaRPr lang="en-US" dirty="0">
              <a:solidFill>
                <a:srgbClr val="212747"/>
              </a:solidFill>
            </a:endParaRP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5E71C8-0CF5-4F34-BE2E-C7A1BBE157FC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5817476"/>
            <a:ext cx="8839200" cy="81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1274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Source : </a:t>
            </a: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http://www.ftsm.ukm.my/zma/TK1914/05-Algorithms and Problem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Solving.ppt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04938"/>
            <a:ext cx="8437562" cy="4527550"/>
          </a:xfrm>
        </p:spPr>
        <p:txBody>
          <a:bodyPr/>
          <a:lstStyle/>
          <a:p>
            <a:r>
              <a:rPr lang="en-US" smtClean="0"/>
              <a:t>Syntax errors are errors in the source code which are related to the syntax of the language.</a:t>
            </a:r>
          </a:p>
          <a:p>
            <a:r>
              <a:rPr lang="en-US" smtClean="0"/>
              <a:t>Syntax errors are detected by the compiler.  An executable file will be generated by the compiler only if the source code it compiles has no syntax errors.</a:t>
            </a:r>
          </a:p>
          <a:p>
            <a:r>
              <a:rPr lang="en-US" smtClean="0"/>
              <a:t>Syntax errors are reported by the compiler in the form of error messages.</a:t>
            </a:r>
            <a:endParaRPr lang="en-US" sz="3900" smtClean="0">
              <a:latin typeface="Courier New" pitchFamily="49" charset="0"/>
            </a:endParaRPr>
          </a:p>
          <a:p>
            <a:pPr>
              <a:buFont typeface="Wingdings" charset="2"/>
              <a:buNone/>
            </a:pPr>
            <a:endParaRPr lang="en-US" smtClean="0"/>
          </a:p>
          <a:p>
            <a:pPr lvl="3">
              <a:buFont typeface="Wingdings" charset="2"/>
              <a:buNone/>
            </a:pPr>
            <a:endParaRPr lang="en-US" sz="280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B2DD4-5EED-400A-8B3E-342E03F82A43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ERRORS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0" name="Picture 4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l="5373" t="58226" r="30502" b="9795"/>
          <a:stretch>
            <a:fillRect/>
          </a:stretch>
        </p:blipFill>
        <p:spPr>
          <a:xfrm>
            <a:off x="571500" y="4089400"/>
            <a:ext cx="7877175" cy="2355850"/>
          </a:xfrm>
        </p:spPr>
      </p:pic>
      <p:sp>
        <p:nvSpPr>
          <p:cNvPr id="563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0F893A-9D7A-45C0-9689-1E870FEEF135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593725" y="1292225"/>
            <a:ext cx="8013700" cy="2203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#include</a:t>
            </a:r>
            <a:r>
              <a:rPr lang="en-US" sz="2400">
                <a:solidFill>
                  <a:srgbClr val="000000"/>
                </a:solidFill>
              </a:rPr>
              <a:t> &lt;iostream&gt;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using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u="sng">
                <a:solidFill>
                  <a:schemeClr val="accent2"/>
                </a:solidFill>
              </a:rPr>
              <a:t>namespace</a:t>
            </a:r>
            <a:r>
              <a:rPr lang="en-US" sz="2400">
                <a:solidFill>
                  <a:srgbClr val="000000"/>
                </a:solidFill>
              </a:rPr>
              <a:t> std;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int</a:t>
            </a:r>
            <a:r>
              <a:rPr lang="en-US" sz="2400">
                <a:solidFill>
                  <a:srgbClr val="000000"/>
                </a:solidFill>
              </a:rPr>
              <a:t> main() {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cout &lt;&lt; "This program has errors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 u="sng">
                <a:solidFill>
                  <a:schemeClr val="accent2"/>
                </a:solidFill>
              </a:rPr>
              <a:t>return</a:t>
            </a:r>
            <a:r>
              <a:rPr lang="en-US" sz="2400">
                <a:solidFill>
                  <a:srgbClr val="000000"/>
                </a:solidFill>
              </a:rPr>
              <a:t>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1763" y="3624263"/>
            <a:ext cx="7183437" cy="2159000"/>
            <a:chOff x="83" y="2104"/>
            <a:chExt cx="4525" cy="1360"/>
          </a:xfrm>
        </p:grpSpPr>
        <p:sp>
          <p:nvSpPr>
            <p:cNvPr id="57349" name="Text Box 7"/>
            <p:cNvSpPr txBox="1">
              <a:spLocks noChangeArrowheads="1"/>
            </p:cNvSpPr>
            <p:nvPr/>
          </p:nvSpPr>
          <p:spPr bwMode="auto">
            <a:xfrm>
              <a:off x="500" y="2104"/>
              <a:ext cx="1204" cy="5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/>
                <a:t>Error messages displayed by the compiler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70" y="2847"/>
              <a:ext cx="4238" cy="617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Freeform 9"/>
            <p:cNvSpPr>
              <a:spLocks/>
            </p:cNvSpPr>
            <p:nvPr/>
          </p:nvSpPr>
          <p:spPr bwMode="auto">
            <a:xfrm>
              <a:off x="83" y="2197"/>
              <a:ext cx="402" cy="1045"/>
            </a:xfrm>
            <a:custGeom>
              <a:avLst/>
              <a:gdLst>
                <a:gd name="T0" fmla="*/ 522 w 353"/>
                <a:gd name="T1" fmla="*/ 0 h 1094"/>
                <a:gd name="T2" fmla="*/ 73 w 353"/>
                <a:gd name="T3" fmla="*/ 136 h 1094"/>
                <a:gd name="T4" fmla="*/ 84 w 353"/>
                <a:gd name="T5" fmla="*/ 796 h 1094"/>
                <a:gd name="T6" fmla="*/ 375 w 353"/>
                <a:gd name="T7" fmla="*/ 953 h 10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3"/>
                <a:gd name="T13" fmla="*/ 0 h 1094"/>
                <a:gd name="T14" fmla="*/ 353 w 353"/>
                <a:gd name="T15" fmla="*/ 1094 h 10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3" h="1094">
                  <a:moveTo>
                    <a:pt x="353" y="0"/>
                  </a:moveTo>
                  <a:cubicBezTo>
                    <a:pt x="225" y="2"/>
                    <a:pt x="98" y="4"/>
                    <a:pt x="49" y="156"/>
                  </a:cubicBezTo>
                  <a:cubicBezTo>
                    <a:pt x="0" y="308"/>
                    <a:pt x="23" y="757"/>
                    <a:pt x="57" y="913"/>
                  </a:cubicBezTo>
                  <a:cubicBezTo>
                    <a:pt x="91" y="1069"/>
                    <a:pt x="172" y="1081"/>
                    <a:pt x="254" y="109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512888"/>
            <a:ext cx="8437562" cy="48768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600" smtClean="0"/>
              <a:t>Logical errors are errors which are related to program logic.  </a:t>
            </a:r>
          </a:p>
          <a:p>
            <a:pPr>
              <a:spcBef>
                <a:spcPts val="600"/>
              </a:spcBef>
            </a:pPr>
            <a:r>
              <a:rPr lang="en-US" sz="2600" smtClean="0"/>
              <a:t>Normally, logical errors are not detectable by the compiler.</a:t>
            </a:r>
          </a:p>
          <a:p>
            <a:pPr>
              <a:spcBef>
                <a:spcPts val="600"/>
              </a:spcBef>
            </a:pPr>
            <a:r>
              <a:rPr lang="en-US" sz="2600" smtClean="0"/>
              <a:t>Logical errors are usually detected during program runtime.  For example, a program producing unexpected results is an indication that it has logical errors.</a:t>
            </a:r>
          </a:p>
          <a:p>
            <a:pPr>
              <a:spcBef>
                <a:spcPts val="600"/>
              </a:spcBef>
            </a:pPr>
            <a:r>
              <a:rPr lang="en-US" sz="2600" smtClean="0"/>
              <a:t>It is important to remember that if the compiler does not produce any error messages, it does not mean that your program is free of logical errors.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2169B-E983-403C-BCCE-944AE4DE6408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ERRORS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Possible to remove all syntax errors in a program and still not have it run</a:t>
            </a:r>
          </a:p>
          <a:p>
            <a:pPr>
              <a:spcBef>
                <a:spcPct val="40000"/>
              </a:spcBef>
            </a:pPr>
            <a:r>
              <a:rPr lang="en-US" smtClean="0"/>
              <a:t>Even if it runs, it may still not do what you meant it to do </a:t>
            </a:r>
          </a:p>
          <a:p>
            <a:pPr>
              <a:spcBef>
                <a:spcPct val="40000"/>
              </a:spcBef>
            </a:pPr>
            <a:r>
              <a:rPr lang="en-US" smtClean="0"/>
              <a:t>For example,</a:t>
            </a:r>
          </a:p>
          <a:p>
            <a:pPr lvl="1">
              <a:spcBef>
                <a:spcPct val="40000"/>
              </a:spcBef>
              <a:buFont typeface="Wingdings" charset="2"/>
              <a:buNone/>
            </a:pPr>
            <a:r>
              <a:rPr lang="en-US" smtClean="0">
                <a:latin typeface="Courier New" pitchFamily="49" charset="0"/>
              </a:rPr>
              <a:t>	2 + 3 * 5</a:t>
            </a:r>
            <a:r>
              <a:rPr lang="en-US" smtClean="0"/>
              <a:t>  and  </a:t>
            </a:r>
            <a:r>
              <a:rPr lang="en-US" smtClean="0">
                <a:latin typeface="Courier New" pitchFamily="49" charset="0"/>
              </a:rPr>
              <a:t>(2 + 3) * 5</a:t>
            </a:r>
          </a:p>
          <a:p>
            <a:pPr>
              <a:spcBef>
                <a:spcPct val="40000"/>
              </a:spcBef>
              <a:buFont typeface="Wingdings" charset="2"/>
              <a:buNone/>
            </a:pPr>
            <a:r>
              <a:rPr lang="en-US" smtClean="0"/>
              <a:t>	are both syntactically correct expressions, but have different meanings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8E867-A71C-4168-88F2-25A9ECB2F3CC}" type="slidenum">
              <a:rPr lang="en-US"/>
              <a:pPr/>
              <a:t>5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ERRORS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930275" y="2601913"/>
            <a:ext cx="7847013" cy="4024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u="sng">
                <a:solidFill>
                  <a:schemeClr val="accent2"/>
                </a:solidFill>
              </a:rPr>
              <a:t>#include</a:t>
            </a:r>
            <a:r>
              <a:rPr lang="en-US" sz="2200">
                <a:solidFill>
                  <a:srgbClr val="000000"/>
                </a:solidFill>
              </a:rPr>
              <a:t> &lt;iostream&gt;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u="sng">
                <a:solidFill>
                  <a:schemeClr val="accent2"/>
                </a:solidFill>
              </a:rPr>
              <a:t>using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 u="sng">
                <a:solidFill>
                  <a:schemeClr val="accent2"/>
                </a:solidFill>
              </a:rPr>
              <a:t>namespace</a:t>
            </a:r>
            <a:r>
              <a:rPr lang="en-US" sz="2200">
                <a:solidFill>
                  <a:srgbClr val="000000"/>
                </a:solidFill>
              </a:rPr>
              <a:t> std;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u="sng">
                <a:solidFill>
                  <a:schemeClr val="accent2"/>
                </a:solidFill>
              </a:rPr>
              <a:t>int</a:t>
            </a:r>
            <a:r>
              <a:rPr lang="en-US" sz="2200">
                <a:solidFill>
                  <a:srgbClr val="000000"/>
                </a:solidFill>
              </a:rPr>
              <a:t> main()  {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	</a:t>
            </a:r>
            <a:r>
              <a:rPr lang="en-US" sz="2200" u="sng">
                <a:solidFill>
                  <a:schemeClr val="accent2"/>
                </a:solidFill>
              </a:rPr>
              <a:t>float</a:t>
            </a:r>
            <a:r>
              <a:rPr lang="en-US" sz="2200">
                <a:solidFill>
                  <a:srgbClr val="000000"/>
                </a:solidFill>
              </a:rPr>
              <a:t> radius, length, width;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	cout &lt;&lt; "Enter radius, length and width: ";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	cin &gt;&gt; radius &gt;&gt; length &gt;&gt; width;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	cout &lt;&lt; "Area of blue region: " &lt;&lt; length * width - 3.14*radius*radius;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	</a:t>
            </a:r>
            <a:r>
              <a:rPr lang="en-US" sz="2200" u="sng">
                <a:solidFill>
                  <a:schemeClr val="accent2"/>
                </a:solidFill>
              </a:rPr>
              <a:t>return</a:t>
            </a:r>
            <a:r>
              <a:rPr lang="en-US" sz="2200">
                <a:solidFill>
                  <a:srgbClr val="000000"/>
                </a:solidFill>
              </a:rPr>
              <a:t> 0;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9395" name="Oval 10"/>
          <p:cNvSpPr>
            <a:spLocks noChangeArrowheads="1"/>
          </p:cNvSpPr>
          <p:nvPr/>
        </p:nvSpPr>
        <p:spPr bwMode="auto">
          <a:xfrm>
            <a:off x="6372225" y="1662113"/>
            <a:ext cx="2392363" cy="236378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9"/>
          <p:cNvSpPr>
            <a:spLocks noChangeArrowheads="1"/>
          </p:cNvSpPr>
          <p:nvPr/>
        </p:nvSpPr>
        <p:spPr bwMode="auto">
          <a:xfrm>
            <a:off x="7335838" y="1843088"/>
            <a:ext cx="804862" cy="99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Text Box 13"/>
          <p:cNvSpPr txBox="1">
            <a:spLocks noChangeArrowheads="1"/>
          </p:cNvSpPr>
          <p:nvPr/>
        </p:nvSpPr>
        <p:spPr bwMode="auto">
          <a:xfrm>
            <a:off x="430213" y="1379538"/>
            <a:ext cx="513397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4500" indent="-444500">
              <a:buFont typeface="Wingdings" charset="2"/>
              <a:buChar char="§"/>
            </a:pPr>
            <a:r>
              <a:rPr lang="en-US" sz="2800">
                <a:solidFill>
                  <a:srgbClr val="212747"/>
                </a:solidFill>
              </a:rPr>
              <a:t>Write a program to calculate the area of the region in blue.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E5991-E107-4FC2-B435-D2224314F2F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379413" y="1450975"/>
            <a:ext cx="8291512" cy="392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3000">
                <a:solidFill>
                  <a:schemeClr val="tx1"/>
                </a:solidFill>
              </a:rPr>
              <a:t>Suppose we test the program with these inputs:</a:t>
            </a:r>
            <a:endParaRPr lang="en-US" sz="3000">
              <a:solidFill>
                <a:srgbClr val="000000"/>
              </a:solidFill>
            </a:endParaRP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</a:pPr>
            <a:r>
              <a:rPr lang="en-US" sz="3000">
                <a:solidFill>
                  <a:srgbClr val="000000"/>
                </a:solidFill>
              </a:rPr>
              <a:t>			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radius: 7    length: 2    width: 3</a:t>
            </a: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</a:pP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			Area of circle = 3.14 * 7 * 7 = 153.86</a:t>
            </a: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</a:pP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			Area of rectangle = 2 * 3 = 6</a:t>
            </a: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</a:pPr>
            <a:endParaRPr lang="en-US" sz="2400">
              <a:solidFill>
                <a:srgbClr val="000000"/>
              </a:solidFill>
              <a:latin typeface="Courier New" pitchFamily="49" charset="0"/>
            </a:endParaRP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3000">
                <a:solidFill>
                  <a:srgbClr val="000000"/>
                </a:solidFill>
              </a:rPr>
              <a:t>This means that the rectangle is enclosed by the circle.  The area of the region should not be negative. </a:t>
            </a:r>
          </a:p>
          <a:p>
            <a:pPr marL="339725" indent="-339725"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3000">
              <a:solidFill>
                <a:srgbClr val="000000"/>
              </a:solidFill>
            </a:endParaRP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315B3-5E5C-4B26-8378-C662BF58539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449388"/>
            <a:ext cx="8291513" cy="4254500"/>
          </a:xfrm>
        </p:spPr>
        <p:txBody>
          <a:bodyPr/>
          <a:lstStyle/>
          <a:p>
            <a:r>
              <a:rPr lang="en-US" smtClean="0"/>
              <a:t>The following output is generated when the program is executed with those inputs.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program should be checked for logical errors.</a:t>
            </a:r>
          </a:p>
          <a:p>
            <a:endParaRPr lang="en-US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2DFBA-DDA2-477D-8248-3071E7D4E1BB}" type="slidenum">
              <a:rPr lang="en-US"/>
              <a:pPr/>
              <a:t>8</a:t>
            </a:fld>
            <a:endParaRPr lang="en-US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/>
          <a:srcRect l="5226" t="33862" r="42395" b="48186"/>
          <a:stretch>
            <a:fillRect/>
          </a:stretch>
        </p:blipFill>
        <p:spPr bwMode="auto">
          <a:xfrm>
            <a:off x="390525" y="2633663"/>
            <a:ext cx="8753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2547938" y="3709988"/>
            <a:ext cx="954087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4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06413" y="1398588"/>
            <a:ext cx="8243887" cy="4476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#include</a:t>
            </a:r>
            <a:r>
              <a:rPr lang="en-US" sz="2400">
                <a:solidFill>
                  <a:srgbClr val="000000"/>
                </a:solidFill>
              </a:rPr>
              <a:t> &lt;iostream&gt;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using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u="sng">
                <a:solidFill>
                  <a:schemeClr val="accent2"/>
                </a:solidFill>
              </a:rPr>
              <a:t>namespace</a:t>
            </a:r>
            <a:r>
              <a:rPr lang="en-US" sz="2400">
                <a:solidFill>
                  <a:srgbClr val="000000"/>
                </a:solidFill>
              </a:rPr>
              <a:t> std;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u="sng">
                <a:solidFill>
                  <a:schemeClr val="accent2"/>
                </a:solidFill>
              </a:rPr>
              <a:t>int</a:t>
            </a:r>
            <a:r>
              <a:rPr lang="en-US" sz="2400">
                <a:solidFill>
                  <a:srgbClr val="000000"/>
                </a:solidFill>
              </a:rPr>
              <a:t> main() {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 u="sng">
                <a:solidFill>
                  <a:schemeClr val="accent2"/>
                </a:solidFill>
              </a:rPr>
              <a:t>float</a:t>
            </a:r>
            <a:r>
              <a:rPr lang="en-US" sz="2400">
                <a:solidFill>
                  <a:srgbClr val="000000"/>
                </a:solidFill>
              </a:rPr>
              <a:t> radius, length, width;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cout  &lt;&lt; "Enter radius, length and width: ";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cin &gt;&gt; radius &gt;&gt; length &gt;&gt; width;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cout  &lt;&lt; "Area of blue region: " 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		&lt;&lt; length*width - 3.14*radius*radius;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 u="sng">
                <a:solidFill>
                  <a:schemeClr val="accent2"/>
                </a:solidFill>
              </a:rPr>
              <a:t>return</a:t>
            </a:r>
            <a:r>
              <a:rPr lang="en-US" sz="2400">
                <a:solidFill>
                  <a:srgbClr val="000000"/>
                </a:solidFill>
              </a:rPr>
              <a:t> 0;</a:t>
            </a:r>
          </a:p>
          <a:p>
            <a:pPr marL="339725" indent="-339725">
              <a:lnSpc>
                <a:spcPct val="93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71638" y="4506913"/>
            <a:ext cx="6665912" cy="1812925"/>
            <a:chOff x="2736" y="1975"/>
            <a:chExt cx="4199" cy="1142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889" y="1975"/>
              <a:ext cx="2948" cy="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Text Box 7"/>
            <p:cNvSpPr txBox="1">
              <a:spLocks noChangeArrowheads="1"/>
            </p:cNvSpPr>
            <p:nvPr/>
          </p:nvSpPr>
          <p:spPr bwMode="auto">
            <a:xfrm>
              <a:off x="2736" y="2659"/>
              <a:ext cx="4199" cy="4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The formula should be</a:t>
              </a:r>
            </a:p>
            <a:p>
              <a:pPr>
                <a:defRPr/>
              </a:pPr>
              <a:r>
                <a:rPr lang="en-US" sz="2400" dirty="0"/>
                <a:t>	</a:t>
              </a:r>
              <a:r>
                <a:rPr lang="en-US" sz="2400" dirty="0">
                  <a:latin typeface="Courier New" pitchFamily="49" charset="0"/>
                </a:rPr>
                <a:t>3.14*radius*radius – length*width</a:t>
              </a: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 flipH="1" flipV="1">
              <a:off x="4135" y="2252"/>
              <a:ext cx="557" cy="4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B915F-64D2-4BFE-A2E6-97B8888980C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668</TotalTime>
  <Words>302</Words>
  <Application>Microsoft Office PowerPoint</Application>
  <PresentationFormat>On-screen Show (4:3)</PresentationFormat>
  <Paragraphs>71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Syntax and logical error</vt:lpstr>
      <vt:lpstr>SYNTAX ERRORS</vt:lpstr>
      <vt:lpstr>Slide 3</vt:lpstr>
      <vt:lpstr>LOGICAL ERRORS</vt:lpstr>
      <vt:lpstr>LOGICAL ERRORS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Windows User</cp:lastModifiedBy>
  <cp:revision>89</cp:revision>
  <dcterms:modified xsi:type="dcterms:W3CDTF">2012-02-12T15:06:24Z</dcterms:modified>
</cp:coreProperties>
</file>