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msword" PartName="/ppt/embeddings/Microsoft_Office_Word_97_-_2003_Document8.doc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9144000" cy="6858000"/>
  <p:embeddedFontLst>
    <p:embeddedFont>
      <p:font typeface="Bilbo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g6t+NiPQMiWhkWRwwNrfdvHR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Bilb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905000" y="1676400"/>
            <a:ext cx="6934200" cy="211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911350" y="3968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828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962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" type="body"/>
          </p:nvPr>
        </p:nvSpPr>
        <p:spPr>
          <a:xfrm>
            <a:off x="12192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♦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4" name="Google Shape;84;p39"/>
          <p:cNvSpPr txBox="1"/>
          <p:nvPr>
            <p:ph idx="2" type="body"/>
          </p:nvPr>
        </p:nvSpPr>
        <p:spPr>
          <a:xfrm>
            <a:off x="51816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♦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5" name="Google Shape;85;p39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♦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 rot="5400000">
            <a:off x="5124450" y="22288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 rot="5400000">
            <a:off x="1162050" y="3619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♦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 rot="5400000">
            <a:off x="2857500" y="-38100"/>
            <a:ext cx="4495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♦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3" name="Google Shape;53;p34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Char char="♦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59" name="Google Shape;59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♦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6" name="Google Shape;76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7" name="Google Shape;77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♦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8" name="Google Shape;78;p38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0000">
              <a:schemeClr val="dk2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8"/>
          <p:cNvGrpSpPr/>
          <p:nvPr/>
        </p:nvGrpSpPr>
        <p:grpSpPr>
          <a:xfrm>
            <a:off x="0" y="0"/>
            <a:ext cx="1828800" cy="6856412"/>
            <a:chOff x="0" y="0"/>
            <a:chExt cx="1152" cy="4319"/>
          </a:xfrm>
        </p:grpSpPr>
        <p:sp>
          <p:nvSpPr>
            <p:cNvPr id="7" name="Google Shape;7;p28"/>
            <p:cNvSpPr txBox="1"/>
            <p:nvPr/>
          </p:nvSpPr>
          <p:spPr>
            <a:xfrm>
              <a:off x="0" y="0"/>
              <a:ext cx="1152" cy="102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28"/>
            <p:cNvSpPr txBox="1"/>
            <p:nvPr/>
          </p:nvSpPr>
          <p:spPr>
            <a:xfrm>
              <a:off x="0" y="2400"/>
              <a:ext cx="1152" cy="19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9" name="Google Shape;9;p2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28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828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962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0"/>
          <p:cNvGrpSpPr/>
          <p:nvPr/>
        </p:nvGrpSpPr>
        <p:grpSpPr>
          <a:xfrm>
            <a:off x="0" y="0"/>
            <a:ext cx="1143000" cy="6856412"/>
            <a:chOff x="0" y="0"/>
            <a:chExt cx="720" cy="4319"/>
          </a:xfrm>
        </p:grpSpPr>
        <p:sp>
          <p:nvSpPr>
            <p:cNvPr id="23" name="Google Shape;23;p30"/>
            <p:cNvSpPr txBox="1"/>
            <p:nvPr/>
          </p:nvSpPr>
          <p:spPr>
            <a:xfrm>
              <a:off x="0" y="0"/>
              <a:ext cx="720" cy="33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30"/>
            <p:cNvSpPr txBox="1"/>
            <p:nvPr/>
          </p:nvSpPr>
          <p:spPr>
            <a:xfrm>
              <a:off x="0" y="2016"/>
              <a:ext cx="720" cy="230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5" name="Google Shape;25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30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ywahyup@yaho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8.doc"/><Relationship Id="rId5" Type="http://schemas.openxmlformats.org/officeDocument/2006/relationships/oleObject" Target="../embeddings/Microsoft_Office_Word_97_-_2003_Document8.doc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928812" y="4143375"/>
            <a:ext cx="6934200" cy="211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Wahyu Pujiyono</a:t>
            </a:r>
            <a:b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yywahyup@</a:t>
            </a:r>
            <a:r>
              <a:rPr lang="en-US" sz="3600"/>
              <a:t>tif.uad.ac.id</a:t>
            </a:r>
            <a:b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Tehnik Informatika</a:t>
            </a:r>
            <a:b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Ahmad Dahlan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286000" y="785812"/>
            <a:ext cx="6400800" cy="264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4000" u="none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KOMPUTER DAN BAHASA PEMROGRAMAN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Minggu 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rPr b="1" i="0" lang="en-US" sz="2800" u="none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(40 menit)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Jenis / Tipe Data menyatakan : 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Jenis nilai yang dapat disimpan dalam lokasi memori untuk variable tersebut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Sehingga : membatasi himpunan nilai-nilai yang dapat dipunyai  variable tersebut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Jenis operasi yang dapat dilakukan terhadap variable bersangkutan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Pernyataan 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Merupakan deretan instruksi yang akan dieksekusi oleh komputer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macam, yaitu 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ans Symbols"/>
              <a:buChar char="✔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pernyataan sederhana, diakhiri titik koma “ ; “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ans Symbols"/>
              <a:buChar char="✔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pernyataan majemuk (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diawali {, diakhiri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:</a:t>
            </a:r>
            <a:endParaRPr/>
          </a:p>
        </p:txBody>
      </p:sp>
      <p:graphicFrame>
        <p:nvGraphicFramePr>
          <p:cNvPr id="168" name="Google Shape;168;p12"/>
          <p:cNvGraphicFramePr/>
          <p:nvPr/>
        </p:nvGraphicFramePr>
        <p:xfrm>
          <a:off x="1828800" y="1600200"/>
          <a:ext cx="11545887" cy="4721225"/>
        </p:xfrm>
        <a:graphic>
          <a:graphicData uri="http://schemas.openxmlformats.org/presentationml/2006/ole">
            <mc:AlternateContent>
              <mc:Choice Requires="v">
                <p:oleObj r:id="rId4" imgH="4721225" imgW="11545887" progId="Word.Document.8" spid="_x0000_s1">
                  <p:embed/>
                </p:oleObj>
              </mc:Choice>
              <mc:Fallback>
                <p:oleObj r:id="rId5" imgH="4721225" imgW="11545887" progId="Word.Document.8">
                  <p:embed/>
                  <p:pic>
                    <p:nvPicPr>
                      <p:cNvPr id="168" name="Google Shape;168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8800" y="1600200"/>
                        <a:ext cx="11545887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Pengantar Algoritma 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19200" y="2071687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Algorism - Algorist : menghitung menggunakan Angka Arab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Al-Khuwarizmi dibaca orang barat menjadi Algorism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Ja’far Muhammad Ibnu Musa Al-Khuwarizmi menulis buku yang berjudul Kitab Al Jabar Wal-Muqabala yang artinya Buku pemugaran dan pengurangan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Algorism - Algorithm : metode perhitungan (komputasi) </a:t>
            </a:r>
            <a:endParaRPr/>
          </a:p>
        </p:txBody>
      </p:sp>
      <p:pic>
        <p:nvPicPr>
          <p:cNvPr descr="http://upload.wikimedia.org/wikipedia/en/thumb/2/26/Abu_Abdullah_Muhammad_bin_Musa_al-Khwarizmi.jpg/180px-Abu_Abdullah_Muhammad_bin_Musa_al-Khwarizmi.jpg"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650" y="0"/>
            <a:ext cx="16573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Pengantar Algoritma (2)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“Algoritma adalah urutan langkah-langkah logis penyelesaian masalah yang disusun secara sistematis dan logis”.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 Logis merupakan kata kunci dalam Algoritma. Langkah-langkah dalam Algoritma harus logis dan harus dapat ditentukan bernilai salah atau benar (ingat : Logika Matematika)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Pengantar Algoritma (3)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Pelaksana algoritma : prosesor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Prosesor haruslah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Mengerti setiap langkah dalam Algoritma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Mengerjakan operasi yang bersesuaian dengan  langkah tersebut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Agar dapat dilaksanakan oleh komputer, algoritma harus ditulis dalam notasi bahasa pemrograman (dinamakan program).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Pengantar Algoritma (3)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1219200" y="1600200"/>
            <a:ext cx="7772400" cy="485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Belajar Memprogram vs Belajar Bahasa Pemrograman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Belajar Memprogram : 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belajar tentang metodologi pemecahan masalah, kemudian menuangkannya dalam suatu notasi tertentu yang mudah dibaca dan dipahami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Char char="♦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Belajar Bahasa Pemrograman : 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belajar memakai suatu bahasa aturan-aturan tata bahasanya, instruksi-instruksinya, tata cara pengoperasian compiler-nya, dan memanfaatkan instruksi-instruksi tersebut untuk membuat program yang ditulis hanya dalam bahasa itu saja.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Pengantar Algoritma (4) 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 bedakan dua pertanyaan berikut :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Berapakah nilai 1 + 2 ?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Bagaimanakah algoritma menjumlah dua buah bilangan bulat ?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Mengapa susunan suatu ekspresi itu penting ? 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0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bil1 + bil2 mempunyai nilai yang sama dengan bil2 + bil1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Apakah 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bil1 / bil2 = bil2 / bil1 ?</a:t>
            </a:r>
            <a:endParaRPr/>
          </a:p>
        </p:txBody>
      </p:sp>
      <p:pic>
        <p:nvPicPr>
          <p:cNvPr descr="MCj04042630000[1]"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5" y="1000125"/>
            <a:ext cx="1228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menjumlah dua bilangan bulat 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6719" lvl="0" marL="609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baca bil1 dan bil2 	(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input, </a:t>
            </a:r>
            <a:r>
              <a:rPr i="0" lang="en-US" sz="3200" u="none">
                <a:solidFill>
                  <a:schemeClr val="lt1"/>
                </a:solidFill>
              </a:rPr>
              <a:t>perlu diketahui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 </a:t>
            </a:r>
            <a:r>
              <a:rPr lang="en-US"/>
              <a:t>←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bil1 + bil2 	(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tulis(jumlah) 		(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ilbo"/>
              <a:buNone/>
            </a:pPr>
            <a:r>
              <a:rPr b="1" i="0" lang="en-US" sz="5400" u="none">
                <a:solidFill>
                  <a:schemeClr val="lt2"/>
                </a:solidFill>
                <a:latin typeface="Bilbo"/>
                <a:ea typeface="Bilbo"/>
                <a:cs typeface="Bilbo"/>
                <a:sym typeface="Bilbo"/>
              </a:rPr>
              <a:t>Komputer</a:t>
            </a: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suatu mesin yang melakukan tugas yang sederhana berdasarkan instruksi-instruksi tertentu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tugas-tugas ini dapat dilakukan dengan kecepatan dan ketelitian  yang tinggi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perintah-perintah disusun berupa  kode-kode biner, yaitu : 1 (satu) dan 0 (nol)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secara umum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0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3960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  </a:t>
            </a:r>
            <a:r>
              <a:rPr b="1" lang="en-US" sz="4400"/>
              <a:t>→ </a:t>
            </a: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Proses   </a:t>
            </a:r>
            <a:r>
              <a:rPr b="1" lang="en-US" sz="4400"/>
              <a:t>→</a:t>
            </a: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12192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(review Logika Informatika)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371600" y="1219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Merupakan gambaran dari arus data</a:t>
            </a:r>
            <a:endParaRPr/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1143000" y="1901825"/>
          <a:ext cx="6707187" cy="4956175"/>
        </p:xfrm>
        <a:graphic>
          <a:graphicData uri="http://schemas.openxmlformats.org/presentationml/2006/ole">
            <mc:AlternateContent>
              <mc:Choice Requires="v">
                <p:oleObj r:id="rId4" imgH="4956175" imgW="6707187" progId="Word.Document.8" spid="_x0000_s1">
                  <p:embed/>
                </p:oleObj>
              </mc:Choice>
              <mc:Fallback>
                <p:oleObj r:id="rId5" imgH="4956175" imgW="6707187" progId="Word.Document.8">
                  <p:embed/>
                  <p:pic>
                    <p:nvPicPr>
                      <p:cNvPr id="225" name="Google Shape;225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1901825"/>
                        <a:ext cx="6707187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menjumlah dua bilangan bulat </a:t>
            </a:r>
            <a:endParaRPr/>
          </a:p>
        </p:txBody>
      </p:sp>
      <p:graphicFrame>
        <p:nvGraphicFramePr>
          <p:cNvPr id="231" name="Google Shape;231;p22"/>
          <p:cNvGraphicFramePr/>
          <p:nvPr/>
        </p:nvGraphicFramePr>
        <p:xfrm>
          <a:off x="1066800" y="1676400"/>
          <a:ext cx="8077200" cy="4330700"/>
        </p:xfrm>
        <a:graphic>
          <a:graphicData uri="http://schemas.openxmlformats.org/presentationml/2006/ole">
            <mc:AlternateContent>
              <mc:Choice Requires="v">
                <p:oleObj r:id="rId4" imgH="4330700" imgW="8077200" progId="Word.Document.8" spid="_x0000_s1">
                  <p:embed/>
                </p:oleObj>
              </mc:Choice>
              <mc:Fallback>
                <p:oleObj r:id="rId5" imgH="4330700" imgW="8077200" progId="Word.Document.8">
                  <p:embed/>
                  <p:pic>
                    <p:nvPicPr>
                      <p:cNvPr id="231" name="Google Shape;231;p2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66800" y="1676400"/>
                        <a:ext cx="80772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371600" y="642937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: Dasar-dasar Pemrograman</a:t>
            </a:r>
            <a:endParaRPr/>
          </a:p>
        </p:txBody>
      </p:sp>
      <p:graphicFrame>
        <p:nvGraphicFramePr>
          <p:cNvPr id="237" name="Google Shape;237;p23"/>
          <p:cNvGraphicFramePr/>
          <p:nvPr/>
        </p:nvGraphicFramePr>
        <p:xfrm>
          <a:off x="974725" y="2233612"/>
          <a:ext cx="7597775" cy="3448050"/>
        </p:xfrm>
        <a:graphic>
          <a:graphicData uri="http://schemas.openxmlformats.org/presentationml/2006/ole">
            <mc:AlternateContent>
              <mc:Choice Requires="v">
                <p:oleObj r:id="rId4" imgH="3448050" imgW="7597775" progId="Word.Document.8" spid="_x0000_s1">
                  <p:embed/>
                </p:oleObj>
              </mc:Choice>
              <mc:Fallback>
                <p:oleObj r:id="rId5" imgH="3448050" imgW="7597775" progId="Word.Document.8">
                  <p:embed/>
                  <p:pic>
                    <p:nvPicPr>
                      <p:cNvPr id="237" name="Google Shape;237;p2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74725" y="2233612"/>
                        <a:ext cx="7597775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Penjelasan</a:t>
            </a:r>
            <a:endParaRPr/>
          </a:p>
        </p:txBody>
      </p:sp>
      <p:graphicFrame>
        <p:nvGraphicFramePr>
          <p:cNvPr id="243" name="Google Shape;243;p24"/>
          <p:cNvGraphicFramePr/>
          <p:nvPr/>
        </p:nvGraphicFramePr>
        <p:xfrm>
          <a:off x="609600" y="1905000"/>
          <a:ext cx="9144000" cy="3597275"/>
        </p:xfrm>
        <a:graphic>
          <a:graphicData uri="http://schemas.openxmlformats.org/presentationml/2006/ole">
            <mc:AlternateContent>
              <mc:Choice Requires="v">
                <p:oleObj r:id="rId4" imgH="3597275" imgW="9144000" progId="Word.Document.8" spid="_x0000_s1">
                  <p:embed/>
                </p:oleObj>
              </mc:Choice>
              <mc:Fallback>
                <p:oleObj r:id="rId5" imgH="3597275" imgW="9144000" progId="Word.Document.8">
                  <p:embed/>
                  <p:pic>
                    <p:nvPicPr>
                      <p:cNvPr id="243" name="Google Shape;243;p2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" y="1905000"/>
                        <a:ext cx="91440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Bahan Diskusi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Buatlah contoh yang paling sering menjadi kegiatan sehari-hari dari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Pemrograman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Posting-lah ke </a:t>
            </a:r>
            <a:r>
              <a:rPr lang="en-US"/>
              <a:t>thread tim anda. Dibuat oleh setiap anggota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219200" y="214312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Minggu berikutnya : SEKUEN 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1219200" y="1000125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♦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Aritmetika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♦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Pemrograman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♦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Kasus-kasus meliputi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Translasi C++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Setelah kuliah, mahasiswa dapat :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1219200" y="1600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♦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Membuat contoh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Pemrograman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Bukan algoritma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Kemudian </a:t>
            </a:r>
            <a:r>
              <a:rPr lang="en-US" sz="2400"/>
              <a:t>simpan dokumentasinya di GDrive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♦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Menyiapkan bahan materi Sekuen untuk kuliah minggu depan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: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Perintah 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A, B,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Artinya "tambahkan bilangan  di  lokasi memory A ke bilangan di lokasi memory  B  dan taruh hasilnya di lokasi memory C"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Kode binernya 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0110000100100011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3716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Bahasa Komputer 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143000" y="838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Sebagai penghubung antara manusia dan komputer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Bahasa manusia 🡪 kompilator 🡪 bahasa mesin</a:t>
            </a:r>
            <a:endParaRPr/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8" name="Google Shape;118;p4"/>
          <p:cNvGraphicFramePr/>
          <p:nvPr/>
        </p:nvGraphicFramePr>
        <p:xfrm>
          <a:off x="762000" y="3025775"/>
          <a:ext cx="8382000" cy="3832225"/>
        </p:xfrm>
        <a:graphic>
          <a:graphicData uri="http://schemas.openxmlformats.org/presentationml/2006/ole">
            <mc:AlternateContent>
              <mc:Choice Requires="v">
                <p:oleObj r:id="rId4" imgH="3832225" imgW="8382000" progId="Word.Document.8" spid="_x0000_s1">
                  <p:embed/>
                </p:oleObj>
              </mc:Choice>
              <mc:Fallback>
                <p:oleObj r:id="rId5" imgH="3832225" imgW="8382000" progId="Word.Document.8">
                  <p:embed/>
                  <p:pic>
                    <p:nvPicPr>
                      <p:cNvPr id="118" name="Google Shape;118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3025775"/>
                        <a:ext cx="83820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BAHASA C++</a:t>
            </a: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Bahasa pendukung pemrograman berorientasi objek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dirancang oleh Bjarne Stroustrup dari 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AT&amp;T Bell Laboratories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: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class, type checking, overloading, free store management, constant type, reference, inline functions, derived class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function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dan C++</a:t>
            </a:r>
            <a:endParaRPr/>
          </a:p>
        </p:txBody>
      </p:sp>
      <p:graphicFrame>
        <p:nvGraphicFramePr>
          <p:cNvPr id="130" name="Google Shape;130;p6"/>
          <p:cNvGraphicFramePr/>
          <p:nvPr/>
        </p:nvGraphicFramePr>
        <p:xfrm>
          <a:off x="1143000" y="2438400"/>
          <a:ext cx="8305800" cy="3124200"/>
        </p:xfrm>
        <a:graphic>
          <a:graphicData uri="http://schemas.openxmlformats.org/presentationml/2006/ole">
            <mc:AlternateContent>
              <mc:Choice Requires="v">
                <p:oleObj r:id="rId4" imgH="3124200" imgW="8305800" progId="Word.Document.8" spid="_x0000_s1">
                  <p:embed/>
                </p:oleObj>
              </mc:Choice>
              <mc:Fallback>
                <p:oleObj r:id="rId5" imgH="3124200" imgW="8305800" progId="Word.Document.8">
                  <p:embed/>
                  <p:pic>
                    <p:nvPicPr>
                      <p:cNvPr id="130" name="Google Shape;130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2438400"/>
                        <a:ext cx="8305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merupakan suatu nama yang menyiratkan lokasi memori komputer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dapat digunakan untuk menyimpan nilai, di mana isinya dapat diubah-ubah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dapat dipandang sebagai abstraksi dari lokasi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Nilai dari suatu variable diubah  dengan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 statement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 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terdiri dari sebuah variable di sebelah kirinya dan suatu  ekspresi di sebelah kanannya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Ekspresi : kumpulan operan dan operator yang mempunyai nilai tunggal</a:t>
            </a:r>
            <a:endParaRPr/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838200" y="4495800"/>
          <a:ext cx="8763000" cy="1660525"/>
        </p:xfrm>
        <a:graphic>
          <a:graphicData uri="http://schemas.openxmlformats.org/presentationml/2006/ole">
            <mc:AlternateContent>
              <mc:Choice Requires="v">
                <p:oleObj r:id="rId4" imgH="1660525" imgW="8763000" progId="Word.Document.8" spid="_x0000_s1">
                  <p:embed/>
                </p:oleObj>
              </mc:Choice>
              <mc:Fallback>
                <p:oleObj r:id="rId5" imgH="1660525" imgW="8763000" progId="Word.Document.8">
                  <p:embed/>
                  <p:pic>
                    <p:nvPicPr>
                      <p:cNvPr id="143" name="Google Shape;143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4495800"/>
                        <a:ext cx="87630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Harus dideklarasikan lebih dahulu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 variable harus mempunyai tipe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Berkaitan dengan alokasi tempat penyimpanan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Char char="♦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Tipe : integer, float, double, char, dll.</a:t>
            </a:r>
            <a:endParaRPr/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6800" y="4783137"/>
            <a:ext cx="11887200" cy="207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2002-02-07T11:31:19Z</dcterms:created>
  <dc:creator>JonMMx 2000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