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8" r:id="rId7"/>
    <p:sldId id="269" r:id="rId8"/>
    <p:sldId id="262" r:id="rId9"/>
    <p:sldId id="263" r:id="rId10"/>
    <p:sldId id="270" r:id="rId11"/>
    <p:sldId id="271" r:id="rId12"/>
    <p:sldId id="272" r:id="rId13"/>
    <p:sldId id="27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1696-F4B8-4813-B5C5-222CA9B27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ECDE5-A8E1-457D-9249-BF87B454E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3E42-0C63-4F52-9666-C71D30F8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1830-2F08-46DF-827C-E9E4FCE3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7450D-EEA7-424D-AF55-23F7BDBB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5589-F776-457D-B1E5-6DEB1328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202AA-8E50-4529-AB9F-C4D02A9A2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1F94B-169E-4D1D-901A-E4DE6A67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0BE8-CED0-4080-A641-68FCFF83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3F86-B0AE-4070-94E0-D41438DE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7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B5B70-9C4D-4844-9AEE-6E7FD2289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56A91-D279-49C2-B086-5DA5BC32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28C3-301B-446C-AA68-E2BF7E8B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2E468-C1BB-48CF-A334-A7A10D65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4E4F-ECEC-4FBF-BF6A-F8113FB3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E586-4A1F-4ECE-ADB9-68F6CC14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2524-B909-414E-8FF8-546FEE39B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90BB-1B90-45D4-B6AD-DD7A7380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7F31-8D37-4A08-A224-28528E03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CEFD-6B65-4C5B-9898-CBF4A690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A2BC-8BE3-42B5-A6FE-B18A9CF4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EB5C7-18AB-4877-9531-1ADC975FB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DFFCF-1C91-4E6C-8A76-9A1F95A6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D79C-3DF0-41E4-AAD8-33992E00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7BA6-F5C7-485C-B0C0-AE2F575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D383-9A32-4D68-881E-4C1278BD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FE6B-ECD5-4E5C-93C1-3FCCA0BBC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2D96A-225F-4B94-99E4-1FF61598C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5EC26-AE41-4BB5-8298-0942E654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C198-AEA3-4BD4-A319-A4B9EE45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DCC24-2661-40E4-AA2A-66569981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0B18-50B9-4B05-9F88-E604584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2FCA6-EB99-4535-839C-974F7DA9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90C59-E214-4D03-8FF8-799F0C02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1D8DE-D388-4C1B-AE5A-0DED889A8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C8A7C-4A06-42A8-96C9-0E29995BD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7CCC-720B-424F-9CC3-8359E5F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9EAB2-4C05-4F98-B7ED-5EB3E08C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8611C-7A00-497D-90A3-39CF96A3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90FB-74B7-4121-B9A7-D8A25B96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CF1E8-1730-4AD6-A055-ACDFC5FC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40AA2-0C59-49D8-A662-E31744C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A0A04-F566-4611-8A65-B19E565B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23F65-2DD3-4979-BA40-DEC859D3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9BA85-2A60-4580-8AA2-099633E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8CD3-F126-4547-9564-899E039A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B1A2-D938-43BD-978B-06D6397C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F317-E4C1-463E-99D1-7BEFA4B4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603ED-4D60-4D82-A95A-CE9A7C96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FBD-017C-42A2-BA76-F27CB152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D2221-FC24-43BB-BD5B-87894EF9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B2445-7694-4777-A81E-6D281FD4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18A-FB55-448A-82B3-BC35366E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E9FEB-9148-441C-9929-86D37AC6F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36046-D219-4755-9841-07FB4ABB9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048E3-8C35-4ED3-9613-71E8723F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A28FC-EB80-463F-9B47-CEF7BA52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B999-15A2-4988-8E29-A4BB1B1C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91D97-D380-4D45-98CE-0E01EF6B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5547B-C878-4C8A-8FA8-12B60E6A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4807-2CFC-42C4-88D6-E53BED254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53938-7DBD-4263-8FC4-F8A5D66C267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3343D-9EFE-4D44-BC9C-C86EAD40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E062-2FDA-4FF3-ACA6-8376BC8B2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118B-C445-42CB-98FF-AC7C74E3F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kontak15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konsumen@ojk.go.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engaduan.bappebti.go.id/" TargetMode="External"/><Relationship Id="rId2" Type="http://schemas.openxmlformats.org/officeDocument/2006/relationships/hyperlink" Target="mailto:konsumen@ojk.go.i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kontak157" TargetMode="External"/><Relationship Id="rId2" Type="http://schemas.openxmlformats.org/officeDocument/2006/relationships/hyperlink" Target="https://www.instagram.com/kontak15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konsumen@ojk.go.id" TargetMode="External"/><Relationship Id="rId2" Type="http://schemas.openxmlformats.org/officeDocument/2006/relationships/hyperlink" Target="http://www.ojk.go.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ppebti.go.i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swi.investasi.go.id/" TargetMode="External"/><Relationship Id="rId2" Type="http://schemas.openxmlformats.org/officeDocument/2006/relationships/hyperlink" Target="http://www.bappebti.go.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se.kominfo.go.i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menkumham.go.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A865D0-F42F-43CF-A6B4-857DE451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8F5CB7-851B-4AFA-8223-A7E0BE71A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68645"/>
            <a:ext cx="7634796" cy="1389355"/>
          </a:xfrm>
          <a:solidFill>
            <a:schemeClr val="bg2">
              <a:lumMod val="90000"/>
              <a:alpha val="64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7200" b="1" dirty="0"/>
              <a:t>INVESTASI BODONG</a:t>
            </a:r>
            <a:endParaRPr lang="id-ID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5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D80D8E-FFC4-4ACB-8B47-C0DB939D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47" y="87539"/>
            <a:ext cx="10765506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Tips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Menghindari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skema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penipuan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menjanjikan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besar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tanpa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risiko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pada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kenyataannya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memberikan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imbal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hasil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nyata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. Agar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terhindar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berikut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tips detail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Anda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ikuti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51E7FB-8F26-49F0-84E9-5A183E413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47" y="1452737"/>
            <a:ext cx="10765506" cy="29238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1.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Lakukan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Mendalam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Sebelum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memutuskan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lakukan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mendalam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tentang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ditawarkan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Cari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Informasi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Perusahaan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Pelajari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profil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termasuk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sejarah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reputasi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pengalaman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mereka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industri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Periksa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Karyawan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Cari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tahu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apakah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profesional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kompeten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jelas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serta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bermanfaat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Baca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Ulasan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Tepercaya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Cari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ulasan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investor lain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independen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memverifikasi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kredibilitas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F55ECA-6EDE-40EF-A051-72B0B2C0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46" y="4241948"/>
            <a:ext cx="10765507" cy="26160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2.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Verifikasi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Pastikan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izin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otoritas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terkait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Cek di OJK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Otoritas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Jasa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Keuangan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(OJK)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memverifikasi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apakah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terdaftar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diawasi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secara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Portal BAPPEBTI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bidang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perdagangan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berjangka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komoditi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pastikan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terdaftar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Badan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Pengawas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Perdagangan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Berjangka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Komoditi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(BAPPEBTI)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Cek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Izin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Usaha : Minta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salinan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dokumen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perizinan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seperti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Nomor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Berusaha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(NIB),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memastikan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8290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E24C025-C739-4FF3-AECB-3CC34E7C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61" y="290742"/>
            <a:ext cx="10981677" cy="20004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3.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Waspadai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Janji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Realistis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Salah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ciri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utama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janji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masuk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akal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Hindari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Tawaran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Besar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Waktu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Singkat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Jika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suatu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menjanjikan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imbal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hasil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lebih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10% per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patut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dicurigai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sebagai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Pahami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Risiko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Setiap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selalu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melibatkan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risiko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Jika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menjanjikan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tanpa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risiko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segera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waspada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8448E4-DA73-4141-8698-F7121DD6D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60" y="2445129"/>
            <a:ext cx="10981677" cy="20004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4.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Pahami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Bisnis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Terkait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Sebelum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pastikan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Anda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memahami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cara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kerja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bisnis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Pelajari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Model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Bisnis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Pahami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bagaimana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menghasilkan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pendapatan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apakah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model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bisnisnya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logis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Tanyakan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Rencana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Pemasaran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Mintalah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salinan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tertulis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rencana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pemasaran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penjualan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memastikan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bahwa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bisnis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strategi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jelas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6566F5-B625-4CD7-A1A0-7A80616C3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60" y="4566760"/>
            <a:ext cx="10981677" cy="169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5.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Gunakan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Platform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Tepercaya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Pilih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platform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terbukti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aman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tepercaya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Platform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platform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terdaftar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OJK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lembaga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pengawas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lainnya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Hindari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Transaksi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Non-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individu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platform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reputasi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jelas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1574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EA71AD1-7B89-4645-8FFE-830E2556C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40" y="227077"/>
            <a:ext cx="11123720" cy="20004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6.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Konsultasikan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Ahli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Jika Anda ragu,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ragu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berkonsultasi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ahli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keuangan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Diskusikan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Profesional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Konsultasikan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rencana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Anda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konsultan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keuangan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manajer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terpercaya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Pendapat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Kedua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Mintalah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pendapat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orang lain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pengalaman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sebelum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membuat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keputusan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765DF6-021A-41E0-ADC4-2A6A4D36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40" y="2428750"/>
            <a:ext cx="11123720" cy="20004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7.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Hindari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Tekanan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Segera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Berinvestasi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kali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tekanan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psikologis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membuat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korban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cepat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memutuskan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Terburu-buru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Jika Anda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merasa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dipaksa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segera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menjadi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penipuan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Waktu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Memikirkan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Luangkan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waktu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mempertimbangkan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keputusan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Anda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tanpa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terpengaruh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oleh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promosi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berlebihan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0F8CE4-6F2E-4C43-B88B-591D885EB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40" y="4502026"/>
            <a:ext cx="11123720" cy="20004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8.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Gunakan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Sumber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Informasi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Terpercaya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Selalu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informasi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tepercaya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mempelajari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tentang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Situs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Kunjungi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portal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pengaduan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mendapatkan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informasi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terkini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tentang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ilegal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Media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Sosial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Ikuti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akun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media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sosial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seperti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@kontak157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mendapatkan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update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tentang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84343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C45EB61-BFEF-4488-90A5-6CE333ED0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76" y="489889"/>
            <a:ext cx="10882248" cy="2739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9.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Laporkan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Jika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Menemukan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Indikasi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Penipuan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Jika Anda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menemukan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indikasi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segera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laporkan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kepada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pihak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berwenang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Laporkan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Hubungi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nomor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bebas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pulsa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157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email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konsumen@ojk.go.id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Laporkan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Kepolisian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laporan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kantor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polisi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terdekat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jika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Anda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yakin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telah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korban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penipuan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8B8F23-46A1-4364-9BA6-4132B386B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76" y="3429000"/>
            <a:ext cx="10882247" cy="2739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Kesimpulan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menghindari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melakukan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mendalam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memverifikasi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waspada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terhadap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janji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realistis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dan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menggunakan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platform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tepercaya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Selain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itu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konsultasikan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ahli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laporkan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jika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menemukan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indikasi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penipuan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3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933159-0B8B-460F-A00D-19D5152C1B75}"/>
              </a:ext>
            </a:extLst>
          </p:cNvPr>
          <p:cNvSpPr txBox="1"/>
          <p:nvPr/>
        </p:nvSpPr>
        <p:spPr>
          <a:xfrm>
            <a:off x="534140" y="276039"/>
            <a:ext cx="111237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Bagaimana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Melaporkan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?</a:t>
            </a:r>
            <a:endParaRPr lang="en-US" sz="2400" b="0" i="0" dirty="0">
              <a:effectLst/>
              <a:latin typeface="system-ui"/>
            </a:endParaRPr>
          </a:p>
          <a:p>
            <a:pPr algn="l"/>
            <a:r>
              <a:rPr lang="en-US" b="0" i="0" dirty="0" err="1">
                <a:effectLst/>
                <a:latin typeface="system-ui"/>
              </a:rPr>
              <a:t>Melaporkan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investasi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bodong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ke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pihak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berwenang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adalah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langkah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penting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untuk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melindungi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diri</a:t>
            </a:r>
            <a:r>
              <a:rPr lang="en-US" b="0" i="0" dirty="0">
                <a:effectLst/>
                <a:latin typeface="system-ui"/>
              </a:rPr>
              <a:t> Anda dan </a:t>
            </a:r>
            <a:r>
              <a:rPr lang="en-US" b="0" i="0" dirty="0" err="1">
                <a:effectLst/>
                <a:latin typeface="system-ui"/>
              </a:rPr>
              <a:t>membantu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mencegah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penipuan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serupa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terjadi</a:t>
            </a:r>
            <a:r>
              <a:rPr lang="en-US" b="0" i="0" dirty="0">
                <a:effectLst/>
                <a:latin typeface="system-ui"/>
              </a:rPr>
              <a:t> pada orang lain. </a:t>
            </a:r>
            <a:r>
              <a:rPr lang="en-US" b="0" i="0" dirty="0" err="1">
                <a:effectLst/>
                <a:latin typeface="system-ui"/>
              </a:rPr>
              <a:t>Berikut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adalah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cara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melaporkan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investasi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bodong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ke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pihak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berwenang</a:t>
            </a:r>
            <a:r>
              <a:rPr lang="en-US" b="0" i="0" dirty="0">
                <a:effectLst/>
                <a:latin typeface="system-ui"/>
              </a:rPr>
              <a:t>, </a:t>
            </a:r>
            <a:r>
              <a:rPr lang="en-US" b="0" i="0" dirty="0" err="1">
                <a:effectLst/>
                <a:latin typeface="system-ui"/>
              </a:rPr>
              <a:t>termasuk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0" i="0" dirty="0" err="1">
                <a:effectLst/>
                <a:latin typeface="system-ui"/>
              </a:rPr>
              <a:t>Otoritas</a:t>
            </a:r>
            <a:r>
              <a:rPr lang="en-US" b="0" i="0" dirty="0">
                <a:effectLst/>
                <a:latin typeface="system-ui"/>
              </a:rPr>
              <a:t> Jasa </a:t>
            </a:r>
            <a:r>
              <a:rPr lang="en-US" b="0" i="0" dirty="0" err="1">
                <a:effectLst/>
                <a:latin typeface="system-ui"/>
              </a:rPr>
              <a:t>Keuangan</a:t>
            </a:r>
            <a:r>
              <a:rPr lang="en-US" b="0" i="0" dirty="0">
                <a:effectLst/>
                <a:latin typeface="system-ui"/>
              </a:rPr>
              <a:t> (OJK) dan </a:t>
            </a:r>
            <a:r>
              <a:rPr lang="en-US" b="0" i="0" dirty="0" err="1">
                <a:effectLst/>
                <a:latin typeface="system-ui"/>
              </a:rPr>
              <a:t>kepolisian</a:t>
            </a:r>
            <a:r>
              <a:rPr lang="en-US" b="0" i="0" dirty="0">
                <a:effectLst/>
                <a:latin typeface="system-ui"/>
              </a:rPr>
              <a:t>: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0CEE4B7-7A3E-4A56-9EC1-087030AA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40" y="1639898"/>
            <a:ext cx="11123720" cy="45858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1.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Melaporkan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Otoritas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Jasa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Keuangan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(OJK)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OJK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lembaga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mengawasi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industri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Indonesia. Jika Anda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menemukan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indikasi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Anda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melaporkannya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beberapa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saluran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berikut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>
              <a:buFont typeface="+mj-lt"/>
              <a:buAutoNum type="alphaUcPeriod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Telepon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Hubungi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nomor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bebas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pulsa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OJK: 157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(021) 29600000 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Sampaikan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kronologi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kejadian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jelas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petugas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800100" lvl="1" indent="-342900">
              <a:buFont typeface="+mj-lt"/>
              <a:buAutoNum type="alphaU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Email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Kirim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email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alamat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OJK: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konsumen@ojk.go.id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Lampirkan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bukti-bukti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pendukung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seperti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dokumen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transaksi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screenshot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promosi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komunikasi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800100" lvl="1" indent="-342900">
              <a:buFont typeface="+mj-lt"/>
              <a:buAutoNum type="alphaUcPeriod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Formulir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Online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Kunjungi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portal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pengaduan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https://pengaduan.bappebti.go.id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Isi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formulir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pengaduan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informasi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lengkap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tentang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kasus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tersebut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800100" lvl="1" indent="-342900">
              <a:buFont typeface="+mj-lt"/>
              <a:buAutoNum type="alphaU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Kantor OJK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Terdekat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Datangi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kantor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setempat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melapor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langsung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Bawa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semua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dokumen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terkait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bukti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65787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4BC745D-FC1C-49DE-A591-0C30F8C4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8" y="559936"/>
            <a:ext cx="11034944" cy="43088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2.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Melaporkan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Kepolisian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Jika Anda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yakin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menjadi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korban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Anda juga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melaporkannya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kepolisian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Berikut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langkah-langkahnya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>
              <a:buFont typeface="+mj-lt"/>
              <a:buAutoNum type="alphaUcPeriod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Persiapkan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Bukti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Kumpulkan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semua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bukti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seperti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kontrak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bukti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transfer, screenshot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promosi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komunikasi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800100" lvl="1" indent="-342900">
              <a:buFont typeface="+mj-lt"/>
              <a:buAutoNum type="alphaUcPeriod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Datangi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Kantor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Polisi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Kunjungi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kantor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polisi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terdekat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membuat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laporan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lang="en-US" altLang="en-US" dirty="0">
                <a:latin typeface="system-ui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Mintalah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diarahkan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ruangan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Sentra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Pelayanan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Kepolisian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Terpadu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(SPKT).</a:t>
            </a:r>
          </a:p>
          <a:p>
            <a:pPr marL="800100" lvl="1" indent="-342900">
              <a:buFont typeface="+mj-lt"/>
              <a:buAutoNum type="alphaUcPeriod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Jelaskan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Kronologi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Sampaikan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kronologi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kejadian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rinci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termasuk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bagaimana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Anda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terlibat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tersebut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kerugian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dialami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800100" lvl="1" indent="-342900">
              <a:buFont typeface="+mj-lt"/>
              <a:buAutoNum type="alphaUcPeriod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Pasal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Digunakan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Laporan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biasanya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didasarkan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Pasal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372 KUHP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tentang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Penipuan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Undang-Undang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ITE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penipuan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dilakukan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online 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333CDD-67EF-4F38-8A22-6D7B5B40C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28" y="5036229"/>
            <a:ext cx="11034944" cy="1261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3.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Menggunakan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Media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Sosial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OJK juga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menyediakan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layanan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pelaporan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media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sosial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altLang="en-US" b="1" dirty="0">
                <a:latin typeface="system-ui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nstagram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@kontak157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800100" lvl="1" indent="-342900">
              <a:buFont typeface="+mj-lt"/>
              <a:buAutoNum type="alphaU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Link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Informasi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Lengkap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linktr.ee/kontak157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83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E9E38F6-1DE7-4785-B8D6-B0A3A381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58" y="950499"/>
            <a:ext cx="11064684" cy="2739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Tips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Penting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Saat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Melapor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Sertakan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Bukti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Pendukung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Simpan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semua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bukti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transaksi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komunikasi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materi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promosi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berkaitan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Kronologi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Jelas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Jelaskan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secara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rinci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bagaimana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Anda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terlibat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tersebut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kerugian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dialami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Cek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Perusahaan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Sebelum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melapor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pastikan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tersebut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izin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memeriksa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daftar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ilegal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situs OJK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056896-E6D8-4748-A55E-78AF3D13A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58" y="3874328"/>
            <a:ext cx="11064684" cy="16311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Anda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melaporkan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pihak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berwenang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telepon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email,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formulir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online,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kantor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terdekat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kepolisian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membuat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laporan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bukti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lengkap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) 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Pastikan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Anda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melengkapi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laporan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bukti-bukti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relevan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agar proses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penanganan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lebih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cepat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efektif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2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7340FB-44A8-4DBE-B3B2-C099DE61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5" y="129206"/>
            <a:ext cx="8229600" cy="1143000"/>
          </a:xfrm>
        </p:spPr>
        <p:txBody>
          <a:bodyPr/>
          <a:lstStyle/>
          <a:p>
            <a:pPr algn="ctr"/>
            <a:r>
              <a:rPr lang="id-ID" dirty="0"/>
              <a:t>Sumber Pendanaan Non-Bank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326A95-3DC3-40CC-95AC-BA368DC7B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55" y="1102405"/>
            <a:ext cx="11359763" cy="138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tindak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penipuan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menawarkan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peluang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palsu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tujuan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mengambil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uang korban. Skema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biasanya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dirancang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menarik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perhatian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masyarakat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menjanjikan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besar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waktu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singkat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tanpa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risiko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yang pada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kenyataannya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memberikan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imbal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hasil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nyata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EAFAAB-9C72-41A0-9138-091FADC6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54" y="2487351"/>
            <a:ext cx="11775881" cy="415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err="1">
                <a:latin typeface="system-ui"/>
              </a:rPr>
              <a:t>Perbedaan</a:t>
            </a:r>
            <a:r>
              <a:rPr lang="en-US" altLang="en-US" sz="2000" b="1" dirty="0">
                <a:latin typeface="system-ui"/>
              </a:rPr>
              <a:t> </a:t>
            </a:r>
            <a:r>
              <a:rPr lang="en-US" altLang="en-US" sz="2000" b="1" dirty="0" err="1">
                <a:latin typeface="system-ui"/>
              </a:rPr>
              <a:t>antara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 err="1">
                <a:effectLst/>
                <a:latin typeface="system-ui"/>
              </a:rPr>
              <a:t>Untuk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membedakan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antara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investasi</a:t>
            </a:r>
            <a:r>
              <a:rPr lang="en-US" sz="2000" b="0" i="0" dirty="0">
                <a:effectLst/>
                <a:latin typeface="system-ui"/>
              </a:rPr>
              <a:t> legal dan </a:t>
            </a:r>
            <a:r>
              <a:rPr lang="en-US" sz="2000" b="0" i="0" dirty="0" err="1">
                <a:effectLst/>
                <a:latin typeface="system-ui"/>
              </a:rPr>
              <a:t>investasi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bodong</a:t>
            </a:r>
            <a:r>
              <a:rPr lang="en-US" sz="2000" b="0" i="0" dirty="0">
                <a:effectLst/>
                <a:latin typeface="system-ui"/>
              </a:rPr>
              <a:t> , </a:t>
            </a:r>
            <a:r>
              <a:rPr lang="en-US" sz="2000" b="0" i="0" dirty="0" err="1">
                <a:effectLst/>
                <a:latin typeface="system-ui"/>
              </a:rPr>
              <a:t>ada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beberapa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indikator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penting</a:t>
            </a:r>
            <a:r>
              <a:rPr lang="en-US" sz="2000" b="0" i="0" dirty="0">
                <a:effectLst/>
                <a:latin typeface="system-ui"/>
              </a:rPr>
              <a:t> yang </a:t>
            </a:r>
            <a:r>
              <a:rPr lang="en-US" sz="2000" b="0" i="0" dirty="0" err="1">
                <a:effectLst/>
                <a:latin typeface="system-ui"/>
              </a:rPr>
              <a:t>dapat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digunakan</a:t>
            </a:r>
            <a:r>
              <a:rPr lang="en-US" sz="2000" b="0" i="0" dirty="0">
                <a:effectLst/>
                <a:latin typeface="system-ui"/>
              </a:rPr>
              <a:t>. </a:t>
            </a:r>
            <a:r>
              <a:rPr lang="en-US" sz="2000" b="0" i="0" dirty="0" err="1">
                <a:effectLst/>
                <a:latin typeface="system-ui"/>
              </a:rPr>
              <a:t>Berikut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adalah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penjelasan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mendetil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berdasarkan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informasi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dari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berbagai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sumber</a:t>
            </a:r>
            <a:r>
              <a:rPr lang="en-US" sz="2000" b="0" i="0" dirty="0">
                <a:effectLst/>
                <a:latin typeface="system-ui"/>
              </a:rPr>
              <a:t>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 err="1">
                <a:latin typeface="system-ui"/>
              </a:rPr>
              <a:t>Legalitas</a:t>
            </a:r>
            <a:r>
              <a:rPr lang="en-US" altLang="en-US" sz="2000" b="1" dirty="0">
                <a:latin typeface="system-ui"/>
              </a:rPr>
              <a:t> Perusahaan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Janji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Realistis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	Salah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indikasi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utama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janji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besar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waktu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singkat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tanpa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risiko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Misalnya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	Anda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ditawari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imbal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hasil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10% per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jauh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lebih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tinggi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dibandingkan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I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pada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umumnya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Izin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kali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izin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otoritas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terkait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seperti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Otoritas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Jasa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Keuangan</a:t>
            </a:r>
            <a:r>
              <a:rPr lang="en-US" altLang="en-US" sz="2000" dirty="0"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(OJK) di Indonesia 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F083065-225E-4A6D-9987-308BE57FF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2B2B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Investasi Legal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: Perusahaan investasi yang legal selalu terdaftar dan diawasi oleh otoritas resmi seperti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Otoritas Jasa Keuangan (OJK)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di Indonesia . Anda dapat memverifikasi legalitas perusahaan melalui situs resmi OJK.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Investasi Bodong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: Tidak memiliki izin resmi atau tidak terdaftar di OJK. Pelaku investasi bodong sering kali menyembunyikan status legalitas mereka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9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9BA6452-E10A-4CBF-B1B1-474E9A2E3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55" y="0"/>
            <a:ext cx="11358890" cy="23698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2.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Transparansi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Informasi</a:t>
            </a:r>
            <a:endParaRPr lang="en-US" altLang="en-US" b="1" dirty="0">
              <a:latin typeface="system-u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:</a:t>
            </a:r>
          </a:p>
          <a:p>
            <a:pPr lvl="1"/>
            <a:r>
              <a:rPr lang="en-US" altLang="en-US" dirty="0">
                <a:latin typeface="system-ui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Perusahaan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memberikan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informasi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jelas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tentang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kerja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struktur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bisnis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risiko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	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penggunaan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dana 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Dokumen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seperti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prospektus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laporan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biasanya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tersedia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diperiksa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</a:t>
            </a:r>
          </a:p>
          <a:p>
            <a:pPr lvl="1"/>
            <a:r>
              <a:rPr lang="en-US" altLang="en-US" dirty="0">
                <a:latin typeface="system-ui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Kurangnya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transparansi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menjadi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salah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utama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Informasi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tentang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pengelolaan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uang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kali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jelas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disembunyikan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mungkin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menampilkan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testimoni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palsu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bukti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nyata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5C18F5B-7F2B-47FE-A93E-DDB88EEB4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55" y="2316058"/>
            <a:ext cx="11358890" cy="2646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3.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Janji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:</a:t>
            </a:r>
          </a:p>
          <a:p>
            <a:pPr lvl="1"/>
            <a:r>
              <a:rPr lang="en-US" altLang="en-US" b="1" dirty="0">
                <a:latin typeface="system-ui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selalu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melibatkan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risiko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jaminan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pasti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Bahkan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risiko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rendah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tetap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potensi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kerugian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</a:p>
          <a:p>
            <a:pPr lvl="1"/>
            <a:r>
              <a:rPr lang="en-US" altLang="en-US" b="1" dirty="0">
                <a:latin typeface="system-ui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Salah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indikator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utama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janji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masuk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akal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seperti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imbal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hasil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	10% per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lebih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jauh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lebih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tinggi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dibandingkan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umumnya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strategi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menarik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korban.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7BA311-1AAA-456F-84F7-BB054421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55" y="4621003"/>
            <a:ext cx="11358890" cy="2092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4.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Keterlibatan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Skema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Piramida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ystem-ui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bergantung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rekrutmen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anggota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menghasilkan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Pendapatan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berasal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aktivitas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bisnis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nyata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seperti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saham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obligasi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properti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Banyak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skema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piramida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di mana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anggota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harus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merekrut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anggota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lain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mendapatkan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Contohnya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kasus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arisan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skema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Ponzi .</a:t>
            </a:r>
          </a:p>
        </p:txBody>
      </p:sp>
    </p:spTree>
    <p:extLst>
      <p:ext uri="{BB962C8B-B14F-4D97-AF65-F5344CB8AC3E}">
        <p14:creationId xmlns:p14="http://schemas.microsoft.com/office/powerpoint/2010/main" val="60021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3700696-B56B-4641-8F0B-5D8C24AEB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08" y="258930"/>
            <a:ext cx="11301984" cy="2092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5.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Promosi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Realistis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:</a:t>
            </a:r>
          </a:p>
          <a:p>
            <a:pPr lvl="1"/>
            <a:r>
              <a:rPr lang="en-US" altLang="en-US" dirty="0">
                <a:latin typeface="system-ui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Promosi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biasanya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realistis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memberikan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gambaran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seimbang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tentang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risiko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serta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potensi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</a:t>
            </a:r>
          </a:p>
          <a:p>
            <a:pPr lvl="1"/>
            <a:r>
              <a:rPr lang="en-US" altLang="en-US" dirty="0">
                <a:latin typeface="system-ui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dipromosikan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klaim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terlalu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bagus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menjadi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kenyataan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mungkin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media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sosial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seminar,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iklan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menarik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perhatian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janji-janji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besar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19E6655-149F-423C-B652-14A7A330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08" y="2351762"/>
            <a:ext cx="11301984" cy="2092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6.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Ketidakjelasan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Perusahaan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	Perusahaan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identitas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jelas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termasuk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alamat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fisik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nomor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kontak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manajemen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diverifikasi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</a:t>
            </a:r>
          </a:p>
          <a:p>
            <a:pPr lvl="2"/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Ciri-ciri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kali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mencakup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ketidakjelasan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tentang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bisnis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ditawarkan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mungkin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fiktif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alamat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palsu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863D3AE-EDCC-45AF-B49F-63AC4088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08" y="4444594"/>
            <a:ext cx="11301984" cy="2092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7.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Imbalan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Merekrut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Investor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Baru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insentif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merekrut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investor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Fokus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utama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pengelolaan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profesional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Salah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ketika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investor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diminta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mencari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investor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imbalan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fee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bonus.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ciri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khas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skema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piramida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63143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387492-8A9D-4249-8AC6-6A89EF28B8DF}"/>
              </a:ext>
            </a:extLst>
          </p:cNvPr>
          <p:cNvSpPr txBox="1"/>
          <p:nvPr/>
        </p:nvSpPr>
        <p:spPr>
          <a:xfrm>
            <a:off x="627355" y="386152"/>
            <a:ext cx="10937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Periksalah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Perusahaan</a:t>
            </a:r>
            <a:endParaRPr lang="en-US" sz="3200" b="0" i="0" dirty="0">
              <a:effectLst/>
              <a:latin typeface="system-ui"/>
            </a:endParaRPr>
          </a:p>
          <a:p>
            <a:r>
              <a:rPr lang="en-US" sz="2000" b="0" i="0" dirty="0" err="1">
                <a:effectLst/>
                <a:latin typeface="system-ui"/>
              </a:rPr>
              <a:t>Untuk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memeriksa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legalitas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sebuah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perusahaan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investasi</a:t>
            </a:r>
            <a:r>
              <a:rPr lang="en-US" sz="2000" b="0" i="0" dirty="0">
                <a:effectLst/>
                <a:latin typeface="system-ui"/>
              </a:rPr>
              <a:t> di Indonesia, Anda </a:t>
            </a:r>
            <a:r>
              <a:rPr lang="en-US" sz="2000" b="0" i="0" dirty="0" err="1">
                <a:effectLst/>
                <a:latin typeface="system-ui"/>
              </a:rPr>
              <a:t>dapat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mengikuti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langkah-langkah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berikut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berdasarkan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informasi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dari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berbagai</a:t>
            </a:r>
            <a:r>
              <a:rPr lang="en-US" sz="2000" b="0" i="0" dirty="0">
                <a:effectLst/>
                <a:latin typeface="system-ui"/>
              </a:rPr>
              <a:t> </a:t>
            </a:r>
            <a:r>
              <a:rPr lang="en-US" sz="2000" b="0" i="0" dirty="0" err="1">
                <a:effectLst/>
                <a:latin typeface="system-ui"/>
              </a:rPr>
              <a:t>sumber</a:t>
            </a:r>
            <a:r>
              <a:rPr lang="en-US" sz="2000" b="0" i="0" dirty="0">
                <a:effectLst/>
                <a:latin typeface="system-ui"/>
              </a:rPr>
              <a:t>:</a:t>
            </a:r>
            <a:endParaRPr lang="en-US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B2B52F-2CFB-46E6-9196-E50A6CD2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53" y="1608981"/>
            <a:ext cx="10937289" cy="23082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1.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Otoritas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Jasa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Keuangan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(OJK)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OJK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lembaga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mengawasi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industri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keuangan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Indonesia.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memverifikasi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Anda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Kunjungi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OJK: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www.ojk.go.id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Gunakan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fitur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pencarian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mengecek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apakah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terdaftar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diawasi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oleh OJK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Anda juga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menghubungi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layanan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konsumen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telepon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 157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email: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konsumen@ojk.go.id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mendapatkan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informasi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lebih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lanjut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924685-C0C6-4175-AFD2-93D89B845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53" y="4068178"/>
            <a:ext cx="10937289" cy="20004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2.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Badan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Pengawas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Perdagangan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Berjangka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Komoditi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(BAPPEBTI)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Jika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bergerak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bidang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perdagangan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berjangka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komoditi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Anda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memeriksa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BAPPEBTI: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Kunjungi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BAPPEBTI: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www.bappebti.go.id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Pilih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menu 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Layanan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”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klik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“Quick Search Cek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Masukkan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memverifikasi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statusnya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72458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6AD0615-E2C5-40FB-B4A8-85B8C56B1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8" y="192461"/>
            <a:ext cx="10857391" cy="2185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2.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Badan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Pengawas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Perdagangan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Berjangka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Komoditi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(BAPPEBTI)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Jika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bergerak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bidang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perdagangan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berjangka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komoditi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Anda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memeriksa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legalitasnya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BAPPEBTI: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Kunjungi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BAPPEBTI: </a:t>
            </a:r>
            <a:r>
              <a:rPr kumimoji="0" lang="en-US" altLang="en-US" sz="2200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www.bappebti.go.id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Pilih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menu “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Layanan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” dan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klik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“Quick Search Cek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Masukkan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nama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memverifikasi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statusnya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60EE57-A7FE-4EC5-9F47-1A395CD89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8" y="2514271"/>
            <a:ext cx="10857391" cy="2185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3.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Portal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NSWi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Kementerian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/BKPM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Nomor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Induk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Berusaha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(NIB), Anda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memeriksa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legalitasnya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portal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NSWi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Kementerian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/BKPM: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Kunjungi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portal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NSWi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</a:t>
            </a:r>
            <a:r>
              <a:rPr kumimoji="0" lang="en-US" altLang="en-US" sz="2200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https://nswi.investasi.go.id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Pilih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menu “Tracking” di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bagian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Masukkan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Nomor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Induk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Berusaha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(NIB)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memverifikasi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status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CF0521-CEFD-466A-AB22-5FAD379C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7" y="4836081"/>
            <a:ext cx="10857391" cy="18466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4.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Kementerian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Komunikasi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Informatika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Kominfo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beroperasi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secara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online, Anda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memeriksa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legalitasnya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Kominfo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Kunjungi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Kominfo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</a:t>
            </a:r>
            <a:r>
              <a:rPr kumimoji="0" lang="en-US" altLang="en-US" sz="2200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https://pse.kominfo.go.id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Cari daftar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telah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terdaftar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sebagai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Penyelenggara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Sistem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Elektronik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(PSE).</a:t>
            </a:r>
          </a:p>
        </p:txBody>
      </p:sp>
    </p:spTree>
    <p:extLst>
      <p:ext uri="{BB962C8B-B14F-4D97-AF65-F5344CB8AC3E}">
        <p14:creationId xmlns:p14="http://schemas.microsoft.com/office/powerpoint/2010/main" val="424909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5">
            <a:extLst>
              <a:ext uri="{FF2B5EF4-FFF2-40B4-BE49-F238E27FC236}">
                <a16:creationId xmlns:a16="http://schemas.microsoft.com/office/drawing/2014/main" id="{BDE140D9-92F6-4C7F-87B9-A6327B4FB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12" y="528089"/>
            <a:ext cx="11068976" cy="15080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5.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Kementerian Hukum dan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Hak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Asasi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Manusia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Kemenkumham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Anda juga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memeriksa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Kemenkumham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Kunjungi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situs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Kemenkumham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</a:t>
            </a:r>
            <a:r>
              <a:rPr kumimoji="0" lang="en-US" altLang="en-US" sz="2200" b="0" i="0" u="sng" strike="noStrike" cap="none" normalizeH="0" baseline="0" dirty="0">
                <a:ln>
                  <a:noFill/>
                </a:ln>
                <a:effectLst/>
                <a:latin typeface="system-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www.kemenkumham.go.id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Gunakan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fitur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pencarian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mengecek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status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hukum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DBF5CCD-712C-4E3B-B85D-9123447E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12" y="2134349"/>
            <a:ext cx="11068976" cy="18466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Tips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Penting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Pastikan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izin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otoritas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terkait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seperti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OJK, BAPPEBTI,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BKPM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Waspadai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menunjukkan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dokumen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izin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operasi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Jangan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hanya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bergantung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pada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testimoni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promosi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selalu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lakukan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pengecekan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langsung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sumber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C02C25B6-8926-40DB-A8F2-DEE84115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12" y="4079163"/>
            <a:ext cx="11068976" cy="15080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memeriksa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legalitas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Indonesia, Anda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dapat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menggunakan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berbagai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saluran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seperti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, BAPPEBTI , BKPM 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Kominfo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Kemenkumham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Pastikan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tersebut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terdaftar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diawasi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oleh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lembaga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berwenang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sebelum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melakukan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85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C35329E-2A14-40B1-84F9-3EB9C331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55" y="49287"/>
            <a:ext cx="11395288" cy="1200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Contoh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Kasus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Indonesia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skema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penipuan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menjanjikan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besar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risiko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tetapi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pada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kenyataannya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memberikan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imbal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hasil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nyata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legal 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Berikut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beberapa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contoh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kasus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pernah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Indonesia,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beserta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modus operandi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dampaknya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64EC09-9FFB-4EAF-A385-FD79CE6A5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55" y="1238895"/>
            <a:ext cx="11395288" cy="16311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1.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Kasus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MMM Global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Modus Operandi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 MMM Global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salah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contoh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skema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Ponzi.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Mereka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menjanjikan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30% per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investor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merekrut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anggota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 Uang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anggota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membayar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"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anggota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lama.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Dampak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Ribuan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orang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korban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karena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tertarik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oleh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janji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tinggi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Setelah dana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mencapai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jenuh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lagi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anggota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skema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runtuh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menyebabkan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kerugian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finansial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signifikan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para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pesertanya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E3D353A-7A36-46BF-8D08-B5BB241D9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55" y="2982476"/>
            <a:ext cx="11395287" cy="21543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2.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Kasus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Arisan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Modus Operandi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Arisan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platform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beroperasi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sistem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arisan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online. Para korban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diiming-imingi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besar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berinvestasi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paket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arisan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tersedia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 Dana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dikumpulkan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anggota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membayar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anggota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lama,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mirip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skema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piramida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Dampak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Kasus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merugikan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masyarakat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miliaran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rupiah ,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banyak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korban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mendapatkan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uang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mereka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kembali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Pelaku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akhirnya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ditangkap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oleh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pihak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berwajib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setelah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Satgas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Waspada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menemukan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ketidaksesuaian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izin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usaha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4A52218-B04E-452C-AC8A-AB7247C5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54" y="5070754"/>
            <a:ext cx="11395287" cy="13849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3.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Kasus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Pandawa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Group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Modus Operandi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Pandawa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Group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menawarkan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paket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wisata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properti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janji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hingga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50% per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bulan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Mereka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juga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sistem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perekrutan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anggota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mendapatkan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bonus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tambahan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Dampak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Kerugian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mencapai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puluhan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miliar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rupiah,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ribuan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korban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tersebar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berbagai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wilayah di Indonesia. Skema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akhirnya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terungkap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sebagai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karena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memiliki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izin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operasi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resmi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OJK </a:t>
            </a:r>
          </a:p>
        </p:txBody>
      </p:sp>
    </p:spTree>
    <p:extLst>
      <p:ext uri="{BB962C8B-B14F-4D97-AF65-F5344CB8AC3E}">
        <p14:creationId xmlns:p14="http://schemas.microsoft.com/office/powerpoint/2010/main" val="31235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DD59227-C447-4796-9481-6DAAD164B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7" y="235219"/>
            <a:ext cx="11243303" cy="2092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4.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Kasus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Emas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PT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Antaboga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Modus Operandi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 PT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Antaboga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mengklaim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perusahaan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emas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menawarkan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keuntungan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besar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investor.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Mereka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meminta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uang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muka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pembelian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emas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tetapi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pernah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memberikan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produk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fisik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kepada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investor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Dampak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Korban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mengalami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kerugian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total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hingga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Rp 800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miliar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,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banyak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antaranya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ibu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rumah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tangga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serta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pensiunan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berharap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mendapatkan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penghasilan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tambahan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Perusahaan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terdaftar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di OJK,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sehingga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termasuk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kategori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979CA6-1943-4E60-9289-17F0FBB3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7" y="2328051"/>
            <a:ext cx="11243303" cy="23698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5.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Kasus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Melalui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Media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Sosial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Modus Operandi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: Banyak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bodong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menggunakan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media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sosial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seperti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Instagram, Facebook, dan WhatsApp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menawarkan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skema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palsu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Mereka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kali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menampilkan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testimoni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palsu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gambar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mewah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janji-janji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manis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menarik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korban 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Contohnya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tawaran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investasi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trading forex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cryptocurrency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imbal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hasil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harian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masuk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akal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Dampak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Kerugian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mencapai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triliunan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rupiah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beberapa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tahun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terakhir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banyak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korban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kesulitan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melacak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pelaku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karena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transaksi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dilakukan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ystem-ui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online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9CD207E-B7A3-48AF-B6E3-9DA2F7185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6" y="4529950"/>
            <a:ext cx="11243303" cy="18158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system-ui"/>
              </a:rPr>
              <a:t>Kasus-kasus investasi bodong seperti MMM Global , Arisan MeMiles , Pandawa Group , PT Antaboga , dan skema melalui media sosial menunjukkan bahwa pelaku sering kali menggunakan modus operandi yang sama, yaitu menjanjikan keuntungan besar tanpa risiko dan menggunakan skema piramida atau Ponzi . Dampaknya sangat merugikan, baik secara finansial maupun psikologis, bagi para korban 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system-ui"/>
              </a:rPr>
              <a:t>Untuk menghindari menjadi korban investasi bodong, penting untuk selalu memverifikasi legalitas perusahaan di OJK dan waspada terhadap janji keuntungan yang tidak realistis 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921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2760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system-ui</vt:lpstr>
      <vt:lpstr>Office Theme</vt:lpstr>
      <vt:lpstr>INVESTASI BODONG</vt:lpstr>
      <vt:lpstr>Sumber Pendanaan Non-Bank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INVESTASI BODONG</dc:title>
  <dc:creator>Muhammad Reza</dc:creator>
  <cp:lastModifiedBy>Muhammad Reza</cp:lastModifiedBy>
  <cp:revision>1</cp:revision>
  <dcterms:created xsi:type="dcterms:W3CDTF">2025-04-11T07:12:16Z</dcterms:created>
  <dcterms:modified xsi:type="dcterms:W3CDTF">2025-04-11T10:01:34Z</dcterms:modified>
</cp:coreProperties>
</file>