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 id="271" r:id="rId15"/>
  </p:sldIdLst>
  <p:sldSz cx="9144000" cy="5143500" type="screen16x9"/>
  <p:notesSz cx="6858000" cy="9144000"/>
  <p:embeddedFontLst>
    <p:embeddedFont>
      <p:font typeface="Average" panose="020B0604020202020204" charset="0"/>
      <p:regular r:id="rId17"/>
    </p:embeddedFont>
    <p:embeddedFont>
      <p:font typeface="Calibri" panose="020F0502020204030204" pitchFamily="34" charset="0"/>
      <p:regular r:id="rId18"/>
      <p:bold r:id="rId19"/>
      <p:italic r:id="rId20"/>
      <p:boldItalic r:id="rId21"/>
    </p:embeddedFont>
    <p:embeddedFont>
      <p:font typeface="Oswald" panose="00000500000000000000"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3B2D"/>
    <a:srgbClr val="E78DD5"/>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600" y="2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843524440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0843524440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836d40e2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836d40e2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78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836d40e2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836d40e2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8745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836d40e2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836d40e2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4724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836d40e2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836d40e2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4595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836d40e2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836d40e2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491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843524440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843524440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836d40e2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836d40e2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836d40e2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836d40e2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836d40e2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836d40e2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836d40e2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836d40e2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22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836d40e2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836d40e2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3554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836d40e2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836d40e2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748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836d40e2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836d40e2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3220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evinci-online.brightspace.com/d2l/home/6575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r="15290"/>
          <a:stretch/>
        </p:blipFill>
        <p:spPr>
          <a:xfrm>
            <a:off x="5529175" y="2745450"/>
            <a:ext cx="3585700" cy="2398050"/>
          </a:xfrm>
          <a:prstGeom prst="rect">
            <a:avLst/>
          </a:prstGeom>
          <a:noFill/>
          <a:ln>
            <a:noFill/>
          </a:ln>
        </p:spPr>
      </p:pic>
      <p:sp>
        <p:nvSpPr>
          <p:cNvPr id="60" name="Google Shape;60;p13"/>
          <p:cNvSpPr txBox="1"/>
          <p:nvPr/>
        </p:nvSpPr>
        <p:spPr>
          <a:xfrm>
            <a:off x="67075" y="4379925"/>
            <a:ext cx="5462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b="1">
                <a:latin typeface="Calibri"/>
                <a:ea typeface="Calibri"/>
                <a:cs typeface="Calibri"/>
                <a:sym typeface="Calibri"/>
              </a:rPr>
              <a:t>Denis OBLIN </a:t>
            </a:r>
            <a:endParaRPr b="1" dirty="0">
              <a:latin typeface="Calibri"/>
              <a:ea typeface="Calibri"/>
              <a:cs typeface="Calibri"/>
              <a:sym typeface="Calibri"/>
            </a:endParaRPr>
          </a:p>
          <a:p>
            <a:pPr marL="0" lvl="0" indent="0" algn="l" rtl="0">
              <a:spcBef>
                <a:spcPts val="0"/>
              </a:spcBef>
              <a:spcAft>
                <a:spcPts val="0"/>
              </a:spcAft>
              <a:buNone/>
            </a:pPr>
            <a:r>
              <a:rPr lang="fr">
                <a:latin typeface="Calibri"/>
                <a:ea typeface="Calibri"/>
                <a:cs typeface="Calibri"/>
                <a:sym typeface="Calibri"/>
              </a:rPr>
              <a:t>Takwa ALDROE | Wissal BENJIRA | Nacima BEN SOUNA | Fajer YOUSAF</a:t>
            </a:r>
            <a:endParaRPr dirty="0">
              <a:latin typeface="Calibri"/>
              <a:ea typeface="Calibri"/>
              <a:cs typeface="Calibri"/>
              <a:sym typeface="Calibri"/>
            </a:endParaRPr>
          </a:p>
        </p:txBody>
      </p:sp>
      <p:sp>
        <p:nvSpPr>
          <p:cNvPr id="61" name="Google Shape;61;p13"/>
          <p:cNvSpPr txBox="1"/>
          <p:nvPr/>
        </p:nvSpPr>
        <p:spPr>
          <a:xfrm>
            <a:off x="1459500" y="1875275"/>
            <a:ext cx="6225000" cy="1089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fr" sz="3200" b="1">
                <a:uFill>
                  <a:noFill/>
                </a:uFill>
                <a:latin typeface="Calibri"/>
                <a:ea typeface="Calibri"/>
                <a:cs typeface="Calibri"/>
                <a:sym typeface="Calibri"/>
                <a:hlinkClick r:id="rId4"/>
              </a:rPr>
              <a:t>Advance Machine Learning</a:t>
            </a:r>
            <a:endParaRPr sz="2200" b="1" dirty="0">
              <a:latin typeface="Calibri"/>
              <a:ea typeface="Calibri"/>
              <a:cs typeface="Calibri"/>
              <a:sym typeface="Calibri"/>
            </a:endParaRPr>
          </a:p>
          <a:p>
            <a:pPr marL="0" lvl="0" indent="0" algn="ctr" rtl="0">
              <a:lnSpc>
                <a:spcPct val="115000"/>
              </a:lnSpc>
              <a:spcBef>
                <a:spcPts val="0"/>
              </a:spcBef>
              <a:spcAft>
                <a:spcPts val="0"/>
              </a:spcAft>
              <a:buNone/>
            </a:pPr>
            <a:r>
              <a:rPr lang="fr" sz="2200">
                <a:latin typeface="Calibri"/>
                <a:ea typeface="Calibri"/>
                <a:cs typeface="Calibri"/>
                <a:sym typeface="Calibri"/>
              </a:rPr>
              <a:t>Modélisation des revenus </a:t>
            </a:r>
            <a:endParaRPr sz="3200" dirty="0">
              <a:uFill>
                <a:noFill/>
              </a:uFill>
              <a:latin typeface="Calibri"/>
              <a:ea typeface="Calibri"/>
              <a:cs typeface="Calibri"/>
              <a:sym typeface="Calibri"/>
              <a:hlinkClick r:id="rId4"/>
            </a:endParaRPr>
          </a:p>
        </p:txBody>
      </p:sp>
      <p:sp>
        <p:nvSpPr>
          <p:cNvPr id="62" name="Google Shape;62;p13"/>
          <p:cNvSpPr/>
          <p:nvPr/>
        </p:nvSpPr>
        <p:spPr>
          <a:xfrm>
            <a:off x="0" y="0"/>
            <a:ext cx="9144000" cy="9972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5"/>
              </a:solidFill>
            </a:endParaRPr>
          </a:p>
        </p:txBody>
      </p:sp>
      <p:pic>
        <p:nvPicPr>
          <p:cNvPr id="63" name="Google Shape;63;p13"/>
          <p:cNvPicPr preferRelativeResize="0"/>
          <p:nvPr/>
        </p:nvPicPr>
        <p:blipFill>
          <a:blip r:embed="rId5">
            <a:alphaModFix/>
          </a:blip>
          <a:stretch>
            <a:fillRect/>
          </a:stretch>
        </p:blipFill>
        <p:spPr>
          <a:xfrm>
            <a:off x="141100" y="116762"/>
            <a:ext cx="967750" cy="65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400574" y="1491818"/>
            <a:ext cx="4417684" cy="84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3000" dirty="0"/>
              <a:t>Visualisation de la donnée </a:t>
            </a:r>
            <a:endParaRPr sz="3000" dirty="0"/>
          </a:p>
        </p:txBody>
      </p:sp>
      <p:sp>
        <p:nvSpPr>
          <p:cNvPr id="83" name="Google Shape;83;p15"/>
          <p:cNvSpPr txBox="1">
            <a:spLocks noGrp="1"/>
          </p:cNvSpPr>
          <p:nvPr>
            <p:ph type="subTitle" idx="1"/>
          </p:nvPr>
        </p:nvSpPr>
        <p:spPr>
          <a:xfrm>
            <a:off x="4821125" y="1301549"/>
            <a:ext cx="4045200" cy="2765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440"/>
              <a:buNone/>
            </a:pPr>
            <a:endParaRPr sz="1240" dirty="0"/>
          </a:p>
          <a:p>
            <a:pPr marL="0" lvl="0" indent="0" algn="just" rtl="0">
              <a:spcBef>
                <a:spcPts val="0"/>
              </a:spcBef>
              <a:spcAft>
                <a:spcPts val="0"/>
              </a:spcAft>
              <a:buSzPts val="440"/>
              <a:buNone/>
            </a:pPr>
            <a:endParaRPr sz="1240" dirty="0"/>
          </a:p>
          <a:p>
            <a:pPr marL="0" lvl="0" indent="0" algn="ctr" rtl="0">
              <a:spcBef>
                <a:spcPts val="0"/>
              </a:spcBef>
              <a:spcAft>
                <a:spcPts val="0"/>
              </a:spcAft>
              <a:buSzPts val="440"/>
              <a:buNone/>
            </a:pPr>
            <a:endParaRPr sz="839" dirty="0"/>
          </a:p>
        </p:txBody>
      </p:sp>
      <p:sp>
        <p:nvSpPr>
          <p:cNvPr id="7" name="Google Shape;83;p15">
            <a:extLst>
              <a:ext uri="{FF2B5EF4-FFF2-40B4-BE49-F238E27FC236}">
                <a16:creationId xmlns:a16="http://schemas.microsoft.com/office/drawing/2014/main" id="{B5DF1BCA-407C-4262-B706-43A407D14D0B}"/>
              </a:ext>
            </a:extLst>
          </p:cNvPr>
          <p:cNvSpPr txBox="1">
            <a:spLocks/>
          </p:cNvSpPr>
          <p:nvPr/>
        </p:nvSpPr>
        <p:spPr>
          <a:xfrm>
            <a:off x="4973525" y="1453949"/>
            <a:ext cx="4045200" cy="276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Average"/>
              <a:buNone/>
              <a:defRPr sz="2100" b="0" i="0" u="none" strike="noStrike" cap="none">
                <a:solidFill>
                  <a:schemeClr val="dk1"/>
                </a:solidFill>
                <a:latin typeface="Average"/>
                <a:ea typeface="Average"/>
                <a:cs typeface="Average"/>
                <a:sym typeface="Average"/>
              </a:defRPr>
            </a:lvl1pPr>
            <a:lvl2pPr marL="914400" marR="0" lvl="1" indent="-317500" algn="ctr" rtl="0">
              <a:lnSpc>
                <a:spcPct val="100000"/>
              </a:lnSpc>
              <a:spcBef>
                <a:spcPts val="0"/>
              </a:spcBef>
              <a:spcAft>
                <a:spcPts val="0"/>
              </a:spcAft>
              <a:buClr>
                <a:schemeClr val="dk1"/>
              </a:buClr>
              <a:buSzPts val="2100"/>
              <a:buFont typeface="Average"/>
              <a:buNone/>
              <a:defRPr sz="2100" b="0" i="0" u="none" strike="noStrike" cap="none">
                <a:solidFill>
                  <a:schemeClr val="dk1"/>
                </a:solidFill>
                <a:latin typeface="Average"/>
                <a:ea typeface="Average"/>
                <a:cs typeface="Average"/>
                <a:sym typeface="Average"/>
              </a:defRPr>
            </a:lvl2pPr>
            <a:lvl3pPr marL="1371600" marR="0" lvl="2" indent="-317500" algn="ctr" rtl="0">
              <a:lnSpc>
                <a:spcPct val="100000"/>
              </a:lnSpc>
              <a:spcBef>
                <a:spcPts val="0"/>
              </a:spcBef>
              <a:spcAft>
                <a:spcPts val="0"/>
              </a:spcAft>
              <a:buClr>
                <a:schemeClr val="dk1"/>
              </a:buClr>
              <a:buSzPts val="2100"/>
              <a:buFont typeface="Average"/>
              <a:buNone/>
              <a:defRPr sz="2100" b="0" i="0" u="none" strike="noStrike" cap="none">
                <a:solidFill>
                  <a:schemeClr val="dk1"/>
                </a:solidFill>
                <a:latin typeface="Average"/>
                <a:ea typeface="Average"/>
                <a:cs typeface="Average"/>
                <a:sym typeface="Average"/>
              </a:defRPr>
            </a:lvl3pPr>
            <a:lvl4pPr marL="1828800" marR="0" lvl="3" indent="-317500" algn="ctr" rtl="0">
              <a:lnSpc>
                <a:spcPct val="100000"/>
              </a:lnSpc>
              <a:spcBef>
                <a:spcPts val="0"/>
              </a:spcBef>
              <a:spcAft>
                <a:spcPts val="0"/>
              </a:spcAft>
              <a:buClr>
                <a:schemeClr val="dk1"/>
              </a:buClr>
              <a:buSzPts val="2100"/>
              <a:buFont typeface="Average"/>
              <a:buNone/>
              <a:defRPr sz="2100" b="0" i="0" u="none" strike="noStrike" cap="none">
                <a:solidFill>
                  <a:schemeClr val="dk1"/>
                </a:solidFill>
                <a:latin typeface="Average"/>
                <a:ea typeface="Average"/>
                <a:cs typeface="Average"/>
                <a:sym typeface="Average"/>
              </a:defRPr>
            </a:lvl4pPr>
            <a:lvl5pPr marL="2286000" marR="0" lvl="4" indent="-317500" algn="ctr" rtl="0">
              <a:lnSpc>
                <a:spcPct val="100000"/>
              </a:lnSpc>
              <a:spcBef>
                <a:spcPts val="0"/>
              </a:spcBef>
              <a:spcAft>
                <a:spcPts val="0"/>
              </a:spcAft>
              <a:buClr>
                <a:schemeClr val="dk1"/>
              </a:buClr>
              <a:buSzPts val="2100"/>
              <a:buFont typeface="Average"/>
              <a:buNone/>
              <a:defRPr sz="2100" b="0" i="0" u="none" strike="noStrike" cap="none">
                <a:solidFill>
                  <a:schemeClr val="dk1"/>
                </a:solidFill>
                <a:latin typeface="Average"/>
                <a:ea typeface="Average"/>
                <a:cs typeface="Average"/>
                <a:sym typeface="Average"/>
              </a:defRPr>
            </a:lvl5pPr>
            <a:lvl6pPr marL="2743200" marR="0" lvl="5" indent="-317500" algn="ctr" rtl="0">
              <a:lnSpc>
                <a:spcPct val="100000"/>
              </a:lnSpc>
              <a:spcBef>
                <a:spcPts val="0"/>
              </a:spcBef>
              <a:spcAft>
                <a:spcPts val="0"/>
              </a:spcAft>
              <a:buClr>
                <a:schemeClr val="dk1"/>
              </a:buClr>
              <a:buSzPts val="2100"/>
              <a:buFont typeface="Average"/>
              <a:buNone/>
              <a:defRPr sz="2100" b="0" i="0" u="none" strike="noStrike" cap="none">
                <a:solidFill>
                  <a:schemeClr val="dk1"/>
                </a:solidFill>
                <a:latin typeface="Average"/>
                <a:ea typeface="Average"/>
                <a:cs typeface="Average"/>
                <a:sym typeface="Average"/>
              </a:defRPr>
            </a:lvl6pPr>
            <a:lvl7pPr marL="3200400" marR="0" lvl="6" indent="-317500" algn="ctr" rtl="0">
              <a:lnSpc>
                <a:spcPct val="100000"/>
              </a:lnSpc>
              <a:spcBef>
                <a:spcPts val="0"/>
              </a:spcBef>
              <a:spcAft>
                <a:spcPts val="0"/>
              </a:spcAft>
              <a:buClr>
                <a:schemeClr val="dk1"/>
              </a:buClr>
              <a:buSzPts val="2100"/>
              <a:buFont typeface="Average"/>
              <a:buNone/>
              <a:defRPr sz="2100" b="0" i="0" u="none" strike="noStrike" cap="none">
                <a:solidFill>
                  <a:schemeClr val="dk1"/>
                </a:solidFill>
                <a:latin typeface="Average"/>
                <a:ea typeface="Average"/>
                <a:cs typeface="Average"/>
                <a:sym typeface="Average"/>
              </a:defRPr>
            </a:lvl7pPr>
            <a:lvl8pPr marL="3657600" marR="0" lvl="7" indent="-317500" algn="ctr" rtl="0">
              <a:lnSpc>
                <a:spcPct val="100000"/>
              </a:lnSpc>
              <a:spcBef>
                <a:spcPts val="0"/>
              </a:spcBef>
              <a:spcAft>
                <a:spcPts val="0"/>
              </a:spcAft>
              <a:buClr>
                <a:schemeClr val="dk1"/>
              </a:buClr>
              <a:buSzPts val="2100"/>
              <a:buFont typeface="Average"/>
              <a:buNone/>
              <a:defRPr sz="2100" b="0" i="0" u="none" strike="noStrike" cap="none">
                <a:solidFill>
                  <a:schemeClr val="dk1"/>
                </a:solidFill>
                <a:latin typeface="Average"/>
                <a:ea typeface="Average"/>
                <a:cs typeface="Average"/>
                <a:sym typeface="Average"/>
              </a:defRPr>
            </a:lvl8pPr>
            <a:lvl9pPr marL="4114800" marR="0" lvl="8" indent="-317500" algn="ctr" rtl="0">
              <a:lnSpc>
                <a:spcPct val="100000"/>
              </a:lnSpc>
              <a:spcBef>
                <a:spcPts val="0"/>
              </a:spcBef>
              <a:spcAft>
                <a:spcPts val="0"/>
              </a:spcAft>
              <a:buClr>
                <a:schemeClr val="dk1"/>
              </a:buClr>
              <a:buSzPts val="2100"/>
              <a:buFont typeface="Average"/>
              <a:buNone/>
              <a:defRPr sz="2100" b="0" i="0" u="none" strike="noStrike" cap="none">
                <a:solidFill>
                  <a:schemeClr val="dk1"/>
                </a:solidFill>
                <a:latin typeface="Average"/>
                <a:ea typeface="Average"/>
                <a:cs typeface="Average"/>
                <a:sym typeface="Average"/>
              </a:defRPr>
            </a:lvl9pPr>
          </a:lstStyle>
          <a:p>
            <a:pPr marL="0" indent="0" algn="just">
              <a:buSzPts val="440"/>
            </a:pPr>
            <a:r>
              <a:rPr lang="fr-FR" sz="1240" dirty="0">
                <a:solidFill>
                  <a:schemeClr val="lt1"/>
                </a:solidFill>
              </a:rPr>
              <a:t>La data visualisation permet de mieux comprendre la donnée pour pouvoir la traiter et interpréter un nombre plus important d’informations et de données.</a:t>
            </a:r>
          </a:p>
          <a:p>
            <a:pPr marL="0" indent="0" algn="just">
              <a:buSzPts val="440"/>
            </a:pPr>
            <a:endParaRPr lang="fr-FR" sz="1240" i="1" dirty="0">
              <a:solidFill>
                <a:schemeClr val="lt1"/>
              </a:solidFill>
            </a:endParaRPr>
          </a:p>
          <a:p>
            <a:pPr marL="0" indent="0" algn="just">
              <a:buSzPts val="440"/>
            </a:pPr>
            <a:r>
              <a:rPr lang="fr-FR" sz="1240" dirty="0">
                <a:solidFill>
                  <a:schemeClr val="lt1"/>
                </a:solidFill>
              </a:rPr>
              <a:t>Par la suite, nous allons placer notre </a:t>
            </a:r>
            <a:r>
              <a:rPr lang="fr-FR" sz="1240" dirty="0" err="1">
                <a:solidFill>
                  <a:schemeClr val="lt1"/>
                </a:solidFill>
              </a:rPr>
              <a:t>dataset</a:t>
            </a:r>
            <a:r>
              <a:rPr lang="fr-FR" sz="1240" dirty="0">
                <a:solidFill>
                  <a:schemeClr val="lt1"/>
                </a:solidFill>
              </a:rPr>
              <a:t> dans un contexte graphique afin de la rendre plus compréhensible en montrant que la data visualisation donne accès aux donnes par un ensemble de représentations de types graphiques qui vont révéler leur sens.</a:t>
            </a:r>
          </a:p>
          <a:p>
            <a:pPr marL="0" indent="0" algn="just">
              <a:buSzPts val="440"/>
            </a:pPr>
            <a:endParaRPr lang="fr-FR" sz="1240" dirty="0">
              <a:solidFill>
                <a:schemeClr val="lt1"/>
              </a:solidFill>
            </a:endParaRPr>
          </a:p>
          <a:p>
            <a:pPr marL="0" indent="0" algn="just">
              <a:buSzPts val="440"/>
            </a:pPr>
            <a:r>
              <a:rPr lang="fr-FR" sz="1240" dirty="0">
                <a:solidFill>
                  <a:schemeClr val="lt1"/>
                </a:solidFill>
              </a:rPr>
              <a:t>Tout l’enjeu de la visualisation de donnée est de mieux connaitre son </a:t>
            </a:r>
            <a:r>
              <a:rPr lang="fr-FR" sz="1240" dirty="0" err="1">
                <a:solidFill>
                  <a:schemeClr val="lt1"/>
                </a:solidFill>
              </a:rPr>
              <a:t>dataset</a:t>
            </a:r>
            <a:r>
              <a:rPr lang="fr-FR" sz="1240" dirty="0">
                <a:solidFill>
                  <a:schemeClr val="lt1"/>
                </a:solidFill>
              </a:rPr>
              <a:t>.</a:t>
            </a:r>
            <a:endParaRPr lang="fr-FR" sz="1240" dirty="0"/>
          </a:p>
          <a:p>
            <a:pPr marL="0" indent="0" algn="just">
              <a:buSzPts val="440"/>
            </a:pPr>
            <a:endParaRPr lang="fr-FR" sz="1240" dirty="0"/>
          </a:p>
          <a:p>
            <a:pPr marL="0" indent="0">
              <a:buSzPts val="440"/>
            </a:pPr>
            <a:endParaRPr lang="fr-FR" sz="839" dirty="0"/>
          </a:p>
        </p:txBody>
      </p:sp>
      <p:pic>
        <p:nvPicPr>
          <p:cNvPr id="8" name="Google Shape;73;p14">
            <a:extLst>
              <a:ext uri="{FF2B5EF4-FFF2-40B4-BE49-F238E27FC236}">
                <a16:creationId xmlns:a16="http://schemas.microsoft.com/office/drawing/2014/main" id="{C8FF5D8C-9093-469E-A16F-31C2B77D5539}"/>
              </a:ext>
            </a:extLst>
          </p:cNvPr>
          <p:cNvPicPr preferRelativeResize="0"/>
          <p:nvPr/>
        </p:nvPicPr>
        <p:blipFill>
          <a:blip r:embed="rId3">
            <a:alphaModFix/>
          </a:blip>
          <a:stretch>
            <a:fillRect/>
          </a:stretch>
        </p:blipFill>
        <p:spPr>
          <a:xfrm>
            <a:off x="248174" y="1795165"/>
            <a:ext cx="444986" cy="454447"/>
          </a:xfrm>
          <a:prstGeom prst="rect">
            <a:avLst/>
          </a:prstGeom>
          <a:noFill/>
          <a:ln>
            <a:noFill/>
          </a:ln>
        </p:spPr>
      </p:pic>
    </p:spTree>
    <p:extLst>
      <p:ext uri="{BB962C8B-B14F-4D97-AF65-F5344CB8AC3E}">
        <p14:creationId xmlns:p14="http://schemas.microsoft.com/office/powerpoint/2010/main" val="14871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p:nvPr/>
        </p:nvSpPr>
        <p:spPr>
          <a:xfrm>
            <a:off x="0" y="0"/>
            <a:ext cx="9144000" cy="760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37450" y="47838"/>
            <a:ext cx="4045200" cy="66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fr" sz="2440" dirty="0">
                <a:solidFill>
                  <a:schemeClr val="lt1"/>
                </a:solidFill>
              </a:rPr>
              <a:t>Visualisation de donnée</a:t>
            </a:r>
            <a:endParaRPr sz="2440" dirty="0">
              <a:solidFill>
                <a:schemeClr val="lt1"/>
              </a:solidFill>
            </a:endParaRPr>
          </a:p>
        </p:txBody>
      </p:sp>
      <p:pic>
        <p:nvPicPr>
          <p:cNvPr id="110" name="Google Shape;110;p17"/>
          <p:cNvPicPr preferRelativeResize="0"/>
          <p:nvPr/>
        </p:nvPicPr>
        <p:blipFill>
          <a:blip r:embed="rId3">
            <a:alphaModFix/>
          </a:blip>
          <a:stretch>
            <a:fillRect/>
          </a:stretch>
        </p:blipFill>
        <p:spPr>
          <a:xfrm>
            <a:off x="187975" y="169775"/>
            <a:ext cx="467400" cy="479250"/>
          </a:xfrm>
          <a:prstGeom prst="rect">
            <a:avLst/>
          </a:prstGeom>
          <a:noFill/>
          <a:ln>
            <a:noFill/>
          </a:ln>
        </p:spPr>
      </p:pic>
      <p:sp>
        <p:nvSpPr>
          <p:cNvPr id="5" name="Google Shape;99;p16">
            <a:extLst>
              <a:ext uri="{FF2B5EF4-FFF2-40B4-BE49-F238E27FC236}">
                <a16:creationId xmlns:a16="http://schemas.microsoft.com/office/drawing/2014/main" id="{B6C70A65-734A-460B-AFF3-EB5271BF7C27}"/>
              </a:ext>
            </a:extLst>
          </p:cNvPr>
          <p:cNvSpPr txBox="1"/>
          <p:nvPr/>
        </p:nvSpPr>
        <p:spPr>
          <a:xfrm>
            <a:off x="37450" y="4091969"/>
            <a:ext cx="4217829" cy="692467"/>
          </a:xfrm>
          <a:prstGeom prst="rect">
            <a:avLst/>
          </a:prstGeom>
          <a:noFill/>
          <a:ln>
            <a:noFill/>
          </a:ln>
        </p:spPr>
        <p:txBody>
          <a:bodyPr spcFirstLastPara="1" wrap="square" lIns="91425" tIns="91425" rIns="91425" bIns="91425" anchor="t" anchorCtr="0">
            <a:spAutoFit/>
          </a:bodyPr>
          <a:lstStyle/>
          <a:p>
            <a:pPr lvl="0" algn="ctr" rtl="0">
              <a:spcBef>
                <a:spcPts val="0"/>
              </a:spcBef>
              <a:spcAft>
                <a:spcPts val="0"/>
              </a:spcAft>
              <a:buClr>
                <a:schemeClr val="tx1"/>
              </a:buClr>
            </a:pPr>
            <a:r>
              <a:rPr lang="fr-FR" sz="1100" dirty="0">
                <a:solidFill>
                  <a:schemeClr val="dk1"/>
                </a:solidFill>
                <a:latin typeface="Average"/>
                <a:ea typeface="Average"/>
                <a:cs typeface="Average"/>
                <a:sym typeface="Average"/>
              </a:rPr>
              <a:t>Après l'Amérique du nord on remarque que les autres sous continent de l’Amérique et l'Asie, suivis de l'Europe sont les zones géographiques comptant le plus de transaction avec revenues.</a:t>
            </a:r>
          </a:p>
        </p:txBody>
      </p:sp>
      <p:pic>
        <p:nvPicPr>
          <p:cNvPr id="6" name="Image 5">
            <a:extLst>
              <a:ext uri="{FF2B5EF4-FFF2-40B4-BE49-F238E27FC236}">
                <a16:creationId xmlns:a16="http://schemas.microsoft.com/office/drawing/2014/main" id="{0BAB1DA8-553A-429A-AD5E-FD7D353DF0C2}"/>
              </a:ext>
            </a:extLst>
          </p:cNvPr>
          <p:cNvPicPr>
            <a:picLocks noChangeAspect="1"/>
          </p:cNvPicPr>
          <p:nvPr/>
        </p:nvPicPr>
        <p:blipFill>
          <a:blip r:embed="rId4"/>
          <a:stretch>
            <a:fillRect/>
          </a:stretch>
        </p:blipFill>
        <p:spPr>
          <a:xfrm>
            <a:off x="309721" y="977900"/>
            <a:ext cx="3379629" cy="2987069"/>
          </a:xfrm>
          <a:prstGeom prst="rect">
            <a:avLst/>
          </a:prstGeom>
        </p:spPr>
      </p:pic>
      <p:pic>
        <p:nvPicPr>
          <p:cNvPr id="8" name="Image 7">
            <a:extLst>
              <a:ext uri="{FF2B5EF4-FFF2-40B4-BE49-F238E27FC236}">
                <a16:creationId xmlns:a16="http://schemas.microsoft.com/office/drawing/2014/main" id="{ECE365C4-07DF-4955-9C6B-56CE10820BEF}"/>
              </a:ext>
            </a:extLst>
          </p:cNvPr>
          <p:cNvPicPr>
            <a:picLocks noChangeAspect="1"/>
          </p:cNvPicPr>
          <p:nvPr/>
        </p:nvPicPr>
        <p:blipFill>
          <a:blip r:embed="rId5"/>
          <a:stretch>
            <a:fillRect/>
          </a:stretch>
        </p:blipFill>
        <p:spPr>
          <a:xfrm>
            <a:off x="5149850" y="1110851"/>
            <a:ext cx="1470835" cy="2981118"/>
          </a:xfrm>
          <a:prstGeom prst="rect">
            <a:avLst/>
          </a:prstGeom>
        </p:spPr>
      </p:pic>
      <p:cxnSp>
        <p:nvCxnSpPr>
          <p:cNvPr id="10" name="Connecteur droit 9">
            <a:extLst>
              <a:ext uri="{FF2B5EF4-FFF2-40B4-BE49-F238E27FC236}">
                <a16:creationId xmlns:a16="http://schemas.microsoft.com/office/drawing/2014/main" id="{A0332E5E-F5A2-4CDE-BBAB-52FAFDBBA5ED}"/>
              </a:ext>
            </a:extLst>
          </p:cNvPr>
          <p:cNvCxnSpPr/>
          <p:nvPr/>
        </p:nvCxnSpPr>
        <p:spPr>
          <a:xfrm>
            <a:off x="4673600" y="914400"/>
            <a:ext cx="0" cy="3975100"/>
          </a:xfrm>
          <a:prstGeom prst="line">
            <a:avLst/>
          </a:prstGeom>
          <a:ln/>
        </p:spPr>
        <p:style>
          <a:lnRef idx="1">
            <a:schemeClr val="accent3"/>
          </a:lnRef>
          <a:fillRef idx="0">
            <a:schemeClr val="accent3"/>
          </a:fillRef>
          <a:effectRef idx="0">
            <a:schemeClr val="accent3"/>
          </a:effectRef>
          <a:fontRef idx="minor">
            <a:schemeClr val="tx1"/>
          </a:fontRef>
        </p:style>
      </p:cxnSp>
      <p:sp>
        <p:nvSpPr>
          <p:cNvPr id="14" name="Google Shape;99;p16">
            <a:extLst>
              <a:ext uri="{FF2B5EF4-FFF2-40B4-BE49-F238E27FC236}">
                <a16:creationId xmlns:a16="http://schemas.microsoft.com/office/drawing/2014/main" id="{404CC558-CB2A-4E11-AE0D-BA6FF4063158}"/>
              </a:ext>
            </a:extLst>
          </p:cNvPr>
          <p:cNvSpPr txBox="1"/>
          <p:nvPr/>
        </p:nvSpPr>
        <p:spPr>
          <a:xfrm>
            <a:off x="6620685" y="1908768"/>
            <a:ext cx="2514600" cy="1708130"/>
          </a:xfrm>
          <a:prstGeom prst="rect">
            <a:avLst/>
          </a:prstGeom>
          <a:noFill/>
          <a:ln>
            <a:noFill/>
          </a:ln>
        </p:spPr>
        <p:txBody>
          <a:bodyPr spcFirstLastPara="1" wrap="square" lIns="91425" tIns="91425" rIns="91425" bIns="91425" anchor="t" anchorCtr="0">
            <a:spAutoFit/>
          </a:bodyPr>
          <a:lstStyle/>
          <a:p>
            <a:pPr lvl="0" algn="ctr" rtl="0">
              <a:spcBef>
                <a:spcPts val="0"/>
              </a:spcBef>
              <a:spcAft>
                <a:spcPts val="0"/>
              </a:spcAft>
              <a:buClr>
                <a:schemeClr val="tx1"/>
              </a:buClr>
            </a:pPr>
            <a:r>
              <a:rPr lang="fr-FR" sz="1100" dirty="0">
                <a:solidFill>
                  <a:schemeClr val="dk1"/>
                </a:solidFill>
                <a:latin typeface="Average"/>
                <a:ea typeface="Average"/>
                <a:cs typeface="Average"/>
                <a:sym typeface="Average"/>
              </a:rPr>
              <a:t>On remarque ici un nombre de transaction beaucoup trop grand pour l'Amérique du nord, comparé aux autres sous continents.</a:t>
            </a:r>
          </a:p>
          <a:p>
            <a:pPr lvl="0" algn="ctr" rtl="0">
              <a:spcBef>
                <a:spcPts val="0"/>
              </a:spcBef>
              <a:spcAft>
                <a:spcPts val="0"/>
              </a:spcAft>
              <a:buClr>
                <a:schemeClr val="tx1"/>
              </a:buClr>
            </a:pPr>
            <a:endParaRPr lang="fr-FR" sz="1100" dirty="0">
              <a:solidFill>
                <a:schemeClr val="dk1"/>
              </a:solidFill>
              <a:latin typeface="Average"/>
              <a:ea typeface="Average"/>
              <a:cs typeface="Average"/>
              <a:sym typeface="Average"/>
            </a:endParaRPr>
          </a:p>
          <a:p>
            <a:pPr lvl="0" algn="ctr" rtl="0">
              <a:spcBef>
                <a:spcPts val="0"/>
              </a:spcBef>
              <a:spcAft>
                <a:spcPts val="0"/>
              </a:spcAft>
              <a:buClr>
                <a:schemeClr val="tx1"/>
              </a:buClr>
            </a:pPr>
            <a:r>
              <a:rPr lang="fr-FR" sz="1100" dirty="0">
                <a:solidFill>
                  <a:schemeClr val="dk1"/>
                </a:solidFill>
                <a:latin typeface="Average"/>
                <a:ea typeface="Average"/>
                <a:cs typeface="Average"/>
                <a:sym typeface="Average"/>
              </a:rPr>
              <a:t> Nous notons cet écart mais souhaitons tout de même observer la répartition des transactions dans les autres sous continent.</a:t>
            </a:r>
          </a:p>
        </p:txBody>
      </p:sp>
    </p:spTree>
    <p:extLst>
      <p:ext uri="{BB962C8B-B14F-4D97-AF65-F5344CB8AC3E}">
        <p14:creationId xmlns:p14="http://schemas.microsoft.com/office/powerpoint/2010/main" val="69539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p:nvPr/>
        </p:nvSpPr>
        <p:spPr>
          <a:xfrm>
            <a:off x="0" y="0"/>
            <a:ext cx="9144000" cy="760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37450" y="47838"/>
            <a:ext cx="4045200" cy="66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fr" sz="2440" dirty="0">
                <a:solidFill>
                  <a:schemeClr val="lt1"/>
                </a:solidFill>
              </a:rPr>
              <a:t>Visualisation de donnée</a:t>
            </a:r>
            <a:endParaRPr sz="2440" dirty="0">
              <a:solidFill>
                <a:schemeClr val="lt1"/>
              </a:solidFill>
            </a:endParaRPr>
          </a:p>
        </p:txBody>
      </p:sp>
      <p:pic>
        <p:nvPicPr>
          <p:cNvPr id="110" name="Google Shape;110;p17"/>
          <p:cNvPicPr preferRelativeResize="0"/>
          <p:nvPr/>
        </p:nvPicPr>
        <p:blipFill>
          <a:blip r:embed="rId3">
            <a:alphaModFix/>
          </a:blip>
          <a:stretch>
            <a:fillRect/>
          </a:stretch>
        </p:blipFill>
        <p:spPr>
          <a:xfrm>
            <a:off x="187975" y="169775"/>
            <a:ext cx="467400" cy="479250"/>
          </a:xfrm>
          <a:prstGeom prst="rect">
            <a:avLst/>
          </a:prstGeom>
          <a:noFill/>
          <a:ln>
            <a:noFill/>
          </a:ln>
        </p:spPr>
      </p:pic>
      <p:pic>
        <p:nvPicPr>
          <p:cNvPr id="3" name="Image 2">
            <a:extLst>
              <a:ext uri="{FF2B5EF4-FFF2-40B4-BE49-F238E27FC236}">
                <a16:creationId xmlns:a16="http://schemas.microsoft.com/office/drawing/2014/main" id="{DE8FA488-A41A-4BE1-8144-DDC70D317913}"/>
              </a:ext>
            </a:extLst>
          </p:cNvPr>
          <p:cNvPicPr>
            <a:picLocks noChangeAspect="1"/>
          </p:cNvPicPr>
          <p:nvPr/>
        </p:nvPicPr>
        <p:blipFill>
          <a:blip r:embed="rId4"/>
          <a:stretch>
            <a:fillRect/>
          </a:stretch>
        </p:blipFill>
        <p:spPr>
          <a:xfrm>
            <a:off x="4572000" y="1022396"/>
            <a:ext cx="4329857" cy="2442780"/>
          </a:xfrm>
          <a:prstGeom prst="rect">
            <a:avLst/>
          </a:prstGeom>
        </p:spPr>
      </p:pic>
      <p:pic>
        <p:nvPicPr>
          <p:cNvPr id="7" name="Image 6">
            <a:extLst>
              <a:ext uri="{FF2B5EF4-FFF2-40B4-BE49-F238E27FC236}">
                <a16:creationId xmlns:a16="http://schemas.microsoft.com/office/drawing/2014/main" id="{8654F3F7-F77C-4118-83B3-B270771F299A}"/>
              </a:ext>
            </a:extLst>
          </p:cNvPr>
          <p:cNvPicPr>
            <a:picLocks noChangeAspect="1"/>
          </p:cNvPicPr>
          <p:nvPr/>
        </p:nvPicPr>
        <p:blipFill>
          <a:blip r:embed="rId5"/>
          <a:stretch>
            <a:fillRect/>
          </a:stretch>
        </p:blipFill>
        <p:spPr>
          <a:xfrm>
            <a:off x="4624158" y="3588802"/>
            <a:ext cx="4277699" cy="1064603"/>
          </a:xfrm>
          <a:prstGeom prst="rect">
            <a:avLst/>
          </a:prstGeom>
        </p:spPr>
      </p:pic>
      <p:sp>
        <p:nvSpPr>
          <p:cNvPr id="15" name="Google Shape;99;p16">
            <a:extLst>
              <a:ext uri="{FF2B5EF4-FFF2-40B4-BE49-F238E27FC236}">
                <a16:creationId xmlns:a16="http://schemas.microsoft.com/office/drawing/2014/main" id="{0C87728A-B7FB-4E25-9106-4F6090326DAB}"/>
              </a:ext>
            </a:extLst>
          </p:cNvPr>
          <p:cNvSpPr txBox="1"/>
          <p:nvPr/>
        </p:nvSpPr>
        <p:spPr>
          <a:xfrm>
            <a:off x="187975" y="1195621"/>
            <a:ext cx="4217829" cy="1200298"/>
          </a:xfrm>
          <a:prstGeom prst="rect">
            <a:avLst/>
          </a:prstGeom>
          <a:noFill/>
          <a:ln>
            <a:noFill/>
          </a:ln>
        </p:spPr>
        <p:txBody>
          <a:bodyPr spcFirstLastPara="1" wrap="square" lIns="91425" tIns="91425" rIns="91425" bIns="91425" anchor="t" anchorCtr="0">
            <a:spAutoFit/>
          </a:bodyPr>
          <a:lstStyle/>
          <a:p>
            <a:pPr lvl="0" algn="ctr" rtl="0">
              <a:spcBef>
                <a:spcPts val="0"/>
              </a:spcBef>
              <a:spcAft>
                <a:spcPts val="0"/>
              </a:spcAft>
              <a:buClr>
                <a:schemeClr val="tx1"/>
              </a:buClr>
            </a:pPr>
            <a:r>
              <a:rPr lang="fr-FR" sz="1100" dirty="0">
                <a:solidFill>
                  <a:schemeClr val="dk1"/>
                </a:solidFill>
                <a:latin typeface="Average"/>
                <a:ea typeface="Average"/>
                <a:cs typeface="Average"/>
                <a:sym typeface="Average"/>
              </a:rPr>
              <a:t>Nous remarquons qu'aux USA nous comptons un nombre très supérieurs aux autres pays de transaction générant un revenu. </a:t>
            </a:r>
          </a:p>
          <a:p>
            <a:pPr lvl="0" algn="ctr" rtl="0">
              <a:spcBef>
                <a:spcPts val="0"/>
              </a:spcBef>
              <a:spcAft>
                <a:spcPts val="0"/>
              </a:spcAft>
              <a:buClr>
                <a:schemeClr val="tx1"/>
              </a:buClr>
            </a:pPr>
            <a:endParaRPr lang="fr-FR" sz="1100" dirty="0">
              <a:solidFill>
                <a:schemeClr val="dk1"/>
              </a:solidFill>
              <a:latin typeface="Average"/>
              <a:ea typeface="Average"/>
              <a:cs typeface="Average"/>
              <a:sym typeface="Average"/>
            </a:endParaRPr>
          </a:p>
          <a:p>
            <a:pPr lvl="0" algn="ctr" rtl="0">
              <a:spcBef>
                <a:spcPts val="0"/>
              </a:spcBef>
              <a:spcAft>
                <a:spcPts val="0"/>
              </a:spcAft>
              <a:buClr>
                <a:schemeClr val="tx1"/>
              </a:buClr>
            </a:pPr>
            <a:r>
              <a:rPr lang="fr-FR" sz="1100" dirty="0">
                <a:solidFill>
                  <a:schemeClr val="dk1"/>
                </a:solidFill>
                <a:latin typeface="Average"/>
                <a:ea typeface="Average"/>
                <a:cs typeface="Average"/>
                <a:sym typeface="Average"/>
              </a:rPr>
              <a:t>Ce nombre est tellement grand que nous avons quasiment pas la visibilité sur les autres pays. Regardons la répartition des autres pays (top 20) qui suivent les usa</a:t>
            </a:r>
          </a:p>
        </p:txBody>
      </p:sp>
    </p:spTree>
    <p:extLst>
      <p:ext uri="{BB962C8B-B14F-4D97-AF65-F5344CB8AC3E}">
        <p14:creationId xmlns:p14="http://schemas.microsoft.com/office/powerpoint/2010/main" val="94727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p:nvPr/>
        </p:nvSpPr>
        <p:spPr>
          <a:xfrm>
            <a:off x="0" y="0"/>
            <a:ext cx="9144000" cy="760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37450" y="47838"/>
            <a:ext cx="4045200" cy="66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fr" sz="2440" dirty="0">
                <a:solidFill>
                  <a:schemeClr val="lt1"/>
                </a:solidFill>
              </a:rPr>
              <a:t>Visualisation de donnée</a:t>
            </a:r>
            <a:endParaRPr sz="2440" dirty="0">
              <a:solidFill>
                <a:schemeClr val="lt1"/>
              </a:solidFill>
            </a:endParaRPr>
          </a:p>
        </p:txBody>
      </p:sp>
      <p:pic>
        <p:nvPicPr>
          <p:cNvPr id="110" name="Google Shape;110;p17"/>
          <p:cNvPicPr preferRelativeResize="0"/>
          <p:nvPr/>
        </p:nvPicPr>
        <p:blipFill>
          <a:blip r:embed="rId3">
            <a:alphaModFix/>
          </a:blip>
          <a:stretch>
            <a:fillRect/>
          </a:stretch>
        </p:blipFill>
        <p:spPr>
          <a:xfrm>
            <a:off x="187975" y="169775"/>
            <a:ext cx="467400" cy="479250"/>
          </a:xfrm>
          <a:prstGeom prst="rect">
            <a:avLst/>
          </a:prstGeom>
          <a:noFill/>
          <a:ln>
            <a:noFill/>
          </a:ln>
        </p:spPr>
      </p:pic>
      <p:sp>
        <p:nvSpPr>
          <p:cNvPr id="15" name="Google Shape;99;p16">
            <a:extLst>
              <a:ext uri="{FF2B5EF4-FFF2-40B4-BE49-F238E27FC236}">
                <a16:creationId xmlns:a16="http://schemas.microsoft.com/office/drawing/2014/main" id="{0C87728A-B7FB-4E25-9106-4F6090326DAB}"/>
              </a:ext>
            </a:extLst>
          </p:cNvPr>
          <p:cNvSpPr txBox="1"/>
          <p:nvPr/>
        </p:nvSpPr>
        <p:spPr>
          <a:xfrm>
            <a:off x="279400" y="3889587"/>
            <a:ext cx="7843679" cy="861744"/>
          </a:xfrm>
          <a:prstGeom prst="rect">
            <a:avLst/>
          </a:prstGeom>
          <a:noFill/>
          <a:ln>
            <a:noFill/>
          </a:ln>
        </p:spPr>
        <p:txBody>
          <a:bodyPr spcFirstLastPara="1" wrap="square" lIns="91425" tIns="91425" rIns="91425" bIns="91425" anchor="t" anchorCtr="0">
            <a:spAutoFit/>
          </a:bodyPr>
          <a:lstStyle/>
          <a:p>
            <a:pPr lvl="0" algn="ctr" rtl="0">
              <a:spcBef>
                <a:spcPts val="0"/>
              </a:spcBef>
              <a:spcAft>
                <a:spcPts val="0"/>
              </a:spcAft>
              <a:buClr>
                <a:schemeClr val="tx1"/>
              </a:buClr>
            </a:pPr>
            <a:r>
              <a:rPr lang="fr-FR" sz="1100" dirty="0">
                <a:solidFill>
                  <a:schemeClr val="dk1"/>
                </a:solidFill>
                <a:latin typeface="Average"/>
                <a:ea typeface="Average"/>
                <a:cs typeface="Average"/>
                <a:sym typeface="Average"/>
              </a:rPr>
              <a:t>Le nombre de transactions est en élevé en fin novembre/décembre, ce qui correspond certainement à la période du </a:t>
            </a:r>
            <a:r>
              <a:rPr lang="fr-FR" sz="1100" dirty="0" err="1">
                <a:solidFill>
                  <a:schemeClr val="dk1"/>
                </a:solidFill>
                <a:latin typeface="Average"/>
                <a:ea typeface="Average"/>
                <a:cs typeface="Average"/>
                <a:sym typeface="Average"/>
              </a:rPr>
              <a:t>BlackFriday</a:t>
            </a:r>
            <a:r>
              <a:rPr lang="fr-FR" sz="1100" dirty="0">
                <a:solidFill>
                  <a:schemeClr val="dk1"/>
                </a:solidFill>
                <a:latin typeface="Average"/>
                <a:ea typeface="Average"/>
                <a:cs typeface="Average"/>
                <a:sym typeface="Average"/>
              </a:rPr>
              <a:t> et de Noël. Globalement, il ne semble pas y avoir de tendance à la hausse sur une année.</a:t>
            </a:r>
          </a:p>
          <a:p>
            <a:pPr lvl="0" algn="ctr" rtl="0">
              <a:spcBef>
                <a:spcPts val="0"/>
              </a:spcBef>
              <a:spcAft>
                <a:spcPts val="0"/>
              </a:spcAft>
              <a:buClr>
                <a:schemeClr val="tx1"/>
              </a:buClr>
            </a:pPr>
            <a:endParaRPr lang="fr-FR" sz="1100" dirty="0">
              <a:solidFill>
                <a:schemeClr val="dk1"/>
              </a:solidFill>
              <a:latin typeface="Average"/>
              <a:ea typeface="Average"/>
              <a:cs typeface="Average"/>
              <a:sym typeface="Average"/>
            </a:endParaRPr>
          </a:p>
          <a:p>
            <a:pPr lvl="0" algn="ctr" rtl="0">
              <a:spcBef>
                <a:spcPts val="0"/>
              </a:spcBef>
              <a:spcAft>
                <a:spcPts val="0"/>
              </a:spcAft>
              <a:buClr>
                <a:schemeClr val="tx1"/>
              </a:buClr>
            </a:pPr>
            <a:r>
              <a:rPr lang="fr-FR" sz="1100" dirty="0">
                <a:solidFill>
                  <a:schemeClr val="dk1"/>
                </a:solidFill>
                <a:latin typeface="Average"/>
                <a:ea typeface="Average"/>
                <a:cs typeface="Average"/>
                <a:sym typeface="Average"/>
              </a:rPr>
              <a:t>On note également que l'affluence des visites est proportionnel au nombre de transactions</a:t>
            </a:r>
          </a:p>
        </p:txBody>
      </p:sp>
      <p:pic>
        <p:nvPicPr>
          <p:cNvPr id="4" name="Image 3">
            <a:extLst>
              <a:ext uri="{FF2B5EF4-FFF2-40B4-BE49-F238E27FC236}">
                <a16:creationId xmlns:a16="http://schemas.microsoft.com/office/drawing/2014/main" id="{92EC0C44-918A-4974-8255-8FDC330D640A}"/>
              </a:ext>
            </a:extLst>
          </p:cNvPr>
          <p:cNvPicPr>
            <a:picLocks noChangeAspect="1"/>
          </p:cNvPicPr>
          <p:nvPr/>
        </p:nvPicPr>
        <p:blipFill>
          <a:blip r:embed="rId4"/>
          <a:stretch>
            <a:fillRect/>
          </a:stretch>
        </p:blipFill>
        <p:spPr>
          <a:xfrm>
            <a:off x="1001788" y="1212566"/>
            <a:ext cx="6754502" cy="2495834"/>
          </a:xfrm>
          <a:prstGeom prst="rect">
            <a:avLst/>
          </a:prstGeom>
        </p:spPr>
      </p:pic>
    </p:spTree>
    <p:extLst>
      <p:ext uri="{BB962C8B-B14F-4D97-AF65-F5344CB8AC3E}">
        <p14:creationId xmlns:p14="http://schemas.microsoft.com/office/powerpoint/2010/main" val="418632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p:nvPr/>
        </p:nvSpPr>
        <p:spPr>
          <a:xfrm>
            <a:off x="0" y="0"/>
            <a:ext cx="9144000" cy="760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37450" y="47838"/>
            <a:ext cx="4045200" cy="66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fr" sz="2440" dirty="0">
                <a:solidFill>
                  <a:schemeClr val="lt1"/>
                </a:solidFill>
              </a:rPr>
              <a:t>Visualisation de donnée</a:t>
            </a:r>
            <a:endParaRPr sz="2440" dirty="0">
              <a:solidFill>
                <a:schemeClr val="lt1"/>
              </a:solidFill>
            </a:endParaRPr>
          </a:p>
        </p:txBody>
      </p:sp>
      <p:pic>
        <p:nvPicPr>
          <p:cNvPr id="110" name="Google Shape;110;p17"/>
          <p:cNvPicPr preferRelativeResize="0"/>
          <p:nvPr/>
        </p:nvPicPr>
        <p:blipFill>
          <a:blip r:embed="rId3">
            <a:alphaModFix/>
          </a:blip>
          <a:stretch>
            <a:fillRect/>
          </a:stretch>
        </p:blipFill>
        <p:spPr>
          <a:xfrm>
            <a:off x="187975" y="169775"/>
            <a:ext cx="467400" cy="479250"/>
          </a:xfrm>
          <a:prstGeom prst="rect">
            <a:avLst/>
          </a:prstGeom>
          <a:noFill/>
          <a:ln>
            <a:noFill/>
          </a:ln>
        </p:spPr>
      </p:pic>
      <p:sp>
        <p:nvSpPr>
          <p:cNvPr id="11" name="Google Shape;99;p16">
            <a:extLst>
              <a:ext uri="{FF2B5EF4-FFF2-40B4-BE49-F238E27FC236}">
                <a16:creationId xmlns:a16="http://schemas.microsoft.com/office/drawing/2014/main" id="{A8158BD0-15FF-4A12-9551-E88EC64E7184}"/>
              </a:ext>
            </a:extLst>
          </p:cNvPr>
          <p:cNvSpPr txBox="1"/>
          <p:nvPr/>
        </p:nvSpPr>
        <p:spPr>
          <a:xfrm>
            <a:off x="4893562" y="1787094"/>
            <a:ext cx="2914650" cy="520328"/>
          </a:xfrm>
          <a:prstGeom prst="rect">
            <a:avLst/>
          </a:prstGeom>
          <a:noFill/>
          <a:ln>
            <a:noFill/>
          </a:ln>
        </p:spPr>
        <p:txBody>
          <a:bodyPr spcFirstLastPara="1" wrap="square" lIns="91425" tIns="91425" rIns="91425" bIns="91425" anchor="t" anchorCtr="0">
            <a:spAutoFit/>
          </a:bodyPr>
          <a:lstStyle/>
          <a:p>
            <a:pPr lvl="0" algn="ctr" rtl="0">
              <a:spcBef>
                <a:spcPts val="0"/>
              </a:spcBef>
              <a:spcAft>
                <a:spcPts val="0"/>
              </a:spcAft>
              <a:buClr>
                <a:schemeClr val="tx1"/>
              </a:buClr>
            </a:pPr>
            <a:r>
              <a:rPr lang="fr-FR" sz="1100" dirty="0">
                <a:solidFill>
                  <a:schemeClr val="dk1"/>
                </a:solidFill>
                <a:latin typeface="Average"/>
                <a:ea typeface="Average"/>
                <a:cs typeface="Average"/>
                <a:sym typeface="Average"/>
              </a:rPr>
              <a:t>On remarque que la plupart des visiteurs n’ont pas effectués des transactions via Mobile</a:t>
            </a:r>
          </a:p>
        </p:txBody>
      </p:sp>
      <p:pic>
        <p:nvPicPr>
          <p:cNvPr id="8" name="Image 7">
            <a:extLst>
              <a:ext uri="{FF2B5EF4-FFF2-40B4-BE49-F238E27FC236}">
                <a16:creationId xmlns:a16="http://schemas.microsoft.com/office/drawing/2014/main" id="{2F407599-62E7-4D1C-93EC-E60CA76D0DEE}"/>
              </a:ext>
            </a:extLst>
          </p:cNvPr>
          <p:cNvPicPr>
            <a:picLocks noChangeAspect="1"/>
          </p:cNvPicPr>
          <p:nvPr/>
        </p:nvPicPr>
        <p:blipFill rotWithShape="1">
          <a:blip r:embed="rId4"/>
          <a:srcRect l="2778" r="5387" b="4511"/>
          <a:stretch/>
        </p:blipFill>
        <p:spPr>
          <a:xfrm>
            <a:off x="269357" y="880311"/>
            <a:ext cx="4251519" cy="1736875"/>
          </a:xfrm>
          <a:prstGeom prst="rect">
            <a:avLst/>
          </a:prstGeom>
        </p:spPr>
      </p:pic>
      <p:pic>
        <p:nvPicPr>
          <p:cNvPr id="10" name="Image 9">
            <a:extLst>
              <a:ext uri="{FF2B5EF4-FFF2-40B4-BE49-F238E27FC236}">
                <a16:creationId xmlns:a16="http://schemas.microsoft.com/office/drawing/2014/main" id="{744C8BA0-C8EF-452B-AF6D-E3E7E37A1B41}"/>
              </a:ext>
            </a:extLst>
          </p:cNvPr>
          <p:cNvPicPr>
            <a:picLocks noChangeAspect="1"/>
          </p:cNvPicPr>
          <p:nvPr/>
        </p:nvPicPr>
        <p:blipFill rotWithShape="1">
          <a:blip r:embed="rId5"/>
          <a:srcRect l="1875" r="1971" b="6133"/>
          <a:stretch/>
        </p:blipFill>
        <p:spPr>
          <a:xfrm>
            <a:off x="4966441" y="880311"/>
            <a:ext cx="3981081" cy="1691439"/>
          </a:xfrm>
          <a:prstGeom prst="rect">
            <a:avLst/>
          </a:prstGeom>
        </p:spPr>
      </p:pic>
      <p:pic>
        <p:nvPicPr>
          <p:cNvPr id="16" name="Image 15">
            <a:extLst>
              <a:ext uri="{FF2B5EF4-FFF2-40B4-BE49-F238E27FC236}">
                <a16:creationId xmlns:a16="http://schemas.microsoft.com/office/drawing/2014/main" id="{449076F3-D899-40DC-B68E-B99EB41C3B19}"/>
              </a:ext>
            </a:extLst>
          </p:cNvPr>
          <p:cNvPicPr>
            <a:picLocks noChangeAspect="1"/>
          </p:cNvPicPr>
          <p:nvPr/>
        </p:nvPicPr>
        <p:blipFill>
          <a:blip r:embed="rId6"/>
          <a:stretch>
            <a:fillRect/>
          </a:stretch>
        </p:blipFill>
        <p:spPr>
          <a:xfrm>
            <a:off x="269357" y="2913905"/>
            <a:ext cx="4251518" cy="1788951"/>
          </a:xfrm>
          <a:prstGeom prst="rect">
            <a:avLst/>
          </a:prstGeom>
        </p:spPr>
      </p:pic>
      <p:sp>
        <p:nvSpPr>
          <p:cNvPr id="20" name="Google Shape;99;p16">
            <a:extLst>
              <a:ext uri="{FF2B5EF4-FFF2-40B4-BE49-F238E27FC236}">
                <a16:creationId xmlns:a16="http://schemas.microsoft.com/office/drawing/2014/main" id="{E387B7ED-3FA7-45B1-B7D3-569F4FDFB24F}"/>
              </a:ext>
            </a:extLst>
          </p:cNvPr>
          <p:cNvSpPr txBox="1"/>
          <p:nvPr/>
        </p:nvSpPr>
        <p:spPr>
          <a:xfrm>
            <a:off x="4572000" y="3038953"/>
            <a:ext cx="4494029" cy="1538853"/>
          </a:xfrm>
          <a:prstGeom prst="rect">
            <a:avLst/>
          </a:prstGeom>
          <a:noFill/>
          <a:ln>
            <a:noFill/>
          </a:ln>
        </p:spPr>
        <p:txBody>
          <a:bodyPr spcFirstLastPara="1" wrap="square" lIns="91425" tIns="91425" rIns="91425" bIns="91425" anchor="t" anchorCtr="0">
            <a:spAutoFit/>
          </a:bodyPr>
          <a:lstStyle/>
          <a:p>
            <a:pPr lvl="0" algn="ctr" rtl="0">
              <a:spcBef>
                <a:spcPts val="0"/>
              </a:spcBef>
              <a:spcAft>
                <a:spcPts val="0"/>
              </a:spcAft>
              <a:buClr>
                <a:schemeClr val="tx1"/>
              </a:buClr>
            </a:pPr>
            <a:r>
              <a:rPr lang="fr-FR" sz="1100" dirty="0">
                <a:solidFill>
                  <a:schemeClr val="dk1"/>
                </a:solidFill>
                <a:latin typeface="Average"/>
                <a:ea typeface="Average"/>
                <a:cs typeface="Average"/>
                <a:sym typeface="Average"/>
              </a:rPr>
              <a:t>D’après cette data visualisation des variables techniques, on constate que la plupart des transactions ont été effectués sur Chrome/Safari ce qui rejoint le résultat du 2</a:t>
            </a:r>
            <a:r>
              <a:rPr lang="fr-FR" sz="1100" baseline="30000" dirty="0">
                <a:solidFill>
                  <a:schemeClr val="dk1"/>
                </a:solidFill>
                <a:latin typeface="Average"/>
                <a:ea typeface="Average"/>
                <a:cs typeface="Average"/>
                <a:sym typeface="Average"/>
              </a:rPr>
              <a:t>ème</a:t>
            </a:r>
            <a:r>
              <a:rPr lang="fr-FR" sz="1100" dirty="0">
                <a:solidFill>
                  <a:schemeClr val="dk1"/>
                </a:solidFill>
                <a:latin typeface="Average"/>
                <a:ea typeface="Average"/>
                <a:cs typeface="Average"/>
                <a:sym typeface="Average"/>
              </a:rPr>
              <a:t> graphique qui nous montre que Windows et Macintosh sont les deux operating system les plus utilisés lors de ces transactions.</a:t>
            </a:r>
          </a:p>
          <a:p>
            <a:pPr lvl="0" algn="ctr" rtl="0">
              <a:spcBef>
                <a:spcPts val="0"/>
              </a:spcBef>
              <a:spcAft>
                <a:spcPts val="0"/>
              </a:spcAft>
              <a:buClr>
                <a:schemeClr val="tx1"/>
              </a:buClr>
            </a:pPr>
            <a:endParaRPr lang="fr-FR" sz="1100" dirty="0">
              <a:solidFill>
                <a:schemeClr val="dk1"/>
              </a:solidFill>
              <a:latin typeface="Average"/>
              <a:ea typeface="Average"/>
              <a:cs typeface="Average"/>
              <a:sym typeface="Average"/>
            </a:endParaRPr>
          </a:p>
          <a:p>
            <a:pPr lvl="0" algn="ctr" rtl="0">
              <a:spcBef>
                <a:spcPts val="0"/>
              </a:spcBef>
              <a:spcAft>
                <a:spcPts val="0"/>
              </a:spcAft>
              <a:buClr>
                <a:schemeClr val="tx1"/>
              </a:buClr>
            </a:pPr>
            <a:r>
              <a:rPr lang="fr-FR" sz="1100" dirty="0">
                <a:solidFill>
                  <a:schemeClr val="dk1"/>
                </a:solidFill>
                <a:latin typeface="Average"/>
                <a:ea typeface="Average"/>
                <a:cs typeface="Average"/>
                <a:sym typeface="Average"/>
              </a:rPr>
              <a:t>La plupart de ces transactions se font soit par google soit directement via la plateforme concernée.</a:t>
            </a:r>
          </a:p>
        </p:txBody>
      </p:sp>
    </p:spTree>
    <p:extLst>
      <p:ext uri="{BB962C8B-B14F-4D97-AF65-F5344CB8AC3E}">
        <p14:creationId xmlns:p14="http://schemas.microsoft.com/office/powerpoint/2010/main" val="20112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subTitle" idx="1"/>
          </p:nvPr>
        </p:nvSpPr>
        <p:spPr>
          <a:xfrm>
            <a:off x="4743350" y="4219676"/>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 sz="2600" b="1">
                <a:latin typeface="Arial"/>
                <a:ea typeface="Arial"/>
                <a:cs typeface="Arial"/>
                <a:sym typeface="Arial"/>
              </a:rPr>
              <a:t>SOMMAIRE</a:t>
            </a:r>
            <a:endParaRPr sz="2600" b="1" dirty="0">
              <a:latin typeface="Arial"/>
              <a:ea typeface="Arial"/>
              <a:cs typeface="Arial"/>
              <a:sym typeface="Arial"/>
            </a:endParaRPr>
          </a:p>
        </p:txBody>
      </p:sp>
      <p:sp>
        <p:nvSpPr>
          <p:cNvPr id="69" name="Google Shape;69;p14"/>
          <p:cNvSpPr txBox="1">
            <a:spLocks noGrp="1"/>
          </p:cNvSpPr>
          <p:nvPr>
            <p:ph type="body" idx="2"/>
          </p:nvPr>
        </p:nvSpPr>
        <p:spPr>
          <a:xfrm>
            <a:off x="1078938" y="1195175"/>
            <a:ext cx="4376700" cy="4201200"/>
          </a:xfrm>
          <a:prstGeom prst="rect">
            <a:avLst/>
          </a:prstGeom>
        </p:spPr>
        <p:txBody>
          <a:bodyPr spcFirstLastPara="1" wrap="square" lIns="91425" tIns="91425" rIns="91425" bIns="91425" anchor="ctr" anchorCtr="0">
            <a:normAutofit fontScale="77500" lnSpcReduction="20000"/>
          </a:bodyPr>
          <a:lstStyle/>
          <a:p>
            <a:pPr marL="0" lvl="0" indent="0" algn="l" rtl="0">
              <a:lnSpc>
                <a:spcPct val="200000"/>
              </a:lnSpc>
              <a:spcBef>
                <a:spcPts val="1200"/>
              </a:spcBef>
              <a:spcAft>
                <a:spcPts val="0"/>
              </a:spcAft>
              <a:buNone/>
            </a:pPr>
            <a:r>
              <a:rPr lang="fr" sz="2361" b="1" dirty="0">
                <a:solidFill>
                  <a:schemeClr val="dk1"/>
                </a:solidFill>
                <a:latin typeface="Oswald"/>
                <a:ea typeface="Oswald"/>
                <a:cs typeface="Oswald"/>
                <a:sym typeface="Oswald"/>
              </a:rPr>
              <a:t>Introduction</a:t>
            </a:r>
            <a:endParaRPr sz="2361" b="1" dirty="0">
              <a:solidFill>
                <a:schemeClr val="dk1"/>
              </a:solidFill>
              <a:latin typeface="Oswald"/>
              <a:ea typeface="Oswald"/>
              <a:cs typeface="Oswald"/>
              <a:sym typeface="Oswald"/>
            </a:endParaRPr>
          </a:p>
          <a:p>
            <a:pPr marL="0" lvl="0" indent="0" algn="l" rtl="0">
              <a:lnSpc>
                <a:spcPct val="200000"/>
              </a:lnSpc>
              <a:spcBef>
                <a:spcPts val="1200"/>
              </a:spcBef>
              <a:spcAft>
                <a:spcPts val="0"/>
              </a:spcAft>
              <a:buNone/>
            </a:pPr>
            <a:r>
              <a:rPr lang="fr" sz="2361" b="1" dirty="0">
                <a:solidFill>
                  <a:schemeClr val="dk1"/>
                </a:solidFill>
                <a:latin typeface="Oswald"/>
                <a:ea typeface="Oswald"/>
                <a:cs typeface="Oswald"/>
                <a:sym typeface="Oswald"/>
              </a:rPr>
              <a:t>Présentation du dataset </a:t>
            </a:r>
            <a:endParaRPr sz="2361" b="1" dirty="0">
              <a:solidFill>
                <a:schemeClr val="dk1"/>
              </a:solidFill>
              <a:latin typeface="Oswald"/>
              <a:ea typeface="Oswald"/>
              <a:cs typeface="Oswald"/>
              <a:sym typeface="Oswald"/>
            </a:endParaRPr>
          </a:p>
          <a:p>
            <a:pPr marL="0" lvl="0" indent="0" algn="l" rtl="0">
              <a:lnSpc>
                <a:spcPct val="200000"/>
              </a:lnSpc>
              <a:spcBef>
                <a:spcPts val="1200"/>
              </a:spcBef>
              <a:spcAft>
                <a:spcPts val="0"/>
              </a:spcAft>
              <a:buNone/>
            </a:pPr>
            <a:r>
              <a:rPr lang="fr" sz="2361" b="1" dirty="0">
                <a:solidFill>
                  <a:schemeClr val="dk1"/>
                </a:solidFill>
                <a:latin typeface="Oswald"/>
                <a:ea typeface="Oswald"/>
                <a:cs typeface="Oswald"/>
                <a:sym typeface="Oswald"/>
              </a:rPr>
              <a:t>Exploration du dataset </a:t>
            </a:r>
            <a:endParaRPr sz="2361" b="1" dirty="0">
              <a:solidFill>
                <a:schemeClr val="dk1"/>
              </a:solidFill>
              <a:latin typeface="Oswald"/>
              <a:ea typeface="Oswald"/>
              <a:cs typeface="Oswald"/>
              <a:sym typeface="Oswald"/>
            </a:endParaRPr>
          </a:p>
          <a:p>
            <a:pPr marL="0" lvl="0" indent="0" algn="l" rtl="0">
              <a:lnSpc>
                <a:spcPct val="200000"/>
              </a:lnSpc>
              <a:spcBef>
                <a:spcPts val="1200"/>
              </a:spcBef>
              <a:spcAft>
                <a:spcPts val="0"/>
              </a:spcAft>
              <a:buNone/>
            </a:pPr>
            <a:r>
              <a:rPr lang="fr" sz="2361" b="1" dirty="0">
                <a:solidFill>
                  <a:schemeClr val="dk1"/>
                </a:solidFill>
                <a:latin typeface="Oswald"/>
                <a:ea typeface="Oswald"/>
                <a:cs typeface="Oswald"/>
                <a:sym typeface="Oswald"/>
              </a:rPr>
              <a:t>Visualisation de donnée </a:t>
            </a:r>
            <a:endParaRPr sz="2361" b="1" dirty="0">
              <a:solidFill>
                <a:schemeClr val="dk1"/>
              </a:solidFill>
              <a:latin typeface="Oswald"/>
              <a:ea typeface="Oswald"/>
              <a:cs typeface="Oswald"/>
              <a:sym typeface="Oswald"/>
            </a:endParaRPr>
          </a:p>
          <a:p>
            <a:pPr marL="0" lvl="0" indent="0" algn="l" rtl="0">
              <a:lnSpc>
                <a:spcPct val="200000"/>
              </a:lnSpc>
              <a:spcBef>
                <a:spcPts val="1200"/>
              </a:spcBef>
              <a:spcAft>
                <a:spcPts val="0"/>
              </a:spcAft>
              <a:buNone/>
            </a:pPr>
            <a:r>
              <a:rPr lang="fr" sz="2361" b="1" dirty="0">
                <a:solidFill>
                  <a:schemeClr val="dk1"/>
                </a:solidFill>
                <a:latin typeface="Oswald"/>
                <a:ea typeface="Oswald"/>
                <a:cs typeface="Oswald"/>
                <a:sym typeface="Oswald"/>
              </a:rPr>
              <a:t>Construction des modèles </a:t>
            </a:r>
            <a:endParaRPr sz="2361" b="1" dirty="0">
              <a:solidFill>
                <a:schemeClr val="dk1"/>
              </a:solidFill>
              <a:latin typeface="Oswald"/>
              <a:ea typeface="Oswald"/>
              <a:cs typeface="Oswald"/>
              <a:sym typeface="Oswald"/>
            </a:endParaRPr>
          </a:p>
          <a:p>
            <a:pPr marL="0" lvl="0" indent="0" algn="l" rtl="0">
              <a:lnSpc>
                <a:spcPct val="200000"/>
              </a:lnSpc>
              <a:spcBef>
                <a:spcPts val="1200"/>
              </a:spcBef>
              <a:spcAft>
                <a:spcPts val="0"/>
              </a:spcAft>
              <a:buNone/>
            </a:pPr>
            <a:r>
              <a:rPr lang="fr" sz="2361" b="1" dirty="0">
                <a:solidFill>
                  <a:schemeClr val="dk1"/>
                </a:solidFill>
                <a:latin typeface="Oswald"/>
                <a:ea typeface="Oswald"/>
                <a:cs typeface="Oswald"/>
                <a:sym typeface="Oswald"/>
              </a:rPr>
              <a:t>Conclusion </a:t>
            </a:r>
            <a:endParaRPr sz="2361" b="1" dirty="0">
              <a:solidFill>
                <a:schemeClr val="dk1"/>
              </a:solidFill>
              <a:latin typeface="Oswald"/>
              <a:ea typeface="Oswald"/>
              <a:cs typeface="Oswald"/>
              <a:sym typeface="Oswald"/>
            </a:endParaRPr>
          </a:p>
          <a:p>
            <a:pPr marL="457200" lvl="0" indent="0" algn="l" rtl="0">
              <a:spcBef>
                <a:spcPts val="1200"/>
              </a:spcBef>
              <a:spcAft>
                <a:spcPts val="0"/>
              </a:spcAft>
              <a:buNone/>
            </a:pPr>
            <a:endParaRPr b="1" dirty="0">
              <a:solidFill>
                <a:srgbClr val="557272"/>
              </a:solidFill>
              <a:latin typeface="Arial"/>
              <a:ea typeface="Arial"/>
              <a:cs typeface="Arial"/>
              <a:sym typeface="Arial"/>
            </a:endParaRPr>
          </a:p>
          <a:p>
            <a:pPr marL="0" lvl="0" indent="0" algn="l" rtl="0">
              <a:spcBef>
                <a:spcPts val="1200"/>
              </a:spcBef>
              <a:spcAft>
                <a:spcPts val="1200"/>
              </a:spcAft>
              <a:buNone/>
            </a:pPr>
            <a:endParaRPr dirty="0"/>
          </a:p>
        </p:txBody>
      </p:sp>
      <p:pic>
        <p:nvPicPr>
          <p:cNvPr id="70" name="Google Shape;70;p14"/>
          <p:cNvPicPr preferRelativeResize="0"/>
          <p:nvPr/>
        </p:nvPicPr>
        <p:blipFill>
          <a:blip r:embed="rId3">
            <a:alphaModFix/>
          </a:blip>
          <a:stretch>
            <a:fillRect/>
          </a:stretch>
        </p:blipFill>
        <p:spPr>
          <a:xfrm>
            <a:off x="580768" y="1785988"/>
            <a:ext cx="444986" cy="454442"/>
          </a:xfrm>
          <a:prstGeom prst="rect">
            <a:avLst/>
          </a:prstGeom>
          <a:noFill/>
          <a:ln>
            <a:noFill/>
          </a:ln>
        </p:spPr>
      </p:pic>
      <p:pic>
        <p:nvPicPr>
          <p:cNvPr id="71" name="Google Shape;71;p14"/>
          <p:cNvPicPr preferRelativeResize="0"/>
          <p:nvPr/>
        </p:nvPicPr>
        <p:blipFill>
          <a:blip r:embed="rId4">
            <a:alphaModFix/>
          </a:blip>
          <a:stretch>
            <a:fillRect/>
          </a:stretch>
        </p:blipFill>
        <p:spPr>
          <a:xfrm>
            <a:off x="580768" y="1209785"/>
            <a:ext cx="444986" cy="454442"/>
          </a:xfrm>
          <a:prstGeom prst="rect">
            <a:avLst/>
          </a:prstGeom>
          <a:noFill/>
          <a:ln>
            <a:noFill/>
          </a:ln>
        </p:spPr>
      </p:pic>
      <p:pic>
        <p:nvPicPr>
          <p:cNvPr id="72" name="Google Shape;72;p14"/>
          <p:cNvPicPr preferRelativeResize="0"/>
          <p:nvPr/>
        </p:nvPicPr>
        <p:blipFill>
          <a:blip r:embed="rId5">
            <a:alphaModFix/>
          </a:blip>
          <a:stretch>
            <a:fillRect/>
          </a:stretch>
        </p:blipFill>
        <p:spPr>
          <a:xfrm>
            <a:off x="580768" y="2362191"/>
            <a:ext cx="444986" cy="454447"/>
          </a:xfrm>
          <a:prstGeom prst="rect">
            <a:avLst/>
          </a:prstGeom>
          <a:noFill/>
          <a:ln>
            <a:noFill/>
          </a:ln>
        </p:spPr>
      </p:pic>
      <p:pic>
        <p:nvPicPr>
          <p:cNvPr id="73" name="Google Shape;73;p14"/>
          <p:cNvPicPr preferRelativeResize="0"/>
          <p:nvPr/>
        </p:nvPicPr>
        <p:blipFill>
          <a:blip r:embed="rId6">
            <a:alphaModFix/>
          </a:blip>
          <a:stretch>
            <a:fillRect/>
          </a:stretch>
        </p:blipFill>
        <p:spPr>
          <a:xfrm>
            <a:off x="580768" y="2950196"/>
            <a:ext cx="444986" cy="454447"/>
          </a:xfrm>
          <a:prstGeom prst="rect">
            <a:avLst/>
          </a:prstGeom>
          <a:noFill/>
          <a:ln>
            <a:noFill/>
          </a:ln>
        </p:spPr>
      </p:pic>
      <p:pic>
        <p:nvPicPr>
          <p:cNvPr id="74" name="Google Shape;74;p14"/>
          <p:cNvPicPr preferRelativeResize="0"/>
          <p:nvPr/>
        </p:nvPicPr>
        <p:blipFill>
          <a:blip r:embed="rId7">
            <a:alphaModFix/>
          </a:blip>
          <a:stretch>
            <a:fillRect/>
          </a:stretch>
        </p:blipFill>
        <p:spPr>
          <a:xfrm>
            <a:off x="580768" y="3541082"/>
            <a:ext cx="444986" cy="454451"/>
          </a:xfrm>
          <a:prstGeom prst="rect">
            <a:avLst/>
          </a:prstGeom>
          <a:noFill/>
          <a:ln>
            <a:noFill/>
          </a:ln>
        </p:spPr>
      </p:pic>
      <p:pic>
        <p:nvPicPr>
          <p:cNvPr id="75" name="Google Shape;75;p14"/>
          <p:cNvPicPr preferRelativeResize="0"/>
          <p:nvPr/>
        </p:nvPicPr>
        <p:blipFill>
          <a:blip r:embed="rId8">
            <a:alphaModFix/>
          </a:blip>
          <a:stretch>
            <a:fillRect/>
          </a:stretch>
        </p:blipFill>
        <p:spPr>
          <a:xfrm>
            <a:off x="577950" y="4131987"/>
            <a:ext cx="450627" cy="454453"/>
          </a:xfrm>
          <a:prstGeom prst="rect">
            <a:avLst/>
          </a:prstGeom>
          <a:noFill/>
          <a:ln>
            <a:noFill/>
          </a:ln>
        </p:spPr>
      </p:pic>
      <p:sp>
        <p:nvSpPr>
          <p:cNvPr id="76" name="Google Shape;76;p14"/>
          <p:cNvSpPr txBox="1"/>
          <p:nvPr/>
        </p:nvSpPr>
        <p:spPr>
          <a:xfrm>
            <a:off x="580775" y="488675"/>
            <a:ext cx="3354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2400" b="1">
                <a:solidFill>
                  <a:schemeClr val="dk1"/>
                </a:solidFill>
                <a:latin typeface="Oswald"/>
                <a:ea typeface="Oswald"/>
                <a:cs typeface="Oswald"/>
                <a:sym typeface="Oswald"/>
              </a:rPr>
              <a:t>SOMMAIRE</a:t>
            </a:r>
            <a:r>
              <a:rPr lang="fr" sz="2000" b="1">
                <a:solidFill>
                  <a:schemeClr val="dk1"/>
                </a:solidFill>
                <a:latin typeface="Oswald"/>
                <a:ea typeface="Oswald"/>
                <a:cs typeface="Oswald"/>
                <a:sym typeface="Oswald"/>
              </a:rPr>
              <a:t> </a:t>
            </a:r>
            <a:endParaRPr sz="2000" b="1" dirty="0">
              <a:solidFill>
                <a:schemeClr val="dk1"/>
              </a:solidFill>
              <a:latin typeface="Oswald"/>
              <a:ea typeface="Oswald"/>
              <a:cs typeface="Oswald"/>
              <a:sym typeface="Oswald"/>
            </a:endParaRPr>
          </a:p>
        </p:txBody>
      </p:sp>
      <p:pic>
        <p:nvPicPr>
          <p:cNvPr id="77" name="Google Shape;77;p14"/>
          <p:cNvPicPr preferRelativeResize="0"/>
          <p:nvPr/>
        </p:nvPicPr>
        <p:blipFill>
          <a:blip r:embed="rId9">
            <a:alphaModFix/>
          </a:blip>
          <a:stretch>
            <a:fillRect/>
          </a:stretch>
        </p:blipFill>
        <p:spPr>
          <a:xfrm>
            <a:off x="4641151" y="702825"/>
            <a:ext cx="4335500" cy="346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265500" y="2239200"/>
            <a:ext cx="4045200" cy="665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fr"/>
              <a:t>Introduction </a:t>
            </a:r>
            <a:endParaRPr dirty="0"/>
          </a:p>
        </p:txBody>
      </p:sp>
      <p:sp>
        <p:nvSpPr>
          <p:cNvPr id="83" name="Google Shape;83;p15"/>
          <p:cNvSpPr txBox="1">
            <a:spLocks noGrp="1"/>
          </p:cNvSpPr>
          <p:nvPr>
            <p:ph type="subTitle" idx="1"/>
          </p:nvPr>
        </p:nvSpPr>
        <p:spPr>
          <a:xfrm>
            <a:off x="4821125" y="1301549"/>
            <a:ext cx="4045200" cy="2765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440"/>
              <a:buNone/>
            </a:pPr>
            <a:r>
              <a:rPr lang="fr-FR" sz="1240" dirty="0">
                <a:solidFill>
                  <a:schemeClr val="lt1"/>
                </a:solidFill>
              </a:rPr>
              <a:t>Dans le cadre du projet du module</a:t>
            </a:r>
            <a:r>
              <a:rPr lang="fr-FR" sz="1240" i="1" dirty="0">
                <a:solidFill>
                  <a:schemeClr val="lt1"/>
                </a:solidFill>
              </a:rPr>
              <a:t> Advance machine Learning,</a:t>
            </a:r>
            <a:r>
              <a:rPr lang="fr-FR" sz="1240" dirty="0">
                <a:solidFill>
                  <a:schemeClr val="lt1"/>
                </a:solidFill>
              </a:rPr>
              <a:t> il nous a été mis à disposition un jeu de données répertoriant des transactions d'achat. L'objectif de ce projet est de modéliser et d'étudier les revenues générés par des personne. </a:t>
            </a:r>
          </a:p>
          <a:p>
            <a:pPr marL="0" lvl="0" indent="0" algn="just" rtl="0">
              <a:spcBef>
                <a:spcPts val="0"/>
              </a:spcBef>
              <a:spcAft>
                <a:spcPts val="0"/>
              </a:spcAft>
              <a:buSzPts val="440"/>
              <a:buNone/>
            </a:pPr>
            <a:endParaRPr lang="fr-FR" sz="1240" dirty="0">
              <a:solidFill>
                <a:schemeClr val="lt1"/>
              </a:solidFill>
            </a:endParaRPr>
          </a:p>
          <a:p>
            <a:pPr marL="0" lvl="0" indent="0" algn="just" rtl="0">
              <a:spcBef>
                <a:spcPts val="0"/>
              </a:spcBef>
              <a:spcAft>
                <a:spcPts val="0"/>
              </a:spcAft>
              <a:buSzPts val="440"/>
              <a:buNone/>
            </a:pPr>
            <a:r>
              <a:rPr lang="fr-FR" sz="1240" dirty="0">
                <a:solidFill>
                  <a:schemeClr val="lt1"/>
                </a:solidFill>
              </a:rPr>
              <a:t>Pour ce faire nous avons définis une approche ... et testé des algorithmes. Pour chacun d’entre eux nous avons apprécié leur performances, afin de conclure sur le meilleure modèle, qui nous a permis de prédire notre valeur :  </a:t>
            </a:r>
            <a:r>
              <a:rPr lang="fr-FR" sz="1240" i="1" dirty="0" err="1">
                <a:solidFill>
                  <a:schemeClr val="lt1"/>
                </a:solidFill>
              </a:rPr>
              <a:t>transactionRevenue</a:t>
            </a:r>
            <a:endParaRPr lang="fr-FR" sz="1240" i="1" dirty="0">
              <a:solidFill>
                <a:schemeClr val="lt1"/>
              </a:solidFill>
            </a:endParaRPr>
          </a:p>
          <a:p>
            <a:pPr marL="0" lvl="0" indent="0" algn="just" rtl="0">
              <a:spcBef>
                <a:spcPts val="0"/>
              </a:spcBef>
              <a:spcAft>
                <a:spcPts val="0"/>
              </a:spcAft>
              <a:buSzPts val="440"/>
              <a:buNone/>
            </a:pPr>
            <a:endParaRPr sz="1240" dirty="0"/>
          </a:p>
          <a:p>
            <a:pPr marL="0" lvl="0" indent="0" algn="just" rtl="0">
              <a:spcBef>
                <a:spcPts val="0"/>
              </a:spcBef>
              <a:spcAft>
                <a:spcPts val="0"/>
              </a:spcAft>
              <a:buSzPts val="440"/>
              <a:buNone/>
            </a:pPr>
            <a:endParaRPr sz="1240" dirty="0"/>
          </a:p>
          <a:p>
            <a:pPr marL="0" lvl="0" indent="0" algn="ctr" rtl="0">
              <a:spcBef>
                <a:spcPts val="0"/>
              </a:spcBef>
              <a:spcAft>
                <a:spcPts val="0"/>
              </a:spcAft>
              <a:buSzPts val="440"/>
              <a:buNone/>
            </a:pPr>
            <a:endParaRPr sz="839" dirty="0"/>
          </a:p>
        </p:txBody>
      </p:sp>
      <p:pic>
        <p:nvPicPr>
          <p:cNvPr id="84" name="Google Shape;84;p15"/>
          <p:cNvPicPr preferRelativeResize="0"/>
          <p:nvPr/>
        </p:nvPicPr>
        <p:blipFill>
          <a:blip r:embed="rId3">
            <a:alphaModFix/>
          </a:blip>
          <a:stretch>
            <a:fillRect/>
          </a:stretch>
        </p:blipFill>
        <p:spPr>
          <a:xfrm>
            <a:off x="546202" y="2239212"/>
            <a:ext cx="553988" cy="575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p:nvPr/>
        </p:nvSpPr>
        <p:spPr>
          <a:xfrm>
            <a:off x="0" y="0"/>
            <a:ext cx="3820800" cy="5143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90" name="Google Shape;90;p16"/>
          <p:cNvPicPr preferRelativeResize="0"/>
          <p:nvPr/>
        </p:nvPicPr>
        <p:blipFill rotWithShape="1">
          <a:blip r:embed="rId3">
            <a:alphaModFix/>
          </a:blip>
          <a:srcRect t="2959"/>
          <a:stretch/>
        </p:blipFill>
        <p:spPr>
          <a:xfrm>
            <a:off x="197388" y="1584200"/>
            <a:ext cx="2618588" cy="756998"/>
          </a:xfrm>
          <a:prstGeom prst="rect">
            <a:avLst/>
          </a:prstGeom>
          <a:noFill/>
          <a:ln w="9525" cap="flat" cmpd="sng">
            <a:solidFill>
              <a:schemeClr val="dk2"/>
            </a:solidFill>
            <a:prstDash val="solid"/>
            <a:round/>
            <a:headEnd type="none" w="sm" len="sm"/>
            <a:tailEnd type="none" w="sm" len="sm"/>
          </a:ln>
        </p:spPr>
      </p:pic>
      <p:pic>
        <p:nvPicPr>
          <p:cNvPr id="91" name="Google Shape;91;p16"/>
          <p:cNvPicPr preferRelativeResize="0"/>
          <p:nvPr/>
        </p:nvPicPr>
        <p:blipFill rotWithShape="1">
          <a:blip r:embed="rId4">
            <a:alphaModFix/>
          </a:blip>
          <a:srcRect r="2315"/>
          <a:stretch/>
        </p:blipFill>
        <p:spPr>
          <a:xfrm>
            <a:off x="197388" y="2486664"/>
            <a:ext cx="2618588" cy="730172"/>
          </a:xfrm>
          <a:prstGeom prst="rect">
            <a:avLst/>
          </a:prstGeom>
          <a:noFill/>
          <a:ln w="9525" cap="flat" cmpd="sng">
            <a:solidFill>
              <a:schemeClr val="dk2"/>
            </a:solidFill>
            <a:prstDash val="solid"/>
            <a:round/>
            <a:headEnd type="none" w="sm" len="sm"/>
            <a:tailEnd type="none" w="sm" len="sm"/>
          </a:ln>
        </p:spPr>
      </p:pic>
      <p:pic>
        <p:nvPicPr>
          <p:cNvPr id="92" name="Google Shape;92;p16"/>
          <p:cNvPicPr preferRelativeResize="0"/>
          <p:nvPr/>
        </p:nvPicPr>
        <p:blipFill rotWithShape="1">
          <a:blip r:embed="rId5">
            <a:alphaModFix/>
          </a:blip>
          <a:srcRect b="21978"/>
          <a:stretch/>
        </p:blipFill>
        <p:spPr>
          <a:xfrm>
            <a:off x="2962543" y="1584200"/>
            <a:ext cx="659507" cy="757000"/>
          </a:xfrm>
          <a:prstGeom prst="rect">
            <a:avLst/>
          </a:prstGeom>
          <a:noFill/>
          <a:ln w="9525" cap="flat" cmpd="sng">
            <a:solidFill>
              <a:schemeClr val="dk2"/>
            </a:solidFill>
            <a:prstDash val="solid"/>
            <a:round/>
            <a:headEnd type="none" w="sm" len="sm"/>
            <a:tailEnd type="none" w="sm" len="sm"/>
          </a:ln>
        </p:spPr>
      </p:pic>
      <p:pic>
        <p:nvPicPr>
          <p:cNvPr id="93" name="Google Shape;93;p16"/>
          <p:cNvPicPr preferRelativeResize="0"/>
          <p:nvPr/>
        </p:nvPicPr>
        <p:blipFill rotWithShape="1">
          <a:blip r:embed="rId6">
            <a:alphaModFix/>
          </a:blip>
          <a:srcRect l="26280" t="25042" b="1281"/>
          <a:stretch/>
        </p:blipFill>
        <p:spPr>
          <a:xfrm>
            <a:off x="2962543" y="2486664"/>
            <a:ext cx="659504" cy="730174"/>
          </a:xfrm>
          <a:prstGeom prst="rect">
            <a:avLst/>
          </a:prstGeom>
          <a:noFill/>
          <a:ln w="9525" cap="flat" cmpd="sng">
            <a:solidFill>
              <a:schemeClr val="dk2"/>
            </a:solidFill>
            <a:prstDash val="solid"/>
            <a:round/>
            <a:headEnd type="none" w="sm" len="sm"/>
            <a:tailEnd type="none" w="sm" len="sm"/>
          </a:ln>
        </p:spPr>
      </p:pic>
      <p:sp>
        <p:nvSpPr>
          <p:cNvPr id="94" name="Google Shape;94;p16"/>
          <p:cNvSpPr txBox="1"/>
          <p:nvPr/>
        </p:nvSpPr>
        <p:spPr>
          <a:xfrm>
            <a:off x="2766930" y="1776927"/>
            <a:ext cx="19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a:solidFill>
                  <a:srgbClr val="293737"/>
                </a:solidFill>
                <a:latin typeface="Average"/>
                <a:ea typeface="Average"/>
                <a:cs typeface="Average"/>
                <a:sym typeface="Average"/>
              </a:rPr>
              <a:t>…</a:t>
            </a:r>
            <a:endParaRPr sz="1000" dirty="0">
              <a:solidFill>
                <a:srgbClr val="293737"/>
              </a:solidFill>
              <a:latin typeface="Average"/>
              <a:ea typeface="Average"/>
              <a:cs typeface="Average"/>
              <a:sym typeface="Average"/>
            </a:endParaRPr>
          </a:p>
        </p:txBody>
      </p:sp>
      <p:sp>
        <p:nvSpPr>
          <p:cNvPr id="95" name="Google Shape;95;p16"/>
          <p:cNvSpPr txBox="1">
            <a:spLocks noGrp="1"/>
          </p:cNvSpPr>
          <p:nvPr>
            <p:ph type="title"/>
          </p:nvPr>
        </p:nvSpPr>
        <p:spPr>
          <a:xfrm>
            <a:off x="167650" y="139238"/>
            <a:ext cx="4045200" cy="66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fr" sz="2440">
                <a:solidFill>
                  <a:schemeClr val="lt1"/>
                </a:solidFill>
              </a:rPr>
              <a:t>Présentation du dataset</a:t>
            </a:r>
            <a:endParaRPr sz="2440" dirty="0">
              <a:solidFill>
                <a:schemeClr val="lt1"/>
              </a:solidFill>
            </a:endParaRPr>
          </a:p>
        </p:txBody>
      </p:sp>
      <p:sp>
        <p:nvSpPr>
          <p:cNvPr id="96" name="Google Shape;96;p16"/>
          <p:cNvSpPr/>
          <p:nvPr/>
        </p:nvSpPr>
        <p:spPr>
          <a:xfrm>
            <a:off x="167650" y="3121062"/>
            <a:ext cx="497100" cy="1482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93737"/>
              </a:solidFill>
            </a:endParaRPr>
          </a:p>
        </p:txBody>
      </p:sp>
      <p:sp>
        <p:nvSpPr>
          <p:cNvPr id="97" name="Google Shape;97;p16"/>
          <p:cNvSpPr/>
          <p:nvPr/>
        </p:nvSpPr>
        <p:spPr>
          <a:xfrm rot="5400000">
            <a:off x="528206" y="3104180"/>
            <a:ext cx="120300" cy="450300"/>
          </a:xfrm>
          <a:prstGeom prst="bentUpArrow">
            <a:avLst>
              <a:gd name="adj1" fmla="val 25000"/>
              <a:gd name="adj2" fmla="val 44009"/>
              <a:gd name="adj3" fmla="val 3196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16"/>
          <p:cNvSpPr txBox="1"/>
          <p:nvPr/>
        </p:nvSpPr>
        <p:spPr>
          <a:xfrm>
            <a:off x="3944950" y="804350"/>
            <a:ext cx="5122800" cy="310851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fr" sz="1100" dirty="0">
                <a:solidFill>
                  <a:schemeClr val="dk1"/>
                </a:solidFill>
                <a:latin typeface="Average"/>
                <a:ea typeface="Average"/>
                <a:cs typeface="Average"/>
                <a:sym typeface="Average"/>
              </a:rPr>
              <a:t>           On dispose d’un jeu de données qui contient 903653 lignes et 55 colonnes dont 12 variable quantitatives et 43 qualitatives :</a:t>
            </a:r>
            <a:endParaRPr sz="1100" dirty="0">
              <a:solidFill>
                <a:schemeClr val="dk1"/>
              </a:solidFill>
              <a:latin typeface="Average"/>
              <a:ea typeface="Average"/>
              <a:cs typeface="Average"/>
              <a:sym typeface="Average"/>
            </a:endParaRPr>
          </a:p>
          <a:p>
            <a:pPr marL="0" lvl="0" indent="0" algn="just" rtl="0">
              <a:spcBef>
                <a:spcPts val="0"/>
              </a:spcBef>
              <a:spcAft>
                <a:spcPts val="0"/>
              </a:spcAft>
              <a:buNone/>
            </a:pPr>
            <a:endParaRPr sz="1100"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 typeface="Arial" panose="020B0604020202020204" pitchFamily="34" charset="0"/>
              <a:buChar char="•"/>
            </a:pPr>
            <a:r>
              <a:rPr lang="fr" sz="1100" b="1" dirty="0">
                <a:solidFill>
                  <a:schemeClr val="dk1"/>
                </a:solidFill>
                <a:latin typeface="Average"/>
                <a:ea typeface="Average"/>
                <a:cs typeface="Average"/>
                <a:sym typeface="Average"/>
              </a:rPr>
              <a:t>Quantitative:</a:t>
            </a:r>
            <a:r>
              <a:rPr lang="fr" sz="1100" dirty="0">
                <a:solidFill>
                  <a:schemeClr val="dk1"/>
                </a:solidFill>
                <a:latin typeface="Average"/>
                <a:ea typeface="Average"/>
                <a:cs typeface="Average"/>
                <a:sym typeface="Average"/>
              </a:rPr>
              <a:t> date, visitId, visitNumber, visitStartTime, visits, hits, pageviews, bounces, newVisits, isMobile,page, transactionRevenue</a:t>
            </a:r>
            <a:endParaRPr sz="1100" dirty="0">
              <a:solidFill>
                <a:schemeClr val="dk1"/>
              </a:solidFill>
              <a:latin typeface="Average"/>
              <a:ea typeface="Average"/>
              <a:cs typeface="Average"/>
              <a:sym typeface="Average"/>
            </a:endParaRPr>
          </a:p>
          <a:p>
            <a:pPr marL="0" lvl="0" indent="0" algn="just" rtl="0">
              <a:spcBef>
                <a:spcPts val="0"/>
              </a:spcBef>
              <a:spcAft>
                <a:spcPts val="0"/>
              </a:spcAft>
              <a:buNone/>
            </a:pPr>
            <a:endParaRPr sz="1100"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 typeface="Arial" panose="020B0604020202020204" pitchFamily="34" charset="0"/>
              <a:buChar char="•"/>
            </a:pPr>
            <a:r>
              <a:rPr lang="fr" sz="1100" b="1" dirty="0">
                <a:solidFill>
                  <a:schemeClr val="dk1"/>
                </a:solidFill>
                <a:latin typeface="Average"/>
                <a:ea typeface="Average"/>
                <a:cs typeface="Average"/>
                <a:sym typeface="Average"/>
              </a:rPr>
              <a:t>Qualitative:</a:t>
            </a:r>
            <a:r>
              <a:rPr lang="fr" sz="1100" dirty="0">
                <a:solidFill>
                  <a:schemeClr val="dk1"/>
                </a:solidFill>
                <a:latin typeface="Average"/>
                <a:ea typeface="Average"/>
                <a:cs typeface="Average"/>
                <a:sym typeface="Average"/>
              </a:rPr>
              <a:t> sessionId, socialEngagementType, datasplit, campaign, source, medium, keyword, isTrueDirect, referralPath ...</a:t>
            </a:r>
            <a:endParaRPr sz="1100" dirty="0">
              <a:solidFill>
                <a:schemeClr val="dk1"/>
              </a:solidFill>
              <a:latin typeface="Average"/>
              <a:ea typeface="Average"/>
              <a:cs typeface="Average"/>
              <a:sym typeface="Average"/>
            </a:endParaRPr>
          </a:p>
          <a:p>
            <a:pPr marL="0" lvl="0" indent="0" algn="just" rtl="0">
              <a:spcBef>
                <a:spcPts val="0"/>
              </a:spcBef>
              <a:spcAft>
                <a:spcPts val="0"/>
              </a:spcAft>
              <a:buNone/>
            </a:pPr>
            <a:endParaRPr sz="1100" dirty="0">
              <a:solidFill>
                <a:schemeClr val="dk1"/>
              </a:solidFill>
              <a:latin typeface="Average"/>
              <a:ea typeface="Average"/>
              <a:cs typeface="Average"/>
              <a:sym typeface="Average"/>
            </a:endParaRPr>
          </a:p>
          <a:p>
            <a:pPr marL="0" lvl="0" indent="0" algn="just" rtl="0">
              <a:spcBef>
                <a:spcPts val="0"/>
              </a:spcBef>
              <a:spcAft>
                <a:spcPts val="0"/>
              </a:spcAft>
              <a:buNone/>
            </a:pPr>
            <a:r>
              <a:rPr lang="fr" sz="1100" dirty="0">
                <a:solidFill>
                  <a:schemeClr val="dk1"/>
                </a:solidFill>
                <a:latin typeface="Average"/>
                <a:ea typeface="Average"/>
                <a:cs typeface="Average"/>
                <a:sym typeface="Average"/>
              </a:rPr>
              <a:t>            On souhaite prédire la variable “transactionRevenue”. Ainsi, le but est de choisir le meilleur modèle de prédiction pas forcément avec les meilleures performances mais plutôt avec une approche structurée et réfléchie pour résoudre le problème.</a:t>
            </a:r>
            <a:endParaRPr sz="1100" dirty="0">
              <a:solidFill>
                <a:schemeClr val="dk1"/>
              </a:solidFill>
              <a:latin typeface="Average"/>
              <a:ea typeface="Average"/>
              <a:cs typeface="Average"/>
              <a:sym typeface="Average"/>
            </a:endParaRPr>
          </a:p>
          <a:p>
            <a:pPr marL="0" lvl="0" indent="0" algn="just" rtl="0">
              <a:spcBef>
                <a:spcPts val="0"/>
              </a:spcBef>
              <a:spcAft>
                <a:spcPts val="0"/>
              </a:spcAft>
              <a:buNone/>
            </a:pPr>
            <a:endParaRPr sz="1100" dirty="0">
              <a:solidFill>
                <a:schemeClr val="dk1"/>
              </a:solidFill>
              <a:latin typeface="Average"/>
              <a:ea typeface="Average"/>
              <a:cs typeface="Average"/>
              <a:sym typeface="Average"/>
            </a:endParaRPr>
          </a:p>
          <a:p>
            <a:pPr marL="0" lvl="0" indent="0" algn="just" rtl="0">
              <a:spcBef>
                <a:spcPts val="0"/>
              </a:spcBef>
              <a:spcAft>
                <a:spcPts val="0"/>
              </a:spcAft>
              <a:buNone/>
            </a:pPr>
            <a:r>
              <a:rPr lang="fr" sz="1100" dirty="0">
                <a:solidFill>
                  <a:schemeClr val="dk1"/>
                </a:solidFill>
                <a:latin typeface="Average"/>
                <a:ea typeface="Average"/>
                <a:cs typeface="Average"/>
                <a:sym typeface="Average"/>
              </a:rPr>
              <a:t>             Il s'agit ici d'un problème de régression avec comme métrique R². Notons que plus la valeur du R² s'approche de 1, plus le modèle est précis.</a:t>
            </a:r>
            <a:endParaRPr sz="1100" dirty="0">
              <a:solidFill>
                <a:schemeClr val="dk1"/>
              </a:solidFill>
              <a:latin typeface="Average"/>
              <a:ea typeface="Average"/>
              <a:cs typeface="Average"/>
              <a:sym typeface="Average"/>
            </a:endParaRPr>
          </a:p>
          <a:p>
            <a:pPr marL="0" lvl="0" indent="0" algn="l" rtl="0">
              <a:spcBef>
                <a:spcPts val="0"/>
              </a:spcBef>
              <a:spcAft>
                <a:spcPts val="0"/>
              </a:spcAft>
              <a:buNone/>
            </a:pPr>
            <a:endParaRPr dirty="0">
              <a:latin typeface="Average"/>
              <a:ea typeface="Average"/>
              <a:cs typeface="Average"/>
              <a:sym typeface="Average"/>
            </a:endParaRPr>
          </a:p>
        </p:txBody>
      </p:sp>
      <p:sp>
        <p:nvSpPr>
          <p:cNvPr id="98" name="Google Shape;98;p16"/>
          <p:cNvSpPr txBox="1"/>
          <p:nvPr/>
        </p:nvSpPr>
        <p:spPr>
          <a:xfrm>
            <a:off x="813506" y="3216835"/>
            <a:ext cx="10071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200">
                <a:solidFill>
                  <a:schemeClr val="lt1"/>
                </a:solidFill>
                <a:latin typeface="Average"/>
                <a:ea typeface="Average"/>
                <a:cs typeface="Average"/>
                <a:sym typeface="Average"/>
              </a:rPr>
              <a:t>9</a:t>
            </a:r>
            <a:r>
              <a:rPr lang="fr" sz="1100">
                <a:solidFill>
                  <a:schemeClr val="lt1"/>
                </a:solidFill>
                <a:latin typeface="Average"/>
                <a:ea typeface="Average"/>
                <a:cs typeface="Average"/>
                <a:sym typeface="Average"/>
              </a:rPr>
              <a:t>03653 lignes </a:t>
            </a:r>
            <a:endParaRPr sz="1100" dirty="0">
              <a:solidFill>
                <a:schemeClr val="lt1"/>
              </a:solidFill>
              <a:latin typeface="Average"/>
              <a:ea typeface="Average"/>
              <a:cs typeface="Average"/>
              <a:sym typeface="Average"/>
            </a:endParaRPr>
          </a:p>
          <a:p>
            <a:pPr marL="0" lvl="0" indent="0" algn="l" rtl="0">
              <a:spcBef>
                <a:spcPts val="0"/>
              </a:spcBef>
              <a:spcAft>
                <a:spcPts val="0"/>
              </a:spcAft>
              <a:buNone/>
            </a:pPr>
            <a:r>
              <a:rPr lang="fr" sz="1100">
                <a:solidFill>
                  <a:schemeClr val="lt1"/>
                </a:solidFill>
                <a:latin typeface="Average"/>
                <a:ea typeface="Average"/>
                <a:cs typeface="Average"/>
                <a:sym typeface="Average"/>
              </a:rPr>
              <a:t>55 colonnes</a:t>
            </a:r>
            <a:endParaRPr sz="1100" dirty="0">
              <a:solidFill>
                <a:schemeClr val="lt1"/>
              </a:solidFill>
              <a:latin typeface="Average"/>
              <a:ea typeface="Average"/>
              <a:cs typeface="Average"/>
              <a:sym typeface="Average"/>
            </a:endParaRPr>
          </a:p>
        </p:txBody>
      </p:sp>
      <p:sp>
        <p:nvSpPr>
          <p:cNvPr id="100" name="Google Shape;100;p16"/>
          <p:cNvSpPr txBox="1"/>
          <p:nvPr/>
        </p:nvSpPr>
        <p:spPr>
          <a:xfrm>
            <a:off x="1408893" y="2198902"/>
            <a:ext cx="19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a:solidFill>
                  <a:srgbClr val="293737"/>
                </a:solidFill>
                <a:latin typeface="Average"/>
                <a:ea typeface="Average"/>
                <a:cs typeface="Average"/>
                <a:sym typeface="Average"/>
              </a:rPr>
              <a:t>…</a:t>
            </a:r>
            <a:endParaRPr sz="1000" dirty="0">
              <a:solidFill>
                <a:srgbClr val="293737"/>
              </a:solidFill>
              <a:latin typeface="Average"/>
              <a:ea typeface="Average"/>
              <a:cs typeface="Average"/>
              <a:sym typeface="Average"/>
            </a:endParaRPr>
          </a:p>
        </p:txBody>
      </p:sp>
      <p:sp>
        <p:nvSpPr>
          <p:cNvPr id="101" name="Google Shape;101;p16"/>
          <p:cNvSpPr txBox="1"/>
          <p:nvPr/>
        </p:nvSpPr>
        <p:spPr>
          <a:xfrm>
            <a:off x="3194505" y="2198902"/>
            <a:ext cx="19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a:solidFill>
                  <a:srgbClr val="293737"/>
                </a:solidFill>
                <a:latin typeface="Average"/>
                <a:ea typeface="Average"/>
                <a:cs typeface="Average"/>
                <a:sym typeface="Average"/>
              </a:rPr>
              <a:t>…</a:t>
            </a:r>
            <a:endParaRPr sz="1000" dirty="0">
              <a:solidFill>
                <a:srgbClr val="293737"/>
              </a:solidFill>
              <a:latin typeface="Average"/>
              <a:ea typeface="Average"/>
              <a:cs typeface="Average"/>
              <a:sym typeface="Average"/>
            </a:endParaRPr>
          </a:p>
        </p:txBody>
      </p:sp>
      <p:sp>
        <p:nvSpPr>
          <p:cNvPr id="102" name="Google Shape;102;p16"/>
          <p:cNvSpPr txBox="1"/>
          <p:nvPr/>
        </p:nvSpPr>
        <p:spPr>
          <a:xfrm>
            <a:off x="2766930" y="2606214"/>
            <a:ext cx="19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000">
                <a:solidFill>
                  <a:srgbClr val="293737"/>
                </a:solidFill>
                <a:latin typeface="Average"/>
                <a:ea typeface="Average"/>
                <a:cs typeface="Average"/>
                <a:sym typeface="Average"/>
              </a:rPr>
              <a:t>…</a:t>
            </a:r>
            <a:endParaRPr sz="1000" dirty="0">
              <a:solidFill>
                <a:srgbClr val="293737"/>
              </a:solidFill>
              <a:latin typeface="Average"/>
              <a:ea typeface="Average"/>
              <a:cs typeface="Average"/>
              <a:sym typeface="Average"/>
            </a:endParaRPr>
          </a:p>
        </p:txBody>
      </p:sp>
      <p:pic>
        <p:nvPicPr>
          <p:cNvPr id="103" name="Google Shape;103;p16"/>
          <p:cNvPicPr preferRelativeResize="0"/>
          <p:nvPr/>
        </p:nvPicPr>
        <p:blipFill>
          <a:blip r:embed="rId7">
            <a:alphaModFix/>
          </a:blip>
          <a:stretch>
            <a:fillRect/>
          </a:stretch>
        </p:blipFill>
        <p:spPr>
          <a:xfrm>
            <a:off x="259350" y="216963"/>
            <a:ext cx="497100" cy="5096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p:nvPr/>
        </p:nvSpPr>
        <p:spPr>
          <a:xfrm>
            <a:off x="0" y="0"/>
            <a:ext cx="9144000" cy="760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7"/>
          <p:cNvSpPr txBox="1">
            <a:spLocks noGrp="1"/>
          </p:cNvSpPr>
          <p:nvPr>
            <p:ph type="title"/>
          </p:nvPr>
        </p:nvSpPr>
        <p:spPr>
          <a:xfrm>
            <a:off x="37450" y="47838"/>
            <a:ext cx="4045200" cy="66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fr" sz="2440">
                <a:solidFill>
                  <a:schemeClr val="lt1"/>
                </a:solidFill>
              </a:rPr>
              <a:t>Exploration du dataset</a:t>
            </a:r>
            <a:endParaRPr sz="2440" dirty="0">
              <a:solidFill>
                <a:schemeClr val="lt1"/>
              </a:solidFill>
            </a:endParaRPr>
          </a:p>
        </p:txBody>
      </p:sp>
      <p:pic>
        <p:nvPicPr>
          <p:cNvPr id="110" name="Google Shape;110;p17"/>
          <p:cNvPicPr preferRelativeResize="0"/>
          <p:nvPr/>
        </p:nvPicPr>
        <p:blipFill>
          <a:blip r:embed="rId3">
            <a:alphaModFix/>
          </a:blip>
          <a:stretch>
            <a:fillRect/>
          </a:stretch>
        </p:blipFill>
        <p:spPr>
          <a:xfrm>
            <a:off x="187975" y="169775"/>
            <a:ext cx="467400" cy="479250"/>
          </a:xfrm>
          <a:prstGeom prst="rect">
            <a:avLst/>
          </a:prstGeom>
          <a:noFill/>
          <a:ln>
            <a:noFill/>
          </a:ln>
        </p:spPr>
      </p:pic>
      <p:sp>
        <p:nvSpPr>
          <p:cNvPr id="5" name="Google Shape;99;p16">
            <a:extLst>
              <a:ext uri="{FF2B5EF4-FFF2-40B4-BE49-F238E27FC236}">
                <a16:creationId xmlns:a16="http://schemas.microsoft.com/office/drawing/2014/main" id="{B6C70A65-734A-460B-AFF3-EB5271BF7C27}"/>
              </a:ext>
            </a:extLst>
          </p:cNvPr>
          <p:cNvSpPr txBox="1"/>
          <p:nvPr/>
        </p:nvSpPr>
        <p:spPr>
          <a:xfrm>
            <a:off x="237774" y="974694"/>
            <a:ext cx="8747476" cy="3785621"/>
          </a:xfrm>
          <a:prstGeom prst="rect">
            <a:avLst/>
          </a:prstGeom>
          <a:noFill/>
          <a:ln>
            <a:noFill/>
          </a:ln>
        </p:spPr>
        <p:txBody>
          <a:bodyPr spcFirstLastPara="1" wrap="square" lIns="91425" tIns="91425" rIns="91425" bIns="91425" anchor="t" anchorCtr="0">
            <a:spAutoFit/>
          </a:bodyPr>
          <a:lstStyle/>
          <a:p>
            <a:pPr lvl="0" algn="ctr" rtl="0">
              <a:spcBef>
                <a:spcPts val="0"/>
              </a:spcBef>
              <a:spcAft>
                <a:spcPts val="0"/>
              </a:spcAft>
              <a:buClr>
                <a:schemeClr val="tx1"/>
              </a:buClr>
            </a:pPr>
            <a:r>
              <a:rPr lang="fr-FR" sz="1100" b="1" dirty="0">
                <a:solidFill>
                  <a:schemeClr val="dk1"/>
                </a:solidFill>
                <a:latin typeface="Average"/>
                <a:ea typeface="Average"/>
                <a:cs typeface="Average"/>
                <a:sym typeface="Average"/>
              </a:rPr>
              <a:t>TARGET </a:t>
            </a:r>
          </a:p>
          <a:p>
            <a:pPr lvl="0" algn="ctr" rtl="0">
              <a:spcBef>
                <a:spcPts val="0"/>
              </a:spcBef>
              <a:spcAft>
                <a:spcPts val="0"/>
              </a:spcAft>
              <a:buClr>
                <a:schemeClr val="tx1"/>
              </a:buClr>
            </a:pPr>
            <a:endParaRPr lang="fr-FR" sz="1100" dirty="0">
              <a:solidFill>
                <a:schemeClr val="dk1"/>
              </a:solidFill>
              <a:latin typeface="Average"/>
              <a:ea typeface="Average"/>
              <a:cs typeface="Average"/>
              <a:sym typeface="Average"/>
            </a:endParaRPr>
          </a:p>
          <a:p>
            <a:pPr lvl="0" algn="just" rtl="0">
              <a:spcBef>
                <a:spcPts val="0"/>
              </a:spcBef>
              <a:spcAft>
                <a:spcPts val="0"/>
              </a:spcAft>
              <a:buClr>
                <a:schemeClr val="tx1"/>
              </a:buClr>
            </a:pPr>
            <a:r>
              <a:rPr lang="fr-FR" sz="1100" dirty="0">
                <a:solidFill>
                  <a:schemeClr val="dk1"/>
                </a:solidFill>
                <a:latin typeface="Average"/>
                <a:ea typeface="Average"/>
                <a:cs typeface="Average"/>
                <a:sym typeface="Average"/>
              </a:rPr>
              <a:t>	Concernant la </a:t>
            </a:r>
            <a:r>
              <a:rPr lang="fr-FR" sz="1100" dirty="0" err="1">
                <a:solidFill>
                  <a:schemeClr val="dk1"/>
                </a:solidFill>
                <a:latin typeface="Average"/>
                <a:ea typeface="Average"/>
                <a:cs typeface="Average"/>
                <a:sym typeface="Average"/>
              </a:rPr>
              <a:t>target</a:t>
            </a:r>
            <a:r>
              <a:rPr lang="fr-FR" sz="1100" dirty="0">
                <a:solidFill>
                  <a:schemeClr val="dk1"/>
                </a:solidFill>
                <a:latin typeface="Average"/>
                <a:ea typeface="Average"/>
                <a:cs typeface="Average"/>
                <a:sym typeface="Average"/>
              </a:rPr>
              <a:t>, on a pu observer que 98.7% des valeurs de la variable transaction revenue sont nulles. Ainsi seul un faible pourcentage de client produit la plupart des revenus.</a:t>
            </a:r>
          </a:p>
          <a:p>
            <a:pPr lvl="0" algn="just" rtl="0">
              <a:spcBef>
                <a:spcPts val="0"/>
              </a:spcBef>
              <a:spcAft>
                <a:spcPts val="0"/>
              </a:spcAft>
              <a:buClr>
                <a:schemeClr val="tx1"/>
              </a:buClr>
            </a:pPr>
            <a:endParaRPr lang="fr-FR" sz="1100" dirty="0">
              <a:solidFill>
                <a:schemeClr val="dk1"/>
              </a:solidFill>
              <a:latin typeface="Average"/>
              <a:ea typeface="Average"/>
              <a:cs typeface="Average"/>
              <a:sym typeface="Average"/>
            </a:endParaRPr>
          </a:p>
          <a:p>
            <a:pPr lvl="0" algn="just" rtl="0">
              <a:spcBef>
                <a:spcPts val="0"/>
              </a:spcBef>
              <a:spcAft>
                <a:spcPts val="0"/>
              </a:spcAft>
              <a:buClr>
                <a:schemeClr val="tx1"/>
              </a:buClr>
            </a:pPr>
            <a:r>
              <a:rPr lang="fr-FR" sz="1100" dirty="0">
                <a:solidFill>
                  <a:schemeClr val="dk1"/>
                </a:solidFill>
                <a:latin typeface="Average"/>
                <a:ea typeface="Average"/>
                <a:cs typeface="Average"/>
                <a:sym typeface="Average"/>
              </a:rPr>
              <a:t>Pour les valeurs manquantes, on décide de les remplir par 0.</a:t>
            </a:r>
          </a:p>
          <a:p>
            <a:pPr lvl="0" algn="just" rtl="0">
              <a:spcBef>
                <a:spcPts val="0"/>
              </a:spcBef>
              <a:spcAft>
                <a:spcPts val="0"/>
              </a:spcAft>
              <a:buClr>
                <a:schemeClr val="tx1"/>
              </a:buClr>
            </a:pPr>
            <a:endParaRPr lang="fr-FR" sz="1100" b="1" dirty="0">
              <a:solidFill>
                <a:schemeClr val="dk1"/>
              </a:solidFill>
              <a:latin typeface="Average"/>
              <a:ea typeface="Average"/>
              <a:cs typeface="Average"/>
              <a:sym typeface="Average"/>
            </a:endParaRPr>
          </a:p>
          <a:p>
            <a:pPr lvl="0" algn="just" rtl="0">
              <a:spcBef>
                <a:spcPts val="0"/>
              </a:spcBef>
              <a:spcAft>
                <a:spcPts val="0"/>
              </a:spcAft>
              <a:buClr>
                <a:schemeClr val="tx1"/>
              </a:buClr>
            </a:pPr>
            <a:endParaRPr lang="fr-FR" sz="1100" b="1" dirty="0">
              <a:solidFill>
                <a:schemeClr val="dk1"/>
              </a:solidFill>
              <a:latin typeface="Average"/>
              <a:ea typeface="Average"/>
              <a:cs typeface="Average"/>
              <a:sym typeface="Average"/>
            </a:endParaRPr>
          </a:p>
          <a:p>
            <a:pPr lvl="0" algn="ctr" rtl="0">
              <a:spcBef>
                <a:spcPts val="0"/>
              </a:spcBef>
              <a:spcAft>
                <a:spcPts val="0"/>
              </a:spcAft>
              <a:buClr>
                <a:schemeClr val="tx1"/>
              </a:buClr>
            </a:pPr>
            <a:r>
              <a:rPr lang="fr-FR" sz="1100" b="1" dirty="0">
                <a:solidFill>
                  <a:schemeClr val="dk1"/>
                </a:solidFill>
                <a:latin typeface="Average"/>
                <a:ea typeface="Average"/>
                <a:cs typeface="Average"/>
                <a:sym typeface="Average"/>
              </a:rPr>
              <a:t>VALEURS MANQUANTES</a:t>
            </a:r>
          </a:p>
          <a:p>
            <a:pPr lvl="0" algn="just" rtl="0">
              <a:spcBef>
                <a:spcPts val="0"/>
              </a:spcBef>
              <a:spcAft>
                <a:spcPts val="0"/>
              </a:spcAft>
              <a:buClr>
                <a:schemeClr val="tx1"/>
              </a:buClr>
            </a:pPr>
            <a:endParaRPr lang="fr-FR" sz="1100" b="1" dirty="0">
              <a:solidFill>
                <a:schemeClr val="dk1"/>
              </a:solidFill>
              <a:latin typeface="Average"/>
              <a:ea typeface="Average"/>
              <a:cs typeface="Average"/>
              <a:sym typeface="Average"/>
            </a:endParaRPr>
          </a:p>
          <a:p>
            <a:pPr lvl="0" algn="just" rtl="0">
              <a:spcBef>
                <a:spcPts val="0"/>
              </a:spcBef>
              <a:spcAft>
                <a:spcPts val="0"/>
              </a:spcAft>
              <a:buClr>
                <a:schemeClr val="tx1"/>
              </a:buClr>
            </a:pPr>
            <a:r>
              <a:rPr lang="fr-FR" sz="1100" dirty="0">
                <a:solidFill>
                  <a:schemeClr val="dk1"/>
                </a:solidFill>
                <a:latin typeface="Average"/>
                <a:ea typeface="Average"/>
                <a:cs typeface="Average"/>
                <a:sym typeface="Average"/>
              </a:rPr>
              <a:t>	Nous avons ensuite exploré toutes les variables du </a:t>
            </a:r>
            <a:r>
              <a:rPr lang="fr-FR" sz="1100" dirty="0" err="1">
                <a:solidFill>
                  <a:schemeClr val="dk1"/>
                </a:solidFill>
                <a:latin typeface="Average"/>
                <a:ea typeface="Average"/>
                <a:cs typeface="Average"/>
                <a:sym typeface="Average"/>
              </a:rPr>
              <a:t>datset</a:t>
            </a:r>
            <a:r>
              <a:rPr lang="fr-FR" sz="1100" dirty="0">
                <a:solidFill>
                  <a:schemeClr val="dk1"/>
                </a:solidFill>
                <a:latin typeface="Average"/>
                <a:ea typeface="Average"/>
                <a:cs typeface="Average"/>
                <a:sym typeface="Average"/>
              </a:rPr>
              <a:t> pour se faire une idée des valeurs manquantes. Après avoir visualiser ces variables, on en déduit que 11 variables ont des valeurs manquantes dont 6 avec un taux de + 95%. On décide alors de retirer ces 6 variables suivantes :</a:t>
            </a:r>
          </a:p>
          <a:p>
            <a:pPr lvl="0" algn="just" rtl="0">
              <a:spcBef>
                <a:spcPts val="0"/>
              </a:spcBef>
              <a:spcAft>
                <a:spcPts val="0"/>
              </a:spcAft>
              <a:buClr>
                <a:schemeClr val="tx1"/>
              </a:buClr>
            </a:pPr>
            <a:endParaRPr lang="fr-FR" sz="1100"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 typeface="Arial" panose="020B0604020202020204" pitchFamily="34" charset="0"/>
              <a:buChar char="•"/>
            </a:pPr>
            <a:r>
              <a:rPr lang="fr-FR" sz="1100" dirty="0" err="1">
                <a:solidFill>
                  <a:schemeClr val="dk1"/>
                </a:solidFill>
                <a:latin typeface="Average"/>
                <a:ea typeface="Average"/>
                <a:cs typeface="Average"/>
                <a:sym typeface="Average"/>
              </a:rPr>
              <a:t>Glcid</a:t>
            </a:r>
            <a:endParaRPr lang="fr-FR" sz="1100"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 typeface="Arial" panose="020B0604020202020204" pitchFamily="34" charset="0"/>
              <a:buChar char="•"/>
            </a:pPr>
            <a:r>
              <a:rPr lang="fr-FR" sz="1100" dirty="0">
                <a:solidFill>
                  <a:schemeClr val="dk1"/>
                </a:solidFill>
                <a:latin typeface="Average"/>
                <a:ea typeface="Average"/>
                <a:cs typeface="Average"/>
                <a:sym typeface="Average"/>
              </a:rPr>
              <a:t>Slot</a:t>
            </a:r>
          </a:p>
          <a:p>
            <a:pPr marL="171450" lvl="0" indent="-171450" algn="just" rtl="0">
              <a:spcBef>
                <a:spcPts val="0"/>
              </a:spcBef>
              <a:spcAft>
                <a:spcPts val="0"/>
              </a:spcAft>
              <a:buClr>
                <a:schemeClr val="tx1"/>
              </a:buClr>
              <a:buFont typeface="Arial" panose="020B0604020202020204" pitchFamily="34" charset="0"/>
              <a:buChar char="•"/>
            </a:pPr>
            <a:r>
              <a:rPr lang="fr-FR" sz="1100" dirty="0" err="1">
                <a:solidFill>
                  <a:schemeClr val="dk1"/>
                </a:solidFill>
                <a:latin typeface="Average"/>
                <a:ea typeface="Average"/>
                <a:cs typeface="Average"/>
                <a:sym typeface="Average"/>
              </a:rPr>
              <a:t>AdNetwrok</a:t>
            </a:r>
            <a:endParaRPr lang="fr-FR" sz="1100"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 typeface="Arial" panose="020B0604020202020204" pitchFamily="34" charset="0"/>
              <a:buChar char="•"/>
            </a:pPr>
            <a:r>
              <a:rPr lang="fr-FR" sz="1100" dirty="0" err="1">
                <a:solidFill>
                  <a:schemeClr val="dk1"/>
                </a:solidFill>
                <a:latin typeface="Average"/>
                <a:ea typeface="Average"/>
                <a:cs typeface="Average"/>
                <a:sym typeface="Average"/>
              </a:rPr>
              <a:t>isVideoAd</a:t>
            </a:r>
            <a:endParaRPr lang="fr-FR" sz="1100"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 typeface="Arial" panose="020B0604020202020204" pitchFamily="34" charset="0"/>
              <a:buChar char="•"/>
            </a:pPr>
            <a:r>
              <a:rPr lang="fr-FR" sz="1100" dirty="0">
                <a:solidFill>
                  <a:schemeClr val="dk1"/>
                </a:solidFill>
                <a:latin typeface="Average"/>
                <a:ea typeface="Average"/>
                <a:cs typeface="Average"/>
                <a:sym typeface="Average"/>
              </a:rPr>
              <a:t>Page</a:t>
            </a:r>
          </a:p>
          <a:p>
            <a:pPr marL="171450" lvl="0" indent="-171450" algn="just" rtl="0">
              <a:spcBef>
                <a:spcPts val="0"/>
              </a:spcBef>
              <a:spcAft>
                <a:spcPts val="0"/>
              </a:spcAft>
              <a:buClr>
                <a:schemeClr val="tx1"/>
              </a:buClr>
              <a:buFont typeface="Arial" panose="020B0604020202020204" pitchFamily="34" charset="0"/>
              <a:buChar char="•"/>
            </a:pPr>
            <a:r>
              <a:rPr lang="fr-FR" sz="1100" dirty="0" err="1">
                <a:solidFill>
                  <a:schemeClr val="dk1"/>
                </a:solidFill>
                <a:latin typeface="Average"/>
                <a:ea typeface="Average"/>
                <a:cs typeface="Average"/>
                <a:sym typeface="Average"/>
              </a:rPr>
              <a:t>adContent</a:t>
            </a:r>
            <a:endParaRPr sz="1100" dirty="0">
              <a:solidFill>
                <a:schemeClr val="dk1"/>
              </a:solidFill>
              <a:latin typeface="Average"/>
              <a:ea typeface="Average"/>
              <a:cs typeface="Average"/>
              <a:sym typeface="Average"/>
            </a:endParaRPr>
          </a:p>
          <a:p>
            <a:pPr marL="0" lvl="0" indent="0" algn="l" rtl="0">
              <a:spcBef>
                <a:spcPts val="0"/>
              </a:spcBef>
              <a:spcAft>
                <a:spcPts val="0"/>
              </a:spcAft>
              <a:buNone/>
            </a:pPr>
            <a:endParaRPr dirty="0">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p:nvPr/>
        </p:nvSpPr>
        <p:spPr>
          <a:xfrm>
            <a:off x="0" y="0"/>
            <a:ext cx="9144000" cy="760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37450" y="47838"/>
            <a:ext cx="4045200" cy="66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fr" sz="2440">
                <a:solidFill>
                  <a:schemeClr val="lt1"/>
                </a:solidFill>
              </a:rPr>
              <a:t>Exploration du dataset</a:t>
            </a:r>
            <a:endParaRPr sz="2440">
              <a:solidFill>
                <a:schemeClr val="lt1"/>
              </a:solidFill>
            </a:endParaRPr>
          </a:p>
        </p:txBody>
      </p:sp>
      <p:pic>
        <p:nvPicPr>
          <p:cNvPr id="110" name="Google Shape;110;p17"/>
          <p:cNvPicPr preferRelativeResize="0"/>
          <p:nvPr/>
        </p:nvPicPr>
        <p:blipFill>
          <a:blip r:embed="rId3">
            <a:alphaModFix/>
          </a:blip>
          <a:stretch>
            <a:fillRect/>
          </a:stretch>
        </p:blipFill>
        <p:spPr>
          <a:xfrm>
            <a:off x="187975" y="169775"/>
            <a:ext cx="467400" cy="479250"/>
          </a:xfrm>
          <a:prstGeom prst="rect">
            <a:avLst/>
          </a:prstGeom>
          <a:noFill/>
          <a:ln>
            <a:noFill/>
          </a:ln>
        </p:spPr>
      </p:pic>
      <p:pic>
        <p:nvPicPr>
          <p:cNvPr id="6" name="Image 5">
            <a:extLst>
              <a:ext uri="{FF2B5EF4-FFF2-40B4-BE49-F238E27FC236}">
                <a16:creationId xmlns:a16="http://schemas.microsoft.com/office/drawing/2014/main" id="{C4E9D6CB-248C-4DFB-A0DB-3C11E8F6C807}"/>
              </a:ext>
            </a:extLst>
          </p:cNvPr>
          <p:cNvPicPr>
            <a:picLocks noChangeAspect="1"/>
          </p:cNvPicPr>
          <p:nvPr/>
        </p:nvPicPr>
        <p:blipFill rotWithShape="1">
          <a:blip r:embed="rId4"/>
          <a:srcRect l="6786"/>
          <a:stretch/>
        </p:blipFill>
        <p:spPr>
          <a:xfrm>
            <a:off x="187975" y="1171508"/>
            <a:ext cx="8523450" cy="2800483"/>
          </a:xfrm>
          <a:prstGeom prst="rect">
            <a:avLst/>
          </a:prstGeom>
        </p:spPr>
      </p:pic>
      <p:sp>
        <p:nvSpPr>
          <p:cNvPr id="7" name="Accolade ouvrante 6">
            <a:extLst>
              <a:ext uri="{FF2B5EF4-FFF2-40B4-BE49-F238E27FC236}">
                <a16:creationId xmlns:a16="http://schemas.microsoft.com/office/drawing/2014/main" id="{B666FDDA-C756-4B40-9C7A-62E4B1B19376}"/>
              </a:ext>
            </a:extLst>
          </p:cNvPr>
          <p:cNvSpPr/>
          <p:nvPr/>
        </p:nvSpPr>
        <p:spPr>
          <a:xfrm flipH="1">
            <a:off x="2351100" y="2571749"/>
            <a:ext cx="260350" cy="1091166"/>
          </a:xfrm>
          <a:prstGeom prst="leftBrace">
            <a:avLst/>
          </a:prstGeom>
          <a:ln>
            <a:solidFill>
              <a:srgbClr val="C13B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a:extLst>
              <a:ext uri="{FF2B5EF4-FFF2-40B4-BE49-F238E27FC236}">
                <a16:creationId xmlns:a16="http://schemas.microsoft.com/office/drawing/2014/main" id="{2EF74500-4A3A-4588-A142-DEFC5A8C31A5}"/>
              </a:ext>
            </a:extLst>
          </p:cNvPr>
          <p:cNvSpPr txBox="1"/>
          <p:nvPr/>
        </p:nvSpPr>
        <p:spPr>
          <a:xfrm>
            <a:off x="2613437" y="2950290"/>
            <a:ext cx="2032000" cy="523220"/>
          </a:xfrm>
          <a:prstGeom prst="rect">
            <a:avLst/>
          </a:prstGeom>
          <a:noFill/>
        </p:spPr>
        <p:txBody>
          <a:bodyPr wrap="square" rtlCol="0">
            <a:spAutoFit/>
          </a:bodyPr>
          <a:lstStyle/>
          <a:p>
            <a:r>
              <a:rPr lang="fr" sz="1400" b="1" dirty="0">
                <a:solidFill>
                  <a:schemeClr val="bg1"/>
                </a:solidFill>
                <a:latin typeface="Average"/>
                <a:ea typeface="Average"/>
                <a:cs typeface="Average"/>
                <a:sym typeface="Average"/>
              </a:rPr>
              <a:t>Seuil inférieur à 5%</a:t>
            </a:r>
            <a:r>
              <a:rPr lang="fr" sz="1400" b="1" dirty="0">
                <a:solidFill>
                  <a:schemeClr val="dk1"/>
                </a:solidFill>
                <a:latin typeface="Average"/>
                <a:ea typeface="Average"/>
                <a:cs typeface="Average"/>
                <a:sym typeface="Average"/>
              </a:rPr>
              <a:t>et 43 qualitatives</a:t>
            </a:r>
            <a:endParaRPr lang="fr-FR" dirty="0"/>
          </a:p>
        </p:txBody>
      </p:sp>
    </p:spTree>
    <p:extLst>
      <p:ext uri="{BB962C8B-B14F-4D97-AF65-F5344CB8AC3E}">
        <p14:creationId xmlns:p14="http://schemas.microsoft.com/office/powerpoint/2010/main" val="345873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p:nvPr/>
        </p:nvSpPr>
        <p:spPr>
          <a:xfrm>
            <a:off x="0" y="0"/>
            <a:ext cx="9144000" cy="760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37450" y="47838"/>
            <a:ext cx="4045200" cy="66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fr" sz="2440">
                <a:solidFill>
                  <a:schemeClr val="lt1"/>
                </a:solidFill>
              </a:rPr>
              <a:t>Exploration du dataset</a:t>
            </a:r>
            <a:endParaRPr sz="2440">
              <a:solidFill>
                <a:schemeClr val="lt1"/>
              </a:solidFill>
            </a:endParaRPr>
          </a:p>
        </p:txBody>
      </p:sp>
      <p:pic>
        <p:nvPicPr>
          <p:cNvPr id="110" name="Google Shape;110;p17"/>
          <p:cNvPicPr preferRelativeResize="0"/>
          <p:nvPr/>
        </p:nvPicPr>
        <p:blipFill>
          <a:blip r:embed="rId3">
            <a:alphaModFix/>
          </a:blip>
          <a:stretch>
            <a:fillRect/>
          </a:stretch>
        </p:blipFill>
        <p:spPr>
          <a:xfrm>
            <a:off x="187975" y="169775"/>
            <a:ext cx="467400" cy="479250"/>
          </a:xfrm>
          <a:prstGeom prst="rect">
            <a:avLst/>
          </a:prstGeom>
          <a:noFill/>
          <a:ln>
            <a:noFill/>
          </a:ln>
        </p:spPr>
      </p:pic>
      <p:sp>
        <p:nvSpPr>
          <p:cNvPr id="5" name="Google Shape;99;p16">
            <a:extLst>
              <a:ext uri="{FF2B5EF4-FFF2-40B4-BE49-F238E27FC236}">
                <a16:creationId xmlns:a16="http://schemas.microsoft.com/office/drawing/2014/main" id="{B6C70A65-734A-460B-AFF3-EB5271BF7C27}"/>
              </a:ext>
            </a:extLst>
          </p:cNvPr>
          <p:cNvSpPr txBox="1"/>
          <p:nvPr/>
        </p:nvSpPr>
        <p:spPr>
          <a:xfrm>
            <a:off x="237774" y="974694"/>
            <a:ext cx="8747476" cy="4247286"/>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buClr>
                <a:schemeClr val="tx1"/>
              </a:buClr>
            </a:pPr>
            <a:r>
              <a:rPr lang="fr-FR" sz="1100" b="1" dirty="0">
                <a:solidFill>
                  <a:schemeClr val="dk1"/>
                </a:solidFill>
                <a:latin typeface="Average"/>
                <a:ea typeface="Average"/>
                <a:cs typeface="Average"/>
                <a:sym typeface="Average"/>
              </a:rPr>
              <a:t>	</a:t>
            </a:r>
            <a:r>
              <a:rPr lang="fr-FR" sz="1100" dirty="0">
                <a:solidFill>
                  <a:schemeClr val="dk1"/>
                </a:solidFill>
                <a:latin typeface="Average"/>
                <a:ea typeface="Average"/>
                <a:cs typeface="Average"/>
                <a:sym typeface="Average"/>
              </a:rPr>
              <a:t>Ensuite, on s’aperçoit qu’il existe des colonnes qui possèdent qu’une seule valeur « </a:t>
            </a:r>
            <a:r>
              <a:rPr lang="fr-FR" sz="1100" i="1" dirty="0">
                <a:solidFill>
                  <a:schemeClr val="dk1"/>
                </a:solidFill>
                <a:latin typeface="Average"/>
                <a:ea typeface="Average"/>
                <a:cs typeface="Average"/>
                <a:sym typeface="Average"/>
              </a:rPr>
              <a:t>not </a:t>
            </a:r>
            <a:r>
              <a:rPr lang="fr-FR" sz="1100" i="1" dirty="0" err="1">
                <a:solidFill>
                  <a:schemeClr val="dk1"/>
                </a:solidFill>
                <a:latin typeface="Average"/>
                <a:ea typeface="Average"/>
                <a:cs typeface="Average"/>
                <a:sym typeface="Average"/>
              </a:rPr>
              <a:t>available</a:t>
            </a:r>
            <a:r>
              <a:rPr lang="fr-FR" sz="1100" i="1" dirty="0">
                <a:solidFill>
                  <a:schemeClr val="dk1"/>
                </a:solidFill>
                <a:latin typeface="Average"/>
                <a:ea typeface="Average"/>
                <a:cs typeface="Average"/>
                <a:sym typeface="Average"/>
              </a:rPr>
              <a:t> in </a:t>
            </a:r>
            <a:r>
              <a:rPr lang="fr-FR" sz="1100" i="1" dirty="0" err="1">
                <a:solidFill>
                  <a:schemeClr val="dk1"/>
                </a:solidFill>
                <a:latin typeface="Average"/>
                <a:ea typeface="Average"/>
                <a:cs typeface="Average"/>
                <a:sym typeface="Average"/>
              </a:rPr>
              <a:t>demo</a:t>
            </a:r>
            <a:r>
              <a:rPr lang="fr-FR" sz="1100" i="1" dirty="0">
                <a:solidFill>
                  <a:schemeClr val="dk1"/>
                </a:solidFill>
                <a:latin typeface="Average"/>
                <a:ea typeface="Average"/>
                <a:cs typeface="Average"/>
                <a:sym typeface="Average"/>
              </a:rPr>
              <a:t> </a:t>
            </a:r>
            <a:r>
              <a:rPr lang="fr-FR" sz="1100" i="1" dirty="0" err="1">
                <a:solidFill>
                  <a:schemeClr val="dk1"/>
                </a:solidFill>
                <a:latin typeface="Average"/>
                <a:ea typeface="Average"/>
                <a:cs typeface="Average"/>
                <a:sym typeface="Average"/>
              </a:rPr>
              <a:t>dataset</a:t>
            </a:r>
            <a:r>
              <a:rPr lang="fr-FR" sz="1100" dirty="0">
                <a:solidFill>
                  <a:schemeClr val="dk1"/>
                </a:solidFill>
                <a:latin typeface="Average"/>
                <a:ea typeface="Average"/>
                <a:cs typeface="Average"/>
                <a:sym typeface="Average"/>
              </a:rPr>
              <a:t> ». On constate que cette infirmation ne nous sert pas à grand-chose. On décide également de les supprimer.</a:t>
            </a:r>
          </a:p>
          <a:p>
            <a:pPr lvl="0" algn="just" rtl="0">
              <a:spcBef>
                <a:spcPts val="0"/>
              </a:spcBef>
              <a:spcAft>
                <a:spcPts val="0"/>
              </a:spcAft>
              <a:buClr>
                <a:schemeClr val="tx1"/>
              </a:buClr>
            </a:pPr>
            <a:endParaRPr lang="fr-FR" sz="1100" dirty="0">
              <a:solidFill>
                <a:schemeClr val="dk1"/>
              </a:solidFill>
              <a:latin typeface="Average"/>
              <a:ea typeface="Average"/>
              <a:cs typeface="Average"/>
              <a:sym typeface="Average"/>
            </a:endParaRPr>
          </a:p>
          <a:p>
            <a:pPr lvl="0" algn="just" rtl="0">
              <a:spcBef>
                <a:spcPts val="0"/>
              </a:spcBef>
              <a:spcAft>
                <a:spcPts val="0"/>
              </a:spcAft>
              <a:buClr>
                <a:schemeClr val="tx1"/>
              </a:buClr>
            </a:pPr>
            <a:r>
              <a:rPr lang="fr-FR" sz="1100" dirty="0">
                <a:solidFill>
                  <a:schemeClr val="dk1"/>
                </a:solidFill>
                <a:latin typeface="Average"/>
                <a:ea typeface="Average"/>
                <a:cs typeface="Average"/>
                <a:sym typeface="Average"/>
              </a:rPr>
              <a:t>On se retrouve avec ces variables à disposition pour la suite de l’exploitation :</a:t>
            </a:r>
          </a:p>
          <a:p>
            <a:pPr lvl="0" algn="just" rtl="0">
              <a:spcBef>
                <a:spcPts val="0"/>
              </a:spcBef>
              <a:spcAft>
                <a:spcPts val="0"/>
              </a:spcAft>
              <a:buClr>
                <a:schemeClr val="tx1"/>
              </a:buClr>
            </a:pPr>
            <a:endParaRPr lang="fr-FR" sz="1100"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 typeface="Arial" panose="020B0604020202020204" pitchFamily="34" charset="0"/>
              <a:buChar char="•"/>
            </a:pPr>
            <a:r>
              <a:rPr lang="fr-FR" sz="1100" dirty="0" err="1">
                <a:solidFill>
                  <a:schemeClr val="dk1"/>
                </a:solidFill>
                <a:latin typeface="Average"/>
                <a:ea typeface="Average"/>
                <a:cs typeface="Average"/>
                <a:sym typeface="Average"/>
              </a:rPr>
              <a:t>TransactionRevenueTotal</a:t>
            </a:r>
            <a:r>
              <a:rPr lang="fr-FR" sz="1100" dirty="0">
                <a:solidFill>
                  <a:schemeClr val="dk1"/>
                </a:solidFill>
                <a:latin typeface="Average"/>
                <a:ea typeface="Average"/>
                <a:cs typeface="Average"/>
                <a:sym typeface="Average"/>
              </a:rPr>
              <a:t>, NombreVisiteavecRevenue, networkDomain, fullVisitorId, sessionId, visitId, visitNumber</a:t>
            </a:r>
          </a:p>
          <a:p>
            <a:pPr marL="171450" lvl="0" indent="-171450" algn="just" rtl="0">
              <a:spcBef>
                <a:spcPts val="0"/>
              </a:spcBef>
              <a:spcAft>
                <a:spcPts val="0"/>
              </a:spcAft>
              <a:buClr>
                <a:schemeClr val="tx1"/>
              </a:buClr>
              <a:buFont typeface="Arial" panose="020B0604020202020204" pitchFamily="34" charset="0"/>
              <a:buChar char="•"/>
            </a:pPr>
            <a:r>
              <a:rPr lang="fr-FR" sz="1100" dirty="0">
                <a:solidFill>
                  <a:schemeClr val="dk1"/>
                </a:solidFill>
                <a:latin typeface="Average"/>
                <a:ea typeface="Average"/>
                <a:cs typeface="Average"/>
                <a:sym typeface="Average"/>
              </a:rPr>
              <a:t>visitStartTime, campaign, source, medium, hits, transactionRevenue, continent, subContinent, country, region,</a:t>
            </a:r>
          </a:p>
          <a:p>
            <a:pPr marL="171450" lvl="0" indent="-171450" algn="just" rtl="0">
              <a:spcBef>
                <a:spcPts val="0"/>
              </a:spcBef>
              <a:spcAft>
                <a:spcPts val="0"/>
              </a:spcAft>
              <a:buClr>
                <a:schemeClr val="tx1"/>
              </a:buClr>
              <a:buFont typeface="Arial" panose="020B0604020202020204" pitchFamily="34" charset="0"/>
              <a:buChar char="•"/>
            </a:pPr>
            <a:r>
              <a:rPr lang="fr-FR" sz="1100" dirty="0">
                <a:solidFill>
                  <a:schemeClr val="dk1"/>
                </a:solidFill>
                <a:latin typeface="Average"/>
                <a:ea typeface="Average"/>
                <a:cs typeface="Average"/>
                <a:sym typeface="Average"/>
              </a:rPr>
              <a:t>metro, city, date, NombreVisiteTotal, channelGrouping, isMobile, operatingSystem, browser, deviceCategory, pageviews,</a:t>
            </a:r>
          </a:p>
          <a:p>
            <a:pPr marL="171450" lvl="0" indent="-171450" algn="just" rtl="0">
              <a:spcBef>
                <a:spcPts val="0"/>
              </a:spcBef>
              <a:spcAft>
                <a:spcPts val="0"/>
              </a:spcAft>
              <a:buClr>
                <a:schemeClr val="tx1"/>
              </a:buClr>
              <a:buFont typeface="Arial" panose="020B0604020202020204" pitchFamily="34" charset="0"/>
              <a:buChar char="•"/>
            </a:pPr>
            <a:r>
              <a:rPr lang="fr-FR" sz="1100" dirty="0">
                <a:solidFill>
                  <a:schemeClr val="dk1"/>
                </a:solidFill>
                <a:latin typeface="Average"/>
                <a:ea typeface="Average"/>
                <a:cs typeface="Average"/>
                <a:sym typeface="Average"/>
              </a:rPr>
              <a:t>newVisits, bounces, keyword, isTrueDirect</a:t>
            </a:r>
          </a:p>
          <a:p>
            <a:pPr marL="171450" lvl="0" indent="-171450" algn="just" rtl="0">
              <a:spcBef>
                <a:spcPts val="0"/>
              </a:spcBef>
              <a:spcAft>
                <a:spcPts val="0"/>
              </a:spcAft>
              <a:buClr>
                <a:schemeClr val="tx1"/>
              </a:buClr>
              <a:buFontTx/>
              <a:buChar char="-"/>
            </a:pPr>
            <a:endParaRPr lang="fr-FR" sz="1100"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Tx/>
              <a:buChar char="-"/>
            </a:pPr>
            <a:endParaRPr lang="fr-FR" sz="1100" b="1" dirty="0">
              <a:solidFill>
                <a:schemeClr val="dk1"/>
              </a:solidFill>
              <a:latin typeface="Average"/>
              <a:ea typeface="Average"/>
              <a:cs typeface="Average"/>
              <a:sym typeface="Average"/>
            </a:endParaRPr>
          </a:p>
          <a:p>
            <a:pPr lvl="0" algn="just" rtl="0">
              <a:spcBef>
                <a:spcPts val="0"/>
              </a:spcBef>
              <a:spcAft>
                <a:spcPts val="0"/>
              </a:spcAft>
              <a:buClr>
                <a:schemeClr val="tx1"/>
              </a:buClr>
            </a:pPr>
            <a:endParaRPr lang="fr-FR" sz="1100" b="1" dirty="0">
              <a:solidFill>
                <a:schemeClr val="dk1"/>
              </a:solidFill>
              <a:latin typeface="Average"/>
              <a:ea typeface="Average"/>
              <a:cs typeface="Average"/>
              <a:sym typeface="Average"/>
            </a:endParaRPr>
          </a:p>
          <a:p>
            <a:pPr lvl="0" algn="ctr" rtl="0">
              <a:spcBef>
                <a:spcPts val="0"/>
              </a:spcBef>
              <a:spcAft>
                <a:spcPts val="0"/>
              </a:spcAft>
              <a:buClr>
                <a:schemeClr val="tx1"/>
              </a:buClr>
            </a:pPr>
            <a:r>
              <a:rPr lang="fr-FR" sz="1100" b="1" dirty="0">
                <a:solidFill>
                  <a:schemeClr val="dk1"/>
                </a:solidFill>
                <a:latin typeface="Average"/>
                <a:ea typeface="Average"/>
                <a:cs typeface="Average"/>
                <a:sym typeface="Average"/>
              </a:rPr>
              <a:t>DONNEES TEMPORELLES</a:t>
            </a:r>
          </a:p>
          <a:p>
            <a:pPr lvl="0" algn="ctr" rtl="0">
              <a:spcBef>
                <a:spcPts val="0"/>
              </a:spcBef>
              <a:spcAft>
                <a:spcPts val="0"/>
              </a:spcAft>
              <a:buClr>
                <a:schemeClr val="tx1"/>
              </a:buClr>
            </a:pPr>
            <a:endParaRPr lang="fr-FR" sz="1100" b="1" dirty="0">
              <a:solidFill>
                <a:schemeClr val="dk1"/>
              </a:solidFill>
              <a:latin typeface="Average"/>
              <a:ea typeface="Average"/>
              <a:cs typeface="Average"/>
              <a:sym typeface="Average"/>
            </a:endParaRPr>
          </a:p>
          <a:p>
            <a:pPr lvl="0" algn="just" rtl="0">
              <a:spcBef>
                <a:spcPts val="0"/>
              </a:spcBef>
              <a:spcAft>
                <a:spcPts val="0"/>
              </a:spcAft>
              <a:buClr>
                <a:schemeClr val="tx1"/>
              </a:buClr>
            </a:pPr>
            <a:r>
              <a:rPr lang="fr-FR" sz="1100" b="1" dirty="0">
                <a:solidFill>
                  <a:schemeClr val="dk1"/>
                </a:solidFill>
                <a:latin typeface="Average"/>
                <a:ea typeface="Average"/>
                <a:cs typeface="Average"/>
                <a:sym typeface="Average"/>
              </a:rPr>
              <a:t>	</a:t>
            </a:r>
            <a:r>
              <a:rPr lang="fr-FR" sz="1100" dirty="0">
                <a:solidFill>
                  <a:schemeClr val="dk1"/>
                </a:solidFill>
                <a:latin typeface="Average"/>
                <a:ea typeface="Average"/>
                <a:cs typeface="Average"/>
                <a:sym typeface="Average"/>
              </a:rPr>
              <a:t>Cette variable concerne l’heure de début de la visite. On décide de convertir cette donnée en format </a:t>
            </a:r>
            <a:r>
              <a:rPr lang="fr-FR" sz="1100" dirty="0" err="1">
                <a:solidFill>
                  <a:schemeClr val="dk1"/>
                </a:solidFill>
                <a:latin typeface="Average"/>
                <a:ea typeface="Average"/>
                <a:cs typeface="Average"/>
                <a:sym typeface="Average"/>
              </a:rPr>
              <a:t>datetime</a:t>
            </a:r>
            <a:r>
              <a:rPr lang="fr-FR" sz="1100" dirty="0">
                <a:solidFill>
                  <a:schemeClr val="dk1"/>
                </a:solidFill>
                <a:latin typeface="Average"/>
                <a:ea typeface="Average"/>
                <a:cs typeface="Average"/>
                <a:sym typeface="Average"/>
              </a:rPr>
              <a:t> pour faciliter la compréhension des ces valeurs. Après l’avoir convertie, on décide de </a:t>
            </a:r>
            <a:r>
              <a:rPr lang="fr-FR" sz="1100" dirty="0" err="1">
                <a:solidFill>
                  <a:schemeClr val="dk1"/>
                </a:solidFill>
                <a:latin typeface="Average"/>
                <a:ea typeface="Average"/>
                <a:cs typeface="Average"/>
                <a:sym typeface="Average"/>
              </a:rPr>
              <a:t>spliter</a:t>
            </a:r>
            <a:r>
              <a:rPr lang="fr-FR" sz="1100" dirty="0">
                <a:solidFill>
                  <a:schemeClr val="dk1"/>
                </a:solidFill>
                <a:latin typeface="Average"/>
                <a:ea typeface="Average"/>
                <a:cs typeface="Average"/>
                <a:sym typeface="Average"/>
              </a:rPr>
              <a:t> cette donnée en 4 autres nouvelles variables :</a:t>
            </a:r>
          </a:p>
          <a:p>
            <a:pPr marL="171450" lvl="0" indent="-171450" algn="just" rtl="0">
              <a:spcBef>
                <a:spcPts val="0"/>
              </a:spcBef>
              <a:spcAft>
                <a:spcPts val="0"/>
              </a:spcAft>
              <a:buClr>
                <a:schemeClr val="tx1"/>
              </a:buClr>
              <a:buFont typeface="Arial" panose="020B0604020202020204" pitchFamily="34" charset="0"/>
              <a:buChar char="•"/>
            </a:pPr>
            <a:r>
              <a:rPr lang="fr-FR" sz="1100" dirty="0" err="1">
                <a:solidFill>
                  <a:schemeClr val="dk1"/>
                </a:solidFill>
                <a:latin typeface="Average"/>
                <a:ea typeface="Average"/>
                <a:cs typeface="Average"/>
                <a:sym typeface="Average"/>
              </a:rPr>
              <a:t>visitStartDay</a:t>
            </a:r>
            <a:endParaRPr lang="fr-FR" sz="1100"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 typeface="Arial" panose="020B0604020202020204" pitchFamily="34" charset="0"/>
              <a:buChar char="•"/>
            </a:pPr>
            <a:r>
              <a:rPr lang="fr-FR" sz="1100" dirty="0" err="1">
                <a:solidFill>
                  <a:schemeClr val="dk1"/>
                </a:solidFill>
                <a:latin typeface="Average"/>
                <a:ea typeface="Average"/>
                <a:cs typeface="Average"/>
                <a:sym typeface="Average"/>
              </a:rPr>
              <a:t>visitStartMonth</a:t>
            </a:r>
            <a:endParaRPr lang="fr-FR" sz="1100"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 typeface="Arial" panose="020B0604020202020204" pitchFamily="34" charset="0"/>
              <a:buChar char="•"/>
            </a:pPr>
            <a:r>
              <a:rPr lang="fr-FR" sz="1100" dirty="0" err="1">
                <a:solidFill>
                  <a:schemeClr val="dk1"/>
                </a:solidFill>
                <a:latin typeface="Average"/>
                <a:ea typeface="Average"/>
                <a:cs typeface="Average"/>
                <a:sym typeface="Average"/>
              </a:rPr>
              <a:t>visitStartYear</a:t>
            </a:r>
            <a:endParaRPr lang="fr-FR" sz="1100"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 typeface="Arial" panose="020B0604020202020204" pitchFamily="34" charset="0"/>
              <a:buChar char="•"/>
            </a:pPr>
            <a:r>
              <a:rPr lang="fr-FR" sz="1100" dirty="0" err="1">
                <a:solidFill>
                  <a:schemeClr val="dk1"/>
                </a:solidFill>
                <a:latin typeface="Average"/>
                <a:ea typeface="Average"/>
                <a:cs typeface="Average"/>
                <a:sym typeface="Average"/>
              </a:rPr>
              <a:t>visitStartDayofWeek</a:t>
            </a:r>
            <a:endParaRPr lang="fr-FR" sz="1100" dirty="0">
              <a:solidFill>
                <a:schemeClr val="dk1"/>
              </a:solidFill>
              <a:latin typeface="Average"/>
              <a:ea typeface="Average"/>
              <a:cs typeface="Average"/>
              <a:sym typeface="Average"/>
            </a:endParaRPr>
          </a:p>
          <a:p>
            <a:pPr lvl="0" algn="just" rtl="0">
              <a:spcBef>
                <a:spcPts val="0"/>
              </a:spcBef>
              <a:spcAft>
                <a:spcPts val="0"/>
              </a:spcAft>
              <a:buClr>
                <a:schemeClr val="tx1"/>
              </a:buClr>
            </a:pPr>
            <a:endParaRPr lang="fr-FR" sz="1100" dirty="0">
              <a:solidFill>
                <a:schemeClr val="dk1"/>
              </a:solidFill>
              <a:latin typeface="Average"/>
              <a:ea typeface="Average"/>
              <a:cs typeface="Average"/>
              <a:sym typeface="Average"/>
            </a:endParaRPr>
          </a:p>
          <a:p>
            <a:pPr lvl="0" algn="just" rtl="0">
              <a:spcBef>
                <a:spcPts val="0"/>
              </a:spcBef>
              <a:spcAft>
                <a:spcPts val="0"/>
              </a:spcAft>
              <a:buClr>
                <a:schemeClr val="tx1"/>
              </a:buClr>
            </a:pPr>
            <a:r>
              <a:rPr lang="fr-FR" sz="1100" dirty="0">
                <a:solidFill>
                  <a:schemeClr val="dk1"/>
                </a:solidFill>
                <a:latin typeface="Average"/>
                <a:ea typeface="Average"/>
                <a:cs typeface="Average"/>
                <a:sym typeface="Average"/>
              </a:rPr>
              <a:t>pour avoir l’information sur le jour, le mois, l’année ainsi que le jour de la semaine pour pouvoir ensuite distinguer s’il s’agit un jour de semaine ou bien d’un jour de week-end.</a:t>
            </a:r>
          </a:p>
          <a:p>
            <a:pPr lvl="0" algn="just" rtl="0">
              <a:spcBef>
                <a:spcPts val="0"/>
              </a:spcBef>
              <a:spcAft>
                <a:spcPts val="0"/>
              </a:spcAft>
              <a:buClr>
                <a:schemeClr val="tx1"/>
              </a:buClr>
            </a:pPr>
            <a:endParaRPr lang="fr-FR" sz="1100" b="1" dirty="0">
              <a:solidFill>
                <a:schemeClr val="dk1"/>
              </a:solidFill>
              <a:latin typeface="Average"/>
              <a:ea typeface="Average"/>
              <a:cs typeface="Average"/>
              <a:sym typeface="Average"/>
            </a:endParaRPr>
          </a:p>
        </p:txBody>
      </p:sp>
    </p:spTree>
    <p:extLst>
      <p:ext uri="{BB962C8B-B14F-4D97-AF65-F5344CB8AC3E}">
        <p14:creationId xmlns:p14="http://schemas.microsoft.com/office/powerpoint/2010/main" val="312326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p:nvPr/>
        </p:nvSpPr>
        <p:spPr>
          <a:xfrm>
            <a:off x="0" y="0"/>
            <a:ext cx="9144000" cy="760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37450" y="47838"/>
            <a:ext cx="4045200" cy="66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fr" sz="2440">
                <a:solidFill>
                  <a:schemeClr val="lt1"/>
                </a:solidFill>
              </a:rPr>
              <a:t>Exploration du dataset</a:t>
            </a:r>
            <a:endParaRPr sz="2440">
              <a:solidFill>
                <a:schemeClr val="lt1"/>
              </a:solidFill>
            </a:endParaRPr>
          </a:p>
        </p:txBody>
      </p:sp>
      <p:pic>
        <p:nvPicPr>
          <p:cNvPr id="110" name="Google Shape;110;p17"/>
          <p:cNvPicPr preferRelativeResize="0"/>
          <p:nvPr/>
        </p:nvPicPr>
        <p:blipFill>
          <a:blip r:embed="rId3">
            <a:alphaModFix/>
          </a:blip>
          <a:stretch>
            <a:fillRect/>
          </a:stretch>
        </p:blipFill>
        <p:spPr>
          <a:xfrm>
            <a:off x="187975" y="169775"/>
            <a:ext cx="467400" cy="479250"/>
          </a:xfrm>
          <a:prstGeom prst="rect">
            <a:avLst/>
          </a:prstGeom>
          <a:noFill/>
          <a:ln>
            <a:noFill/>
          </a:ln>
        </p:spPr>
      </p:pic>
      <p:sp>
        <p:nvSpPr>
          <p:cNvPr id="5" name="Google Shape;99;p16">
            <a:extLst>
              <a:ext uri="{FF2B5EF4-FFF2-40B4-BE49-F238E27FC236}">
                <a16:creationId xmlns:a16="http://schemas.microsoft.com/office/drawing/2014/main" id="{B6C70A65-734A-460B-AFF3-EB5271BF7C27}"/>
              </a:ext>
            </a:extLst>
          </p:cNvPr>
          <p:cNvSpPr txBox="1"/>
          <p:nvPr/>
        </p:nvSpPr>
        <p:spPr>
          <a:xfrm>
            <a:off x="244124" y="834875"/>
            <a:ext cx="8747476" cy="4755118"/>
          </a:xfrm>
          <a:prstGeom prst="rect">
            <a:avLst/>
          </a:prstGeom>
          <a:noFill/>
          <a:ln>
            <a:noFill/>
          </a:ln>
        </p:spPr>
        <p:txBody>
          <a:bodyPr spcFirstLastPara="1" wrap="square" lIns="91425" tIns="91425" rIns="91425" bIns="91425" anchor="t" anchorCtr="0">
            <a:spAutoFit/>
          </a:bodyPr>
          <a:lstStyle/>
          <a:p>
            <a:pPr lvl="0" algn="ctr" rtl="0">
              <a:spcBef>
                <a:spcPts val="0"/>
              </a:spcBef>
              <a:spcAft>
                <a:spcPts val="0"/>
              </a:spcAft>
              <a:buClr>
                <a:schemeClr val="tx1"/>
              </a:buClr>
            </a:pPr>
            <a:r>
              <a:rPr lang="fr-FR" sz="1100" b="1" u="sng" dirty="0">
                <a:solidFill>
                  <a:schemeClr val="dk1"/>
                </a:solidFill>
                <a:latin typeface="Average"/>
                <a:ea typeface="Average"/>
                <a:cs typeface="Average"/>
                <a:sym typeface="Average"/>
              </a:rPr>
              <a:t>1</a:t>
            </a:r>
            <a:r>
              <a:rPr lang="fr-FR" sz="1100" b="1" u="sng" baseline="30000" dirty="0">
                <a:solidFill>
                  <a:schemeClr val="dk1"/>
                </a:solidFill>
                <a:latin typeface="Average"/>
                <a:ea typeface="Average"/>
                <a:cs typeface="Average"/>
                <a:sym typeface="Average"/>
              </a:rPr>
              <a:t>ère</a:t>
            </a:r>
            <a:r>
              <a:rPr lang="fr-FR" sz="1100" b="1" u="sng" dirty="0">
                <a:solidFill>
                  <a:schemeClr val="dk1"/>
                </a:solidFill>
                <a:latin typeface="Average"/>
                <a:ea typeface="Average"/>
                <a:cs typeface="Average"/>
                <a:sym typeface="Average"/>
              </a:rPr>
              <a:t> CATEGORIE : </a:t>
            </a:r>
            <a:r>
              <a:rPr lang="fr-FR" sz="1100" b="1" dirty="0" err="1">
                <a:solidFill>
                  <a:schemeClr val="dk1"/>
                </a:solidFill>
                <a:latin typeface="Average"/>
                <a:ea typeface="Average"/>
                <a:cs typeface="Average"/>
                <a:sym typeface="Average"/>
              </a:rPr>
              <a:t>pageViews</a:t>
            </a:r>
            <a:r>
              <a:rPr lang="fr-FR" sz="1100" b="1" dirty="0">
                <a:solidFill>
                  <a:schemeClr val="dk1"/>
                </a:solidFill>
                <a:latin typeface="Average"/>
                <a:ea typeface="Average"/>
                <a:cs typeface="Average"/>
                <a:sym typeface="Average"/>
              </a:rPr>
              <a:t>, newVisits, Bounces, NetworkDomain </a:t>
            </a:r>
          </a:p>
          <a:p>
            <a:pPr lvl="0" algn="just" rtl="0">
              <a:spcBef>
                <a:spcPts val="0"/>
              </a:spcBef>
              <a:spcAft>
                <a:spcPts val="0"/>
              </a:spcAft>
              <a:buClr>
                <a:schemeClr val="tx1"/>
              </a:buClr>
            </a:pPr>
            <a:endParaRPr lang="fr-FR" sz="1100" b="1" dirty="0">
              <a:solidFill>
                <a:schemeClr val="dk1"/>
              </a:solidFill>
              <a:latin typeface="Average"/>
              <a:ea typeface="Average"/>
              <a:cs typeface="Average"/>
              <a:sym typeface="Average"/>
            </a:endParaRPr>
          </a:p>
          <a:p>
            <a:pPr marL="171450" lvl="0" indent="-171450" algn="just" rtl="0">
              <a:spcBef>
                <a:spcPts val="0"/>
              </a:spcBef>
              <a:spcAft>
                <a:spcPts val="0"/>
              </a:spcAft>
              <a:buClr>
                <a:schemeClr val="tx1"/>
              </a:buClr>
              <a:buFont typeface="Arial" panose="020B0604020202020204" pitchFamily="34" charset="0"/>
              <a:buChar char="•"/>
            </a:pPr>
            <a:r>
              <a:rPr lang="fr-FR" sz="1100" dirty="0">
                <a:solidFill>
                  <a:schemeClr val="dk1"/>
                </a:solidFill>
                <a:latin typeface="Average"/>
                <a:ea typeface="Average"/>
                <a:cs typeface="Average"/>
                <a:sym typeface="Average"/>
              </a:rPr>
              <a:t>Variable pageviews, newVisits et Bounces </a:t>
            </a:r>
            <a:r>
              <a:rPr lang="fr-FR" sz="1100" dirty="0">
                <a:solidFill>
                  <a:schemeClr val="dk1"/>
                </a:solidFill>
                <a:latin typeface="Average"/>
                <a:ea typeface="Average"/>
                <a:cs typeface="Average"/>
                <a:sym typeface="Wingdings" panose="05000000000000000000" pitchFamily="2" charset="2"/>
              </a:rPr>
              <a:t> on remplace les valeurs manquantes par 0.</a:t>
            </a:r>
          </a:p>
          <a:p>
            <a:pPr lvl="0" algn="just" rtl="0">
              <a:spcBef>
                <a:spcPts val="0"/>
              </a:spcBef>
              <a:spcAft>
                <a:spcPts val="0"/>
              </a:spcAft>
              <a:buClr>
                <a:schemeClr val="tx1"/>
              </a:buClr>
            </a:pPr>
            <a:endParaRPr lang="fr-FR" sz="1100" dirty="0">
              <a:solidFill>
                <a:schemeClr val="dk1"/>
              </a:solidFill>
              <a:latin typeface="Average"/>
              <a:ea typeface="Average"/>
              <a:cs typeface="Average"/>
              <a:sym typeface="Wingdings" panose="05000000000000000000" pitchFamily="2" charset="2"/>
            </a:endParaRPr>
          </a:p>
          <a:p>
            <a:pPr marL="171450" lvl="0" indent="-171450" algn="just" rtl="0">
              <a:spcBef>
                <a:spcPts val="0"/>
              </a:spcBef>
              <a:spcAft>
                <a:spcPts val="0"/>
              </a:spcAft>
              <a:buClr>
                <a:schemeClr val="tx1"/>
              </a:buClr>
              <a:buFont typeface="Arial" panose="020B0604020202020204" pitchFamily="34" charset="0"/>
              <a:buChar char="•"/>
            </a:pPr>
            <a:r>
              <a:rPr lang="fr-FR" sz="1100" dirty="0">
                <a:solidFill>
                  <a:schemeClr val="dk1"/>
                </a:solidFill>
                <a:latin typeface="Average"/>
                <a:ea typeface="Average"/>
                <a:cs typeface="Average"/>
                <a:sym typeface="Wingdings" panose="05000000000000000000" pitchFamily="2" charset="2"/>
              </a:rPr>
              <a:t>Network </a:t>
            </a:r>
            <a:r>
              <a:rPr lang="fr-FR" sz="1100" dirty="0" err="1">
                <a:solidFill>
                  <a:schemeClr val="dk1"/>
                </a:solidFill>
                <a:latin typeface="Average"/>
                <a:ea typeface="Average"/>
                <a:cs typeface="Average"/>
                <a:sym typeface="Wingdings" panose="05000000000000000000" pitchFamily="2" charset="2"/>
              </a:rPr>
              <a:t>domain</a:t>
            </a:r>
            <a:r>
              <a:rPr lang="fr-FR" sz="1100" dirty="0">
                <a:solidFill>
                  <a:schemeClr val="dk1"/>
                </a:solidFill>
                <a:latin typeface="Average"/>
                <a:ea typeface="Average"/>
                <a:cs typeface="Average"/>
                <a:sym typeface="Wingdings" panose="05000000000000000000" pitchFamily="2" charset="2"/>
              </a:rPr>
              <a:t> nous donne les </a:t>
            </a:r>
            <a:r>
              <a:rPr lang="fr-FR" sz="1100" dirty="0" err="1">
                <a:solidFill>
                  <a:schemeClr val="dk1"/>
                </a:solidFill>
                <a:latin typeface="Average"/>
                <a:ea typeface="Average"/>
                <a:cs typeface="Average"/>
                <a:sym typeface="Wingdings" panose="05000000000000000000" pitchFamily="2" charset="2"/>
              </a:rPr>
              <a:t>details</a:t>
            </a:r>
            <a:r>
              <a:rPr lang="fr-FR" sz="1100" dirty="0">
                <a:solidFill>
                  <a:schemeClr val="dk1"/>
                </a:solidFill>
                <a:latin typeface="Average"/>
                <a:ea typeface="Average"/>
                <a:cs typeface="Average"/>
                <a:sym typeface="Wingdings" panose="05000000000000000000" pitchFamily="2" charset="2"/>
              </a:rPr>
              <a:t> sur le domaine du réseau ; après avoir observer ses valeurs, on constate que les détails ne sont pas exploitables mais surtout que pour notre future prédiction, ces détails ne nous sont d’aucune utilité. On décide alors de supprimer cette colonne.</a:t>
            </a:r>
          </a:p>
          <a:p>
            <a:pPr algn="ctr">
              <a:buClr>
                <a:schemeClr val="tx1"/>
              </a:buClr>
            </a:pPr>
            <a:endParaRPr lang="fr-FR" sz="1100" b="1" dirty="0">
              <a:solidFill>
                <a:schemeClr val="dk1"/>
              </a:solidFill>
              <a:latin typeface="Average"/>
              <a:ea typeface="Average"/>
              <a:cs typeface="Average"/>
              <a:sym typeface="Wingdings" panose="05000000000000000000" pitchFamily="2" charset="2"/>
            </a:endParaRPr>
          </a:p>
          <a:p>
            <a:pPr algn="ctr">
              <a:buClr>
                <a:schemeClr val="tx1"/>
              </a:buClr>
            </a:pPr>
            <a:r>
              <a:rPr lang="fr-FR" sz="1100" b="1" u="sng" dirty="0">
                <a:solidFill>
                  <a:schemeClr val="dk1"/>
                </a:solidFill>
                <a:latin typeface="Average"/>
                <a:ea typeface="Average"/>
                <a:cs typeface="Average"/>
                <a:sym typeface="Wingdings" panose="05000000000000000000" pitchFamily="2" charset="2"/>
              </a:rPr>
              <a:t>DONNEES INFORMATIQUE</a:t>
            </a:r>
          </a:p>
          <a:p>
            <a:pPr algn="just">
              <a:buClr>
                <a:schemeClr val="tx1"/>
              </a:buClr>
            </a:pPr>
            <a:endParaRPr lang="fr-FR" sz="1100" b="1" u="sng" dirty="0">
              <a:solidFill>
                <a:schemeClr val="dk1"/>
              </a:solidFill>
              <a:latin typeface="Average"/>
              <a:ea typeface="Average"/>
              <a:cs typeface="Average"/>
              <a:sym typeface="Wingdings" panose="05000000000000000000" pitchFamily="2" charset="2"/>
            </a:endParaRPr>
          </a:p>
          <a:p>
            <a:pPr marL="171450" indent="-171450" algn="just">
              <a:buClr>
                <a:schemeClr val="tx1"/>
              </a:buClr>
              <a:buFont typeface="Arial" panose="020B0604020202020204" pitchFamily="34" charset="0"/>
              <a:buChar char="•"/>
            </a:pPr>
            <a:r>
              <a:rPr lang="fr-FR" sz="1100" dirty="0">
                <a:solidFill>
                  <a:schemeClr val="dk1"/>
                </a:solidFill>
                <a:latin typeface="Average"/>
                <a:ea typeface="Average"/>
                <a:cs typeface="Average"/>
                <a:sym typeface="Wingdings" panose="05000000000000000000" pitchFamily="2" charset="2"/>
              </a:rPr>
              <a:t>La variable source va avoir 4 catégories ; Google, </a:t>
            </a:r>
            <a:r>
              <a:rPr lang="fr-FR" sz="1100" dirty="0" err="1">
                <a:solidFill>
                  <a:schemeClr val="dk1"/>
                </a:solidFill>
                <a:latin typeface="Average"/>
                <a:ea typeface="Average"/>
                <a:cs typeface="Average"/>
                <a:sym typeface="Wingdings" panose="05000000000000000000" pitchFamily="2" charset="2"/>
              </a:rPr>
              <a:t>Youtube</a:t>
            </a:r>
            <a:r>
              <a:rPr lang="fr-FR" sz="1100" dirty="0">
                <a:solidFill>
                  <a:schemeClr val="dk1"/>
                </a:solidFill>
                <a:latin typeface="Average"/>
                <a:ea typeface="Average"/>
                <a:cs typeface="Average"/>
                <a:sym typeface="Wingdings" panose="05000000000000000000" pitchFamily="2" charset="2"/>
              </a:rPr>
              <a:t>, Direct et autres</a:t>
            </a:r>
          </a:p>
          <a:p>
            <a:pPr algn="just">
              <a:buClr>
                <a:schemeClr val="tx1"/>
              </a:buClr>
            </a:pPr>
            <a:endParaRPr lang="fr-FR" sz="1100" dirty="0">
              <a:solidFill>
                <a:schemeClr val="dk1"/>
              </a:solidFill>
              <a:latin typeface="Average"/>
              <a:ea typeface="Average"/>
              <a:cs typeface="Average"/>
              <a:sym typeface="Wingdings" panose="05000000000000000000" pitchFamily="2" charset="2"/>
            </a:endParaRPr>
          </a:p>
          <a:p>
            <a:pPr marL="171450" indent="-171450" algn="just">
              <a:buClr>
                <a:schemeClr val="tx1"/>
              </a:buClr>
              <a:buFont typeface="Arial" panose="020B0604020202020204" pitchFamily="34" charset="0"/>
              <a:buChar char="•"/>
            </a:pPr>
            <a:r>
              <a:rPr lang="fr-FR" sz="1100" dirty="0">
                <a:solidFill>
                  <a:schemeClr val="dk1"/>
                </a:solidFill>
                <a:latin typeface="Average"/>
                <a:ea typeface="Average"/>
                <a:cs typeface="Average"/>
                <a:sym typeface="Wingdings" panose="05000000000000000000" pitchFamily="2" charset="2"/>
              </a:rPr>
              <a:t>Les operatingSystem, on décide de les regrouper en 5 catégories : Windows, Macintosh, Android, Linus et autres.</a:t>
            </a:r>
          </a:p>
          <a:p>
            <a:pPr algn="just">
              <a:buClr>
                <a:schemeClr val="tx1"/>
              </a:buClr>
            </a:pPr>
            <a:endParaRPr lang="fr-FR" sz="1100" dirty="0">
              <a:solidFill>
                <a:schemeClr val="dk1"/>
              </a:solidFill>
              <a:latin typeface="Average"/>
              <a:ea typeface="Average"/>
              <a:cs typeface="Average"/>
              <a:sym typeface="Wingdings" panose="05000000000000000000" pitchFamily="2" charset="2"/>
            </a:endParaRPr>
          </a:p>
          <a:p>
            <a:pPr marL="171450" indent="-171450" algn="just">
              <a:buClr>
                <a:schemeClr val="tx1"/>
              </a:buClr>
              <a:buFont typeface="Arial" panose="020B0604020202020204" pitchFamily="34" charset="0"/>
              <a:buChar char="•"/>
            </a:pPr>
            <a:r>
              <a:rPr lang="fr-FR" sz="1100" dirty="0">
                <a:solidFill>
                  <a:schemeClr val="dk1"/>
                </a:solidFill>
                <a:latin typeface="Average"/>
                <a:ea typeface="Average"/>
                <a:cs typeface="Average"/>
                <a:sym typeface="Wingdings" panose="05000000000000000000" pitchFamily="2" charset="2"/>
              </a:rPr>
              <a:t>Les browsers, on décide de les regrouper de la même manière : Chrome, Safari, Firefox, Internet Explorer, Edge et autres</a:t>
            </a:r>
          </a:p>
          <a:p>
            <a:pPr algn="just">
              <a:buClr>
                <a:schemeClr val="tx1"/>
              </a:buClr>
            </a:pPr>
            <a:endParaRPr lang="fr-FR" sz="1100" dirty="0">
              <a:solidFill>
                <a:schemeClr val="dk1"/>
              </a:solidFill>
              <a:latin typeface="Average"/>
              <a:ea typeface="Average"/>
              <a:cs typeface="Average"/>
              <a:sym typeface="Wingdings" panose="05000000000000000000" pitchFamily="2" charset="2"/>
            </a:endParaRPr>
          </a:p>
          <a:p>
            <a:pPr marL="171450" indent="-171450" algn="just">
              <a:buClr>
                <a:schemeClr val="tx1"/>
              </a:buClr>
              <a:buFont typeface="Arial" panose="020B0604020202020204" pitchFamily="34" charset="0"/>
              <a:buChar char="•"/>
            </a:pPr>
            <a:r>
              <a:rPr lang="fr-FR" sz="1100" dirty="0">
                <a:solidFill>
                  <a:schemeClr val="dk1"/>
                </a:solidFill>
                <a:latin typeface="Average"/>
                <a:ea typeface="Average"/>
                <a:cs typeface="Average"/>
                <a:sym typeface="Wingdings" panose="05000000000000000000" pitchFamily="2" charset="2"/>
              </a:rPr>
              <a:t>DeviceCategory permet de savoir si la transaction a été fait depuis un mobile ou non ; on ne touche pas à cette variable.</a:t>
            </a:r>
            <a:endParaRPr lang="fr-FR" sz="1100" dirty="0">
              <a:solidFill>
                <a:schemeClr val="dk1"/>
              </a:solidFill>
              <a:latin typeface="Average"/>
              <a:ea typeface="Average"/>
              <a:cs typeface="Average"/>
              <a:sym typeface="Average"/>
            </a:endParaRPr>
          </a:p>
          <a:p>
            <a:pPr lvl="0" algn="just" rtl="0">
              <a:spcBef>
                <a:spcPts val="0"/>
              </a:spcBef>
              <a:spcAft>
                <a:spcPts val="0"/>
              </a:spcAft>
              <a:buClr>
                <a:schemeClr val="tx1"/>
              </a:buClr>
            </a:pPr>
            <a:endParaRPr lang="fr-FR" sz="1100" b="1" dirty="0">
              <a:solidFill>
                <a:schemeClr val="dk1"/>
              </a:solidFill>
              <a:latin typeface="Average"/>
              <a:ea typeface="Average"/>
              <a:cs typeface="Average"/>
              <a:sym typeface="Wingdings" panose="05000000000000000000" pitchFamily="2" charset="2"/>
            </a:endParaRPr>
          </a:p>
          <a:p>
            <a:pPr lvl="0" algn="just" rtl="0">
              <a:spcBef>
                <a:spcPts val="0"/>
              </a:spcBef>
              <a:spcAft>
                <a:spcPts val="0"/>
              </a:spcAft>
              <a:buClr>
                <a:schemeClr val="tx1"/>
              </a:buClr>
            </a:pPr>
            <a:endParaRPr lang="fr-FR" sz="1100" b="1" dirty="0">
              <a:solidFill>
                <a:schemeClr val="dk1"/>
              </a:solidFill>
              <a:latin typeface="Average"/>
              <a:ea typeface="Average"/>
              <a:cs typeface="Average"/>
              <a:sym typeface="Wingdings" panose="05000000000000000000" pitchFamily="2" charset="2"/>
            </a:endParaRPr>
          </a:p>
          <a:p>
            <a:pPr algn="ctr">
              <a:buClr>
                <a:schemeClr val="tx1"/>
              </a:buClr>
            </a:pPr>
            <a:r>
              <a:rPr lang="fr-FR" sz="1100" b="1" u="sng" dirty="0">
                <a:solidFill>
                  <a:schemeClr val="dk1"/>
                </a:solidFill>
                <a:latin typeface="Average"/>
                <a:ea typeface="Average"/>
                <a:cs typeface="Average"/>
                <a:sym typeface="Wingdings" panose="05000000000000000000" pitchFamily="2" charset="2"/>
              </a:rPr>
              <a:t>DONNEES GEOGRAPHIQUES</a:t>
            </a:r>
          </a:p>
          <a:p>
            <a:pPr algn="just">
              <a:buClr>
                <a:schemeClr val="tx1"/>
              </a:buClr>
            </a:pPr>
            <a:endParaRPr lang="fr-FR" sz="1100" b="1" u="sng" dirty="0">
              <a:solidFill>
                <a:schemeClr val="dk1"/>
              </a:solidFill>
              <a:latin typeface="Average"/>
              <a:ea typeface="Average"/>
              <a:cs typeface="Average"/>
              <a:sym typeface="Wingdings" panose="05000000000000000000" pitchFamily="2" charset="2"/>
            </a:endParaRPr>
          </a:p>
          <a:p>
            <a:pPr algn="just">
              <a:buClr>
                <a:schemeClr val="tx1"/>
              </a:buClr>
            </a:pPr>
            <a:r>
              <a:rPr lang="fr-FR" sz="1100" dirty="0">
                <a:solidFill>
                  <a:schemeClr val="dk1"/>
                </a:solidFill>
                <a:latin typeface="Average"/>
                <a:ea typeface="Average"/>
                <a:cs typeface="Average"/>
                <a:sym typeface="Wingdings" panose="05000000000000000000" pitchFamily="2" charset="2"/>
              </a:rPr>
              <a:t>            On explore les 5 variables géographiques  continent, subcontinent, country, région et city. Après observation, on remarque de 60% des valeurs sont manquantes concernant la région  de ce fait on prend la décision de supprimer la variable région et de garder que les 4 autres variables géographiques pour la suite de notre </a:t>
            </a:r>
            <a:r>
              <a:rPr lang="fr-FR" sz="1100" dirty="0" err="1">
                <a:solidFill>
                  <a:schemeClr val="dk1"/>
                </a:solidFill>
                <a:latin typeface="Average"/>
                <a:ea typeface="Average"/>
                <a:cs typeface="Average"/>
                <a:sym typeface="Wingdings" panose="05000000000000000000" pitchFamily="2" charset="2"/>
              </a:rPr>
              <a:t>dataset</a:t>
            </a:r>
            <a:r>
              <a:rPr lang="fr-FR" sz="1100" dirty="0">
                <a:solidFill>
                  <a:schemeClr val="dk1"/>
                </a:solidFill>
                <a:latin typeface="Average"/>
                <a:ea typeface="Average"/>
                <a:cs typeface="Average"/>
                <a:sym typeface="Wingdings" panose="05000000000000000000" pitchFamily="2" charset="2"/>
              </a:rPr>
              <a:t>.</a:t>
            </a:r>
          </a:p>
          <a:p>
            <a:pPr algn="just">
              <a:buClr>
                <a:schemeClr val="tx1"/>
              </a:buClr>
            </a:pPr>
            <a:endParaRPr lang="fr-FR" sz="1100" b="1" dirty="0">
              <a:solidFill>
                <a:schemeClr val="dk1"/>
              </a:solidFill>
              <a:latin typeface="Average"/>
              <a:ea typeface="Average"/>
              <a:cs typeface="Average"/>
              <a:sym typeface="Wingdings" panose="05000000000000000000" pitchFamily="2" charset="2"/>
            </a:endParaRPr>
          </a:p>
          <a:p>
            <a:pPr lvl="0" algn="just" rtl="0">
              <a:spcBef>
                <a:spcPts val="0"/>
              </a:spcBef>
              <a:spcAft>
                <a:spcPts val="0"/>
              </a:spcAft>
              <a:buClr>
                <a:schemeClr val="tx1"/>
              </a:buClr>
            </a:pPr>
            <a:endParaRPr lang="fr-FR" sz="1100" b="1" dirty="0">
              <a:solidFill>
                <a:schemeClr val="dk1"/>
              </a:solidFill>
              <a:latin typeface="Average"/>
              <a:ea typeface="Average"/>
              <a:cs typeface="Average"/>
              <a:sym typeface="Wingdings" panose="05000000000000000000" pitchFamily="2" charset="2"/>
            </a:endParaRPr>
          </a:p>
          <a:p>
            <a:pPr lvl="0" algn="just" rtl="0">
              <a:spcBef>
                <a:spcPts val="0"/>
              </a:spcBef>
              <a:spcAft>
                <a:spcPts val="0"/>
              </a:spcAft>
              <a:buClr>
                <a:schemeClr val="tx1"/>
              </a:buClr>
            </a:pPr>
            <a:endParaRPr lang="fr-FR" sz="1100" b="1" dirty="0">
              <a:solidFill>
                <a:schemeClr val="dk1"/>
              </a:solidFill>
              <a:latin typeface="Average"/>
              <a:ea typeface="Average"/>
              <a:cs typeface="Average"/>
              <a:sym typeface="Average"/>
            </a:endParaRPr>
          </a:p>
        </p:txBody>
      </p:sp>
    </p:spTree>
    <p:extLst>
      <p:ext uri="{BB962C8B-B14F-4D97-AF65-F5344CB8AC3E}">
        <p14:creationId xmlns:p14="http://schemas.microsoft.com/office/powerpoint/2010/main" val="239247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p:nvPr/>
        </p:nvSpPr>
        <p:spPr>
          <a:xfrm>
            <a:off x="0" y="0"/>
            <a:ext cx="9144000" cy="760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37450" y="47838"/>
            <a:ext cx="4045200" cy="66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fr" sz="2440">
                <a:solidFill>
                  <a:schemeClr val="lt1"/>
                </a:solidFill>
              </a:rPr>
              <a:t>Exploration du dataset</a:t>
            </a:r>
            <a:endParaRPr sz="2440">
              <a:solidFill>
                <a:schemeClr val="lt1"/>
              </a:solidFill>
            </a:endParaRPr>
          </a:p>
        </p:txBody>
      </p:sp>
      <p:pic>
        <p:nvPicPr>
          <p:cNvPr id="110" name="Google Shape;110;p17"/>
          <p:cNvPicPr preferRelativeResize="0"/>
          <p:nvPr/>
        </p:nvPicPr>
        <p:blipFill>
          <a:blip r:embed="rId3">
            <a:alphaModFix/>
          </a:blip>
          <a:stretch>
            <a:fillRect/>
          </a:stretch>
        </p:blipFill>
        <p:spPr>
          <a:xfrm>
            <a:off x="187975" y="169775"/>
            <a:ext cx="467400" cy="479250"/>
          </a:xfrm>
          <a:prstGeom prst="rect">
            <a:avLst/>
          </a:prstGeom>
          <a:noFill/>
          <a:ln>
            <a:noFill/>
          </a:ln>
        </p:spPr>
      </p:pic>
      <p:sp>
        <p:nvSpPr>
          <p:cNvPr id="5" name="Google Shape;99;p16">
            <a:extLst>
              <a:ext uri="{FF2B5EF4-FFF2-40B4-BE49-F238E27FC236}">
                <a16:creationId xmlns:a16="http://schemas.microsoft.com/office/drawing/2014/main" id="{B6C70A65-734A-460B-AFF3-EB5271BF7C27}"/>
              </a:ext>
            </a:extLst>
          </p:cNvPr>
          <p:cNvSpPr txBox="1"/>
          <p:nvPr/>
        </p:nvSpPr>
        <p:spPr>
          <a:xfrm>
            <a:off x="237774" y="974695"/>
            <a:ext cx="3538118" cy="3570178"/>
          </a:xfrm>
          <a:prstGeom prst="rect">
            <a:avLst/>
          </a:prstGeom>
          <a:noFill/>
          <a:ln>
            <a:noFill/>
          </a:ln>
        </p:spPr>
        <p:txBody>
          <a:bodyPr spcFirstLastPara="1" wrap="square" lIns="91425" tIns="91425" rIns="91425" bIns="91425" anchor="t" anchorCtr="0">
            <a:spAutoFit/>
          </a:bodyPr>
          <a:lstStyle/>
          <a:p>
            <a:pPr algn="ctr">
              <a:buClr>
                <a:schemeClr val="tx1"/>
              </a:buClr>
            </a:pPr>
            <a:r>
              <a:rPr lang="fr-FR" sz="1100" b="1" u="sng" dirty="0">
                <a:solidFill>
                  <a:schemeClr val="dk1"/>
                </a:solidFill>
                <a:latin typeface="Average"/>
                <a:ea typeface="Average"/>
                <a:cs typeface="Average"/>
                <a:sym typeface="Wingdings" panose="05000000000000000000" pitchFamily="2" charset="2"/>
              </a:rPr>
              <a:t>AUTRES DONNEES</a:t>
            </a:r>
          </a:p>
          <a:p>
            <a:pPr algn="ctr">
              <a:buClr>
                <a:schemeClr val="tx1"/>
              </a:buClr>
            </a:pPr>
            <a:endParaRPr lang="fr-FR" sz="1100" b="1" u="sng" dirty="0">
              <a:solidFill>
                <a:schemeClr val="dk1"/>
              </a:solidFill>
              <a:latin typeface="Average"/>
              <a:ea typeface="Average"/>
              <a:cs typeface="Average"/>
              <a:sym typeface="Wingdings" panose="05000000000000000000" pitchFamily="2" charset="2"/>
            </a:endParaRPr>
          </a:p>
          <a:p>
            <a:pPr>
              <a:buClr>
                <a:schemeClr val="tx1"/>
              </a:buClr>
            </a:pPr>
            <a:r>
              <a:rPr lang="fr-FR" sz="1100" dirty="0">
                <a:solidFill>
                  <a:schemeClr val="dk1"/>
                </a:solidFill>
                <a:latin typeface="Average"/>
                <a:ea typeface="Average"/>
                <a:cs typeface="Average"/>
                <a:sym typeface="Wingdings" panose="05000000000000000000" pitchFamily="2" charset="2"/>
              </a:rPr>
              <a:t>La variable Metro  on finit par la supprimer.</a:t>
            </a:r>
          </a:p>
          <a:p>
            <a:pPr>
              <a:buClr>
                <a:schemeClr val="tx1"/>
              </a:buClr>
            </a:pPr>
            <a:endParaRPr lang="fr-FR" sz="1100" dirty="0">
              <a:solidFill>
                <a:schemeClr val="dk1"/>
              </a:solidFill>
              <a:latin typeface="Average"/>
              <a:ea typeface="Average"/>
              <a:cs typeface="Average"/>
              <a:sym typeface="Wingdings" panose="05000000000000000000" pitchFamily="2" charset="2"/>
            </a:endParaRPr>
          </a:p>
          <a:p>
            <a:pPr>
              <a:buClr>
                <a:schemeClr val="tx1"/>
              </a:buClr>
            </a:pPr>
            <a:r>
              <a:rPr lang="fr-FR" sz="1100" dirty="0">
                <a:solidFill>
                  <a:schemeClr val="dk1"/>
                </a:solidFill>
                <a:latin typeface="Average"/>
                <a:ea typeface="Average"/>
                <a:cs typeface="Average"/>
                <a:sym typeface="Wingdings" panose="05000000000000000000" pitchFamily="2" charset="2"/>
              </a:rPr>
              <a:t>La variable Keyword  du fait d’un trop grand nombre de différentes valeurs, on décide de la supprimer.</a:t>
            </a:r>
          </a:p>
          <a:p>
            <a:pPr>
              <a:buClr>
                <a:schemeClr val="tx1"/>
              </a:buClr>
            </a:pPr>
            <a:endParaRPr lang="fr-FR" sz="1100" dirty="0">
              <a:solidFill>
                <a:schemeClr val="dk1"/>
              </a:solidFill>
              <a:latin typeface="Average"/>
              <a:ea typeface="Average"/>
              <a:cs typeface="Average"/>
              <a:sym typeface="Wingdings" panose="05000000000000000000" pitchFamily="2" charset="2"/>
            </a:endParaRPr>
          </a:p>
          <a:p>
            <a:pPr>
              <a:buClr>
                <a:schemeClr val="tx1"/>
              </a:buClr>
            </a:pPr>
            <a:r>
              <a:rPr lang="fr-FR" sz="1100" dirty="0">
                <a:solidFill>
                  <a:schemeClr val="dk1"/>
                </a:solidFill>
                <a:latin typeface="Average"/>
                <a:ea typeface="Average"/>
                <a:cs typeface="Average"/>
                <a:sym typeface="Wingdings" panose="05000000000000000000" pitchFamily="2" charset="2"/>
              </a:rPr>
              <a:t>La variable isTrueDirect  on remplace les valeurs vides et nulles par 0 et </a:t>
            </a:r>
            <a:r>
              <a:rPr lang="fr-FR" sz="1100" dirty="0" err="1">
                <a:solidFill>
                  <a:schemeClr val="dk1"/>
                </a:solidFill>
                <a:latin typeface="Average"/>
                <a:ea typeface="Average"/>
                <a:cs typeface="Average"/>
                <a:sym typeface="Wingdings" panose="05000000000000000000" pitchFamily="2" charset="2"/>
              </a:rPr>
              <a:t>True</a:t>
            </a:r>
            <a:r>
              <a:rPr lang="fr-FR" sz="1100" dirty="0">
                <a:solidFill>
                  <a:schemeClr val="dk1"/>
                </a:solidFill>
                <a:latin typeface="Average"/>
                <a:ea typeface="Average"/>
                <a:cs typeface="Average"/>
                <a:sym typeface="Wingdings" panose="05000000000000000000" pitchFamily="2" charset="2"/>
              </a:rPr>
              <a:t> par 1</a:t>
            </a:r>
          </a:p>
          <a:p>
            <a:pPr>
              <a:buClr>
                <a:schemeClr val="tx1"/>
              </a:buClr>
            </a:pPr>
            <a:endParaRPr lang="fr-FR" sz="1100" dirty="0">
              <a:solidFill>
                <a:schemeClr val="dk1"/>
              </a:solidFill>
              <a:latin typeface="Average"/>
              <a:ea typeface="Average"/>
              <a:cs typeface="Average"/>
              <a:sym typeface="Wingdings" panose="05000000000000000000" pitchFamily="2" charset="2"/>
            </a:endParaRPr>
          </a:p>
          <a:p>
            <a:pPr>
              <a:buClr>
                <a:schemeClr val="tx1"/>
              </a:buClr>
            </a:pPr>
            <a:r>
              <a:rPr lang="fr-FR" sz="1100" dirty="0">
                <a:solidFill>
                  <a:schemeClr val="dk1"/>
                </a:solidFill>
                <a:latin typeface="Average"/>
                <a:ea typeface="Average"/>
                <a:cs typeface="Average"/>
                <a:sym typeface="Wingdings" panose="05000000000000000000" pitchFamily="2" charset="2"/>
              </a:rPr>
              <a:t>La variable Medium</a:t>
            </a:r>
          </a:p>
          <a:p>
            <a:pPr>
              <a:buClr>
                <a:schemeClr val="tx1"/>
              </a:buClr>
            </a:pPr>
            <a:endParaRPr lang="fr-FR" sz="1100" b="1" dirty="0">
              <a:solidFill>
                <a:schemeClr val="dk1"/>
              </a:solidFill>
              <a:latin typeface="Average"/>
              <a:ea typeface="Average"/>
              <a:cs typeface="Average"/>
              <a:sym typeface="Wingdings" panose="05000000000000000000" pitchFamily="2" charset="2"/>
            </a:endParaRPr>
          </a:p>
          <a:p>
            <a:pPr>
              <a:buClr>
                <a:schemeClr val="tx1"/>
              </a:buClr>
            </a:pPr>
            <a:endParaRPr lang="fr-FR" sz="1100" b="1" dirty="0">
              <a:solidFill>
                <a:schemeClr val="dk1"/>
              </a:solidFill>
              <a:latin typeface="Average"/>
              <a:ea typeface="Average"/>
              <a:cs typeface="Average"/>
              <a:sym typeface="Wingdings" panose="05000000000000000000" pitchFamily="2" charset="2"/>
            </a:endParaRPr>
          </a:p>
          <a:p>
            <a:pPr algn="ctr">
              <a:buClr>
                <a:schemeClr val="tx1"/>
              </a:buClr>
            </a:pPr>
            <a:r>
              <a:rPr lang="fr-FR" sz="1100" b="1" dirty="0">
                <a:solidFill>
                  <a:schemeClr val="dk1"/>
                </a:solidFill>
                <a:latin typeface="Average"/>
                <a:ea typeface="Average"/>
                <a:cs typeface="Average"/>
                <a:sym typeface="Wingdings" panose="05000000000000000000" pitchFamily="2" charset="2"/>
              </a:rPr>
              <a:t>VARIABLE Campaign</a:t>
            </a:r>
          </a:p>
          <a:p>
            <a:pPr>
              <a:buClr>
                <a:schemeClr val="tx1"/>
              </a:buClr>
            </a:pPr>
            <a:endParaRPr lang="fr-FR" sz="1100" b="1" dirty="0">
              <a:solidFill>
                <a:schemeClr val="dk1"/>
              </a:solidFill>
              <a:latin typeface="Average"/>
              <a:ea typeface="Average"/>
              <a:cs typeface="Average"/>
              <a:sym typeface="Wingdings" panose="05000000000000000000" pitchFamily="2" charset="2"/>
            </a:endParaRPr>
          </a:p>
          <a:p>
            <a:pPr>
              <a:buClr>
                <a:schemeClr val="tx1"/>
              </a:buClr>
            </a:pPr>
            <a:r>
              <a:rPr lang="fr-FR" sz="1100" dirty="0">
                <a:solidFill>
                  <a:schemeClr val="dk1"/>
                </a:solidFill>
                <a:latin typeface="Average"/>
                <a:ea typeface="Average"/>
                <a:cs typeface="Average"/>
                <a:sym typeface="Wingdings" panose="05000000000000000000" pitchFamily="2" charset="2"/>
              </a:rPr>
              <a:t>La variable Campaign, il s’agit des compagnies. Nous allons regarder les compagnies où il y a eu le plus de visites et le nombre de transaction par compagnie.</a:t>
            </a:r>
          </a:p>
          <a:p>
            <a:pPr>
              <a:buClr>
                <a:schemeClr val="tx1"/>
              </a:buClr>
            </a:pPr>
            <a:endParaRPr lang="fr-FR" sz="1100" b="1" dirty="0">
              <a:solidFill>
                <a:schemeClr val="dk1"/>
              </a:solidFill>
              <a:latin typeface="Average"/>
              <a:ea typeface="Average"/>
              <a:cs typeface="Average"/>
              <a:sym typeface="Wingdings" panose="05000000000000000000" pitchFamily="2" charset="2"/>
            </a:endParaRPr>
          </a:p>
          <a:p>
            <a:pPr>
              <a:buClr>
                <a:schemeClr val="tx1"/>
              </a:buClr>
            </a:pPr>
            <a:endParaRPr lang="fr-FR" sz="1100" b="1" dirty="0">
              <a:solidFill>
                <a:schemeClr val="dk1"/>
              </a:solidFill>
              <a:latin typeface="Average"/>
              <a:ea typeface="Average"/>
              <a:cs typeface="Average"/>
              <a:sym typeface="Wingdings" panose="05000000000000000000" pitchFamily="2" charset="2"/>
            </a:endParaRPr>
          </a:p>
        </p:txBody>
      </p:sp>
      <p:pic>
        <p:nvPicPr>
          <p:cNvPr id="6" name="Image 5">
            <a:extLst>
              <a:ext uri="{FF2B5EF4-FFF2-40B4-BE49-F238E27FC236}">
                <a16:creationId xmlns:a16="http://schemas.microsoft.com/office/drawing/2014/main" id="{16DC555F-F137-4300-9523-01BC2E816A70}"/>
              </a:ext>
            </a:extLst>
          </p:cNvPr>
          <p:cNvPicPr>
            <a:picLocks noChangeAspect="1"/>
          </p:cNvPicPr>
          <p:nvPr/>
        </p:nvPicPr>
        <p:blipFill>
          <a:blip r:embed="rId4"/>
          <a:stretch>
            <a:fillRect/>
          </a:stretch>
        </p:blipFill>
        <p:spPr>
          <a:xfrm>
            <a:off x="4442153" y="1193800"/>
            <a:ext cx="4464073" cy="2755900"/>
          </a:xfrm>
          <a:prstGeom prst="rect">
            <a:avLst/>
          </a:prstGeom>
        </p:spPr>
      </p:pic>
      <p:sp>
        <p:nvSpPr>
          <p:cNvPr id="7" name="Google Shape;99;p16">
            <a:extLst>
              <a:ext uri="{FF2B5EF4-FFF2-40B4-BE49-F238E27FC236}">
                <a16:creationId xmlns:a16="http://schemas.microsoft.com/office/drawing/2014/main" id="{D3F47B18-9064-47D6-B5EE-B336DC5EA9A5}"/>
              </a:ext>
            </a:extLst>
          </p:cNvPr>
          <p:cNvSpPr txBox="1"/>
          <p:nvPr/>
        </p:nvSpPr>
        <p:spPr>
          <a:xfrm>
            <a:off x="3775892" y="4117816"/>
            <a:ext cx="5274026" cy="692467"/>
          </a:xfrm>
          <a:prstGeom prst="rect">
            <a:avLst/>
          </a:prstGeom>
          <a:noFill/>
          <a:ln>
            <a:noFill/>
          </a:ln>
        </p:spPr>
        <p:txBody>
          <a:bodyPr spcFirstLastPara="1" wrap="square" lIns="91425" tIns="91425" rIns="91425" bIns="91425" anchor="t" anchorCtr="0">
            <a:spAutoFit/>
          </a:bodyPr>
          <a:lstStyle/>
          <a:p>
            <a:pPr algn="ctr">
              <a:buClr>
                <a:schemeClr val="tx1"/>
              </a:buClr>
            </a:pPr>
            <a:r>
              <a:rPr lang="fr-FR" sz="1100" dirty="0">
                <a:solidFill>
                  <a:schemeClr val="dk1"/>
                </a:solidFill>
                <a:latin typeface="Average"/>
                <a:ea typeface="Average"/>
                <a:cs typeface="Average"/>
                <a:sym typeface="Wingdings" panose="05000000000000000000" pitchFamily="2" charset="2"/>
              </a:rPr>
              <a:t>On remarque que la majorité des transactions sont effectués dans une compagnie non définie donc on peut soit regrouper les valeurs soit se passer de cette colonne. Après réflexion on décide de la supprimer.</a:t>
            </a:r>
          </a:p>
        </p:txBody>
      </p:sp>
    </p:spTree>
    <p:extLst>
      <p:ext uri="{BB962C8B-B14F-4D97-AF65-F5344CB8AC3E}">
        <p14:creationId xmlns:p14="http://schemas.microsoft.com/office/powerpoint/2010/main" val="2741756146"/>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1308</Words>
  <Application>Microsoft Office PowerPoint</Application>
  <PresentationFormat>Affichage à l'écran (16:9)</PresentationFormat>
  <Paragraphs>137</Paragraphs>
  <Slides>14</Slides>
  <Notes>14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Calibri</vt:lpstr>
      <vt:lpstr>Oswald</vt:lpstr>
      <vt:lpstr>Average</vt:lpstr>
      <vt:lpstr>Arial</vt:lpstr>
      <vt:lpstr>Slate</vt:lpstr>
      <vt:lpstr>Présentation PowerPoint</vt:lpstr>
      <vt:lpstr>Présentation PowerPoint</vt:lpstr>
      <vt:lpstr>Introduction </vt:lpstr>
      <vt:lpstr>Présentation du dataset</vt:lpstr>
      <vt:lpstr>Exploration du dataset</vt:lpstr>
      <vt:lpstr>Exploration du dataset</vt:lpstr>
      <vt:lpstr>Exploration du dataset</vt:lpstr>
      <vt:lpstr>Exploration du dataset</vt:lpstr>
      <vt:lpstr>Exploration du dataset</vt:lpstr>
      <vt:lpstr>Visualisation de la donnée </vt:lpstr>
      <vt:lpstr>Visualisation de donnée</vt:lpstr>
      <vt:lpstr>Visualisation de donnée</vt:lpstr>
      <vt:lpstr>Visualisation de donnée</vt:lpstr>
      <vt:lpstr>Visualisation de donnée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Fajer YOUSAF</cp:lastModifiedBy>
  <cp:revision>12</cp:revision>
  <dcterms:modified xsi:type="dcterms:W3CDTF">2021-12-19T16:42:28Z</dcterms:modified>
</cp:coreProperties>
</file>