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8"/>
  </p:notesMasterIdLst>
  <p:sldIdLst>
    <p:sldId id="256" r:id="rId4"/>
    <p:sldId id="292" r:id="rId5"/>
    <p:sldId id="258" r:id="rId6"/>
    <p:sldId id="257" r:id="rId7"/>
    <p:sldId id="259" r:id="rId8"/>
    <p:sldId id="277" r:id="rId9"/>
    <p:sldId id="278" r:id="rId10"/>
    <p:sldId id="294" r:id="rId11"/>
    <p:sldId id="279" r:id="rId12"/>
    <p:sldId id="293" r:id="rId13"/>
    <p:sldId id="295" r:id="rId14"/>
    <p:sldId id="296" r:id="rId15"/>
    <p:sldId id="272" r:id="rId16"/>
    <p:sldId id="288"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Outfit" panose="020B0604020202020204" charset="0"/>
      <p:regular r:id="rId23"/>
      <p:bold r:id="rId24"/>
    </p:embeddedFont>
    <p:embeddedFont>
      <p:font typeface="Outfit SemiBold" panose="020B0604020202020204" charset="0"/>
      <p:regular r:id="rId25"/>
      <p:bold r:id="rId26"/>
    </p:embeddedFont>
    <p:embeddedFont>
      <p:font typeface="Plus Jakarta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BD58"/>
    <a:srgbClr val="48A8C4"/>
    <a:srgbClr val="CCFF66"/>
    <a:srgbClr val="FFFF66"/>
    <a:srgbClr val="F08B3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74" d="100"/>
          <a:sy n="74" d="100"/>
        </p:scale>
        <p:origin x="1012" y="52"/>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895CAA9-8307-C796-8BDC-8B753E0DE3DD}"/>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9F26B629-BF09-C46C-D1AE-331A650BA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05BFABC8-CC2B-1170-FA8A-B5496A3EB0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16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6DF006C-9FD5-726E-C2D9-56DBD17C9224}"/>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B900D696-7DDF-72CA-6102-04B5CBCE17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C4E1C45E-1276-6595-78DD-1E7EDA4AC9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7253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1822702-590F-9D3F-C79E-352B48CD911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97593461-36A4-922D-5506-0DF62D9B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B052246C-118D-095E-0D46-0CCE7EC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2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inalprojectfajri-j4angay3v8h2o5wvhfuteq.streamlit.app/"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14.png"/><Relationship Id="rId5" Type="http://schemas.openxmlformats.org/officeDocument/2006/relationships/hyperlink" Target="https://github.com/Fajrimughni/Final_Project_Fajri" TargetMode="Externa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github.com/Fajrimughni/Final_Project_Fajri/tree/mai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github.com/Fajrimughni/Final_Project_Fajri/blob/main/Penjelasan%20tiap%20Dataset%20Final%20Project.tx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What do you like:</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on 12</a:t>
            </a:r>
            <a:r>
              <a:rPr lang="en" sz="1050" b="1" baseline="30000" dirty="0">
                <a:solidFill>
                  <a:schemeClr val="lt1"/>
                </a:solidFill>
                <a:latin typeface="Plus Jakarta Sans"/>
                <a:cs typeface="Plus Jakarta Sans"/>
                <a:sym typeface="Plus Jakarta Sans"/>
              </a:rPr>
              <a:t>th</a:t>
            </a:r>
            <a:r>
              <a:rPr lang="en" sz="1050" b="1" dirty="0">
                <a:solidFill>
                  <a:schemeClr val="lt1"/>
                </a:solidFill>
                <a:latin typeface="Plus Jakarta Sans"/>
                <a:cs typeface="Plus Jakarta Sans"/>
                <a:sym typeface="Plus Jakarta Sans"/>
              </a:rPr>
              <a:t> April,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dirty="0">
                <a:solidFill>
                  <a:schemeClr val="lt1"/>
                </a:solidFill>
                <a:latin typeface="Outfit SemiBold"/>
                <a:ea typeface="Outfit SemiBold"/>
                <a:cs typeface="Outfit SemiBold"/>
                <a:sym typeface="Outfit SemiBold"/>
              </a:rPr>
              <a:t>Indonesian Food Recommendation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1384462" y="946840"/>
            <a:ext cx="6837107" cy="918200"/>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1. Pembersihan Data (Data Cleaning)</a:t>
            </a:r>
          </a:p>
          <a:p>
            <a:pPr lvl="8">
              <a:buFont typeface="Arial" panose="020B0604020202020204" pitchFamily="34" charset="0"/>
              <a:buChar char="•"/>
            </a:pPr>
            <a:r>
              <a:rPr lang="en-US" dirty="0" err="1"/>
              <a:t>Tangani</a:t>
            </a:r>
            <a:r>
              <a:rPr lang="en-US" dirty="0"/>
              <a:t> data null (</a:t>
            </a:r>
            <a:r>
              <a:rPr lang="en-US" dirty="0" err="1"/>
              <a:t>kosong</a:t>
            </a:r>
            <a:r>
              <a:rPr lang="en-US" dirty="0"/>
              <a:t>), data </a:t>
            </a:r>
            <a:r>
              <a:rPr lang="en-US" dirty="0" err="1"/>
              <a:t>duplikat</a:t>
            </a:r>
            <a:r>
              <a:rPr lang="en-US" dirty="0"/>
              <a:t>, dan </a:t>
            </a:r>
            <a:r>
              <a:rPr lang="en-US" dirty="0" err="1"/>
              <a:t>nilai</a:t>
            </a:r>
            <a:r>
              <a:rPr lang="en-US" dirty="0"/>
              <a:t> yang </a:t>
            </a:r>
            <a:r>
              <a:rPr lang="en-US" dirty="0" err="1"/>
              <a:t>hilang</a:t>
            </a:r>
            <a:r>
              <a:rPr lang="en-US" dirty="0"/>
              <a:t> (missing values).</a:t>
            </a:r>
          </a:p>
          <a:p>
            <a:pPr lvl="8">
              <a:buFont typeface="Arial" panose="020B0604020202020204" pitchFamily="34" charset="0"/>
              <a:buChar char="•"/>
            </a:pPr>
            <a:r>
              <a:rPr lang="en-US" dirty="0" err="1"/>
              <a:t>Pisahkan</a:t>
            </a:r>
            <a:r>
              <a:rPr lang="en-US" dirty="0"/>
              <a:t> </a:t>
            </a:r>
            <a:r>
              <a:rPr lang="en-US" dirty="0" err="1"/>
              <a:t>nilai</a:t>
            </a:r>
            <a:r>
              <a:rPr lang="en-US" dirty="0"/>
              <a:t> </a:t>
            </a:r>
            <a:r>
              <a:rPr lang="en-US" dirty="0" err="1"/>
              <a:t>unik</a:t>
            </a:r>
            <a:r>
              <a:rPr lang="en-US" dirty="0"/>
              <a:t> </a:t>
            </a:r>
            <a:r>
              <a:rPr lang="en-US" dirty="0" err="1"/>
              <a:t>dalam</a:t>
            </a:r>
            <a:r>
              <a:rPr lang="en-US" dirty="0"/>
              <a:t> </a:t>
            </a:r>
            <a:r>
              <a:rPr lang="en-US" dirty="0" err="1"/>
              <a:t>satu</a:t>
            </a:r>
            <a:r>
              <a:rPr lang="en-US" dirty="0"/>
              <a:t> </a:t>
            </a:r>
            <a:r>
              <a:rPr lang="en-US" dirty="0" err="1"/>
              <a:t>kolom</a:t>
            </a:r>
            <a:r>
              <a:rPr lang="en-US" dirty="0"/>
              <a:t> </a:t>
            </a:r>
            <a:r>
              <a:rPr lang="en-US" dirty="0" err="1"/>
              <a:t>menjadi</a:t>
            </a:r>
            <a:r>
              <a:rPr lang="en-US" dirty="0"/>
              <a:t> baris-baris </a:t>
            </a:r>
            <a:r>
              <a:rPr lang="en-US" dirty="0" err="1"/>
              <a:t>terpisah</a:t>
            </a:r>
            <a:r>
              <a:rPr lang="en-US" dirty="0"/>
              <a:t> (</a:t>
            </a:r>
            <a:r>
              <a:rPr lang="en-US" i="1" dirty="0"/>
              <a:t>explode</a:t>
            </a:r>
            <a:r>
              <a:rPr lang="en-US" dirty="0"/>
              <a:t>).</a:t>
            </a:r>
          </a:p>
          <a:p>
            <a:pPr lvl="8">
              <a:buFont typeface="Arial" panose="020B0604020202020204" pitchFamily="34" charset="0"/>
              <a:buChar char="•"/>
            </a:pPr>
            <a:r>
              <a:rPr lang="en-US" dirty="0" err="1"/>
              <a:t>Tampilkan</a:t>
            </a:r>
            <a:r>
              <a:rPr lang="en-US" dirty="0"/>
              <a:t> </a:t>
            </a:r>
            <a:r>
              <a:rPr lang="en-US" dirty="0" err="1"/>
              <a:t>ringkasan</a:t>
            </a:r>
            <a:r>
              <a:rPr lang="en-US" dirty="0"/>
              <a:t> </a:t>
            </a:r>
            <a:r>
              <a:rPr lang="en-US" dirty="0" err="1"/>
              <a:t>hasil</a:t>
            </a:r>
            <a:r>
              <a:rPr lang="en-US" dirty="0"/>
              <a:t>: </a:t>
            </a:r>
            <a:r>
              <a:rPr lang="en-US" dirty="0" err="1"/>
              <a:t>jumlah</a:t>
            </a:r>
            <a:r>
              <a:rPr lang="en-US" dirty="0"/>
              <a:t> baris/</a:t>
            </a:r>
            <a:r>
              <a:rPr lang="en-US" dirty="0" err="1"/>
              <a:t>kolom</a:t>
            </a:r>
            <a:r>
              <a:rPr lang="en-US" dirty="0"/>
              <a:t>, </a:t>
            </a:r>
            <a:r>
              <a:rPr lang="en-US" dirty="0" err="1"/>
              <a:t>distribusi</a:t>
            </a:r>
            <a:r>
              <a:rPr lang="en-US" dirty="0"/>
              <a:t> data, dan </a:t>
            </a:r>
            <a:r>
              <a:rPr lang="en-US" dirty="0" err="1"/>
              <a:t>hipotesis</a:t>
            </a:r>
            <a:r>
              <a:rPr lang="en-US" dirty="0"/>
              <a:t> </a:t>
            </a:r>
            <a:r>
              <a:rPr lang="en-US" dirty="0" err="1"/>
              <a:t>awal</a:t>
            </a:r>
            <a:r>
              <a:rPr lang="en-US" dirty="0"/>
              <a:t>.</a:t>
            </a:r>
          </a:p>
        </p:txBody>
      </p:sp>
      <p:sp>
        <p:nvSpPr>
          <p:cNvPr id="5" name="Google Shape;334;p46">
            <a:extLst>
              <a:ext uri="{FF2B5EF4-FFF2-40B4-BE49-F238E27FC236}">
                <a16:creationId xmlns:a16="http://schemas.microsoft.com/office/drawing/2014/main" id="{5F2207C3-7761-B9A2-1A3E-6B0B672C7F15}"/>
              </a:ext>
            </a:extLst>
          </p:cNvPr>
          <p:cNvSpPr txBox="1"/>
          <p:nvPr/>
        </p:nvSpPr>
        <p:spPr>
          <a:xfrm>
            <a:off x="378089" y="1947672"/>
            <a:ext cx="7843480"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2. </a:t>
            </a:r>
            <a:r>
              <a:rPr lang="en-US" b="1" dirty="0" err="1"/>
              <a:t>Transformasi</a:t>
            </a:r>
            <a:r>
              <a:rPr lang="en-US" b="1" dirty="0"/>
              <a:t> Data</a:t>
            </a:r>
          </a:p>
          <a:p>
            <a:pPr lvl="1">
              <a:buFont typeface="Arial" panose="020B0604020202020204" pitchFamily="34" charset="0"/>
              <a:buChar char="•"/>
            </a:pPr>
            <a:r>
              <a:rPr lang="en-US" dirty="0" err="1"/>
              <a:t>Seleksi</a:t>
            </a:r>
            <a:r>
              <a:rPr lang="en-US" dirty="0"/>
              <a:t> </a:t>
            </a:r>
            <a:r>
              <a:rPr lang="en-US" dirty="0" err="1"/>
              <a:t>kolom</a:t>
            </a:r>
            <a:r>
              <a:rPr lang="en-US" dirty="0"/>
              <a:t> yang </a:t>
            </a:r>
            <a:r>
              <a:rPr lang="en-US" dirty="0" err="1"/>
              <a:t>relevan</a:t>
            </a:r>
            <a:r>
              <a:rPr lang="en-US" dirty="0"/>
              <a:t> </a:t>
            </a:r>
            <a:r>
              <a:rPr lang="en-US" dirty="0" err="1"/>
              <a:t>untuk</a:t>
            </a:r>
            <a:r>
              <a:rPr lang="en-US" dirty="0"/>
              <a:t> </a:t>
            </a:r>
            <a:r>
              <a:rPr lang="en-US" dirty="0" err="1"/>
              <a:t>analisis</a:t>
            </a:r>
            <a:r>
              <a:rPr lang="en-US" dirty="0"/>
              <a:t> </a:t>
            </a:r>
            <a:r>
              <a:rPr lang="en-US" dirty="0" err="1"/>
              <a:t>lanjutan</a:t>
            </a:r>
            <a:r>
              <a:rPr lang="en-US" dirty="0"/>
              <a:t>.</a:t>
            </a:r>
          </a:p>
          <a:p>
            <a:pPr lvl="1">
              <a:buFont typeface="Arial" panose="020B0604020202020204" pitchFamily="34" charset="0"/>
              <a:buChar char="•"/>
            </a:pPr>
            <a:r>
              <a:rPr lang="en-US" dirty="0"/>
              <a:t>Review </a:t>
            </a:r>
            <a:r>
              <a:rPr lang="en-US" dirty="0" err="1"/>
              <a:t>kesetimbangan</a:t>
            </a:r>
            <a:r>
              <a:rPr lang="en-US" dirty="0"/>
              <a:t> value dan </a:t>
            </a:r>
            <a:r>
              <a:rPr lang="en-US" dirty="0" err="1"/>
              <a:t>distribusi</a:t>
            </a:r>
            <a:r>
              <a:rPr lang="en-US" dirty="0"/>
              <a:t> </a:t>
            </a:r>
            <a:r>
              <a:rPr lang="en-US" dirty="0" err="1"/>
              <a:t>kategori</a:t>
            </a:r>
            <a:r>
              <a:rPr lang="en-US" dirty="0"/>
              <a:t> </a:t>
            </a:r>
            <a:r>
              <a:rPr lang="en-US" dirty="0" err="1"/>
              <a:t>untuk</a:t>
            </a:r>
            <a:r>
              <a:rPr lang="en-US" dirty="0"/>
              <a:t> </a:t>
            </a:r>
            <a:r>
              <a:rPr lang="en-US" i="1" dirty="0"/>
              <a:t>data consumer profile</a:t>
            </a:r>
            <a:r>
              <a:rPr lang="en-US" dirty="0"/>
              <a:t> dan </a:t>
            </a:r>
            <a:r>
              <a:rPr lang="en-US" i="1" dirty="0"/>
              <a:t>data </a:t>
            </a:r>
            <a:r>
              <a:rPr lang="en-US" i="1" dirty="0" err="1"/>
              <a:t>resep</a:t>
            </a:r>
            <a:r>
              <a:rPr lang="en-US" dirty="0"/>
              <a:t>.</a:t>
            </a:r>
          </a:p>
        </p:txBody>
      </p:sp>
      <p:sp>
        <p:nvSpPr>
          <p:cNvPr id="6" name="Google Shape;334;p46">
            <a:extLst>
              <a:ext uri="{FF2B5EF4-FFF2-40B4-BE49-F238E27FC236}">
                <a16:creationId xmlns:a16="http://schemas.microsoft.com/office/drawing/2014/main" id="{11F85FE3-94D5-20D2-530B-05BF0292F29A}"/>
              </a:ext>
            </a:extLst>
          </p:cNvPr>
          <p:cNvSpPr txBox="1"/>
          <p:nvPr/>
        </p:nvSpPr>
        <p:spPr>
          <a:xfrm>
            <a:off x="378089" y="2733060"/>
            <a:ext cx="7843477"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3. </a:t>
            </a:r>
            <a:r>
              <a:rPr lang="en-US" b="1" dirty="0" err="1"/>
              <a:t>Pembobotan</a:t>
            </a:r>
            <a:r>
              <a:rPr lang="en-US" b="1" dirty="0"/>
              <a:t> dan </a:t>
            </a:r>
            <a:r>
              <a:rPr lang="en-US" b="1" dirty="0" err="1"/>
              <a:t>Enkode</a:t>
            </a:r>
            <a:r>
              <a:rPr lang="en-US" b="1" dirty="0"/>
              <a:t> Label</a:t>
            </a:r>
          </a:p>
          <a:p>
            <a:pPr lvl="1">
              <a:buFont typeface="Arial" panose="020B0604020202020204" pitchFamily="34" charset="0"/>
              <a:buChar char="•"/>
            </a:pPr>
            <a:r>
              <a:rPr lang="en-US" dirty="0"/>
              <a:t>Beri </a:t>
            </a:r>
            <a:r>
              <a:rPr lang="en-US" dirty="0" err="1"/>
              <a:t>bobot</a:t>
            </a:r>
            <a:r>
              <a:rPr lang="en-US" dirty="0"/>
              <a:t> </a:t>
            </a:r>
            <a:r>
              <a:rPr lang="en-US" dirty="0" err="1"/>
              <a:t>khusus</a:t>
            </a:r>
            <a:r>
              <a:rPr lang="en-US" dirty="0"/>
              <a:t> pada data </a:t>
            </a:r>
            <a:r>
              <a:rPr lang="en-US" dirty="0" err="1"/>
              <a:t>konsumsi</a:t>
            </a:r>
            <a:r>
              <a:rPr lang="en-US" dirty="0"/>
              <a:t> (</a:t>
            </a:r>
            <a:r>
              <a:rPr lang="en-US" dirty="0" err="1"/>
              <a:t>misalnya</a:t>
            </a:r>
            <a:r>
              <a:rPr lang="en-US" dirty="0"/>
              <a:t> </a:t>
            </a:r>
            <a:r>
              <a:rPr lang="en-US" dirty="0" err="1"/>
              <a:t>preferensi</a:t>
            </a:r>
            <a:r>
              <a:rPr lang="en-US" dirty="0"/>
              <a:t> </a:t>
            </a:r>
            <a:r>
              <a:rPr lang="en-US" dirty="0" err="1"/>
              <a:t>sehat</a:t>
            </a:r>
            <a:r>
              <a:rPr lang="en-US" dirty="0"/>
              <a:t> </a:t>
            </a:r>
            <a:r>
              <a:rPr lang="en-US" dirty="0" err="1"/>
              <a:t>atau</a:t>
            </a:r>
            <a:r>
              <a:rPr lang="en-US" dirty="0"/>
              <a:t> </a:t>
            </a:r>
            <a:r>
              <a:rPr lang="en-US" dirty="0" err="1"/>
              <a:t>tradisional</a:t>
            </a:r>
            <a:r>
              <a:rPr lang="en-US" dirty="0"/>
              <a:t>).</a:t>
            </a:r>
          </a:p>
          <a:p>
            <a:pPr lvl="1">
              <a:buFont typeface="Arial" panose="020B0604020202020204" pitchFamily="34" charset="0"/>
              <a:buChar char="•"/>
            </a:pPr>
            <a:r>
              <a:rPr lang="en-US" dirty="0"/>
              <a:t>Encode data </a:t>
            </a:r>
            <a:r>
              <a:rPr lang="en-US" dirty="0" err="1"/>
              <a:t>kategori</a:t>
            </a:r>
            <a:r>
              <a:rPr lang="en-US" dirty="0"/>
              <a:t> (</a:t>
            </a:r>
            <a:r>
              <a:rPr lang="en-US" dirty="0" err="1"/>
              <a:t>seperti</a:t>
            </a:r>
            <a:r>
              <a:rPr lang="en-US" dirty="0"/>
              <a:t> gender, </a:t>
            </a:r>
            <a:r>
              <a:rPr lang="en-US" dirty="0" err="1"/>
              <a:t>preferensi</a:t>
            </a:r>
            <a:r>
              <a:rPr lang="en-US" dirty="0"/>
              <a:t>) </a:t>
            </a:r>
            <a:r>
              <a:rPr lang="en-US" dirty="0" err="1"/>
              <a:t>untuk</a:t>
            </a:r>
            <a:r>
              <a:rPr lang="en-US" dirty="0"/>
              <a:t> </a:t>
            </a:r>
            <a:r>
              <a:rPr lang="en-US" dirty="0" err="1"/>
              <a:t>pemrosesan</a:t>
            </a:r>
            <a:r>
              <a:rPr lang="en-US" dirty="0"/>
              <a:t> ML.</a:t>
            </a:r>
          </a:p>
        </p:txBody>
      </p:sp>
      <p:sp>
        <p:nvSpPr>
          <p:cNvPr id="17" name="Google Shape;334;p46">
            <a:extLst>
              <a:ext uri="{FF2B5EF4-FFF2-40B4-BE49-F238E27FC236}">
                <a16:creationId xmlns:a16="http://schemas.microsoft.com/office/drawing/2014/main" id="{DF43DDE1-3531-0BC6-D405-FDAA4746B70E}"/>
              </a:ext>
            </a:extLst>
          </p:cNvPr>
          <p:cNvSpPr txBox="1"/>
          <p:nvPr/>
        </p:nvSpPr>
        <p:spPr>
          <a:xfrm>
            <a:off x="378086" y="3518448"/>
            <a:ext cx="7843480" cy="1349087"/>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b="1" dirty="0"/>
              <a:t>4. Mapping dan Integrasi Data</a:t>
            </a:r>
          </a:p>
          <a:p>
            <a:pPr>
              <a:lnSpc>
                <a:spcPct val="100000"/>
              </a:lnSpc>
              <a:buFont typeface="Arial" panose="020B0604020202020204" pitchFamily="34" charset="0"/>
              <a:buChar char="•"/>
            </a:pPr>
            <a:r>
              <a:rPr lang="en-US" dirty="0" err="1">
                <a:latin typeface="+mj-lt"/>
              </a:rPr>
              <a:t>Tahapan</a:t>
            </a:r>
            <a:r>
              <a:rPr lang="en-US" dirty="0">
                <a:latin typeface="+mj-lt"/>
              </a:rPr>
              <a:t> </a:t>
            </a:r>
            <a:r>
              <a:rPr lang="en-US" dirty="0" err="1">
                <a:latin typeface="+mj-lt"/>
              </a:rPr>
              <a:t>pemetaan</a:t>
            </a:r>
            <a:r>
              <a:rPr lang="en-US" dirty="0">
                <a:latin typeface="+mj-lt"/>
              </a:rPr>
              <a:t> </a:t>
            </a:r>
            <a:r>
              <a:rPr lang="en-US" dirty="0" err="1">
                <a:latin typeface="+mj-lt"/>
              </a:rPr>
              <a:t>antara</a:t>
            </a:r>
            <a:r>
              <a:rPr lang="en-US" dirty="0">
                <a:latin typeface="+mj-lt"/>
              </a:rPr>
              <a:t> data </a:t>
            </a:r>
            <a:r>
              <a:rPr lang="en-US" dirty="0" err="1">
                <a:latin typeface="+mj-lt"/>
              </a:rPr>
              <a:t>resep</a:t>
            </a:r>
            <a:r>
              <a:rPr lang="en-US" dirty="0">
                <a:latin typeface="+mj-lt"/>
              </a:rPr>
              <a:t> dan data </a:t>
            </a:r>
            <a:r>
              <a:rPr lang="en-US" dirty="0" err="1">
                <a:latin typeface="+mj-lt"/>
              </a:rPr>
              <a:t>nutrisi</a:t>
            </a:r>
            <a:r>
              <a:rPr lang="en-US" dirty="0">
                <a:latin typeface="+mj-lt"/>
              </a:rPr>
              <a:t>:</a:t>
            </a:r>
          </a:p>
          <a:p>
            <a:pPr>
              <a:lnSpc>
                <a:spcPct val="100000"/>
              </a:lnSpc>
              <a:buFont typeface="Arial" panose="020B0604020202020204" pitchFamily="34" charset="0"/>
              <a:buChar char="•"/>
            </a:pPr>
            <a:r>
              <a:rPr lang="en-US" dirty="0" err="1">
                <a:latin typeface="+mj-lt"/>
              </a:rPr>
              <a:t>Pisahkan</a:t>
            </a:r>
            <a:r>
              <a:rPr lang="en-US" dirty="0">
                <a:latin typeface="+mj-lt"/>
              </a:rPr>
              <a:t> string ingredients </a:t>
            </a:r>
            <a:r>
              <a:rPr lang="en-US" dirty="0" err="1">
                <a:latin typeface="+mj-lt"/>
              </a:rPr>
              <a:t>jadi</a:t>
            </a:r>
            <a:r>
              <a:rPr lang="en-US" dirty="0">
                <a:latin typeface="+mj-lt"/>
              </a:rPr>
              <a:t> list.</a:t>
            </a:r>
          </a:p>
          <a:p>
            <a:pPr>
              <a:lnSpc>
                <a:spcPct val="100000"/>
              </a:lnSpc>
              <a:buFont typeface="Arial" panose="020B0604020202020204" pitchFamily="34" charset="0"/>
              <a:buChar char="•"/>
            </a:pPr>
            <a:r>
              <a:rPr lang="en-US" dirty="0" err="1">
                <a:latin typeface="+mj-lt"/>
              </a:rPr>
              <a:t>Tentukan</a:t>
            </a:r>
            <a:r>
              <a:rPr lang="en-US" dirty="0">
                <a:latin typeface="+mj-lt"/>
              </a:rPr>
              <a:t> </a:t>
            </a:r>
            <a:r>
              <a:rPr lang="en-US" dirty="0" err="1">
                <a:latin typeface="+mj-lt"/>
              </a:rPr>
              <a:t>jumlah</a:t>
            </a:r>
            <a:r>
              <a:rPr lang="en-US" dirty="0">
                <a:latin typeface="+mj-lt"/>
              </a:rPr>
              <a:t> </a:t>
            </a:r>
            <a:r>
              <a:rPr lang="en-US" dirty="0" err="1">
                <a:latin typeface="+mj-lt"/>
              </a:rPr>
              <a:t>maksimum</a:t>
            </a:r>
            <a:r>
              <a:rPr lang="en-US" dirty="0">
                <a:latin typeface="+mj-lt"/>
              </a:rPr>
              <a:t> </a:t>
            </a:r>
            <a:r>
              <a:rPr lang="en-US" dirty="0" err="1">
                <a:latin typeface="+mj-lt"/>
              </a:rPr>
              <a:t>bahan</a:t>
            </a:r>
            <a:r>
              <a:rPr lang="en-US" dirty="0">
                <a:latin typeface="+mj-lt"/>
              </a:rPr>
              <a:t> </a:t>
            </a:r>
            <a:r>
              <a:rPr lang="en-US" dirty="0" err="1">
                <a:latin typeface="+mj-lt"/>
              </a:rPr>
              <a:t>untuk</a:t>
            </a:r>
            <a:r>
              <a:rPr lang="en-US" dirty="0">
                <a:latin typeface="+mj-lt"/>
              </a:rPr>
              <a:t> </a:t>
            </a:r>
            <a:r>
              <a:rPr lang="en-US" dirty="0" err="1">
                <a:latin typeface="+mj-lt"/>
              </a:rPr>
              <a:t>satu</a:t>
            </a:r>
            <a:r>
              <a:rPr lang="en-US" dirty="0">
                <a:latin typeface="+mj-lt"/>
              </a:rPr>
              <a:t> </a:t>
            </a:r>
            <a:r>
              <a:rPr lang="en-US" dirty="0" err="1">
                <a:latin typeface="+mj-lt"/>
              </a:rPr>
              <a:t>resep</a:t>
            </a:r>
            <a:r>
              <a:rPr lang="en-US" dirty="0">
                <a:latin typeface="+mj-lt"/>
              </a:rPr>
              <a:t>, </a:t>
            </a:r>
            <a:r>
              <a:rPr lang="en-US" dirty="0" err="1">
                <a:latin typeface="+mj-lt"/>
              </a:rPr>
              <a:t>lalu</a:t>
            </a:r>
            <a:r>
              <a:rPr lang="en-US" dirty="0">
                <a:latin typeface="+mj-lt"/>
              </a:rPr>
              <a:t> </a:t>
            </a:r>
            <a:r>
              <a:rPr lang="en-US" dirty="0" err="1">
                <a:latin typeface="+mj-lt"/>
              </a:rPr>
              <a:t>ubah</a:t>
            </a:r>
            <a:r>
              <a:rPr lang="en-US" dirty="0">
                <a:latin typeface="+mj-lt"/>
              </a:rPr>
              <a:t> </a:t>
            </a:r>
            <a:r>
              <a:rPr lang="en-US" dirty="0" err="1">
                <a:latin typeface="+mj-lt"/>
              </a:rPr>
              <a:t>menjadi</a:t>
            </a:r>
            <a:r>
              <a:rPr lang="en-US" dirty="0">
                <a:latin typeface="+mj-lt"/>
              </a:rPr>
              <a:t> </a:t>
            </a:r>
            <a:r>
              <a:rPr lang="en-US" dirty="0" err="1">
                <a:latin typeface="+mj-lt"/>
              </a:rPr>
              <a:t>kolom</a:t>
            </a:r>
            <a:r>
              <a:rPr lang="en-US" dirty="0">
                <a:latin typeface="+mj-lt"/>
              </a:rPr>
              <a:t> </a:t>
            </a:r>
            <a:r>
              <a:rPr lang="en-US" dirty="0" err="1">
                <a:latin typeface="+mj-lt"/>
              </a:rPr>
              <a:t>terpisah</a:t>
            </a:r>
            <a:endParaRPr lang="en-US" dirty="0">
              <a:latin typeface="+mj-lt"/>
            </a:endParaRPr>
          </a:p>
          <a:p>
            <a:pPr>
              <a:lnSpc>
                <a:spcPct val="100000"/>
              </a:lnSpc>
              <a:buFont typeface="Arial" panose="020B0604020202020204" pitchFamily="34" charset="0"/>
              <a:buChar char="•"/>
            </a:pPr>
            <a:r>
              <a:rPr lang="en-US" dirty="0" err="1">
                <a:latin typeface="+mj-lt"/>
              </a:rPr>
              <a:t>Tambahkan</a:t>
            </a:r>
            <a:r>
              <a:rPr lang="en-US" dirty="0">
                <a:latin typeface="+mj-lt"/>
              </a:rPr>
              <a:t> </a:t>
            </a:r>
            <a:r>
              <a:rPr lang="en-US" dirty="0" err="1">
                <a:latin typeface="+mj-lt"/>
              </a:rPr>
              <a:t>kolom</a:t>
            </a:r>
            <a:r>
              <a:rPr lang="en-US" dirty="0">
                <a:latin typeface="+mj-lt"/>
              </a:rPr>
              <a:t> </a:t>
            </a:r>
            <a:r>
              <a:rPr lang="en-US" dirty="0" err="1">
                <a:latin typeface="+mj-lt"/>
              </a:rPr>
              <a:t>kandungan</a:t>
            </a:r>
            <a:r>
              <a:rPr lang="en-US" dirty="0">
                <a:latin typeface="+mj-lt"/>
              </a:rPr>
              <a:t> </a:t>
            </a:r>
            <a:r>
              <a:rPr lang="en-US" dirty="0" err="1">
                <a:latin typeface="+mj-lt"/>
              </a:rPr>
              <a:t>kalori</a:t>
            </a:r>
            <a:r>
              <a:rPr lang="en-US" dirty="0">
                <a:latin typeface="+mj-lt"/>
              </a:rPr>
              <a:t> </a:t>
            </a:r>
            <a:r>
              <a:rPr lang="en-US" dirty="0" err="1">
                <a:latin typeface="+mj-lt"/>
              </a:rPr>
              <a:t>tiap</a:t>
            </a:r>
            <a:r>
              <a:rPr lang="en-US" dirty="0">
                <a:latin typeface="+mj-lt"/>
              </a:rPr>
              <a:t> </a:t>
            </a:r>
            <a:r>
              <a:rPr lang="en-US" dirty="0" err="1">
                <a:latin typeface="+mj-lt"/>
              </a:rPr>
              <a:t>bahan</a:t>
            </a:r>
            <a:r>
              <a:rPr lang="en-US" dirty="0">
                <a:latin typeface="+mj-lt"/>
              </a:rPr>
              <a:t>.</a:t>
            </a:r>
          </a:p>
          <a:p>
            <a:pPr>
              <a:lnSpc>
                <a:spcPct val="100000"/>
              </a:lnSpc>
              <a:buFont typeface="Arial" panose="020B0604020202020204" pitchFamily="34" charset="0"/>
              <a:buChar char="•"/>
            </a:pPr>
            <a:r>
              <a:rPr lang="en-US" dirty="0" err="1">
                <a:latin typeface="+mj-lt"/>
              </a:rPr>
              <a:t>Hitung</a:t>
            </a:r>
            <a:r>
              <a:rPr lang="en-US" dirty="0">
                <a:latin typeface="+mj-lt"/>
              </a:rPr>
              <a:t> total </a:t>
            </a:r>
            <a:r>
              <a:rPr lang="en-US" dirty="0" err="1">
                <a:latin typeface="+mj-lt"/>
              </a:rPr>
              <a:t>kalori</a:t>
            </a:r>
            <a:r>
              <a:rPr lang="en-US" dirty="0">
                <a:latin typeface="+mj-lt"/>
              </a:rPr>
              <a:t> per </a:t>
            </a:r>
            <a:r>
              <a:rPr lang="en-US" dirty="0" err="1">
                <a:latin typeface="+mj-lt"/>
              </a:rPr>
              <a:t>resep</a:t>
            </a:r>
            <a:r>
              <a:rPr lang="en-US" dirty="0">
                <a:latin typeface="+mj-lt"/>
              </a:rPr>
              <a:t> dan </a:t>
            </a:r>
            <a:r>
              <a:rPr lang="en-US" dirty="0" err="1">
                <a:latin typeface="+mj-lt"/>
              </a:rPr>
              <a:t>tambahkan</a:t>
            </a:r>
            <a:r>
              <a:rPr lang="en-US" dirty="0">
                <a:latin typeface="+mj-lt"/>
              </a:rPr>
              <a:t> </a:t>
            </a:r>
            <a:r>
              <a:rPr lang="en-US" dirty="0" err="1">
                <a:latin typeface="+mj-lt"/>
              </a:rPr>
              <a:t>sebagai</a:t>
            </a:r>
            <a:r>
              <a:rPr lang="en-US" dirty="0">
                <a:latin typeface="+mj-lt"/>
              </a:rPr>
              <a:t> </a:t>
            </a:r>
            <a:r>
              <a:rPr lang="en-US" dirty="0" err="1">
                <a:latin typeface="+mj-lt"/>
              </a:rPr>
              <a:t>fitur</a:t>
            </a:r>
            <a:r>
              <a:rPr lang="en-US" dirty="0">
                <a:latin typeface="+mj-lt"/>
              </a:rPr>
              <a:t> </a:t>
            </a:r>
            <a:r>
              <a:rPr lang="en-US" dirty="0" err="1">
                <a:latin typeface="+mj-lt"/>
              </a:rPr>
              <a:t>total_calories_estimated</a:t>
            </a:r>
            <a:r>
              <a:rPr lang="en-US" dirty="0">
                <a:latin typeface="+mj-lt"/>
              </a:rPr>
              <a:t>.</a:t>
            </a:r>
          </a:p>
        </p:txBody>
      </p:sp>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D2A52D8-8012-B9B2-9E30-5798EF866D6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04AF32C-8131-661D-FA39-CE43E9AE61D8}"/>
              </a:ext>
            </a:extLst>
          </p:cNvPr>
          <p:cNvSpPr/>
          <p:nvPr/>
        </p:nvSpPr>
        <p:spPr>
          <a:xfrm>
            <a:off x="382069" y="2624655"/>
            <a:ext cx="7839498" cy="2292935"/>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19" name="Google Shape;319;p46">
            <a:extLst>
              <a:ext uri="{FF2B5EF4-FFF2-40B4-BE49-F238E27FC236}">
                <a16:creationId xmlns:a16="http://schemas.microsoft.com/office/drawing/2014/main" id="{C6DC3614-4C04-E3DE-2FFB-AAF0C24DB859}"/>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7AD50B65-32F7-E812-8330-344C2390B142}"/>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DA76A51D-BF26-726C-F7DA-57EA49E35890}"/>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23C36C42-7DB0-FC5E-2BD5-EBB02A2EE604}"/>
              </a:ext>
            </a:extLst>
          </p:cNvPr>
          <p:cNvSpPr txBox="1"/>
          <p:nvPr/>
        </p:nvSpPr>
        <p:spPr>
          <a:xfrm>
            <a:off x="1384463" y="946840"/>
            <a:ext cx="5782956"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5. </a:t>
            </a:r>
            <a:r>
              <a:rPr lang="en-US" b="1" dirty="0" err="1"/>
              <a:t>Penataan</a:t>
            </a:r>
            <a:r>
              <a:rPr lang="en-US" b="1" dirty="0"/>
              <a:t> Fitur Akhir</a:t>
            </a:r>
          </a:p>
        </p:txBody>
      </p:sp>
      <p:sp>
        <p:nvSpPr>
          <p:cNvPr id="5" name="Google Shape;334;p46">
            <a:extLst>
              <a:ext uri="{FF2B5EF4-FFF2-40B4-BE49-F238E27FC236}">
                <a16:creationId xmlns:a16="http://schemas.microsoft.com/office/drawing/2014/main" id="{E8E13889-05BD-39FC-305B-B44AABF474F1}"/>
              </a:ext>
            </a:extLst>
          </p:cNvPr>
          <p:cNvSpPr txBox="1"/>
          <p:nvPr/>
        </p:nvSpPr>
        <p:spPr>
          <a:xfrm>
            <a:off x="378090" y="2336083"/>
            <a:ext cx="6789328" cy="274935"/>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6. </a:t>
            </a:r>
            <a:r>
              <a:rPr lang="en-US" b="1" dirty="0" err="1"/>
              <a:t>Pembuatan</a:t>
            </a:r>
            <a:r>
              <a:rPr lang="en-US" b="1" dirty="0"/>
              <a:t> Model </a:t>
            </a:r>
            <a:r>
              <a:rPr lang="en-US" b="1" dirty="0" err="1"/>
              <a:t>Rekomendasi</a:t>
            </a:r>
            <a:r>
              <a:rPr lang="en-US" b="1" dirty="0"/>
              <a:t> </a:t>
            </a:r>
          </a:p>
        </p:txBody>
      </p:sp>
      <p:sp>
        <p:nvSpPr>
          <p:cNvPr id="2" name="Rectangle 1">
            <a:extLst>
              <a:ext uri="{FF2B5EF4-FFF2-40B4-BE49-F238E27FC236}">
                <a16:creationId xmlns:a16="http://schemas.microsoft.com/office/drawing/2014/main" id="{D4FF0411-C303-E2FD-238E-FEEA7F91264F}"/>
              </a:ext>
            </a:extLst>
          </p:cNvPr>
          <p:cNvSpPr>
            <a:spLocks noChangeArrowheads="1"/>
          </p:cNvSpPr>
          <p:nvPr/>
        </p:nvSpPr>
        <p:spPr bwMode="auto">
          <a:xfrm>
            <a:off x="378090" y="2611019"/>
            <a:ext cx="7843477"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judul</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rekomendasi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berdasarkan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preferensi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Buat</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pilihan</a:t>
            </a:r>
            <a:r>
              <a:rPr kumimoji="0" lang="en-US" altLang="en-US" sz="1100" b="0" i="0" u="none" strike="noStrike" cap="none" normalizeH="0" baseline="0" dirty="0">
                <a:ln>
                  <a:noFill/>
                </a:ln>
                <a:solidFill>
                  <a:schemeClr val="tx1"/>
                </a:solidFill>
                <a:effectLst/>
                <a:latin typeface="Consolas" panose="020B0609020204030204" pitchFamily="49" charset="0"/>
              </a:rPr>
              <a:t> dropdown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memilih</a:t>
            </a:r>
            <a:r>
              <a:rPr kumimoji="0" lang="en-US" altLang="en-US" sz="1100" b="0" i="0" u="none" strike="noStrike" cap="none" normalizeH="0" baseline="0" dirty="0">
                <a:ln>
                  <a:noFill/>
                </a:ln>
                <a:solidFill>
                  <a:schemeClr val="tx1"/>
                </a:solidFill>
                <a:effectLst/>
                <a:latin typeface="Consolas" panose="020B0609020204030204" pitchFamily="49" charset="0"/>
              </a:rPr>
              <a:t> User ID.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onsolas" panose="020B0609020204030204" pitchFamily="49" charset="0"/>
              </a:rPr>
              <a:t>Ambil data </a:t>
            </a:r>
            <a:r>
              <a:rPr kumimoji="0" lang="en-US" altLang="en-US" sz="1100" b="0" i="0" u="none" strike="noStrike" cap="none" normalizeH="0" baseline="0" dirty="0" err="1">
                <a:ln>
                  <a:noFill/>
                </a:ln>
                <a:solidFill>
                  <a:schemeClr val="tx1"/>
                </a:solidFill>
                <a:effectLst/>
                <a:latin typeface="Consolas" panose="020B0609020204030204" pitchFamily="49" charset="0"/>
              </a:rPr>
              <a:t>profil</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berdasarkan</a:t>
            </a:r>
            <a:r>
              <a:rPr kumimoji="0" lang="en-US" altLang="en-US" sz="1100" b="0" i="0" u="none" strike="noStrike" cap="none" normalizeH="0" baseline="0" dirty="0">
                <a:ln>
                  <a:noFill/>
                </a:ln>
                <a:solidFill>
                  <a:schemeClr val="tx1"/>
                </a:solidFill>
                <a:effectLst/>
                <a:latin typeface="Consolas" panose="020B0609020204030204" pitchFamily="49" charset="0"/>
              </a:rPr>
              <a:t> User ID yang </a:t>
            </a:r>
            <a:r>
              <a:rPr kumimoji="0" lang="en-US" altLang="en-US" sz="1100" b="0" i="0" u="none" strike="noStrike" cap="none" normalizeH="0" baseline="0" dirty="0" err="1">
                <a:ln>
                  <a:noFill/>
                </a:ln>
                <a:solidFill>
                  <a:schemeClr val="tx1"/>
                </a:solidFill>
                <a:effectLst/>
                <a:latin typeface="Consolas" panose="020B0609020204030204" pitchFamily="49" charset="0"/>
              </a:rPr>
              <a:t>dipilih</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informasi</a:t>
            </a:r>
            <a:r>
              <a:rPr kumimoji="0" lang="en-US" altLang="en-US" sz="1100" b="0" i="0" u="none" strike="noStrike" cap="none" normalizeH="0" baseline="0" dirty="0">
                <a:ln>
                  <a:noFill/>
                </a:ln>
                <a:solidFill>
                  <a:schemeClr val="tx1"/>
                </a:solidFill>
                <a:effectLst/>
                <a:latin typeface="Consolas" panose="020B0609020204030204" pitchFamily="49" charset="0"/>
              </a:rPr>
              <a:t> Gender, </a:t>
            </a:r>
            <a:r>
              <a:rPr kumimoji="0" lang="en-US" altLang="en-US" sz="1100" b="0" i="0" u="none" strike="noStrike" cap="none" normalizeH="0" baseline="0" dirty="0" err="1">
                <a:ln>
                  <a:noFill/>
                </a:ln>
                <a:solidFill>
                  <a:schemeClr val="tx1"/>
                </a:solidFill>
                <a:effectLst/>
                <a:latin typeface="Consolas" panose="020B0609020204030204" pitchFamily="49" charset="0"/>
              </a:rPr>
              <a:t>Kelompok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Umur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Preferensi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Makanan</a:t>
            </a:r>
            <a:r>
              <a:rPr kumimoji="0" lang="en-US" altLang="en-US" sz="1100" b="0" i="0" u="none" strike="noStrike" cap="none" normalizeH="0" baseline="0" dirty="0">
                <a:ln>
                  <a:noFill/>
                </a:ln>
                <a:solidFill>
                  <a:schemeClr val="tx1"/>
                </a:solidFill>
                <a:effectLst/>
                <a:latin typeface="Consolas" panose="020B0609020204030204" pitchFamily="49" charset="0"/>
              </a:rPr>
              <a:t> Tradisional, dan </a:t>
            </a:r>
            <a:r>
              <a:rPr kumimoji="0" lang="en-US" altLang="en-US" sz="1100" b="0" i="0" u="none" strike="noStrike" cap="none" normalizeH="0" baseline="0" dirty="0" err="1">
                <a:ln>
                  <a:noFill/>
                </a:ln>
                <a:solidFill>
                  <a:schemeClr val="tx1"/>
                </a:solidFill>
                <a:effectLst/>
                <a:latin typeface="Consolas" panose="020B0609020204030204" pitchFamily="49" charset="0"/>
              </a:rPr>
              <a:t>Preferensi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Makanan</a:t>
            </a:r>
            <a:r>
              <a:rPr kumimoji="0" lang="en-US" altLang="en-US" sz="1100" b="0" i="0" u="none" strike="noStrike" cap="none" normalizeH="0" baseline="0" dirty="0">
                <a:ln>
                  <a:noFill/>
                </a:ln>
                <a:solidFill>
                  <a:schemeClr val="tx1"/>
                </a:solidFill>
                <a:effectLst/>
                <a:latin typeface="Consolas" panose="020B0609020204030204" pitchFamily="49" charset="0"/>
              </a:rPr>
              <a:t> Sehat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Hasilkan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rekomendasi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menggunakan</a:t>
            </a:r>
            <a:r>
              <a:rPr kumimoji="0" lang="en-US" altLang="en-US" sz="1100" b="0" i="0" u="none" strike="noStrike" cap="none" normalizeH="0" baseline="0" dirty="0">
                <a:ln>
                  <a:noFill/>
                </a:ln>
                <a:solidFill>
                  <a:schemeClr val="tx1"/>
                </a:solidFill>
                <a:effectLst/>
                <a:latin typeface="Consolas" panose="020B0609020204030204" pitchFamily="49" charset="0"/>
              </a:rPr>
              <a:t> data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dan data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judul</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rekomendasi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onsolas" panose="020B0609020204030204" pitchFamily="49" charset="0"/>
              </a:rPr>
              <a:t>Jika </a:t>
            </a:r>
            <a:r>
              <a:rPr kumimoji="0" lang="en-US" altLang="en-US" sz="1100" b="0" i="0" u="none" strike="noStrike" cap="none" normalizeH="0" baseline="0" dirty="0" err="1">
                <a:ln>
                  <a:noFill/>
                </a:ln>
                <a:solidFill>
                  <a:schemeClr val="tx1"/>
                </a:solidFill>
                <a:effectLst/>
                <a:latin typeface="Consolas" panose="020B0609020204030204" pitchFamily="49" charset="0"/>
              </a:rPr>
              <a:t>ada</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direkomendasikan</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171450" lvl="8" indent="190500" eaLnBrk="0" fontAlgn="base" hangingPunct="0">
              <a:spcBef>
                <a:spcPct val="0"/>
              </a:spcBef>
              <a:spcAft>
                <a:spcPct val="0"/>
              </a:spcAft>
              <a:buClrTx/>
              <a:buFont typeface="Wingdings" panose="05000000000000000000" pitchFamily="2" charset="2"/>
              <a:buChar char="§"/>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judul</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171450" lvl="8" indent="190500" eaLnBrk="0" fontAlgn="base" hangingPunct="0">
              <a:spcBef>
                <a:spcPct val="0"/>
              </a:spcBef>
              <a:spcAft>
                <a:spcPct val="0"/>
              </a:spcAft>
              <a:buClrTx/>
              <a:buFont typeface="Wingdings" panose="05000000000000000000" pitchFamily="2" charset="2"/>
              <a:buChar char="§"/>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jumlah</a:t>
            </a:r>
            <a:r>
              <a:rPr kumimoji="0" lang="en-US" altLang="en-US" sz="1100" b="0" i="0" u="none" strike="noStrike" cap="none" normalizeH="0" baseline="0" dirty="0">
                <a:ln>
                  <a:noFill/>
                </a:ln>
                <a:solidFill>
                  <a:schemeClr val="tx1"/>
                </a:solidFill>
                <a:effectLst/>
                <a:latin typeface="Consolas" panose="020B0609020204030204" pitchFamily="49" charset="0"/>
              </a:rPr>
              <a:t> orang yang </a:t>
            </a:r>
            <a:r>
              <a:rPr kumimoji="0" lang="en-US" altLang="en-US" sz="1100" b="0" i="0" u="none" strike="noStrike" cap="none" normalizeH="0" baseline="0" dirty="0" err="1">
                <a:ln>
                  <a:noFill/>
                </a:ln>
                <a:solidFill>
                  <a:schemeClr val="tx1"/>
                </a:solidFill>
                <a:effectLst/>
                <a:latin typeface="Consolas" panose="020B0609020204030204" pitchFamily="49" charset="0"/>
              </a:rPr>
              <a:t>menyukai</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171450" lvl="8" indent="190500" eaLnBrk="0" fontAlgn="base" hangingPunct="0">
              <a:spcBef>
                <a:spcPct val="0"/>
              </a:spcBef>
              <a:spcAft>
                <a:spcPct val="0"/>
              </a:spcAft>
              <a:buClrTx/>
              <a:buFont typeface="Wingdings" panose="05000000000000000000" pitchFamily="2" charset="2"/>
              <a:buChar char="§"/>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perkiraan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kalori</a:t>
            </a:r>
            <a:r>
              <a:rPr kumimoji="0" lang="en-US" altLang="en-US" sz="1100" b="0" i="0" u="none" strike="noStrike" cap="none" normalizeH="0" baseline="0" dirty="0">
                <a:ln>
                  <a:noFill/>
                </a:ln>
                <a:solidFill>
                  <a:schemeClr val="tx1"/>
                </a:solidFill>
                <a:effectLst/>
                <a:latin typeface="Consolas" panose="020B0609020204030204" pitchFamily="49" charset="0"/>
              </a:rPr>
              <a:t> per </a:t>
            </a:r>
            <a:r>
              <a:rPr kumimoji="0" lang="en-US" altLang="en-US" sz="1100" b="0" i="0" u="none" strike="noStrike" cap="none" normalizeH="0" baseline="0" dirty="0" err="1">
                <a:ln>
                  <a:noFill/>
                </a:ln>
                <a:solidFill>
                  <a:schemeClr val="tx1"/>
                </a:solidFill>
                <a:effectLst/>
                <a:latin typeface="Consolas" panose="020B0609020204030204" pitchFamily="49" charset="0"/>
              </a:rPr>
              <a:t>porsi</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L="171450" lvl="8" indent="190500" eaLnBrk="0" fontAlgn="base" hangingPunct="0">
              <a:spcBef>
                <a:spcPct val="0"/>
              </a:spcBef>
              <a:spcAft>
                <a:spcPct val="0"/>
              </a:spcAft>
              <a:buClrTx/>
              <a:buFont typeface="Wingdings" panose="05000000000000000000" pitchFamily="2" charset="2"/>
              <a:buChar char="§"/>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garis </a:t>
            </a:r>
            <a:r>
              <a:rPr kumimoji="0" lang="en-US" altLang="en-US" sz="1100" b="0" i="0" u="none" strike="noStrike" cap="none" normalizeH="0" baseline="0" dirty="0" err="1">
                <a:ln>
                  <a:noFill/>
                </a:ln>
                <a:solidFill>
                  <a:schemeClr val="tx1"/>
                </a:solidFill>
                <a:effectLst/>
                <a:latin typeface="Consolas" panose="020B0609020204030204" pitchFamily="49" charset="0"/>
              </a:rPr>
              <a:t>pemisah</a:t>
            </a:r>
            <a:r>
              <a:rPr kumimoji="0" lang="en-US" altLang="en-US" sz="1100" b="0" i="0" u="none" strike="noStrike" cap="none" normalizeH="0" baseline="0" dirty="0">
                <a:ln>
                  <a:noFill/>
                </a:ln>
                <a:solidFill>
                  <a:schemeClr val="tx1"/>
                </a:solidFill>
                <a:effectLst/>
                <a:latin typeface="Consolas" panose="020B0609020204030204" pitchFamily="49" charset="0"/>
              </a:rPr>
              <a:t>. </a:t>
            </a:r>
          </a:p>
          <a:p>
            <a:pPr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onsolas" panose="020B0609020204030204" pitchFamily="49" charset="0"/>
              </a:rPr>
              <a:t>Jika </a:t>
            </a:r>
            <a:r>
              <a:rPr kumimoji="0" lang="en-US" altLang="en-US" sz="1100" b="0" i="0" u="none" strike="noStrike" cap="none" normalizeH="0" baseline="0" dirty="0" err="1">
                <a:ln>
                  <a:noFill/>
                </a:ln>
                <a:solidFill>
                  <a:schemeClr val="tx1"/>
                </a:solidFill>
                <a:effectLst/>
                <a:latin typeface="Consolas" panose="020B0609020204030204" pitchFamily="49" charset="0"/>
              </a:rPr>
              <a:t>tidak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ada</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direkomendasikan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pesan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peringatan</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
        <p:nvSpPr>
          <p:cNvPr id="14" name="Rectangle 13">
            <a:extLst>
              <a:ext uri="{FF2B5EF4-FFF2-40B4-BE49-F238E27FC236}">
                <a16:creationId xmlns:a16="http://schemas.microsoft.com/office/drawing/2014/main" id="{E288CF46-90C6-94CD-52D3-3E47F3F790D1}"/>
              </a:ext>
            </a:extLst>
          </p:cNvPr>
          <p:cNvSpPr/>
          <p:nvPr/>
        </p:nvSpPr>
        <p:spPr>
          <a:xfrm>
            <a:off x="1384460" y="1241601"/>
            <a:ext cx="6837107" cy="1041727"/>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3" name="Group 12">
            <a:extLst>
              <a:ext uri="{FF2B5EF4-FFF2-40B4-BE49-F238E27FC236}">
                <a16:creationId xmlns:a16="http://schemas.microsoft.com/office/drawing/2014/main" id="{A2416C07-0B6D-7A4B-27CE-1B2B2A9936F1}"/>
              </a:ext>
            </a:extLst>
          </p:cNvPr>
          <p:cNvGrpSpPr/>
          <p:nvPr/>
        </p:nvGrpSpPr>
        <p:grpSpPr>
          <a:xfrm>
            <a:off x="1384460" y="1245803"/>
            <a:ext cx="6837107" cy="1064469"/>
            <a:chOff x="1384458" y="1197250"/>
            <a:chExt cx="6837107" cy="1064469"/>
          </a:xfrm>
          <a:solidFill>
            <a:schemeClr val="tx2"/>
          </a:solidFill>
        </p:grpSpPr>
        <p:sp>
          <p:nvSpPr>
            <p:cNvPr id="11" name="TextBox 10">
              <a:extLst>
                <a:ext uri="{FF2B5EF4-FFF2-40B4-BE49-F238E27FC236}">
                  <a16:creationId xmlns:a16="http://schemas.microsoft.com/office/drawing/2014/main" id="{2A556100-7985-91B5-844B-03CDBA4F2953}"/>
                </a:ext>
              </a:extLst>
            </p:cNvPr>
            <p:cNvSpPr txBox="1"/>
            <p:nvPr/>
          </p:nvSpPr>
          <p:spPr>
            <a:xfrm>
              <a:off x="1384458" y="1197250"/>
              <a:ext cx="6837107" cy="553998"/>
            </a:xfrm>
            <a:prstGeom prst="rect">
              <a:avLst/>
            </a:prstGeom>
            <a:noFill/>
          </p:spPr>
          <p:txBody>
            <a:bodyPr wrap="square">
              <a:spAutoFit/>
            </a:bodyPr>
            <a:lstStyle/>
            <a:p>
              <a:pPr marR="0" lvl="0" indent="180975" algn="just"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Consolas" panose="020B0609020204030204" pitchFamily="49" charset="0"/>
                </a:rPr>
                <a:t>Membuat</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DataFrame</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baru</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bernama</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df_recipe_revised</a:t>
              </a:r>
              <a:r>
                <a:rPr kumimoji="0" lang="en-US" altLang="en-US" sz="1000" b="0" i="0" u="none" strike="noStrike" cap="none" normalizeH="0" baseline="0" dirty="0">
                  <a:ln>
                    <a:noFill/>
                  </a:ln>
                  <a:solidFill>
                    <a:schemeClr val="tx1"/>
                  </a:solidFill>
                  <a:effectLst/>
                  <a:latin typeface="Consolas" panose="020B0609020204030204" pitchFamily="49" charset="0"/>
                </a:rPr>
                <a:t>. </a:t>
              </a:r>
            </a:p>
            <a:p>
              <a:pPr marL="180975" marR="0" lvl="0" indent="-180975" algn="just"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err="1">
                  <a:ln>
                    <a:noFill/>
                  </a:ln>
                  <a:solidFill>
                    <a:schemeClr val="tx1"/>
                  </a:solidFill>
                  <a:effectLst/>
                  <a:latin typeface="Consolas" panose="020B0609020204030204" pitchFamily="49" charset="0"/>
                </a:rPr>
                <a:t>df_recipe_revised</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berisi</a:t>
              </a:r>
              <a:r>
                <a:rPr kumimoji="0" lang="en-US" altLang="en-US" sz="1000" b="0" i="0" u="none" strike="noStrike" cap="none" normalizeH="0" baseline="0" dirty="0">
                  <a:ln>
                    <a:noFill/>
                  </a:ln>
                  <a:solidFill>
                    <a:schemeClr val="tx1"/>
                  </a:solidFill>
                  <a:effectLst/>
                  <a:latin typeface="Consolas" panose="020B0609020204030204" pitchFamily="49" charset="0"/>
                </a:rPr>
                <a:t> </a:t>
              </a:r>
              <a:r>
                <a:rPr kumimoji="0" lang="en-US" altLang="en-US" sz="1000" b="0" i="0" u="none" strike="noStrike" cap="none" normalizeH="0" baseline="0" dirty="0" err="1">
                  <a:ln>
                    <a:noFill/>
                  </a:ln>
                  <a:solidFill>
                    <a:schemeClr val="tx1"/>
                  </a:solidFill>
                  <a:effectLst/>
                  <a:latin typeface="Consolas" panose="020B0609020204030204" pitchFamily="49" charset="0"/>
                </a:rPr>
                <a:t>kolom-kolom</a:t>
              </a:r>
              <a:r>
                <a:rPr kumimoji="0" lang="en-US" altLang="en-US" sz="1000" b="0" i="0" u="none" strike="noStrike" cap="none" normalizeH="0" baseline="0" dirty="0">
                  <a:ln>
                    <a:noFill/>
                  </a:ln>
                  <a:solidFill>
                    <a:schemeClr val="tx1"/>
                  </a:solidFill>
                  <a:effectLst/>
                  <a:latin typeface="Consolas" panose="020B0609020204030204" pitchFamily="49" charset="0"/>
                </a:rPr>
                <a:t>: 'title', 'steps', 'loves', '</a:t>
              </a:r>
              <a:r>
                <a:rPr kumimoji="0" lang="en-US" altLang="en-US" sz="1000" b="0" i="0" u="none" strike="noStrike" cap="none" normalizeH="0" baseline="0" dirty="0" err="1">
                  <a:ln>
                    <a:noFill/>
                  </a:ln>
                  <a:solidFill>
                    <a:schemeClr val="tx1"/>
                  </a:solidFill>
                  <a:effectLst/>
                  <a:latin typeface="Consolas" panose="020B0609020204030204" pitchFamily="49" charset="0"/>
                </a:rPr>
                <a:t>ingredients_List</a:t>
              </a:r>
              <a:r>
                <a:rPr kumimoji="0" lang="en-US" altLang="en-US" sz="1000" b="0" i="0" u="none" strike="noStrike" cap="none" normalizeH="0" baseline="0" dirty="0">
                  <a:ln>
                    <a:noFill/>
                  </a:ln>
                  <a:solidFill>
                    <a:schemeClr val="tx1"/>
                  </a:solidFill>
                  <a:effectLst/>
                  <a:latin typeface="Consolas" panose="020B0609020204030204" pitchFamily="49" charset="0"/>
                </a:rPr>
                <a:t>', dan '</a:t>
              </a:r>
              <a:r>
                <a:rPr kumimoji="0" lang="en-US" altLang="en-US" sz="1000" b="0" i="0" u="none" strike="noStrike" cap="none" normalizeH="0" baseline="0" dirty="0" err="1">
                  <a:ln>
                    <a:noFill/>
                  </a:ln>
                  <a:solidFill>
                    <a:schemeClr val="tx1"/>
                  </a:solidFill>
                  <a:effectLst/>
                  <a:latin typeface="Consolas" panose="020B0609020204030204" pitchFamily="49" charset="0"/>
                </a:rPr>
                <a:t>total_calories_estimated</a:t>
              </a:r>
              <a:endParaRPr kumimoji="0" lang="en-US" altLang="en-US" sz="1000" b="0" i="0" u="none" strike="noStrike" cap="none" normalizeH="0" baseline="0" dirty="0">
                <a:ln>
                  <a:noFill/>
                </a:ln>
                <a:solidFill>
                  <a:schemeClr val="tx1"/>
                </a:solidFill>
                <a:effectLst/>
                <a:latin typeface="Consolas" panose="020B0609020204030204" pitchFamily="49" charset="0"/>
              </a:endParaRPr>
            </a:p>
          </p:txBody>
        </p:sp>
        <p:sp>
          <p:nvSpPr>
            <p:cNvPr id="12" name="Rectangle 4">
              <a:extLst>
                <a:ext uri="{FF2B5EF4-FFF2-40B4-BE49-F238E27FC236}">
                  <a16:creationId xmlns:a16="http://schemas.microsoft.com/office/drawing/2014/main" id="{844E1628-7C68-4F00-322F-7F98264E375D}"/>
                </a:ext>
              </a:extLst>
            </p:cNvPr>
            <p:cNvSpPr>
              <a:spLocks noChangeArrowheads="1"/>
            </p:cNvSpPr>
            <p:nvPr/>
          </p:nvSpPr>
          <p:spPr bwMode="auto">
            <a:xfrm>
              <a:off x="1384458" y="1707721"/>
              <a:ext cx="6837107" cy="553998"/>
            </a:xfrm>
            <a:prstGeom prst="rect">
              <a:avLst/>
            </a:prstGeom>
            <a:noFill/>
          </p:spPr>
          <p:txBody>
            <a:bodyPr wrap="square">
              <a:spAutoFit/>
            </a:bodyPr>
            <a:lstStyle/>
            <a:p>
              <a:pPr indent="180975" algn="just" eaLnBrk="0" fontAlgn="base" hangingPunct="0">
                <a:spcBef>
                  <a:spcPct val="0"/>
                </a:spcBef>
                <a:spcAft>
                  <a:spcPct val="0"/>
                </a:spcAft>
                <a:buClrTx/>
                <a:buFontTx/>
                <a:buChar char="•"/>
              </a:pPr>
              <a:r>
                <a:rPr lang="en-US" altLang="en-US" sz="1000" dirty="0" err="1">
                  <a:solidFill>
                    <a:schemeClr val="tx1"/>
                  </a:solidFill>
                  <a:latin typeface="Consolas" panose="020B0609020204030204" pitchFamily="49" charset="0"/>
                </a:rPr>
                <a:t>Membuat</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DataFrame</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baru</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bernama</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consumer_profile</a:t>
              </a:r>
              <a:r>
                <a:rPr lang="en-US" altLang="en-US" sz="1000" dirty="0">
                  <a:solidFill>
                    <a:schemeClr val="tx1"/>
                  </a:solidFill>
                  <a:latin typeface="Consolas" panose="020B0609020204030204" pitchFamily="49" charset="0"/>
                </a:rPr>
                <a:t>. </a:t>
              </a:r>
            </a:p>
            <a:p>
              <a:pPr marL="180975" indent="-180975" algn="just" eaLnBrk="0" fontAlgn="base" hangingPunct="0">
                <a:spcBef>
                  <a:spcPct val="0"/>
                </a:spcBef>
                <a:spcAft>
                  <a:spcPct val="0"/>
                </a:spcAft>
                <a:buClrTx/>
                <a:buFontTx/>
                <a:buChar char="•"/>
              </a:pPr>
              <a:r>
                <a:rPr lang="en-US" altLang="en-US" sz="1000" dirty="0" err="1">
                  <a:solidFill>
                    <a:schemeClr val="tx1"/>
                  </a:solidFill>
                  <a:latin typeface="Consolas" panose="020B0609020204030204" pitchFamily="49" charset="0"/>
                </a:rPr>
                <a:t>consumer_profile</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berisi</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kolom-kolom</a:t>
              </a:r>
              <a:r>
                <a:rPr lang="en-US" altLang="en-US" sz="1000" dirty="0">
                  <a:solidFill>
                    <a:schemeClr val="tx1"/>
                  </a:solidFill>
                  <a:latin typeface="Consolas" panose="020B0609020204030204" pitchFamily="49" charset="0"/>
                </a:rPr>
                <a:t>: 'gender', '</a:t>
              </a:r>
              <a:r>
                <a:rPr lang="en-US" altLang="en-US" sz="1000" dirty="0" err="1">
                  <a:solidFill>
                    <a:schemeClr val="tx1"/>
                  </a:solidFill>
                  <a:latin typeface="Consolas" panose="020B0609020204030204" pitchFamily="49" charset="0"/>
                </a:rPr>
                <a:t>age_group</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prefer_traditional</a:t>
              </a:r>
              <a:r>
                <a:rPr lang="en-US" altLang="en-US" sz="1000" dirty="0">
                  <a:solidFill>
                    <a:schemeClr val="tx1"/>
                  </a:solidFill>
                  <a:latin typeface="Consolas" panose="020B0609020204030204" pitchFamily="49" charset="0"/>
                </a:rPr>
                <a:t>', dan '</a:t>
              </a:r>
              <a:r>
                <a:rPr lang="en-US" altLang="en-US" sz="1000" dirty="0" err="1">
                  <a:solidFill>
                    <a:schemeClr val="tx1"/>
                  </a:solidFill>
                  <a:latin typeface="Consolas" panose="020B0609020204030204" pitchFamily="49" charset="0"/>
                </a:rPr>
                <a:t>prefer_healthy</a:t>
              </a:r>
              <a:r>
                <a:rPr lang="en-US" altLang="en-US" sz="1000" dirty="0">
                  <a:solidFill>
                    <a:schemeClr val="tx1"/>
                  </a:solidFill>
                  <a:latin typeface="Consolas" panose="020B0609020204030204" pitchFamily="49" charset="0"/>
                </a:rPr>
                <a:t>' yang </a:t>
              </a:r>
              <a:r>
                <a:rPr lang="en-US" altLang="en-US" sz="1000" dirty="0" err="1">
                  <a:solidFill>
                    <a:schemeClr val="tx1"/>
                  </a:solidFill>
                  <a:latin typeface="Consolas" panose="020B0609020204030204" pitchFamily="49" charset="0"/>
                </a:rPr>
                <a:t>diambil</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dari</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DataFrame</a:t>
              </a:r>
              <a:r>
                <a:rPr lang="en-US" altLang="en-US" sz="1000" dirty="0">
                  <a:solidFill>
                    <a:schemeClr val="tx1"/>
                  </a:solidFill>
                  <a:latin typeface="Consolas" panose="020B0609020204030204" pitchFamily="49" charset="0"/>
                </a:rPr>
                <a:t> </a:t>
              </a:r>
              <a:r>
                <a:rPr lang="en-US" altLang="en-US" sz="1000" dirty="0" err="1">
                  <a:solidFill>
                    <a:schemeClr val="tx1"/>
                  </a:solidFill>
                  <a:latin typeface="Consolas" panose="020B0609020204030204" pitchFamily="49" charset="0"/>
                </a:rPr>
                <a:t>df_consumption</a:t>
              </a:r>
              <a:r>
                <a:rPr lang="en-US" altLang="en-US" sz="1000" dirty="0">
                  <a:solidFill>
                    <a:schemeClr val="tx1"/>
                  </a:solidFill>
                  <a:latin typeface="Consolas" panose="020B0609020204030204" pitchFamily="49" charset="0"/>
                </a:rPr>
                <a:t>. </a:t>
              </a:r>
            </a:p>
          </p:txBody>
        </p:sp>
      </p:grpSp>
    </p:spTree>
    <p:extLst>
      <p:ext uri="{BB962C8B-B14F-4D97-AF65-F5344CB8AC3E}">
        <p14:creationId xmlns:p14="http://schemas.microsoft.com/office/powerpoint/2010/main" val="17462370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6FA35E4-96F2-5D97-34DB-D668B9B1E2A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DE7EF3D-8436-74C2-BD47-F49FD0103A68}"/>
              </a:ext>
            </a:extLst>
          </p:cNvPr>
          <p:cNvSpPr/>
          <p:nvPr/>
        </p:nvSpPr>
        <p:spPr>
          <a:xfrm>
            <a:off x="249775" y="1207299"/>
            <a:ext cx="7843478" cy="2800767"/>
          </a:xfrm>
          <a:prstGeom prst="rect">
            <a:avLst/>
          </a:prstGeom>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19" name="Google Shape;319;p46">
            <a:extLst>
              <a:ext uri="{FF2B5EF4-FFF2-40B4-BE49-F238E27FC236}">
                <a16:creationId xmlns:a16="http://schemas.microsoft.com/office/drawing/2014/main" id="{191C7B3A-9BDD-3F0E-D691-A820F2DBD858}"/>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C9FA5835-B5C1-67CD-8D28-1D478FD49467}"/>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sp>
        <p:nvSpPr>
          <p:cNvPr id="2" name="Google Shape;334;p46">
            <a:extLst>
              <a:ext uri="{FF2B5EF4-FFF2-40B4-BE49-F238E27FC236}">
                <a16:creationId xmlns:a16="http://schemas.microsoft.com/office/drawing/2014/main" id="{038F4231-3E86-8FBF-380D-BB26CB2DCE06}"/>
              </a:ext>
            </a:extLst>
          </p:cNvPr>
          <p:cNvSpPr txBox="1"/>
          <p:nvPr/>
        </p:nvSpPr>
        <p:spPr>
          <a:xfrm>
            <a:off x="249775" y="910436"/>
            <a:ext cx="6917643"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7. </a:t>
            </a:r>
            <a:r>
              <a:rPr lang="en-US" b="1" dirty="0" err="1"/>
              <a:t>Pembuatan</a:t>
            </a:r>
            <a:r>
              <a:rPr lang="en-US" b="1" dirty="0"/>
              <a:t> Model </a:t>
            </a:r>
            <a:r>
              <a:rPr lang="en-US" b="1" dirty="0" err="1"/>
              <a:t>Segmentasi</a:t>
            </a:r>
            <a:endParaRPr lang="en-US" b="1" dirty="0"/>
          </a:p>
        </p:txBody>
      </p:sp>
      <p:sp>
        <p:nvSpPr>
          <p:cNvPr id="3" name="Rectangle 2">
            <a:extLst>
              <a:ext uri="{FF2B5EF4-FFF2-40B4-BE49-F238E27FC236}">
                <a16:creationId xmlns:a16="http://schemas.microsoft.com/office/drawing/2014/main" id="{358EDDF5-03B9-1220-FAEA-4F150AAD6D68}"/>
              </a:ext>
            </a:extLst>
          </p:cNvPr>
          <p:cNvSpPr>
            <a:spLocks noChangeArrowheads="1"/>
          </p:cNvSpPr>
          <p:nvPr/>
        </p:nvSpPr>
        <p:spPr bwMode="auto">
          <a:xfrm>
            <a:off x="234733" y="1149286"/>
            <a:ext cx="784347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Pilih</a:t>
            </a:r>
            <a:r>
              <a:rPr kumimoji="0" lang="en-US" altLang="en-US" sz="1100" b="0" i="0" u="none" strike="noStrike" cap="none" normalizeH="0" baseline="0" dirty="0">
                <a:ln>
                  <a:noFill/>
                </a:ln>
                <a:solidFill>
                  <a:schemeClr val="tx1"/>
                </a:solidFill>
                <a:effectLst/>
                <a:latin typeface="Consolas" panose="020B0609020204030204" pitchFamily="49" charset="0"/>
              </a:rPr>
              <a:t> Fitur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Klastering</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Pilih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fitur</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relevan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seperti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total_calories_estimated</a:t>
            </a:r>
            <a:r>
              <a:rPr kumimoji="0" lang="en-US" altLang="en-US" sz="1100" b="0" i="0" u="none" strike="noStrike" cap="none" normalizeH="0" baseline="0" dirty="0">
                <a:ln>
                  <a:noFill/>
                </a:ln>
                <a:solidFill>
                  <a:schemeClr val="tx1"/>
                </a:solidFill>
                <a:effectLst/>
                <a:latin typeface="Consolas" panose="020B0609020204030204" pitchFamily="49" charset="0"/>
              </a:rPr>
              <a:t>, loves, dan </a:t>
            </a:r>
            <a:r>
              <a:rPr kumimoji="0" lang="en-US" altLang="en-US" sz="1100" b="0" i="0" u="none" strike="noStrike" cap="none" normalizeH="0" baseline="0" dirty="0" err="1">
                <a:ln>
                  <a:noFill/>
                </a:ln>
                <a:solidFill>
                  <a:schemeClr val="tx1"/>
                </a:solidFill>
                <a:effectLst/>
                <a:latin typeface="Consolas" panose="020B0609020204030204" pitchFamily="49" charset="0"/>
              </a:rPr>
              <a:t>num_ingredients</a:t>
            </a:r>
            <a:r>
              <a:rPr kumimoji="0" lang="en-US" altLang="en-US" sz="1100" b="0" i="0" u="none" strike="noStrike" cap="none" normalizeH="0" baseline="0" dirty="0">
                <a:ln>
                  <a:noFill/>
                </a:ln>
                <a:solidFill>
                  <a:schemeClr val="tx1"/>
                </a:solidFill>
                <a:effectLst/>
                <a:latin typeface="Consolas" panose="020B0609020204030204" pitchFamily="49" charset="0"/>
              </a:rPr>
              <a:t>.</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Standarisasi</a:t>
            </a:r>
            <a:r>
              <a:rPr kumimoji="0" lang="en-US" altLang="en-US" sz="1100" b="0" i="0" u="none" strike="noStrike" cap="none" normalizeH="0" baseline="0" dirty="0">
                <a:ln>
                  <a:noFill/>
                </a:ln>
                <a:solidFill>
                  <a:schemeClr val="tx1"/>
                </a:solidFill>
                <a:effectLst/>
                <a:latin typeface="Consolas" panose="020B0609020204030204" pitchFamily="49" charset="0"/>
              </a:rPr>
              <a:t> Fitur: </a:t>
            </a:r>
            <a:r>
              <a:rPr kumimoji="0" lang="en-US" altLang="en-US" sz="1100" b="0" i="0" u="none" strike="noStrike" cap="none" normalizeH="0" baseline="0" dirty="0" err="1">
                <a:ln>
                  <a:noFill/>
                </a:ln>
                <a:solidFill>
                  <a:schemeClr val="tx1"/>
                </a:solidFill>
                <a:effectLst/>
                <a:latin typeface="Consolas" panose="020B0609020204030204" pitchFamily="49" charset="0"/>
              </a:rPr>
              <a:t>Gunakan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StandardScaler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menormalkan</a:t>
            </a:r>
            <a:r>
              <a:rPr kumimoji="0" lang="en-US" altLang="en-US" sz="1100" b="0" i="0" u="none" strike="noStrike" cap="none" normalizeH="0" baseline="0" dirty="0">
                <a:ln>
                  <a:noFill/>
                </a:ln>
                <a:solidFill>
                  <a:schemeClr val="tx1"/>
                </a:solidFill>
                <a:effectLst/>
                <a:latin typeface="Consolas" panose="020B0609020204030204" pitchFamily="49" charset="0"/>
              </a:rPr>
              <a:t> data agar </a:t>
            </a:r>
            <a:r>
              <a:rPr kumimoji="0" lang="en-US" altLang="en-US" sz="1100" b="0" i="0" u="none" strike="noStrike" cap="none" normalizeH="0" baseline="0" dirty="0" err="1">
                <a:ln>
                  <a:noFill/>
                </a:ln>
                <a:solidFill>
                  <a:schemeClr val="tx1"/>
                </a:solidFill>
                <a:effectLst/>
                <a:latin typeface="Consolas" panose="020B0609020204030204" pitchFamily="49" charset="0"/>
              </a:rPr>
              <a:t>fitur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memiliki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skala</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sama</a:t>
            </a:r>
            <a:r>
              <a:rPr kumimoji="0" lang="en-US" altLang="en-US" sz="1100" b="0" i="0" u="none" strike="noStrike" cap="none" normalizeH="0" baseline="0" dirty="0">
                <a:ln>
                  <a:noFill/>
                </a:ln>
                <a:solidFill>
                  <a:schemeClr val="tx1"/>
                </a:solidFill>
                <a:effectLst/>
                <a:latin typeface="Consolas" panose="020B0609020204030204" pitchFamily="49" charset="0"/>
              </a:rPr>
              <a:t>.</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Pilih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Jumlah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(K): </a:t>
            </a:r>
            <a:r>
              <a:rPr kumimoji="0" lang="en-US" altLang="en-US" sz="1100" b="0" i="0" u="none" strike="noStrike" cap="none" normalizeH="0" baseline="0" dirty="0" err="1">
                <a:ln>
                  <a:noFill/>
                </a:ln>
                <a:solidFill>
                  <a:schemeClr val="tx1"/>
                </a:solidFill>
                <a:effectLst/>
                <a:latin typeface="Consolas" panose="020B0609020204030204" pitchFamily="49" charset="0"/>
              </a:rPr>
              <a:t>Gunakan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st.slider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memilih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jumlah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antara</a:t>
            </a:r>
            <a:r>
              <a:rPr kumimoji="0" lang="en-US" altLang="en-US" sz="1100" b="0" i="0" u="none" strike="noStrike" cap="none" normalizeH="0" baseline="0" dirty="0">
                <a:ln>
                  <a:noFill/>
                </a:ln>
                <a:solidFill>
                  <a:schemeClr val="tx1"/>
                </a:solidFill>
                <a:effectLst/>
                <a:latin typeface="Consolas" panose="020B0609020204030204" pitchFamily="49" charset="0"/>
              </a:rPr>
              <a:t> 2 </a:t>
            </a:r>
            <a:r>
              <a:rPr kumimoji="0" lang="en-US" altLang="en-US" sz="1100" b="0" i="0" u="none" strike="noStrike" cap="none" normalizeH="0" baseline="0" dirty="0" err="1">
                <a:ln>
                  <a:noFill/>
                </a:ln>
                <a:solidFill>
                  <a:schemeClr val="tx1"/>
                </a:solidFill>
                <a:effectLst/>
                <a:latin typeface="Consolas" panose="020B0609020204030204" pitchFamily="49" charset="0"/>
              </a:rPr>
              <a:t>hingga</a:t>
            </a:r>
            <a:r>
              <a:rPr kumimoji="0" lang="en-US" altLang="en-US" sz="1100" b="0" i="0" u="none" strike="noStrike" cap="none" normalizeH="0" baseline="0" dirty="0">
                <a:ln>
                  <a:noFill/>
                </a:ln>
                <a:solidFill>
                  <a:schemeClr val="tx1"/>
                </a:solidFill>
                <a:effectLst/>
                <a:latin typeface="Consolas" panose="020B0609020204030204" pitchFamily="49" charset="0"/>
              </a:rPr>
              <a:t> 10).</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onsolas" panose="020B0609020204030204" pitchFamily="49" charset="0"/>
              </a:rPr>
              <a:t>K-Means Clustering: </a:t>
            </a:r>
            <a:r>
              <a:rPr kumimoji="0" lang="en-US" altLang="en-US" sz="1100" b="0" i="0" u="none" strike="noStrike" cap="none" normalizeH="0" baseline="0" dirty="0" err="1">
                <a:ln>
                  <a:noFill/>
                </a:ln>
                <a:solidFill>
                  <a:schemeClr val="tx1"/>
                </a:solidFill>
                <a:effectLst/>
                <a:latin typeface="Consolas" panose="020B0609020204030204" pitchFamily="49" charset="0"/>
              </a:rPr>
              <a:t>Terapkan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KMeans</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dengan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jumlah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dipilih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menentukan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data.</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Tentukan</a:t>
            </a:r>
            <a:r>
              <a:rPr kumimoji="0" lang="en-US" altLang="en-US" sz="1100" b="0" i="0" u="none" strike="noStrike" cap="none" normalizeH="0" baseline="0" dirty="0">
                <a:ln>
                  <a:noFill/>
                </a:ln>
                <a:solidFill>
                  <a:schemeClr val="tx1"/>
                </a:solidFill>
                <a:effectLst/>
                <a:latin typeface="Consolas" panose="020B0609020204030204" pitchFamily="49" charset="0"/>
              </a:rPr>
              <a:t> Label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Tentukan</a:t>
            </a:r>
            <a:r>
              <a:rPr kumimoji="0" lang="en-US" altLang="en-US" sz="1100" b="0" i="0" u="none" strike="noStrike" cap="none" normalizeH="0" baseline="0" dirty="0">
                <a:ln>
                  <a:noFill/>
                </a:ln>
                <a:solidFill>
                  <a:schemeClr val="tx1"/>
                </a:solidFill>
                <a:effectLst/>
                <a:latin typeface="Consolas" panose="020B0609020204030204" pitchFamily="49" charset="0"/>
              </a:rPr>
              <a:t> label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setiap</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berdasarkan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total_calories_estimated</a:t>
            </a:r>
            <a:r>
              <a:rPr kumimoji="0" lang="en-US" altLang="en-US" sz="1100" b="0" i="0" u="none" strike="noStrike" cap="none" normalizeH="0" baseline="0" dirty="0">
                <a:ln>
                  <a:noFill/>
                </a:ln>
                <a:solidFill>
                  <a:schemeClr val="tx1"/>
                </a:solidFill>
                <a:effectLst/>
                <a:latin typeface="Consolas" panose="020B0609020204030204" pitchFamily="49" charset="0"/>
              </a:rPr>
              <a:t> dan loves.</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Consolas" panose="020B0609020204030204" pitchFamily="49" charset="0"/>
              </a:rPr>
              <a:t>PCA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Visualisasi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Gunakan</a:t>
            </a:r>
            <a:r>
              <a:rPr kumimoji="0" lang="en-US" altLang="en-US" sz="1100" b="0" i="0" u="none" strike="noStrike" cap="none" normalizeH="0" baseline="0" dirty="0">
                <a:ln>
                  <a:noFill/>
                </a:ln>
                <a:solidFill>
                  <a:schemeClr val="tx1"/>
                </a:solidFill>
                <a:effectLst/>
                <a:latin typeface="Consolas" panose="020B0609020204030204" pitchFamily="49" charset="0"/>
              </a:rPr>
              <a:t> PCA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mereduksi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dimensi</a:t>
            </a:r>
            <a:r>
              <a:rPr kumimoji="0" lang="en-US" altLang="en-US" sz="1100" b="0" i="0" u="none" strike="noStrike" cap="none" normalizeH="0" baseline="0" dirty="0">
                <a:ln>
                  <a:noFill/>
                </a:ln>
                <a:solidFill>
                  <a:schemeClr val="tx1"/>
                </a:solidFill>
                <a:effectLst/>
                <a:latin typeface="Consolas" panose="020B0609020204030204" pitchFamily="49" charset="0"/>
              </a:rPr>
              <a:t> data </a:t>
            </a:r>
            <a:r>
              <a:rPr kumimoji="0" lang="en-US" altLang="en-US" sz="1100" b="0" i="0" u="none" strike="noStrike" cap="none" normalizeH="0" baseline="0" dirty="0" err="1">
                <a:ln>
                  <a:noFill/>
                </a:ln>
                <a:solidFill>
                  <a:schemeClr val="tx1"/>
                </a:solidFill>
                <a:effectLst/>
                <a:latin typeface="Consolas" panose="020B0609020204030204" pitchFamily="49" charset="0"/>
              </a:rPr>
              <a:t>ke</a:t>
            </a:r>
            <a:r>
              <a:rPr kumimoji="0" lang="en-US" altLang="en-US" sz="1100" b="0" i="0" u="none" strike="noStrike" cap="none" normalizeH="0" baseline="0" dirty="0">
                <a:ln>
                  <a:noFill/>
                </a:ln>
                <a:solidFill>
                  <a:schemeClr val="tx1"/>
                </a:solidFill>
                <a:effectLst/>
                <a:latin typeface="Consolas" panose="020B0609020204030204" pitchFamily="49" charset="0"/>
              </a:rPr>
              <a:t> 2D agar </a:t>
            </a:r>
            <a:r>
              <a:rPr kumimoji="0" lang="en-US" altLang="en-US" sz="1100" b="0" i="0" u="none" strike="noStrike" cap="none" normalizeH="0" baseline="0" dirty="0" err="1">
                <a:ln>
                  <a:noFill/>
                </a:ln>
                <a:solidFill>
                  <a:schemeClr val="tx1"/>
                </a:solidFill>
                <a:effectLst/>
                <a:latin typeface="Consolas" panose="020B0609020204030204" pitchFamily="49" charset="0"/>
              </a:rPr>
              <a:t>dapat</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divisualisasikan</a:t>
            </a:r>
            <a:r>
              <a:rPr kumimoji="0" lang="en-US" altLang="en-US" sz="1100" b="0" i="0" u="none" strike="noStrike" cap="none" normalizeH="0" baseline="0" dirty="0">
                <a:ln>
                  <a:noFill/>
                </a:ln>
                <a:solidFill>
                  <a:schemeClr val="tx1"/>
                </a:solidFill>
                <a:effectLst/>
                <a:latin typeface="Consolas" panose="020B0609020204030204" pitchFamily="49" charset="0"/>
              </a:rPr>
              <a:t>.</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Visualisasi</a:t>
            </a:r>
            <a:r>
              <a:rPr kumimoji="0" lang="en-US" altLang="en-US" sz="1100" b="0" i="0" u="none" strike="noStrike" cap="none" normalizeH="0" baseline="0" dirty="0">
                <a:ln>
                  <a:noFill/>
                </a:ln>
                <a:solidFill>
                  <a:schemeClr val="tx1"/>
                </a:solidFill>
                <a:effectLst/>
                <a:latin typeface="Consolas" panose="020B0609020204030204" pitchFamily="49" charset="0"/>
              </a:rPr>
              <a:t> Scatter Plot: </a:t>
            </a:r>
            <a:r>
              <a:rPr kumimoji="0" lang="en-US" altLang="en-US" sz="1100" b="0" i="0" u="none" strike="noStrike" cap="none" normalizeH="0" baseline="0" dirty="0" err="1">
                <a:ln>
                  <a:noFill/>
                </a:ln>
                <a:solidFill>
                  <a:schemeClr val="tx1"/>
                </a:solidFill>
                <a:effectLst/>
                <a:latin typeface="Consolas" panose="020B0609020204030204" pitchFamily="49" charset="0"/>
              </a:rPr>
              <a:t>Gunakan</a:t>
            </a:r>
            <a:r>
              <a:rPr kumimoji="0" lang="en-US" altLang="en-US" sz="1100" b="0" i="0" u="none" strike="noStrike" cap="none" normalizeH="0" baseline="0" dirty="0">
                <a:ln>
                  <a:noFill/>
                </a:ln>
                <a:solidFill>
                  <a:schemeClr val="tx1"/>
                </a:solidFill>
                <a:effectLst/>
                <a:latin typeface="Consolas" panose="020B0609020204030204" pitchFamily="49" charset="0"/>
              </a:rPr>
              <a:t> seaborn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membuat</a:t>
            </a:r>
            <a:r>
              <a:rPr kumimoji="0" lang="en-US" altLang="en-US" sz="1100" b="0" i="0" u="none" strike="noStrike" cap="none" normalizeH="0" baseline="0" dirty="0">
                <a:ln>
                  <a:noFill/>
                </a:ln>
                <a:solidFill>
                  <a:schemeClr val="tx1"/>
                </a:solidFill>
                <a:effectLst/>
                <a:latin typeface="Consolas" panose="020B0609020204030204" pitchFamily="49" charset="0"/>
              </a:rPr>
              <a:t> scatter plot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berdasarkan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hasil</a:t>
            </a:r>
            <a:r>
              <a:rPr kumimoji="0" lang="en-US" altLang="en-US" sz="1100" b="0" i="0" u="none" strike="noStrike" cap="none" normalizeH="0" baseline="0" dirty="0">
                <a:ln>
                  <a:noFill/>
                </a:ln>
                <a:solidFill>
                  <a:schemeClr val="tx1"/>
                </a:solidFill>
                <a:effectLst/>
                <a:latin typeface="Consolas" panose="020B0609020204030204" pitchFamily="49" charset="0"/>
              </a:rPr>
              <a:t> PCA.</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Visualisasi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Korelasi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Gunakan</a:t>
            </a:r>
            <a:r>
              <a:rPr kumimoji="0" lang="en-US" altLang="en-US" sz="1100" b="0" i="0" u="none" strike="noStrike" cap="none" normalizeH="0" baseline="0" dirty="0">
                <a:ln>
                  <a:noFill/>
                </a:ln>
                <a:solidFill>
                  <a:schemeClr val="tx1"/>
                </a:solidFill>
                <a:effectLst/>
                <a:latin typeface="Consolas" panose="020B0609020204030204" pitchFamily="49" charset="0"/>
              </a:rPr>
              <a:t> heatmap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menunjukkan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korelasi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antar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fitur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seperti</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total_calories_estimated</a:t>
            </a:r>
            <a:r>
              <a:rPr kumimoji="0" lang="en-US" altLang="en-US" sz="1100" b="0" i="0" u="none" strike="noStrike" cap="none" normalizeH="0" baseline="0" dirty="0">
                <a:ln>
                  <a:noFill/>
                </a:ln>
                <a:solidFill>
                  <a:schemeClr val="tx1"/>
                </a:solidFill>
                <a:effectLst/>
                <a:latin typeface="Consolas" panose="020B0609020204030204" pitchFamily="49" charset="0"/>
              </a:rPr>
              <a:t>, loves, </a:t>
            </a:r>
            <a:r>
              <a:rPr kumimoji="0" lang="en-US" altLang="en-US" sz="1100" b="0" i="0" u="none" strike="noStrike" cap="none" normalizeH="0" baseline="0" dirty="0" err="1">
                <a:ln>
                  <a:noFill/>
                </a:ln>
                <a:solidFill>
                  <a:schemeClr val="tx1"/>
                </a:solidFill>
                <a:effectLst/>
                <a:latin typeface="Consolas" panose="020B0609020204030204" pitchFamily="49" charset="0"/>
              </a:rPr>
              <a:t>num_ingredients</a:t>
            </a:r>
            <a:r>
              <a:rPr kumimoji="0" lang="en-US" altLang="en-US" sz="1100" b="0" i="0" u="none" strike="noStrike" cap="none" normalizeH="0" baseline="0" dirty="0">
                <a:ln>
                  <a:noFill/>
                </a:ln>
                <a:solidFill>
                  <a:schemeClr val="tx1"/>
                </a:solidFill>
                <a:effectLst/>
                <a:latin typeface="Consolas" panose="020B0609020204030204" pitchFamily="49" charset="0"/>
              </a:rPr>
              <a:t>, dan cluster.</a:t>
            </a:r>
          </a:p>
          <a:p>
            <a:pPr marL="180975" marR="0" lvl="0" indent="-180975"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Consolas" panose="020B0609020204030204" pitchFamily="49" charset="0"/>
              </a:rPr>
              <a:t>Tampilkan</a:t>
            </a:r>
            <a:r>
              <a:rPr kumimoji="0" lang="en-US" altLang="en-US" sz="1100" b="0" i="0" u="none" strike="noStrike" cap="none" normalizeH="0" baseline="0" dirty="0">
                <a:ln>
                  <a:noFill/>
                </a:ln>
                <a:solidFill>
                  <a:schemeClr val="tx1"/>
                </a:solidFill>
                <a:effectLst/>
                <a:latin typeface="Consolas" panose="020B0609020204030204" pitchFamily="49" charset="0"/>
              </a:rPr>
              <a:t> Data </a:t>
            </a:r>
            <a:r>
              <a:rPr kumimoji="0" lang="en-US" altLang="en-US" sz="1100" b="0" i="0" u="none" strike="noStrike" cap="none" normalizeH="0" baseline="0" dirty="0" err="1">
                <a:ln>
                  <a:noFill/>
                </a:ln>
                <a:solidFill>
                  <a:schemeClr val="tx1"/>
                </a:solidFill>
                <a:effectLst/>
                <a:latin typeface="Consolas" panose="020B0609020204030204" pitchFamily="49" charset="0"/>
              </a:rPr>
              <a:t>Berdasarkan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Izinkan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pengguna</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memilih</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yang </a:t>
            </a:r>
            <a:r>
              <a:rPr kumimoji="0" lang="en-US" altLang="en-US" sz="1100" b="0" i="0" u="none" strike="noStrike" cap="none" normalizeH="0" baseline="0" dirty="0" err="1">
                <a:ln>
                  <a:noFill/>
                </a:ln>
                <a:solidFill>
                  <a:schemeClr val="tx1"/>
                </a:solidFill>
                <a:effectLst/>
                <a:latin typeface="Consolas" panose="020B0609020204030204" pitchFamily="49" charset="0"/>
              </a:rPr>
              <a:t>diinginkan</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untuk</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melihat</a:t>
            </a:r>
            <a:r>
              <a:rPr kumimoji="0" lang="en-US" altLang="en-US" sz="1100" b="0" i="0" u="none" strike="noStrike" cap="none" normalizeH="0" baseline="0" dirty="0">
                <a:ln>
                  <a:noFill/>
                </a:ln>
                <a:solidFill>
                  <a:schemeClr val="tx1"/>
                </a:solidFill>
                <a:effectLst/>
                <a:latin typeface="Consolas" panose="020B0609020204030204" pitchFamily="49" charset="0"/>
              </a:rPr>
              <a:t> data </a:t>
            </a:r>
            <a:r>
              <a:rPr kumimoji="0" lang="en-US" altLang="en-US" sz="1100" b="0" i="0" u="none" strike="noStrike" cap="none" normalizeH="0" baseline="0" dirty="0" err="1">
                <a:ln>
                  <a:noFill/>
                </a:ln>
                <a:solidFill>
                  <a:schemeClr val="tx1"/>
                </a:solidFill>
                <a:effectLst/>
                <a:latin typeface="Consolas" panose="020B0609020204030204" pitchFamily="49" charset="0"/>
              </a:rPr>
              <a:t>resep</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dalam</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klaster</a:t>
            </a:r>
            <a:r>
              <a:rPr kumimoji="0" lang="en-US" altLang="en-US" sz="1100" b="0" i="0" u="none" strike="noStrike" cap="none" normalizeH="0" baseline="0" dirty="0">
                <a:ln>
                  <a:noFill/>
                </a:ln>
                <a:solidFill>
                  <a:schemeClr val="tx1"/>
                </a:solidFill>
                <a:effectLst/>
                <a:latin typeface="Consolas" panose="020B0609020204030204" pitchFamily="49" charset="0"/>
              </a:rPr>
              <a:t> </a:t>
            </a:r>
            <a:r>
              <a:rPr kumimoji="0" lang="en-US" altLang="en-US" sz="1100" b="0" i="0" u="none" strike="noStrike" cap="none" normalizeH="0" baseline="0" dirty="0" err="1">
                <a:ln>
                  <a:noFill/>
                </a:ln>
                <a:solidFill>
                  <a:schemeClr val="tx1"/>
                </a:solidFill>
                <a:effectLst/>
                <a:latin typeface="Consolas" panose="020B0609020204030204" pitchFamily="49" charset="0"/>
              </a:rPr>
              <a:t>tersebut</a:t>
            </a:r>
            <a:r>
              <a:rPr kumimoji="0" lang="en-US" altLang="en-US" sz="1100" b="0" i="0" u="none" strike="noStrike" cap="none" normalizeH="0" baseline="0" dirty="0">
                <a:ln>
                  <a:noFill/>
                </a:ln>
                <a:solidFill>
                  <a:schemeClr val="tx1"/>
                </a:solidFill>
                <a:effectLst/>
                <a:latin typeface="Consolas" panose="020B0609020204030204" pitchFamily="49" charset="0"/>
              </a:rPr>
              <a:t>.</a:t>
            </a:r>
          </a:p>
        </p:txBody>
      </p:sp>
      <p:sp>
        <p:nvSpPr>
          <p:cNvPr id="4" name="Rectangle 1">
            <a:extLst>
              <a:ext uri="{FF2B5EF4-FFF2-40B4-BE49-F238E27FC236}">
                <a16:creationId xmlns:a16="http://schemas.microsoft.com/office/drawing/2014/main" id="{D3782882-2AEE-1F5B-9C88-C02BE3939DF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847192"/>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332453" y="1259114"/>
            <a:ext cx="4235048"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5" name="Group 4">
            <a:extLst>
              <a:ext uri="{FF2B5EF4-FFF2-40B4-BE49-F238E27FC236}">
                <a16:creationId xmlns:a16="http://schemas.microsoft.com/office/drawing/2014/main" id="{344700A9-9995-E11E-E005-C8EA1E2B20BF}"/>
              </a:ext>
            </a:extLst>
          </p:cNvPr>
          <p:cNvGrpSpPr/>
          <p:nvPr/>
        </p:nvGrpSpPr>
        <p:grpSpPr>
          <a:xfrm>
            <a:off x="981444" y="1129645"/>
            <a:ext cx="5973883" cy="2152016"/>
            <a:chOff x="981444" y="1129645"/>
            <a:chExt cx="5973883" cy="2152016"/>
          </a:xfrm>
        </p:grpSpPr>
        <p:grpSp>
          <p:nvGrpSpPr>
            <p:cNvPr id="8" name="Group 7">
              <a:extLst>
                <a:ext uri="{FF2B5EF4-FFF2-40B4-BE49-F238E27FC236}">
                  <a16:creationId xmlns:a16="http://schemas.microsoft.com/office/drawing/2014/main" id="{6E333BEA-D0C4-A14C-942C-3DA0A466EBD3}"/>
                </a:ext>
              </a:extLst>
            </p:cNvPr>
            <p:cNvGrpSpPr/>
            <p:nvPr/>
          </p:nvGrpSpPr>
          <p:grpSpPr>
            <a:xfrm>
              <a:off x="1069675" y="2596338"/>
              <a:ext cx="4935237" cy="685323"/>
              <a:chOff x="5112563" y="854675"/>
              <a:chExt cx="4935237" cy="685323"/>
            </a:xfrm>
          </p:grpSpPr>
          <p:pic>
            <p:nvPicPr>
              <p:cNvPr id="6" name="Picture 5">
                <a:extLst>
                  <a:ext uri="{FF2B5EF4-FFF2-40B4-BE49-F238E27FC236}">
                    <a16:creationId xmlns:a16="http://schemas.microsoft.com/office/drawing/2014/main" id="{66C229B4-E6FD-2354-AB58-CB19A0023A4C}"/>
                  </a:ext>
                </a:extLst>
              </p:cNvPr>
              <p:cNvPicPr>
                <a:picLocks noChangeAspect="1"/>
              </p:cNvPicPr>
              <p:nvPr/>
            </p:nvPicPr>
            <p:blipFill>
              <a:blip r:embed="rId4"/>
              <a:stretch>
                <a:fillRect/>
              </a:stretch>
            </p:blipFill>
            <p:spPr>
              <a:xfrm>
                <a:off x="5112563" y="854675"/>
                <a:ext cx="685323" cy="685323"/>
              </a:xfrm>
              <a:prstGeom prst="rect">
                <a:avLst/>
              </a:prstGeom>
            </p:spPr>
          </p:pic>
          <p:sp>
            <p:nvSpPr>
              <p:cNvPr id="7" name="TextBox 6">
                <a:extLst>
                  <a:ext uri="{FF2B5EF4-FFF2-40B4-BE49-F238E27FC236}">
                    <a16:creationId xmlns:a16="http://schemas.microsoft.com/office/drawing/2014/main" id="{7E2FF69F-1B2B-FF8E-EDEF-E609B5DA192D}"/>
                  </a:ext>
                </a:extLst>
              </p:cNvPr>
              <p:cNvSpPr txBox="1"/>
              <p:nvPr/>
            </p:nvSpPr>
            <p:spPr>
              <a:xfrm>
                <a:off x="5925633" y="1043447"/>
                <a:ext cx="4122167" cy="307777"/>
              </a:xfrm>
              <a:prstGeom prst="rect">
                <a:avLst/>
              </a:prstGeom>
              <a:noFill/>
            </p:spPr>
            <p:txBody>
              <a:bodyPr wrap="square" rtlCol="0">
                <a:spAutoFit/>
              </a:bodyPr>
              <a:lstStyle/>
              <a:p>
                <a:r>
                  <a:rPr lang="en-US" dirty="0">
                    <a:hlinkClick r:id="rId5"/>
                  </a:rPr>
                  <a:t>https://github.com/Fajrimughni/Final_Project_Fajri</a:t>
                </a:r>
                <a:endParaRPr lang="en-US" dirty="0"/>
              </a:p>
            </p:txBody>
          </p:sp>
        </p:grpSp>
        <p:grpSp>
          <p:nvGrpSpPr>
            <p:cNvPr id="12" name="Group 11">
              <a:extLst>
                <a:ext uri="{FF2B5EF4-FFF2-40B4-BE49-F238E27FC236}">
                  <a16:creationId xmlns:a16="http://schemas.microsoft.com/office/drawing/2014/main" id="{83E1733F-5130-7C39-E864-5B18BB1DCFBD}"/>
                </a:ext>
              </a:extLst>
            </p:cNvPr>
            <p:cNvGrpSpPr/>
            <p:nvPr/>
          </p:nvGrpSpPr>
          <p:grpSpPr>
            <a:xfrm>
              <a:off x="981444" y="1635600"/>
              <a:ext cx="5973883" cy="936150"/>
              <a:chOff x="4960986" y="1513699"/>
              <a:chExt cx="5973883" cy="936150"/>
            </a:xfrm>
          </p:grpSpPr>
          <p:pic>
            <p:nvPicPr>
              <p:cNvPr id="10" name="Picture 9">
                <a:extLst>
                  <a:ext uri="{FF2B5EF4-FFF2-40B4-BE49-F238E27FC236}">
                    <a16:creationId xmlns:a16="http://schemas.microsoft.com/office/drawing/2014/main" id="{FB719102-7A42-344D-599A-76D4E4CED8BF}"/>
                  </a:ext>
                </a:extLst>
              </p:cNvPr>
              <p:cNvPicPr>
                <a:picLocks noChangeAspect="1"/>
              </p:cNvPicPr>
              <p:nvPr/>
            </p:nvPicPr>
            <p:blipFill>
              <a:blip r:embed="rId6"/>
              <a:stretch>
                <a:fillRect/>
              </a:stretch>
            </p:blipFill>
            <p:spPr>
              <a:xfrm>
                <a:off x="4960986" y="1513699"/>
                <a:ext cx="936150" cy="936150"/>
              </a:xfrm>
              <a:prstGeom prst="rect">
                <a:avLst/>
              </a:prstGeom>
            </p:spPr>
          </p:pic>
          <p:sp>
            <p:nvSpPr>
              <p:cNvPr id="11" name="TextBox 10">
                <a:extLst>
                  <a:ext uri="{FF2B5EF4-FFF2-40B4-BE49-F238E27FC236}">
                    <a16:creationId xmlns:a16="http://schemas.microsoft.com/office/drawing/2014/main" id="{118D0E7E-CFAF-6846-C303-2742456071B0}"/>
                  </a:ext>
                </a:extLst>
              </p:cNvPr>
              <p:cNvSpPr txBox="1"/>
              <p:nvPr/>
            </p:nvSpPr>
            <p:spPr>
              <a:xfrm>
                <a:off x="5862287" y="1826425"/>
                <a:ext cx="5072582" cy="307777"/>
              </a:xfrm>
              <a:prstGeom prst="rect">
                <a:avLst/>
              </a:prstGeom>
              <a:noFill/>
            </p:spPr>
            <p:txBody>
              <a:bodyPr wrap="square" rtlCol="0">
                <a:spAutoFit/>
              </a:bodyPr>
              <a:lstStyle/>
              <a:p>
                <a:r>
                  <a:rPr lang="en-US" dirty="0">
                    <a:hlinkClick r:id="rId7"/>
                  </a:rPr>
                  <a:t>https://finalprojectfajri-j4angay3v8h2o5wvhfuteq.streamlit.app/</a:t>
                </a:r>
                <a:endParaRPr lang="en-US" dirty="0"/>
              </a:p>
            </p:txBody>
          </p:sp>
        </p:grpSp>
        <p:sp>
          <p:nvSpPr>
            <p:cNvPr id="4" name="Google Shape;320;p46">
              <a:extLst>
                <a:ext uri="{FF2B5EF4-FFF2-40B4-BE49-F238E27FC236}">
                  <a16:creationId xmlns:a16="http://schemas.microsoft.com/office/drawing/2014/main" id="{A9A9AEB8-CEE4-A5AA-C66D-49C20CFE1B8A}"/>
                </a:ext>
              </a:extLst>
            </p:cNvPr>
            <p:cNvSpPr txBox="1"/>
            <p:nvPr/>
          </p:nvSpPr>
          <p:spPr>
            <a:xfrm>
              <a:off x="981444" y="1129645"/>
              <a:ext cx="3973506"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All About My </a:t>
              </a:r>
              <a:r>
                <a:rPr lang="en-US" dirty="0" err="1">
                  <a:sym typeface="Outfit SemiBold"/>
                </a:rPr>
                <a:t>Streamlit</a:t>
              </a:r>
              <a:r>
                <a:rPr lang="en-US" dirty="0">
                  <a:sym typeface="Outfit SemiBold"/>
                </a:rPr>
                <a:t> Project!</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297535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620269"/>
            <a:ext cx="4281300" cy="522083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Goals</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Data Understanding</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EDA</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635294" y="1292964"/>
            <a:ext cx="7873412" cy="2720174"/>
          </a:xfrm>
          <a:prstGeom prst="rect">
            <a:avLst/>
          </a:prstGeom>
        </p:spPr>
        <p:txBody>
          <a:bodyPr spcFirstLastPara="1" wrap="square" lIns="91425" tIns="91425" rIns="91425" bIns="91425" anchor="ctr" anchorCtr="0">
            <a:noAutofit/>
          </a:bodyPr>
          <a:lstStyle/>
          <a:p>
            <a:pPr algn="just">
              <a:lnSpc>
                <a:spcPct val="85000"/>
              </a:lnSpc>
            </a:pP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Analisis</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bertujuan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memahami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preferensi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masyarakat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dengan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menggabungkan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Melalui</a:t>
            </a:r>
            <a:r>
              <a:rPr lang="en-US" sz="1800" dirty="0">
                <a:latin typeface="Outfit" panose="020B0604020202020204" charset="0"/>
                <a:ea typeface="Nirmala UI" panose="020B0502040204020203" pitchFamily="34" charset="0"/>
                <a:cs typeface="Nirmala UI" panose="020B0502040204020203" pitchFamily="34" charset="0"/>
                <a:sym typeface="Outfit SemiBold"/>
              </a:rPr>
              <a:t> proses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pembersihan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transformasi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fitur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pemetaan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antara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serta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teknik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menggunakan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algoritma</a:t>
            </a:r>
            <a:r>
              <a:rPr lang="en-US" sz="1800" dirty="0">
                <a:latin typeface="Outfit" panose="020B0604020202020204" charset="0"/>
                <a:ea typeface="Nirmala UI" panose="020B0502040204020203" pitchFamily="34" charset="0"/>
                <a:cs typeface="Nirmala UI" panose="020B0502040204020203" pitchFamily="34" charset="0"/>
                <a:sym typeface="Outfit SemiBold"/>
              </a:rPr>
              <a:t> machine learning,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proyek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menghasilkan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pengelompokan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berdasarkan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kalori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tingkat</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kesukaan</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(loves)</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karakteristik</a:t>
            </a:r>
            <a:r>
              <a:rPr lang="en-US" sz="1800" dirty="0">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Hasil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memberikan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wawasan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awal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terhadap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pola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konsumsi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kesadaran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gizi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serta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potensi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segmentasi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a:latin typeface="Outfit" panose="020B0604020202020204" charset="0"/>
                <a:ea typeface="Nirmala UI" panose="020B0502040204020203" pitchFamily="34" charset="0"/>
                <a:cs typeface="Nirmala UI" panose="020B0502040204020203" pitchFamily="34" charset="0"/>
                <a:sym typeface="Outfit SemiBold"/>
              </a:rPr>
              <a:t>yang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dapat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dimanfaatkan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riset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perilaku</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konsumen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strategi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kesehatan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publik</a:t>
            </a:r>
            <a:r>
              <a:rPr lang="en-US" sz="1800" dirty="0">
                <a:latin typeface="Outfit" panose="020B0604020202020204" charset="0"/>
                <a:ea typeface="Nirmala UI" panose="020B0502040204020203" pitchFamily="34" charset="0"/>
                <a:cs typeface="Nirmala UI" panose="020B0502040204020203" pitchFamily="34" charset="0"/>
                <a:sym typeface="Outfit SemiBold"/>
              </a:rPr>
              <a:t>.</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275964"/>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Goals/Objective :</a:t>
            </a:r>
          </a:p>
        </p:txBody>
      </p:sp>
    </p:spTree>
    <p:extLst>
      <p:ext uri="{BB962C8B-B14F-4D97-AF65-F5344CB8AC3E}">
        <p14:creationId xmlns:p14="http://schemas.microsoft.com/office/powerpoint/2010/main" val="347827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Present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80981B22-4F81-8958-169F-AC1F62917BA1}"/>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9C12517-9B75-0DBF-47B3-FD41285EE30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grpSp>
        <p:nvGrpSpPr>
          <p:cNvPr id="16" name="Group 15">
            <a:extLst>
              <a:ext uri="{FF2B5EF4-FFF2-40B4-BE49-F238E27FC236}">
                <a16:creationId xmlns:a16="http://schemas.microsoft.com/office/drawing/2014/main" id="{C938FBBB-71B2-D7D1-908C-8BFEC19B2DFF}"/>
              </a:ext>
            </a:extLst>
          </p:cNvPr>
          <p:cNvGrpSpPr/>
          <p:nvPr/>
        </p:nvGrpSpPr>
        <p:grpSpPr>
          <a:xfrm>
            <a:off x="2169046" y="94674"/>
            <a:ext cx="4805907" cy="1105050"/>
            <a:chOff x="2169046" y="94674"/>
            <a:chExt cx="4805907" cy="1105050"/>
          </a:xfrm>
        </p:grpSpPr>
        <p:sp>
          <p:nvSpPr>
            <p:cNvPr id="5" name="Google Shape;190;p39">
              <a:extLst>
                <a:ext uri="{FF2B5EF4-FFF2-40B4-BE49-F238E27FC236}">
                  <a16:creationId xmlns:a16="http://schemas.microsoft.com/office/drawing/2014/main" id="{A73081F3-E07A-28AA-6EEB-D1B07FC8385F}"/>
                </a:ext>
              </a:extLst>
            </p:cNvPr>
            <p:cNvSpPr txBox="1">
              <a:spLocks/>
            </p:cNvSpPr>
            <p:nvPr/>
          </p:nvSpPr>
          <p:spPr>
            <a:xfrm>
              <a:off x="2169046" y="94674"/>
              <a:ext cx="4805907" cy="10170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Data Understanding:</a:t>
              </a:r>
            </a:p>
          </p:txBody>
        </p:sp>
        <p:sp>
          <p:nvSpPr>
            <p:cNvPr id="2" name="Google Shape;284;p43">
              <a:extLst>
                <a:ext uri="{FF2B5EF4-FFF2-40B4-BE49-F238E27FC236}">
                  <a16:creationId xmlns:a16="http://schemas.microsoft.com/office/drawing/2014/main" id="{4EC663C5-D4D2-6397-B0C4-7FDBEF4C18CA}"/>
                </a:ext>
              </a:extLst>
            </p:cNvPr>
            <p:cNvSpPr txBox="1"/>
            <p:nvPr/>
          </p:nvSpPr>
          <p:spPr>
            <a:xfrm>
              <a:off x="2475599" y="701156"/>
              <a:ext cx="4192800" cy="498568"/>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description about the data can be accessed through </a:t>
              </a:r>
              <a:r>
                <a:rPr lang="en" sz="1200" u="sng" dirty="0">
                  <a:solidFill>
                    <a:schemeClr val="hlink"/>
                  </a:solidFill>
                  <a:latin typeface="Outfit SemiBold"/>
                  <a:ea typeface="Outfit SemiBold"/>
                  <a:cs typeface="Outfit SemiBold"/>
                  <a:sym typeface="Outfit SemiBold"/>
                  <a:hlinkClick r:id="rId4"/>
                </a:rPr>
                <a:t>this link</a:t>
              </a:r>
              <a:endParaRPr dirty="0"/>
            </a:p>
          </p:txBody>
        </p:sp>
      </p:grpSp>
      <p:grpSp>
        <p:nvGrpSpPr>
          <p:cNvPr id="15" name="Group 14">
            <a:extLst>
              <a:ext uri="{FF2B5EF4-FFF2-40B4-BE49-F238E27FC236}">
                <a16:creationId xmlns:a16="http://schemas.microsoft.com/office/drawing/2014/main" id="{FF341920-C1DC-AD9E-CC8E-3B120E01FD6E}"/>
              </a:ext>
            </a:extLst>
          </p:cNvPr>
          <p:cNvGrpSpPr/>
          <p:nvPr/>
        </p:nvGrpSpPr>
        <p:grpSpPr>
          <a:xfrm>
            <a:off x="632291" y="1309542"/>
            <a:ext cx="7879418" cy="3690176"/>
            <a:chOff x="465806" y="1309542"/>
            <a:chExt cx="7879418" cy="3690176"/>
          </a:xfrm>
        </p:grpSpPr>
        <p:grpSp>
          <p:nvGrpSpPr>
            <p:cNvPr id="3" name="Group 2">
              <a:extLst>
                <a:ext uri="{FF2B5EF4-FFF2-40B4-BE49-F238E27FC236}">
                  <a16:creationId xmlns:a16="http://schemas.microsoft.com/office/drawing/2014/main" id="{A79DE1F7-D9E7-CA83-6A4B-BE8E1E2E8805}"/>
                </a:ext>
              </a:extLst>
            </p:cNvPr>
            <p:cNvGrpSpPr/>
            <p:nvPr/>
          </p:nvGrpSpPr>
          <p:grpSpPr>
            <a:xfrm>
              <a:off x="1913753" y="2434942"/>
              <a:ext cx="4747112" cy="1139648"/>
              <a:chOff x="1771253" y="851602"/>
              <a:chExt cx="4747112" cy="1139648"/>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4061990" y="1437723"/>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771253" y="1523763"/>
                <a:ext cx="2057181"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"dataset-ayam.csv"</a:t>
                </a:r>
              </a:p>
            </p:txBody>
          </p:sp>
          <p:sp>
            <p:nvSpPr>
              <p:cNvPr id="6" name="Google Shape;334;p46">
                <a:extLst>
                  <a:ext uri="{FF2B5EF4-FFF2-40B4-BE49-F238E27FC236}">
                    <a16:creationId xmlns:a16="http://schemas.microsoft.com/office/drawing/2014/main" id="{800FC48B-3756-A40D-F24B-2CD3D2410AD4}"/>
                  </a:ext>
                </a:extLst>
              </p:cNvPr>
              <p:cNvSpPr txBox="1"/>
              <p:nvPr/>
            </p:nvSpPr>
            <p:spPr>
              <a:xfrm>
                <a:off x="4849073" y="1523763"/>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7" name="Google Shape;334;p46">
                <a:extLst>
                  <a:ext uri="{FF2B5EF4-FFF2-40B4-BE49-F238E27FC236}">
                    <a16:creationId xmlns:a16="http://schemas.microsoft.com/office/drawing/2014/main" id="{4E58FC26-E0F8-C8C7-210E-74C8D1EEFD00}"/>
                  </a:ext>
                </a:extLst>
              </p:cNvPr>
              <p:cNvSpPr txBox="1"/>
              <p:nvPr/>
            </p:nvSpPr>
            <p:spPr>
              <a:xfrm>
                <a:off x="2755365" y="851602"/>
                <a:ext cx="3166776"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a:t>
                </a:r>
                <a:r>
                  <a:rPr lang="en-US" dirty="0" err="1">
                    <a:sym typeface="Outfit"/>
                  </a:rPr>
                  <a:t>DATASET_cultural</a:t>
                </a:r>
                <a:r>
                  <a:rPr lang="en-US" dirty="0">
                    <a:sym typeface="Outfit"/>
                  </a:rPr>
                  <a:t> dimension of food consumption.xlsx"</a:t>
                </a:r>
              </a:p>
            </p:txBody>
          </p:sp>
        </p:grpSp>
        <p:sp>
          <p:nvSpPr>
            <p:cNvPr id="4" name="Google Shape;334;p46">
              <a:extLst>
                <a:ext uri="{FF2B5EF4-FFF2-40B4-BE49-F238E27FC236}">
                  <a16:creationId xmlns:a16="http://schemas.microsoft.com/office/drawing/2014/main" id="{557B6490-F89D-12E0-07E0-63DCB6BCFA2A}"/>
                </a:ext>
              </a:extLst>
            </p:cNvPr>
            <p:cNvSpPr txBox="1"/>
            <p:nvPr/>
          </p:nvSpPr>
          <p:spPr>
            <a:xfrm>
              <a:off x="4991574" y="3522390"/>
              <a:ext cx="3353650" cy="147732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just" eaLnBrk="0" fontAlgn="base" hangingPunct="0">
                <a:lnSpc>
                  <a:spcPct val="100000"/>
                </a:lnSpc>
                <a:spcBef>
                  <a:spcPct val="0"/>
                </a:spcBef>
                <a:spcAft>
                  <a:spcPct val="0"/>
                </a:spcAft>
                <a:buClrTx/>
              </a:pPr>
              <a:r>
                <a:rPr kumimoji="0" lang="en-US" altLang="en-US" sz="1000" b="0" i="0" u="none" strike="noStrike" cap="none" normalizeH="0" baseline="0" dirty="0">
                  <a:ln>
                    <a:noFill/>
                  </a:ln>
                  <a:solidFill>
                    <a:schemeClr val="tx1"/>
                  </a:solidFill>
                  <a:effectLst/>
                  <a:latin typeface="Arial" panose="020B0604020202020204" pitchFamily="34" charset="0"/>
                </a:rPr>
                <a:t>Indonesia </a:t>
              </a:r>
              <a:r>
                <a:rPr kumimoji="0" lang="en-US" altLang="en-US" sz="1000" b="0" i="0" u="none" strike="noStrike" cap="none" normalizeH="0" baseline="0" dirty="0" err="1">
                  <a:ln>
                    <a:noFill/>
                  </a:ln>
                  <a:solidFill>
                    <a:schemeClr val="tx1"/>
                  </a:solidFill>
                  <a:effectLst/>
                  <a:latin typeface="Arial" panose="020B0604020202020204" pitchFamily="34" charset="0"/>
                </a:rPr>
                <a:t>memiliki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kekayaan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pangan</a:t>
              </a:r>
              <a:r>
                <a:rPr kumimoji="0" lang="en-US" altLang="en-US" sz="1000" b="0" i="0" u="none" strike="noStrike" cap="none" normalizeH="0" baseline="0" dirty="0">
                  <a:ln>
                    <a:noFill/>
                  </a:ln>
                  <a:solidFill>
                    <a:schemeClr val="tx1"/>
                  </a:solidFill>
                  <a:effectLst/>
                  <a:latin typeface="Arial" panose="020B0604020202020204" pitchFamily="34" charset="0"/>
                </a:rPr>
                <a:t> yang </a:t>
              </a:r>
              <a:r>
                <a:rPr kumimoji="0" lang="en-US" altLang="en-US" sz="1000" b="0" i="0" u="none" strike="noStrike" cap="none" normalizeH="0" baseline="0" dirty="0" err="1">
                  <a:ln>
                    <a:noFill/>
                  </a:ln>
                  <a:solidFill>
                    <a:schemeClr val="tx1"/>
                  </a:solidFill>
                  <a:effectLst/>
                  <a:latin typeface="Arial" panose="020B0604020202020204" pitchFamily="34" charset="0"/>
                </a:rPr>
                <a:t>tinggi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nilai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gizinya</a:t>
              </a:r>
              <a:r>
                <a:rPr kumimoji="0" lang="en-US" altLang="en-US" sz="1000" b="0" i="0" u="none" strike="noStrike" cap="none" normalizeH="0" baseline="0" dirty="0">
                  <a:ln>
                    <a:noFill/>
                  </a:ln>
                  <a:solidFill>
                    <a:schemeClr val="tx1"/>
                  </a:solidFill>
                  <a:effectLst/>
                  <a:latin typeface="Arial" panose="020B0604020202020204" pitchFamily="34" charset="0"/>
                </a:rPr>
                <a:t>. Dataset </a:t>
              </a:r>
              <a:r>
                <a:rPr kumimoji="0" lang="en-US" altLang="en-US" sz="1000" b="0" i="0" u="none" strike="noStrike" cap="none" normalizeH="0" baseline="0" dirty="0" err="1">
                  <a:ln>
                    <a:noFill/>
                  </a:ln>
                  <a:solidFill>
                    <a:schemeClr val="tx1"/>
                  </a:solidFill>
                  <a:effectLst/>
                  <a:latin typeface="Arial" panose="020B0604020202020204" pitchFamily="34" charset="0"/>
                </a:rPr>
                <a:t>dari</a:t>
              </a:r>
              <a:r>
                <a:rPr kumimoji="0" lang="en-US" altLang="en-US" sz="1000" b="0" i="0" u="none" strike="noStrike" cap="none" normalizeH="0" baseline="0" dirty="0">
                  <a:ln>
                    <a:noFill/>
                  </a:ln>
                  <a:solidFill>
                    <a:schemeClr val="tx1"/>
                  </a:solidFill>
                  <a:effectLst/>
                  <a:latin typeface="Arial" panose="020B0604020202020204" pitchFamily="34" charset="0"/>
                </a:rPr>
                <a:t> Tabel </a:t>
              </a:r>
              <a:r>
                <a:rPr kumimoji="0" lang="en-US" altLang="en-US" sz="1000" b="0" i="0" u="none" strike="noStrike" cap="none" normalizeH="0" baseline="0" dirty="0" err="1">
                  <a:ln>
                    <a:noFill/>
                  </a:ln>
                  <a:solidFill>
                    <a:schemeClr val="tx1"/>
                  </a:solidFill>
                  <a:effectLst/>
                  <a:latin typeface="Arial" panose="020B0604020202020204" pitchFamily="34" charset="0"/>
                </a:rPr>
                <a:t>Komposisi</a:t>
              </a:r>
              <a:r>
                <a:rPr kumimoji="0" lang="en-US" altLang="en-US" sz="1000" b="0" i="0" u="none" strike="noStrike" cap="none" normalizeH="0" baseline="0" dirty="0">
                  <a:ln>
                    <a:noFill/>
                  </a:ln>
                  <a:solidFill>
                    <a:schemeClr val="tx1"/>
                  </a:solidFill>
                  <a:effectLst/>
                  <a:latin typeface="Arial" panose="020B0604020202020204" pitchFamily="34" charset="0"/>
                </a:rPr>
                <a:t> Pangan Indonesia </a:t>
              </a:r>
              <a:r>
                <a:rPr kumimoji="0" lang="en-US" altLang="en-US" sz="1000" b="0" i="0" u="none" strike="noStrike" cap="none" normalizeH="0" baseline="0" dirty="0" err="1">
                  <a:ln>
                    <a:noFill/>
                  </a:ln>
                  <a:solidFill>
                    <a:schemeClr val="tx1"/>
                  </a:solidFill>
                  <a:effectLst/>
                  <a:latin typeface="Arial" panose="020B0604020202020204" pitchFamily="34" charset="0"/>
                </a:rPr>
                <a:t>ini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berisi</a:t>
              </a:r>
              <a:r>
                <a:rPr kumimoji="0" lang="en-US" altLang="en-US" sz="1000" b="0" i="0" u="none" strike="noStrike" cap="none" normalizeH="0" baseline="0" dirty="0">
                  <a:ln>
                    <a:noFill/>
                  </a:ln>
                  <a:solidFill>
                    <a:schemeClr val="tx1"/>
                  </a:solidFill>
                  <a:effectLst/>
                  <a:latin typeface="Arial" panose="020B0604020202020204" pitchFamily="34" charset="0"/>
                </a:rPr>
                <a:t> 1.346 data </a:t>
              </a:r>
              <a:r>
                <a:rPr kumimoji="0" lang="en-US" altLang="en-US" sz="1000" b="0" i="0" u="none" strike="noStrike" cap="none" normalizeH="0" baseline="0" dirty="0" err="1">
                  <a:ln>
                    <a:noFill/>
                  </a:ln>
                  <a:solidFill>
                    <a:schemeClr val="tx1"/>
                  </a:solidFill>
                  <a:effectLst/>
                  <a:latin typeface="Arial" panose="020B0604020202020204" pitchFamily="34" charset="0"/>
                </a:rPr>
                <a:t>makanan</a:t>
              </a:r>
              <a:r>
                <a:rPr kumimoji="0" lang="en-US" altLang="en-US" sz="10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err="1">
                  <a:ln>
                    <a:noFill/>
                  </a:ln>
                  <a:solidFill>
                    <a:schemeClr val="tx1"/>
                  </a:solidFill>
                  <a:effectLst/>
                  <a:latin typeface="Arial" panose="020B0604020202020204" pitchFamily="34" charset="0"/>
                </a:rPr>
                <a:t>minuman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khas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mencakup</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kalori</a:t>
              </a:r>
              <a:r>
                <a:rPr kumimoji="0" lang="en-US" altLang="en-US" sz="1000" b="0" i="0" u="none" strike="noStrike" cap="none" normalizeH="0" baseline="0" dirty="0">
                  <a:ln>
                    <a:noFill/>
                  </a:ln>
                  <a:solidFill>
                    <a:schemeClr val="tx1"/>
                  </a:solidFill>
                  <a:effectLst/>
                  <a:latin typeface="Arial" panose="020B0604020202020204" pitchFamily="34" charset="0"/>
                </a:rPr>
                <a:t>, protein, lemak, </a:t>
              </a:r>
              <a:r>
                <a:rPr kumimoji="0" lang="en-US" altLang="en-US" sz="1000" b="0" i="0" u="none" strike="noStrike" cap="none" normalizeH="0" baseline="0" dirty="0" err="1">
                  <a:ln>
                    <a:noFill/>
                  </a:ln>
                  <a:solidFill>
                    <a:schemeClr val="tx1"/>
                  </a:solidFill>
                  <a:effectLst/>
                  <a:latin typeface="Arial" panose="020B0604020202020204" pitchFamily="34" charset="0"/>
                </a:rPr>
                <a:t>karbohidrat</a:t>
              </a:r>
              <a:r>
                <a:rPr kumimoji="0" lang="en-US" altLang="en-US" sz="10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err="1">
                  <a:ln>
                    <a:noFill/>
                  </a:ln>
                  <a:solidFill>
                    <a:schemeClr val="tx1"/>
                  </a:solidFill>
                  <a:effectLst/>
                  <a:latin typeface="Arial" panose="020B0604020202020204" pitchFamily="34" charset="0"/>
                </a:rPr>
                <a:t>tautan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gambar</a:t>
              </a:r>
              <a:r>
                <a:rPr kumimoji="0" lang="en-US" altLang="en-US" sz="1000" b="0" i="0" u="none" strike="noStrike" cap="none" normalizeH="0" baseline="0" dirty="0">
                  <a:ln>
                    <a:noFill/>
                  </a:ln>
                  <a:solidFill>
                    <a:schemeClr val="tx1"/>
                  </a:solidFill>
                  <a:effectLst/>
                  <a:latin typeface="Arial" panose="020B0604020202020204" pitchFamily="34" charset="0"/>
                </a:rPr>
                <a:t>. Data </a:t>
              </a:r>
              <a:r>
                <a:rPr kumimoji="0" lang="en-US" altLang="en-US" sz="1000" b="0" i="0" u="none" strike="noStrike" cap="none" normalizeH="0" baseline="0" dirty="0" err="1">
                  <a:ln>
                    <a:noFill/>
                  </a:ln>
                  <a:solidFill>
                    <a:schemeClr val="tx1"/>
                  </a:solidFill>
                  <a:effectLst/>
                  <a:latin typeface="Arial" panose="020B0604020202020204" pitchFamily="34" charset="0"/>
                </a:rPr>
                <a:t>ini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bermanfaat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untuk</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memahami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kandungan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gizi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dalam</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konsumsi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pangan</a:t>
              </a:r>
              <a:r>
                <a:rPr kumimoji="0" lang="en-US" altLang="en-US" sz="1000" b="0" i="0" u="none" strike="noStrike" cap="none" normalizeH="0" baseline="0" dirty="0">
                  <a:ln>
                    <a:noFill/>
                  </a:ln>
                  <a:solidFill>
                    <a:schemeClr val="tx1"/>
                  </a:solidFill>
                  <a:effectLst/>
                  <a:latin typeface="Arial" panose="020B0604020202020204" pitchFamily="34" charset="0"/>
                </a:rPr>
                <a:t> Indonesia.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sv-SE" altLang="en-US" sz="1000" b="0" i="0" u="none" strike="noStrike" cap="none" normalizeH="0" baseline="0" dirty="0">
                  <a:ln>
                    <a:noFill/>
                  </a:ln>
                  <a:solidFill>
                    <a:schemeClr val="tx1"/>
                  </a:solidFill>
                  <a:effectLst/>
                  <a:latin typeface="Arial" panose="020B0604020202020204" pitchFamily="34" charset="0"/>
                </a:rPr>
                <a:t>Dataset ini berasal dari Tabel Komposisi Pangan Indonesia yang diterbitkan oleh Kementerian Kesehatan RI (www.panganku.org)</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8" name="Google Shape;334;p46">
              <a:extLst>
                <a:ext uri="{FF2B5EF4-FFF2-40B4-BE49-F238E27FC236}">
                  <a16:creationId xmlns:a16="http://schemas.microsoft.com/office/drawing/2014/main" id="{65DCB1BB-039B-C486-4610-E91C9F45E41A}"/>
                </a:ext>
              </a:extLst>
            </p:cNvPr>
            <p:cNvSpPr txBox="1"/>
            <p:nvPr/>
          </p:nvSpPr>
          <p:spPr>
            <a:xfrm>
              <a:off x="465806" y="3522390"/>
              <a:ext cx="3505127" cy="1169551"/>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just" eaLnBrk="0" fontAlgn="base" hangingPunct="0">
                <a:lnSpc>
                  <a:spcPct val="100000"/>
                </a:lnSpc>
                <a:spcBef>
                  <a:spcPct val="0"/>
                </a:spcBef>
                <a:spcAft>
                  <a:spcPct val="0"/>
                </a:spcAft>
                <a:buClrTx/>
              </a:pPr>
              <a:r>
                <a:rPr kumimoji="0" lang="en-US" altLang="en-US" sz="1000" b="0" i="0" u="none" strike="noStrike" cap="none" normalizeH="0" baseline="0" dirty="0" err="1">
                  <a:ln>
                    <a:noFill/>
                  </a:ln>
                  <a:solidFill>
                    <a:schemeClr val="tx1"/>
                  </a:solidFill>
                  <a:effectLst/>
                  <a:latin typeface="Arial" panose="020B0604020202020204" pitchFamily="34" charset="0"/>
                </a:rPr>
                <a:t>Kuliner</a:t>
              </a:r>
              <a:r>
                <a:rPr kumimoji="0" lang="en-US" altLang="en-US" sz="1000" b="0" i="0" u="none" strike="noStrike" cap="none" normalizeH="0" baseline="0" dirty="0">
                  <a:ln>
                    <a:noFill/>
                  </a:ln>
                  <a:solidFill>
                    <a:schemeClr val="tx1"/>
                  </a:solidFill>
                  <a:effectLst/>
                  <a:latin typeface="Arial" panose="020B0604020202020204" pitchFamily="34" charset="0"/>
                </a:rPr>
                <a:t> Indonesia </a:t>
              </a:r>
              <a:r>
                <a:rPr kumimoji="0" lang="en-US" altLang="en-US" sz="1000" b="0" i="0" u="none" strike="noStrike" cap="none" normalizeH="0" baseline="0" dirty="0" err="1">
                  <a:ln>
                    <a:noFill/>
                  </a:ln>
                  <a:solidFill>
                    <a:schemeClr val="tx1"/>
                  </a:solidFill>
                  <a:effectLst/>
                  <a:latin typeface="Arial" panose="020B0604020202020204" pitchFamily="34" charset="0"/>
                </a:rPr>
                <a:t>merupakan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warisan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budaya</a:t>
              </a:r>
              <a:r>
                <a:rPr kumimoji="0" lang="en-US" altLang="en-US" sz="1000" b="0" i="0" u="none" strike="noStrike" cap="none" normalizeH="0" baseline="0" dirty="0">
                  <a:ln>
                    <a:noFill/>
                  </a:ln>
                  <a:solidFill>
                    <a:schemeClr val="tx1"/>
                  </a:solidFill>
                  <a:effectLst/>
                  <a:latin typeface="Arial" panose="020B0604020202020204" pitchFamily="34" charset="0"/>
                </a:rPr>
                <a:t> yang kaya dan </a:t>
              </a:r>
              <a:r>
                <a:rPr kumimoji="0" lang="en-US" altLang="en-US" sz="1000" b="0" i="0" u="none" strike="noStrike" cap="none" normalizeH="0" baseline="0" dirty="0" err="1">
                  <a:ln>
                    <a:noFill/>
                  </a:ln>
                  <a:solidFill>
                    <a:schemeClr val="tx1"/>
                  </a:solidFill>
                  <a:effectLst/>
                  <a:latin typeface="Arial" panose="020B0604020202020204" pitchFamily="34" charset="0"/>
                </a:rPr>
                <a:t>beragam</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berasal</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dari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lebih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dari</a:t>
              </a:r>
              <a:r>
                <a:rPr kumimoji="0" lang="en-US" altLang="en-US" sz="1000" b="0" i="0" u="none" strike="noStrike" cap="none" normalizeH="0" baseline="0" dirty="0">
                  <a:ln>
                    <a:noFill/>
                  </a:ln>
                  <a:solidFill>
                    <a:schemeClr val="tx1"/>
                  </a:solidFill>
                  <a:effectLst/>
                  <a:latin typeface="Arial" panose="020B0604020202020204" pitchFamily="34" charset="0"/>
                </a:rPr>
                <a:t> 300 </a:t>
              </a:r>
              <a:r>
                <a:rPr kumimoji="0" lang="en-US" altLang="en-US" sz="1000" b="0" i="0" u="none" strike="noStrike" cap="none" normalizeH="0" baseline="0" dirty="0" err="1">
                  <a:ln>
                    <a:noFill/>
                  </a:ln>
                  <a:solidFill>
                    <a:schemeClr val="tx1"/>
                  </a:solidFill>
                  <a:effectLst/>
                  <a:latin typeface="Arial" panose="020B0604020202020204" pitchFamily="34" charset="0"/>
                </a:rPr>
                <a:t>etnis</a:t>
              </a:r>
              <a:r>
                <a:rPr kumimoji="0" lang="en-US" altLang="en-US" sz="1000" b="0" i="0" u="none" strike="noStrike" cap="none" normalizeH="0" baseline="0" dirty="0">
                  <a:ln>
                    <a:noFill/>
                  </a:ln>
                  <a:solidFill>
                    <a:schemeClr val="tx1"/>
                  </a:solidFill>
                  <a:effectLst/>
                  <a:latin typeface="Arial" panose="020B0604020202020204" pitchFamily="34" charset="0"/>
                </a:rPr>
                <a:t> di </a:t>
              </a:r>
              <a:r>
                <a:rPr kumimoji="0" lang="en-US" altLang="en-US" sz="1000" b="0" i="0" u="none" strike="noStrike" cap="none" normalizeH="0" baseline="0" dirty="0" err="1">
                  <a:ln>
                    <a:noFill/>
                  </a:ln>
                  <a:solidFill>
                    <a:schemeClr val="tx1"/>
                  </a:solidFill>
                  <a:effectLst/>
                  <a:latin typeface="Arial" panose="020B0604020202020204" pitchFamily="34" charset="0"/>
                </a:rPr>
                <a:t>sekitar</a:t>
              </a:r>
              <a:r>
                <a:rPr kumimoji="0" lang="en-US" altLang="en-US" sz="1000" b="0" i="0" u="none" strike="noStrike" cap="none" normalizeH="0" baseline="0" dirty="0">
                  <a:ln>
                    <a:noFill/>
                  </a:ln>
                  <a:solidFill>
                    <a:schemeClr val="tx1"/>
                  </a:solidFill>
                  <a:effectLst/>
                  <a:latin typeface="Arial" panose="020B0604020202020204" pitchFamily="34" charset="0"/>
                </a:rPr>
                <a:t> 6.000 </a:t>
              </a:r>
              <a:r>
                <a:rPr kumimoji="0" lang="en-US" altLang="en-US" sz="1000" b="0" i="0" u="none" strike="noStrike" cap="none" normalizeH="0" baseline="0" dirty="0" err="1">
                  <a:ln>
                    <a:noFill/>
                  </a:ln>
                  <a:solidFill>
                    <a:schemeClr val="tx1"/>
                  </a:solidFill>
                  <a:effectLst/>
                  <a:latin typeface="Arial" panose="020B0604020202020204" pitchFamily="34" charset="0"/>
                </a:rPr>
                <a:t>pulau</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berpenghuni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Terdapat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sekitar</a:t>
              </a:r>
              <a:r>
                <a:rPr kumimoji="0" lang="en-US" altLang="en-US" sz="1000" b="0" i="0" u="none" strike="noStrike" cap="none" normalizeH="0" baseline="0" dirty="0">
                  <a:ln>
                    <a:noFill/>
                  </a:ln>
                  <a:solidFill>
                    <a:schemeClr val="tx1"/>
                  </a:solidFill>
                  <a:effectLst/>
                  <a:latin typeface="Arial" panose="020B0604020202020204" pitchFamily="34" charset="0"/>
                </a:rPr>
                <a:t> 5.350 </a:t>
              </a:r>
              <a:r>
                <a:rPr kumimoji="0" lang="en-US" altLang="en-US" sz="1000" b="0" i="0" u="none" strike="noStrike" cap="none" normalizeH="0" baseline="0" dirty="0" err="1">
                  <a:ln>
                    <a:noFill/>
                  </a:ln>
                  <a:solidFill>
                    <a:schemeClr val="tx1"/>
                  </a:solidFill>
                  <a:effectLst/>
                  <a:latin typeface="Arial" panose="020B0604020202020204" pitchFamily="34" charset="0"/>
                </a:rPr>
                <a:t>resep</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tradisional</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dengan</a:t>
              </a:r>
              <a:r>
                <a:rPr kumimoji="0" lang="en-US" altLang="en-US" sz="1000" b="0" i="0" u="none" strike="noStrike" cap="none" normalizeH="0" baseline="0" dirty="0">
                  <a:ln>
                    <a:noFill/>
                  </a:ln>
                  <a:solidFill>
                    <a:schemeClr val="tx1"/>
                  </a:solidFill>
                  <a:effectLst/>
                  <a:latin typeface="Arial" panose="020B0604020202020204" pitchFamily="34" charset="0"/>
                </a:rPr>
                <a:t> 30 yang </a:t>
              </a:r>
              <a:r>
                <a:rPr kumimoji="0" lang="en-US" altLang="en-US" sz="1000" b="0" i="0" u="none" strike="noStrike" cap="none" normalizeH="0" baseline="0" dirty="0" err="1">
                  <a:ln>
                    <a:noFill/>
                  </a:ln>
                  <a:solidFill>
                    <a:schemeClr val="tx1"/>
                  </a:solidFill>
                  <a:effectLst/>
                  <a:latin typeface="Arial" panose="020B0604020202020204" pitchFamily="34" charset="0"/>
                </a:rPr>
                <a:t>dianggap</a:t>
              </a:r>
              <a:r>
                <a:rPr kumimoji="0" lang="en-US" altLang="en-US" sz="1000" b="0" i="0" u="none" strike="noStrike" cap="none" normalizeH="0" baseline="0" dirty="0">
                  <a:ln>
                    <a:noFill/>
                  </a:ln>
                  <a:solidFill>
                    <a:schemeClr val="tx1"/>
                  </a:solidFill>
                  <a:effectLst/>
                  <a:latin typeface="Arial" panose="020B0604020202020204" pitchFamily="34" charset="0"/>
                </a:rPr>
                <a:t> paling </a:t>
              </a:r>
              <a:r>
                <a:rPr kumimoji="0" lang="en-US" altLang="en-US" sz="1000" b="0" i="0" u="none" strike="noStrike" cap="none" normalizeH="0" baseline="0" dirty="0" err="1">
                  <a:ln>
                    <a:noFill/>
                  </a:ln>
                  <a:solidFill>
                    <a:schemeClr val="tx1"/>
                  </a:solidFill>
                  <a:effectLst/>
                  <a:latin typeface="Arial" panose="020B0604020202020204" pitchFamily="34" charset="0"/>
                </a:rPr>
                <a:t>penting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Masakannya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mencakup</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hidangan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dari</a:t>
              </a:r>
              <a:r>
                <a:rPr kumimoji="0" lang="en-US" altLang="en-US" sz="1000" b="0" i="0" u="none" strike="noStrike" cap="none" normalizeH="0" baseline="0" dirty="0">
                  <a:ln>
                    <a:noFill/>
                  </a:ln>
                  <a:solidFill>
                    <a:schemeClr val="tx1"/>
                  </a:solidFill>
                  <a:effectLst/>
                  <a:latin typeface="Arial" panose="020B0604020202020204" pitchFamily="34" charset="0"/>
                </a:rPr>
                <a:t> nasi </a:t>
              </a:r>
              <a:r>
                <a:rPr kumimoji="0" lang="en-US" altLang="en-US" sz="1000" b="0" i="0" u="none" strike="noStrike" cap="none" normalizeH="0" baseline="0" dirty="0" err="1">
                  <a:ln>
                    <a:noFill/>
                  </a:ln>
                  <a:solidFill>
                    <a:schemeClr val="tx1"/>
                  </a:solidFill>
                  <a:effectLst/>
                  <a:latin typeface="Arial" panose="020B0604020202020204" pitchFamily="34" charset="0"/>
                </a:rPr>
                <a:t>hingga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jajanan</a:t>
              </a:r>
              <a:r>
                <a:rPr kumimoji="0" lang="en-US" altLang="en-US" sz="1000" b="0" i="0" u="none" strike="noStrike" cap="none" normalizeH="0" baseline="0" dirty="0">
                  <a:ln>
                    <a:noFill/>
                  </a:ln>
                  <a:solidFill>
                    <a:schemeClr val="tx1"/>
                  </a:solidFill>
                  <a:effectLst/>
                  <a:latin typeface="Arial" panose="020B0604020202020204" pitchFamily="34" charset="0"/>
                </a:rPr>
                <a:t> kaki lima, </a:t>
              </a:r>
              <a:r>
                <a:rPr kumimoji="0" lang="en-US" altLang="en-US" sz="1000" b="0" i="0" u="none" strike="noStrike" cap="none" normalizeH="0" baseline="0" dirty="0" err="1">
                  <a:ln>
                    <a:noFill/>
                  </a:ln>
                  <a:solidFill>
                    <a:schemeClr val="tx1"/>
                  </a:solidFill>
                  <a:effectLst/>
                  <a:latin typeface="Arial" panose="020B0604020202020204" pitchFamily="34" charset="0"/>
                </a:rPr>
                <a:t>dipengaruhi</a:t>
              </a:r>
              <a:r>
                <a:rPr kumimoji="0" lang="en-US" altLang="en-US" sz="1000" b="0" i="0" u="none" strike="noStrike" cap="none" normalizeH="0" baseline="0" dirty="0">
                  <a:ln>
                    <a:noFill/>
                  </a:ln>
                  <a:solidFill>
                    <a:schemeClr val="tx1"/>
                  </a:solidFill>
                  <a:effectLst/>
                  <a:latin typeface="Arial" panose="020B0604020202020204" pitchFamily="34" charset="0"/>
                </a:rPr>
                <a:t> oleh </a:t>
              </a:r>
              <a:r>
                <a:rPr kumimoji="0" lang="en-US" altLang="en-US" sz="1000" b="0" i="0" u="none" strike="noStrike" cap="none" normalizeH="0" baseline="0" dirty="0" err="1">
                  <a:ln>
                    <a:noFill/>
                  </a:ln>
                  <a:solidFill>
                    <a:schemeClr val="tx1"/>
                  </a:solidFill>
                  <a:effectLst/>
                  <a:latin typeface="Arial" panose="020B0604020202020204" pitchFamily="34" charset="0"/>
                </a:rPr>
                <a:t>budaya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lokal</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serta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asing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seperti</a:t>
              </a:r>
              <a:r>
                <a:rPr kumimoji="0" lang="en-US" altLang="en-US" sz="1000" b="0" i="0" u="none" strike="noStrike" cap="none" normalizeH="0" baseline="0" dirty="0">
                  <a:ln>
                    <a:noFill/>
                  </a:ln>
                  <a:solidFill>
                    <a:schemeClr val="tx1"/>
                  </a:solidFill>
                  <a:effectLst/>
                  <a:latin typeface="Arial" panose="020B0604020202020204" pitchFamily="34" charset="0"/>
                </a:rPr>
                <a:t> India, Timur Tengah, </a:t>
              </a:r>
              <a:r>
                <a:rPr kumimoji="0" lang="en-US" altLang="en-US" sz="1000" b="0" i="0" u="none" strike="noStrike" cap="none" normalizeH="0" baseline="0" dirty="0" err="1">
                  <a:ln>
                    <a:noFill/>
                  </a:ln>
                  <a:solidFill>
                    <a:schemeClr val="tx1"/>
                  </a:solidFill>
                  <a:effectLst/>
                  <a:latin typeface="Arial" panose="020B0604020202020204" pitchFamily="34" charset="0"/>
                </a:rPr>
                <a:t>Tionghoa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Polinesia</a:t>
              </a:r>
              <a:r>
                <a:rPr kumimoji="0" lang="en-US" altLang="en-US" sz="1000" b="0" i="0" u="none" strike="noStrike" cap="none" normalizeH="0" baseline="0" dirty="0">
                  <a:ln>
                    <a:noFill/>
                  </a:ln>
                  <a:solidFill>
                    <a:schemeClr val="tx1"/>
                  </a:solidFill>
                  <a:effectLst/>
                  <a:latin typeface="Arial" panose="020B0604020202020204" pitchFamily="34" charset="0"/>
                </a:rPr>
                <a:t>, dan Melanesia.</a:t>
              </a:r>
            </a:p>
          </p:txBody>
        </p:sp>
        <p:sp>
          <p:nvSpPr>
            <p:cNvPr id="9" name="Google Shape;334;p46">
              <a:extLst>
                <a:ext uri="{FF2B5EF4-FFF2-40B4-BE49-F238E27FC236}">
                  <a16:creationId xmlns:a16="http://schemas.microsoft.com/office/drawing/2014/main" id="{B0767924-E623-0986-CA86-17B49379A372}"/>
                </a:ext>
              </a:extLst>
            </p:cNvPr>
            <p:cNvSpPr txBox="1"/>
            <p:nvPr/>
          </p:nvSpPr>
          <p:spPr>
            <a:xfrm>
              <a:off x="2078299" y="1309542"/>
              <a:ext cx="4805907" cy="1015663"/>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Dataset </a:t>
              </a:r>
              <a:r>
                <a:rPr kumimoji="0" lang="en-US" altLang="en-US" sz="1000" b="0" i="0" u="none" strike="noStrike" cap="none" normalizeH="0" baseline="0" dirty="0" err="1">
                  <a:ln>
                    <a:noFill/>
                  </a:ln>
                  <a:solidFill>
                    <a:schemeClr val="tx1"/>
                  </a:solidFill>
                  <a:effectLst/>
                  <a:latin typeface="Arial" panose="020B0604020202020204" pitchFamily="34" charset="0"/>
                </a:rPr>
                <a:t>ini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menggambarkan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pengaruh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dimensi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budaya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khususnya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nilai</a:t>
              </a:r>
              <a:r>
                <a:rPr kumimoji="0" lang="en-US" altLang="en-US" sz="10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err="1">
                  <a:ln>
                    <a:noFill/>
                  </a:ln>
                  <a:solidFill>
                    <a:schemeClr val="tx1"/>
                  </a:solidFill>
                  <a:effectLst/>
                  <a:latin typeface="Arial" panose="020B0604020202020204" pitchFamily="34" charset="0"/>
                </a:rPr>
                <a:t>praktik</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budaya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dalam</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pola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konsumsi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pangan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masyarakat</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perkotaan</a:t>
              </a:r>
              <a:r>
                <a:rPr kumimoji="0" lang="en-US" altLang="en-US" sz="1000" b="0" i="0" u="none" strike="noStrike" cap="none" normalizeH="0" baseline="0" dirty="0">
                  <a:ln>
                    <a:noFill/>
                  </a:ln>
                  <a:solidFill>
                    <a:schemeClr val="tx1"/>
                  </a:solidFill>
                  <a:effectLst/>
                  <a:latin typeface="Arial" panose="020B0604020202020204" pitchFamily="34" charset="0"/>
                </a:rPr>
                <a:t> di Indonesia. Data </a:t>
              </a:r>
              <a:r>
                <a:rPr kumimoji="0" lang="en-US" altLang="en-US" sz="1000" b="0" i="0" u="none" strike="noStrike" cap="none" normalizeH="0" baseline="0" dirty="0" err="1">
                  <a:ln>
                    <a:noFill/>
                  </a:ln>
                  <a:solidFill>
                    <a:schemeClr val="tx1"/>
                  </a:solidFill>
                  <a:effectLst/>
                  <a:latin typeface="Arial" panose="020B0604020202020204" pitchFamily="34" charset="0"/>
                </a:rPr>
                <a:t>dikumpulkan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dari</a:t>
              </a:r>
              <a:r>
                <a:rPr kumimoji="0" lang="en-US" altLang="en-US" sz="1000" b="0" i="0" u="none" strike="noStrike" cap="none" normalizeH="0" baseline="0" dirty="0">
                  <a:ln>
                    <a:noFill/>
                  </a:ln>
                  <a:solidFill>
                    <a:schemeClr val="tx1"/>
                  </a:solidFill>
                  <a:effectLst/>
                  <a:latin typeface="Arial" panose="020B0604020202020204" pitchFamily="34" charset="0"/>
                </a:rPr>
                <a:t> 710 </a:t>
              </a:r>
              <a:r>
                <a:rPr kumimoji="0" lang="en-US" altLang="en-US" sz="1000" b="0" i="0" u="none" strike="noStrike" cap="none" normalizeH="0" baseline="0" dirty="0" err="1">
                  <a:ln>
                    <a:noFill/>
                  </a:ln>
                  <a:solidFill>
                    <a:schemeClr val="tx1"/>
                  </a:solidFill>
                  <a:effectLst/>
                  <a:latin typeface="Arial" panose="020B0604020202020204" pitchFamily="34" charset="0"/>
                </a:rPr>
                <a:t>responden</a:t>
              </a:r>
              <a:r>
                <a:rPr kumimoji="0" lang="en-US" altLang="en-US" sz="1000" b="0" i="0" u="none" strike="noStrike" cap="none" normalizeH="0" baseline="0" dirty="0">
                  <a:ln>
                    <a:noFill/>
                  </a:ln>
                  <a:solidFill>
                    <a:schemeClr val="tx1"/>
                  </a:solidFill>
                  <a:effectLst/>
                  <a:latin typeface="Arial" panose="020B0604020202020204" pitchFamily="34" charset="0"/>
                </a:rPr>
                <a:t> di lima </a:t>
              </a:r>
              <a:r>
                <a:rPr kumimoji="0" lang="en-US" altLang="en-US" sz="1000" b="0" i="0" u="none" strike="noStrike" cap="none" normalizeH="0" baseline="0" dirty="0" err="1">
                  <a:ln>
                    <a:noFill/>
                  </a:ln>
                  <a:solidFill>
                    <a:schemeClr val="tx1"/>
                  </a:solidFill>
                  <a:effectLst/>
                  <a:latin typeface="Arial" panose="020B0604020202020204" pitchFamily="34" charset="0"/>
                </a:rPr>
                <a:t>kota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besar</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melalui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wawancara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langsung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Hasilnya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menunjukkan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bahwa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dimensi</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budaya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lebih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dominan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dibanding</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ekonomi</a:t>
              </a:r>
              <a:r>
                <a:rPr kumimoji="0" lang="en-US" altLang="en-US" sz="10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err="1">
                  <a:ln>
                    <a:noFill/>
                  </a:ln>
                  <a:solidFill>
                    <a:schemeClr val="tx1"/>
                  </a:solidFill>
                  <a:effectLst/>
                  <a:latin typeface="Arial" panose="020B0604020202020204" pitchFamily="34" charset="0"/>
                </a:rPr>
                <a:t>kesehatan</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terutama</a:t>
              </a:r>
              <a:r>
                <a:rPr kumimoji="0" lang="en-US" altLang="en-US" sz="1000" b="0" i="0" u="none" strike="noStrike" cap="none" normalizeH="0" baseline="0" dirty="0">
                  <a:ln>
                    <a:noFill/>
                  </a:ln>
                  <a:solidFill>
                    <a:schemeClr val="tx1"/>
                  </a:solidFill>
                  <a:effectLst/>
                  <a:latin typeface="Arial" panose="020B0604020202020204" pitchFamily="34" charset="0"/>
                </a:rPr>
                <a:t> pada </a:t>
              </a:r>
              <a:r>
                <a:rPr kumimoji="0" lang="en-US" altLang="en-US" sz="1000" b="0" i="0" u="none" strike="noStrike" cap="none" normalizeH="0" baseline="0" dirty="0" err="1">
                  <a:ln>
                    <a:noFill/>
                  </a:ln>
                  <a:solidFill>
                    <a:schemeClr val="tx1"/>
                  </a:solidFill>
                  <a:effectLst/>
                  <a:latin typeface="Arial" panose="020B0604020202020204" pitchFamily="34" charset="0"/>
                </a:rPr>
                <a:t>kelas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menengah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ke</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bawah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sementara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kelas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atas</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lebih</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dipengaruhi</a:t>
              </a:r>
              <a:r>
                <a:rPr kumimoji="0" lang="en-US" altLang="en-US" sz="1000" b="0" i="0" u="none" strike="noStrike" cap="none" normalizeH="0" baseline="0" dirty="0">
                  <a:ln>
                    <a:noFill/>
                  </a:ln>
                  <a:solidFill>
                    <a:schemeClr val="tx1"/>
                  </a:solidFill>
                  <a:effectLst/>
                  <a:latin typeface="Arial" panose="020B0604020202020204" pitchFamily="34" charset="0"/>
                </a:rPr>
                <a:t> oleh </a:t>
              </a:r>
              <a:r>
                <a:rPr kumimoji="0" lang="en-US" altLang="en-US" sz="1000" b="0" i="0" u="none" strike="noStrike" cap="none" normalizeH="0" baseline="0" dirty="0" err="1">
                  <a:ln>
                    <a:noFill/>
                  </a:ln>
                  <a:solidFill>
                    <a:schemeClr val="tx1"/>
                  </a:solidFill>
                  <a:effectLst/>
                  <a:latin typeface="Arial" panose="020B0604020202020204" pitchFamily="34" charset="0"/>
                </a:rPr>
                <a:t>faktor</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ekonomi</a:t>
              </a:r>
              <a:r>
                <a:rPr kumimoji="0" lang="en-US" altLang="en-US" sz="1000" b="0" i="0" u="none" strike="noStrike" cap="none" normalizeH="0" baseline="0" dirty="0">
                  <a:ln>
                    <a:noFill/>
                  </a:ln>
                  <a:solidFill>
                    <a:schemeClr val="tx1"/>
                  </a:solidFill>
                  <a:effectLst/>
                  <a:latin typeface="Arial" panose="020B0604020202020204" pitchFamily="34" charset="0"/>
                </a:rPr>
                <a:t> dan </a:t>
              </a:r>
              <a:r>
                <a:rPr kumimoji="0" lang="en-US" altLang="en-US" sz="1000" b="0" i="0" u="none" strike="noStrike" cap="none" normalizeH="0" baseline="0" dirty="0" err="1">
                  <a:ln>
                    <a:noFill/>
                  </a:ln>
                  <a:solidFill>
                    <a:schemeClr val="tx1"/>
                  </a:solidFill>
                  <a:effectLst/>
                  <a:latin typeface="Arial" panose="020B0604020202020204" pitchFamily="34" charset="0"/>
                </a:rPr>
                <a:t>gaya</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hidup</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panose="020B0604020202020204" pitchFamily="34" charset="0"/>
                </a:rPr>
                <a:t>sehat</a:t>
              </a:r>
              <a:r>
                <a:rPr kumimoji="0" lang="en-US" altLang="en-US" sz="1000" b="0" i="0" u="none" strike="noStrike" cap="none" normalizeH="0" baseline="0" dirty="0">
                  <a:ln>
                    <a:noFill/>
                  </a:ln>
                  <a:solidFill>
                    <a:schemeClr val="tx1"/>
                  </a:solidFill>
                  <a:effectLst/>
                  <a:latin typeface="Arial" panose="020B0604020202020204" pitchFamily="34" charset="0"/>
                </a:rPr>
                <a:t> modern.</a:t>
              </a:r>
            </a:p>
          </p:txBody>
        </p:sp>
      </p:grpSp>
    </p:spTree>
    <p:extLst>
      <p:ext uri="{BB962C8B-B14F-4D97-AF65-F5344CB8AC3E}">
        <p14:creationId xmlns:p14="http://schemas.microsoft.com/office/powerpoint/2010/main" val="32268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835"/>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EDA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3" name="Picture 2">
            <a:extLst>
              <a:ext uri="{FF2B5EF4-FFF2-40B4-BE49-F238E27FC236}">
                <a16:creationId xmlns:a16="http://schemas.microsoft.com/office/drawing/2014/main" id="{4A573216-EC54-74AC-9470-4C430EB064D0}"/>
              </a:ext>
            </a:extLst>
          </p:cNvPr>
          <p:cNvPicPr>
            <a:picLocks noChangeAspect="1"/>
          </p:cNvPicPr>
          <p:nvPr/>
        </p:nvPicPr>
        <p:blipFill>
          <a:blip r:embed="rId4"/>
          <a:srcRect/>
          <a:stretch/>
        </p:blipFill>
        <p:spPr>
          <a:xfrm>
            <a:off x="4512472" y="1419130"/>
            <a:ext cx="2957535" cy="1465310"/>
          </a:xfrm>
          <a:prstGeom prst="rect">
            <a:avLst/>
          </a:prstGeom>
        </p:spPr>
      </p:pic>
      <p:pic>
        <p:nvPicPr>
          <p:cNvPr id="5" name="Picture 4">
            <a:extLst>
              <a:ext uri="{FF2B5EF4-FFF2-40B4-BE49-F238E27FC236}">
                <a16:creationId xmlns:a16="http://schemas.microsoft.com/office/drawing/2014/main" id="{7D86D7FA-1843-EC06-6A8A-6B69895F0EBB}"/>
              </a:ext>
            </a:extLst>
          </p:cNvPr>
          <p:cNvPicPr>
            <a:picLocks noChangeAspect="1"/>
          </p:cNvPicPr>
          <p:nvPr/>
        </p:nvPicPr>
        <p:blipFill>
          <a:blip r:embed="rId5"/>
          <a:stretch>
            <a:fillRect/>
          </a:stretch>
        </p:blipFill>
        <p:spPr>
          <a:xfrm>
            <a:off x="7470007" y="1436140"/>
            <a:ext cx="1593153" cy="1467454"/>
          </a:xfrm>
          <a:prstGeom prst="rect">
            <a:avLst/>
          </a:prstGeom>
        </p:spPr>
      </p:pic>
      <p:pic>
        <p:nvPicPr>
          <p:cNvPr id="7" name="Picture 6">
            <a:extLst>
              <a:ext uri="{FF2B5EF4-FFF2-40B4-BE49-F238E27FC236}">
                <a16:creationId xmlns:a16="http://schemas.microsoft.com/office/drawing/2014/main" id="{F9568FDD-8F77-C78A-E4A6-792661D45633}"/>
              </a:ext>
            </a:extLst>
          </p:cNvPr>
          <p:cNvPicPr>
            <a:picLocks noChangeAspect="1"/>
          </p:cNvPicPr>
          <p:nvPr/>
        </p:nvPicPr>
        <p:blipFill>
          <a:blip r:embed="rId6"/>
          <a:stretch>
            <a:fillRect/>
          </a:stretch>
        </p:blipFill>
        <p:spPr>
          <a:xfrm>
            <a:off x="2550448" y="1437212"/>
            <a:ext cx="1962025" cy="1465310"/>
          </a:xfrm>
          <a:prstGeom prst="rect">
            <a:avLst/>
          </a:prstGeom>
        </p:spPr>
      </p:pic>
      <p:pic>
        <p:nvPicPr>
          <p:cNvPr id="4" name="Picture 3">
            <a:extLst>
              <a:ext uri="{FF2B5EF4-FFF2-40B4-BE49-F238E27FC236}">
                <a16:creationId xmlns:a16="http://schemas.microsoft.com/office/drawing/2014/main" id="{6AED8DF0-BCEB-1576-473E-2D2C823A0910}"/>
              </a:ext>
            </a:extLst>
          </p:cNvPr>
          <p:cNvPicPr>
            <a:picLocks noChangeAspect="1"/>
          </p:cNvPicPr>
          <p:nvPr/>
        </p:nvPicPr>
        <p:blipFill>
          <a:blip r:embed="rId7"/>
          <a:stretch>
            <a:fillRect/>
          </a:stretch>
        </p:blipFill>
        <p:spPr>
          <a:xfrm>
            <a:off x="85929" y="1419130"/>
            <a:ext cx="2456259" cy="1465311"/>
          </a:xfrm>
          <a:prstGeom prst="rect">
            <a:avLst/>
          </a:prstGeom>
        </p:spPr>
      </p:pic>
      <p:grpSp>
        <p:nvGrpSpPr>
          <p:cNvPr id="12" name="Group 11">
            <a:extLst>
              <a:ext uri="{FF2B5EF4-FFF2-40B4-BE49-F238E27FC236}">
                <a16:creationId xmlns:a16="http://schemas.microsoft.com/office/drawing/2014/main" id="{B90850A0-64A2-9818-002B-4BE4FD86E986}"/>
              </a:ext>
            </a:extLst>
          </p:cNvPr>
          <p:cNvGrpSpPr/>
          <p:nvPr/>
        </p:nvGrpSpPr>
        <p:grpSpPr>
          <a:xfrm>
            <a:off x="257829" y="2902522"/>
            <a:ext cx="8628341" cy="1708869"/>
            <a:chOff x="-2109" y="2992604"/>
            <a:chExt cx="8628341" cy="1708869"/>
          </a:xfrm>
        </p:grpSpPr>
        <p:pic>
          <p:nvPicPr>
            <p:cNvPr id="8" name="Picture 7">
              <a:extLst>
                <a:ext uri="{FF2B5EF4-FFF2-40B4-BE49-F238E27FC236}">
                  <a16:creationId xmlns:a16="http://schemas.microsoft.com/office/drawing/2014/main" id="{D7F22283-0BA3-9B6E-0B6A-B441A7F77961}"/>
                </a:ext>
              </a:extLst>
            </p:cNvPr>
            <p:cNvPicPr>
              <a:picLocks noChangeAspect="1"/>
            </p:cNvPicPr>
            <p:nvPr/>
          </p:nvPicPr>
          <p:blipFill>
            <a:blip r:embed="rId8"/>
            <a:stretch>
              <a:fillRect/>
            </a:stretch>
          </p:blipFill>
          <p:spPr>
            <a:xfrm>
              <a:off x="-2109" y="2992604"/>
              <a:ext cx="4023084" cy="1708869"/>
            </a:xfrm>
            <a:prstGeom prst="rect">
              <a:avLst/>
            </a:prstGeom>
          </p:spPr>
        </p:pic>
        <p:pic>
          <p:nvPicPr>
            <p:cNvPr id="10" name="Picture 9">
              <a:extLst>
                <a:ext uri="{FF2B5EF4-FFF2-40B4-BE49-F238E27FC236}">
                  <a16:creationId xmlns:a16="http://schemas.microsoft.com/office/drawing/2014/main" id="{19A16A80-6E4A-9C6F-7015-0468E6075E41}"/>
                </a:ext>
              </a:extLst>
            </p:cNvPr>
            <p:cNvPicPr>
              <a:picLocks noChangeAspect="1"/>
            </p:cNvPicPr>
            <p:nvPr/>
          </p:nvPicPr>
          <p:blipFill>
            <a:blip r:embed="rId9"/>
            <a:stretch>
              <a:fillRect/>
            </a:stretch>
          </p:blipFill>
          <p:spPr>
            <a:xfrm>
              <a:off x="4020975" y="2992604"/>
              <a:ext cx="4605257" cy="1708869"/>
            </a:xfrm>
            <a:prstGeom prst="rect">
              <a:avLst/>
            </a:prstGeom>
          </p:spPr>
        </p:pic>
      </p:grpSp>
    </p:spTree>
    <p:extLst>
      <p:ext uri="{BB962C8B-B14F-4D97-AF65-F5344CB8AC3E}">
        <p14:creationId xmlns:p14="http://schemas.microsoft.com/office/powerpoint/2010/main" val="1591542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902</TotalTime>
  <Words>1093</Words>
  <Application>Microsoft Office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Wingdings</vt:lpstr>
      <vt:lpstr>Outfit</vt:lpstr>
      <vt:lpstr>Calibri</vt:lpstr>
      <vt:lpstr>Outfit SemiBold</vt:lpstr>
      <vt:lpstr>Plus Jakarta Sans</vt:lpstr>
      <vt:lpstr>Consolas</vt:lpstr>
      <vt:lpstr>Simple Light</vt:lpstr>
      <vt:lpstr>Simple Light</vt:lpstr>
      <vt:lpstr>Office Theme</vt:lpstr>
      <vt:lpstr>What do you like:</vt:lpstr>
      <vt:lpstr>Background</vt:lpstr>
      <vt:lpstr>PowerPoint Presentation</vt:lpstr>
      <vt:lpstr>Outline :</vt:lpstr>
      <vt:lpstr>What are we talking about</vt:lpstr>
      <vt:lpstr>Analisis ini bertujuan untuk memahami preferensi makanan masyarakat Indonesia dengan menggabungkan data konsumsi makanan, nutrisi, dan resep tradisional Indonesia. Melalui proses pembersihan data, transformasi fitur, pemetaan antara bahan resep dan kandungan nutrisi, serta teknik klasterisasi menggunakan algoritma machine learning, proyek ini menghasilkan pengelompokan (klaster) makanan berdasarkan kandungan kalori, tingkat kesukaan (loves), dan karakteristik bahan. Hasil klasterisasi ini memberikan wawasan awal terhadap pola konsumsi, kesadaran gizi, serta potensi segmentasi makanan tradisional yang dapat dimanfaatkan untuk riset perilaku konsumen dan strategi kesehatan publik.</vt:lpstr>
      <vt:lpstr>Present data</vt:lpstr>
      <vt:lpstr>PowerPoint Presentation</vt:lpstr>
      <vt:lpstr>EDA</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19</cp:revision>
  <dcterms:modified xsi:type="dcterms:W3CDTF">2025-04-19T00:57:44Z</dcterms:modified>
</cp:coreProperties>
</file>