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17"/>
  </p:notesMasterIdLst>
  <p:sldIdLst>
    <p:sldId id="256" r:id="rId4"/>
    <p:sldId id="292" r:id="rId5"/>
    <p:sldId id="258" r:id="rId6"/>
    <p:sldId id="257" r:id="rId7"/>
    <p:sldId id="259" r:id="rId8"/>
    <p:sldId id="277" r:id="rId9"/>
    <p:sldId id="278" r:id="rId10"/>
    <p:sldId id="294" r:id="rId11"/>
    <p:sldId id="279" r:id="rId12"/>
    <p:sldId id="293" r:id="rId13"/>
    <p:sldId id="295" r:id="rId14"/>
    <p:sldId id="272" r:id="rId15"/>
    <p:sldId id="288" r:id="rId16"/>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Outfit" panose="020B0604020202020204" charset="0"/>
      <p:regular r:id="rId22"/>
      <p:bold r:id="rId23"/>
    </p:embeddedFont>
    <p:embeddedFont>
      <p:font typeface="Outfit SemiBold" panose="020B0604020202020204" charset="0"/>
      <p:regular r:id="rId24"/>
      <p:bold r:id="rId25"/>
    </p:embeddedFont>
    <p:embeddedFont>
      <p:font typeface="Plus Jakarta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BD58"/>
    <a:srgbClr val="48A8C4"/>
    <a:srgbClr val="CCFF66"/>
    <a:srgbClr val="FFFF66"/>
    <a:srgbClr val="F08B3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3D4C7A-0556-4E45-9826-DAF6E0AA9D57}">
  <a:tblStyle styleId="{523D4C7A-0556-4E45-9826-DAF6E0AA9D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74" d="100"/>
          <a:sy n="74" d="100"/>
        </p:scale>
        <p:origin x="1012" y="36"/>
      </p:cViewPr>
      <p:guideLst>
        <p:guide orient="horz" pos="162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font" Target="fonts/font4.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516e7fd8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516e7fd8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2B3AEF37-8DF3-B59E-52EB-2A688537669C}"/>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816A9506-6AAC-C1B6-4EB1-CEAF9C8ADD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FF034E51-454F-FCCC-2DBA-4B327A780C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9229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0895CAA9-8307-C796-8BDC-8B753E0DE3DD}"/>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9F26B629-BF09-C46C-D1AE-331A650BA0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05BFABC8-CC2B-1170-FA8A-B5496A3EB0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0161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2516e7fd8f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g32516e7fd8f_0_6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58750" indent="0">
              <a:lnSpc>
                <a:spcPts val="1425"/>
              </a:lnSpc>
              <a:buNone/>
            </a:pP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Dampak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Ekonomi 2008:</a:t>
            </a:r>
          </a:p>
          <a:p>
            <a:pPr marL="158750" indent="0">
              <a:lnSpc>
                <a:spcPts val="1425"/>
              </a:lnSpc>
              <a:buNone/>
            </a:pP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ekonomi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memengaruhi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distribusi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peningkatan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fokus</a:t>
            </a:r>
            <a:r>
              <a:rPr lang="en-US" b="0" dirty="0">
                <a:solidFill>
                  <a:srgbClr val="D4D4D4"/>
                </a:solidFill>
                <a:effectLst/>
                <a:latin typeface="Consolas" panose="020B0609020204030204" pitchFamily="49" charset="0"/>
              </a:rPr>
              <a:t> pada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tinggi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setelah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tahun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tersebut</a:t>
            </a:r>
            <a:r>
              <a:rPr lang="en-US" b="0" dirty="0">
                <a:solidFill>
                  <a:srgbClr val="D4D4D4"/>
                </a:solidFill>
                <a:effectLst/>
                <a:latin typeface="Consolas" panose="020B0609020204030204" pitchFamily="49" charset="0"/>
              </a:rPr>
              <a:t>.</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Peran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Baik:</a:t>
            </a:r>
          </a:p>
          <a:p>
            <a:pPr marL="158750" indent="0">
              <a:lnSpc>
                <a:spcPts val="1425"/>
              </a:lnSpc>
              <a:buNone/>
            </a:pP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baik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tetap</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menjadi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tulang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punggung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publikasi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ilmiah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meskipun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sempat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menurun</a:t>
            </a:r>
            <a:r>
              <a:rPr lang="en-US" b="0" dirty="0">
                <a:solidFill>
                  <a:srgbClr val="D4D4D4"/>
                </a:solidFill>
                <a:effectLst/>
                <a:latin typeface="Consolas" panose="020B0609020204030204" pitchFamily="49" charset="0"/>
              </a:rPr>
              <a:t> pada 2008.</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Konsistensi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Sedang:</a:t>
            </a:r>
          </a:p>
          <a:p>
            <a:pPr marL="158750" indent="0">
              <a:lnSpc>
                <a:spcPts val="1425"/>
              </a:lnSpc>
              <a:buNone/>
            </a:pPr>
            <a:r>
              <a:rPr lang="en-US" b="0" dirty="0" err="1">
                <a:solidFill>
                  <a:srgbClr val="D4D4D4"/>
                </a:solidFill>
                <a:effectLst/>
                <a:latin typeface="Consolas" panose="020B0609020204030204" pitchFamily="49" charset="0"/>
              </a:rPr>
              <a:t>Kategori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ini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menunjukkan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dinamika</a:t>
            </a:r>
            <a:r>
              <a:rPr lang="en-US" b="0" dirty="0">
                <a:solidFill>
                  <a:srgbClr val="D4D4D4"/>
                </a:solidFill>
                <a:effectLst/>
                <a:latin typeface="Consolas" panose="020B0609020204030204" pitchFamily="49" charset="0"/>
              </a:rPr>
              <a:t> yang </a:t>
            </a:r>
            <a:r>
              <a:rPr lang="en-US" b="0" dirty="0" err="1">
                <a:solidFill>
                  <a:srgbClr val="D4D4D4"/>
                </a:solidFill>
                <a:effectLst/>
                <a:latin typeface="Consolas" panose="020B0609020204030204" pitchFamily="49" charset="0"/>
              </a:rPr>
              <a:t>fluktuatif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mencerminkan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untuk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menyeimbangkan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kuantitas</a:t>
            </a:r>
            <a:r>
              <a:rPr lang="en-US" b="0" dirty="0">
                <a:solidFill>
                  <a:srgbClr val="D4D4D4"/>
                </a:solidFill>
                <a:effectLst/>
                <a:latin typeface="Consolas" panose="020B0609020204030204" pitchFamily="49" charset="0"/>
              </a:rPr>
              <a:t> dan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mungkin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karena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aksesibilitas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atau</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relevansinya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umum</a:t>
            </a:r>
            <a:r>
              <a:rPr lang="en-US" b="0" dirty="0">
                <a:solidFill>
                  <a:srgbClr val="D4D4D4"/>
                </a:solidFill>
                <a:effectLst/>
                <a:latin typeface="Consolas" panose="020B0609020204030204" pitchFamily="49" charset="0"/>
              </a:rPr>
              <a:t>).</a:t>
            </a: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a:extLst>
            <a:ext uri="{FF2B5EF4-FFF2-40B4-BE49-F238E27FC236}">
              <a16:creationId xmlns:a16="http://schemas.microsoft.com/office/drawing/2014/main" id="{AFD26F49-6A4B-54F6-7781-532BD4F09B27}"/>
            </a:ext>
          </a:extLst>
        </p:cNvPr>
        <p:cNvGrpSpPr/>
        <p:nvPr/>
      </p:nvGrpSpPr>
      <p:grpSpPr>
        <a:xfrm>
          <a:off x="0" y="0"/>
          <a:ext cx="0" cy="0"/>
          <a:chOff x="0" y="0"/>
          <a:chExt cx="0" cy="0"/>
        </a:xfrm>
      </p:grpSpPr>
      <p:sp>
        <p:nvSpPr>
          <p:cNvPr id="482" name="Google Shape;482;g32516e7fd8f_0_702:notes">
            <a:extLst>
              <a:ext uri="{FF2B5EF4-FFF2-40B4-BE49-F238E27FC236}">
                <a16:creationId xmlns:a16="http://schemas.microsoft.com/office/drawing/2014/main" id="{50D09059-5884-70ED-AACD-26467C76CC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2516e7fd8f_0_702:notes">
            <a:extLst>
              <a:ext uri="{FF2B5EF4-FFF2-40B4-BE49-F238E27FC236}">
                <a16:creationId xmlns:a16="http://schemas.microsoft.com/office/drawing/2014/main" id="{25216341-9299-F983-5DA2-38E7BC59C1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3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8C640AC8-F37D-D47D-97A4-F14D97B17DC4}"/>
            </a:ext>
          </a:extLst>
        </p:cNvPr>
        <p:cNvGrpSpPr/>
        <p:nvPr/>
      </p:nvGrpSpPr>
      <p:grpSpPr>
        <a:xfrm>
          <a:off x="0" y="0"/>
          <a:ext cx="0" cy="0"/>
          <a:chOff x="0" y="0"/>
          <a:chExt cx="0" cy="0"/>
        </a:xfrm>
      </p:grpSpPr>
      <p:sp>
        <p:nvSpPr>
          <p:cNvPr id="187" name="Google Shape;187;g32516e7fd8f_0_172:notes">
            <a:extLst>
              <a:ext uri="{FF2B5EF4-FFF2-40B4-BE49-F238E27FC236}">
                <a16:creationId xmlns:a16="http://schemas.microsoft.com/office/drawing/2014/main" id="{F242FC25-655E-863F-3A52-EE42C39502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a:extLst>
              <a:ext uri="{FF2B5EF4-FFF2-40B4-BE49-F238E27FC236}">
                <a16:creationId xmlns:a16="http://schemas.microsoft.com/office/drawing/2014/main" id="{764E6210-DACD-5EC3-5BE9-6112F2F795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10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516e7fd8f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2516e7fd8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516e7fd8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516e7fd8f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6B142022-D731-6AFC-6260-2A194F6F8044}"/>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F5E0607B-6DA9-2781-7DF8-1F1B7546BD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25A7B10-4319-DBAE-1CBB-1158E6ACC7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74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E53E26CD-E58D-40E7-1FB0-44902D7056E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D2FF4453-9A1A-F4B9-1664-99A1446A31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53A6E2C-9C78-05CF-29D0-A2FE2E231E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5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71822702-590F-9D3F-C79E-352B48CD911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97593461-36A4-922D-5506-0DF62D9B10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B052246C-118D-095E-0D46-0CCE7EC42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23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2514B8FC-09D8-D5A6-7C42-6690934640B2}"/>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A02152D1-C9B2-AE51-522D-92839E4BEA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63431CC2-ED54-0CC9-31D8-72F58BC3DE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425864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04" name="Google Shape;104;p2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7"/>
        <p:cNvGrpSpPr/>
        <p:nvPr/>
      </p:nvGrpSpPr>
      <p:grpSpPr>
        <a:xfrm>
          <a:off x="0" y="0"/>
          <a:ext cx="0" cy="0"/>
          <a:chOff x="0" y="0"/>
          <a:chExt cx="0" cy="0"/>
        </a:xfrm>
      </p:grpSpPr>
      <p:sp>
        <p:nvSpPr>
          <p:cNvPr id="108" name="Google Shape;108;p27"/>
          <p:cNvSpPr txBox="1">
            <a:spLocks noGrp="1"/>
          </p:cNvSpPr>
          <p:nvPr>
            <p:ph type="ftr" idx="11"/>
          </p:nvPr>
        </p:nvSpPr>
        <p:spPr>
          <a:xfrm>
            <a:off x="3108960" y="4783455"/>
            <a:ext cx="2926200" cy="2574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09" name="Google Shape;109;p27"/>
          <p:cNvSpPr txBox="1">
            <a:spLocks noGrp="1"/>
          </p:cNvSpPr>
          <p:nvPr>
            <p:ph type="dt" idx="10"/>
          </p:nvPr>
        </p:nvSpPr>
        <p:spPr>
          <a:xfrm>
            <a:off x="457200" y="4783455"/>
            <a:ext cx="2103000" cy="2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10" name="Google Shape;110;p27"/>
          <p:cNvSpPr txBox="1">
            <a:spLocks noGrp="1"/>
          </p:cNvSpPr>
          <p:nvPr>
            <p:ph type="sldNum" idx="12"/>
          </p:nvPr>
        </p:nvSpPr>
        <p:spPr>
          <a:xfrm>
            <a:off x="6583680" y="4783455"/>
            <a:ext cx="2103000" cy="138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28"/>
          <p:cNvSpPr txBox="1">
            <a:spLocks noGrp="1"/>
          </p:cNvSpPr>
          <p:nvPr>
            <p:ph type="ctrTitle"/>
          </p:nvPr>
        </p:nvSpPr>
        <p:spPr>
          <a:xfrm>
            <a:off x="685802" y="1597824"/>
            <a:ext cx="7772700" cy="1102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subTitle" idx="1"/>
          </p:nvPr>
        </p:nvSpPr>
        <p:spPr>
          <a:xfrm>
            <a:off x="1371603" y="2914657"/>
            <a:ext cx="6400800" cy="1314600"/>
          </a:xfrm>
          <a:prstGeom prst="rect">
            <a:avLst/>
          </a:prstGeom>
          <a:noFill/>
          <a:ln>
            <a:noFill/>
          </a:ln>
        </p:spPr>
        <p:txBody>
          <a:bodyPr spcFirstLastPara="1" wrap="square" lIns="91400" tIns="45700" rIns="91400" bIns="45700" anchor="t" anchorCtr="0">
            <a:normAutofit/>
          </a:bodyPr>
          <a:lstStyle>
            <a:lvl1pPr lvl="0" algn="ctr">
              <a:lnSpc>
                <a:spcPct val="100000"/>
              </a:lnSpc>
              <a:spcBef>
                <a:spcPts val="600"/>
              </a:spcBef>
              <a:spcAft>
                <a:spcPts val="0"/>
              </a:spcAft>
              <a:buClr>
                <a:srgbClr val="888888"/>
              </a:buClr>
              <a:buSzPts val="3200"/>
              <a:buNone/>
              <a:defRPr>
                <a:solidFill>
                  <a:srgbClr val="888888"/>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50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14" name="Google Shape;114;p28"/>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8"/>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8"/>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29"/>
          <p:cNvSpPr txBox="1">
            <a:spLocks noGrp="1"/>
          </p:cNvSpPr>
          <p:nvPr>
            <p:ph type="title"/>
          </p:nvPr>
        </p:nvSpPr>
        <p:spPr>
          <a:xfrm>
            <a:off x="722314" y="3305184"/>
            <a:ext cx="7772700" cy="1021500"/>
          </a:xfrm>
          <a:prstGeom prst="rect">
            <a:avLst/>
          </a:prstGeom>
          <a:noFill/>
          <a:ln>
            <a:noFill/>
          </a:ln>
        </p:spPr>
        <p:txBody>
          <a:bodyPr spcFirstLastPara="1" wrap="square" lIns="91400" tIns="45700" rIns="91400"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9"/>
          <p:cNvSpPr txBox="1">
            <a:spLocks noGrp="1"/>
          </p:cNvSpPr>
          <p:nvPr>
            <p:ph type="body" idx="1"/>
          </p:nvPr>
        </p:nvSpPr>
        <p:spPr>
          <a:xfrm>
            <a:off x="722314" y="2180041"/>
            <a:ext cx="7772700" cy="11253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4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300"/>
              </a:spcBef>
              <a:spcAft>
                <a:spcPts val="0"/>
              </a:spcAft>
              <a:buClr>
                <a:srgbClr val="888888"/>
              </a:buClr>
              <a:buSzPts val="1400"/>
              <a:buNone/>
              <a:defRPr sz="1400">
                <a:solidFill>
                  <a:srgbClr val="888888"/>
                </a:solidFill>
              </a:defRPr>
            </a:lvl7pPr>
            <a:lvl8pPr marL="3657600" lvl="7" indent="-228600" algn="l">
              <a:lnSpc>
                <a:spcPct val="100000"/>
              </a:lnSpc>
              <a:spcBef>
                <a:spcPts val="300"/>
              </a:spcBef>
              <a:spcAft>
                <a:spcPts val="0"/>
              </a:spcAft>
              <a:buClr>
                <a:srgbClr val="888888"/>
              </a:buClr>
              <a:buSzPts val="1400"/>
              <a:buNone/>
              <a:defRPr sz="1400">
                <a:solidFill>
                  <a:srgbClr val="888888"/>
                </a:solidFill>
              </a:defRPr>
            </a:lvl8pPr>
            <a:lvl9pPr marL="4114800" lvl="8" indent="-228600" algn="l">
              <a:lnSpc>
                <a:spcPct val="100000"/>
              </a:lnSpc>
              <a:spcBef>
                <a:spcPts val="300"/>
              </a:spcBef>
              <a:spcAft>
                <a:spcPts val="0"/>
              </a:spcAft>
              <a:buClr>
                <a:srgbClr val="888888"/>
              </a:buClr>
              <a:buSzPts val="1400"/>
              <a:buNone/>
              <a:defRPr sz="1400">
                <a:solidFill>
                  <a:srgbClr val="888888"/>
                </a:solidFill>
              </a:defRPr>
            </a:lvl9pPr>
          </a:lstStyle>
          <a:p>
            <a:endParaRPr/>
          </a:p>
        </p:txBody>
      </p:sp>
      <p:sp>
        <p:nvSpPr>
          <p:cNvPr id="120" name="Google Shape;120;p29"/>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a:off x="350839" y="1228729"/>
            <a:ext cx="30828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6" name="Google Shape;126;p30"/>
          <p:cNvSpPr txBox="1">
            <a:spLocks noGrp="1"/>
          </p:cNvSpPr>
          <p:nvPr>
            <p:ph type="body" idx="2"/>
          </p:nvPr>
        </p:nvSpPr>
        <p:spPr>
          <a:xfrm>
            <a:off x="3586169" y="1228729"/>
            <a:ext cx="30843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7" name="Google Shape;127;p30"/>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0"/>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body" idx="1"/>
          </p:nvPr>
        </p:nvSpPr>
        <p:spPr>
          <a:xfrm>
            <a:off x="457200" y="1151337"/>
            <a:ext cx="40404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3" name="Google Shape;133;p31"/>
          <p:cNvSpPr txBox="1">
            <a:spLocks noGrp="1"/>
          </p:cNvSpPr>
          <p:nvPr>
            <p:ph type="body" idx="2"/>
          </p:nvPr>
        </p:nvSpPr>
        <p:spPr>
          <a:xfrm>
            <a:off x="457200" y="1631161"/>
            <a:ext cx="40404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4" name="Google Shape;134;p31"/>
          <p:cNvSpPr txBox="1">
            <a:spLocks noGrp="1"/>
          </p:cNvSpPr>
          <p:nvPr>
            <p:ph type="body" idx="3"/>
          </p:nvPr>
        </p:nvSpPr>
        <p:spPr>
          <a:xfrm>
            <a:off x="4645033" y="1151337"/>
            <a:ext cx="40419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5" name="Google Shape;135;p31"/>
          <p:cNvSpPr txBox="1">
            <a:spLocks noGrp="1"/>
          </p:cNvSpPr>
          <p:nvPr>
            <p:ph type="body" idx="4"/>
          </p:nvPr>
        </p:nvSpPr>
        <p:spPr>
          <a:xfrm>
            <a:off x="4645033" y="1631161"/>
            <a:ext cx="40419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6" name="Google Shape;136;p31"/>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1"/>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2"/>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3"/>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3"/>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3"/>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457201" y="204788"/>
            <a:ext cx="3008100" cy="8715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4"/>
          <p:cNvSpPr txBox="1">
            <a:spLocks noGrp="1"/>
          </p:cNvSpPr>
          <p:nvPr>
            <p:ph type="body" idx="1"/>
          </p:nvPr>
        </p:nvSpPr>
        <p:spPr>
          <a:xfrm>
            <a:off x="3575055" y="204789"/>
            <a:ext cx="5111700" cy="4389900"/>
          </a:xfrm>
          <a:prstGeom prst="rect">
            <a:avLst/>
          </a:prstGeom>
          <a:noFill/>
          <a:ln>
            <a:noFill/>
          </a:ln>
        </p:spPr>
        <p:txBody>
          <a:bodyPr spcFirstLastPara="1" wrap="square" lIns="91400" tIns="45700" rIns="91400" bIns="45700" anchor="t" anchorCtr="0">
            <a:normAutofit/>
          </a:bodyPr>
          <a:lstStyle>
            <a:lvl1pPr marL="457200" lvl="0" indent="-431800" algn="l">
              <a:lnSpc>
                <a:spcPct val="100000"/>
              </a:lnSpc>
              <a:spcBef>
                <a:spcPts val="600"/>
              </a:spcBef>
              <a:spcAft>
                <a:spcPts val="0"/>
              </a:spcAft>
              <a:buClr>
                <a:schemeClr val="dk1"/>
              </a:buClr>
              <a:buSzPts val="3200"/>
              <a:buChar char="•"/>
              <a:defRPr sz="3200"/>
            </a:lvl1pPr>
            <a:lvl2pPr marL="914400" lvl="1" indent="-406400" algn="l">
              <a:lnSpc>
                <a:spcPct val="100000"/>
              </a:lnSpc>
              <a:spcBef>
                <a:spcPts val="6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1" name="Google Shape;151;p34"/>
          <p:cNvSpPr txBox="1">
            <a:spLocks noGrp="1"/>
          </p:cNvSpPr>
          <p:nvPr>
            <p:ph type="body" idx="2"/>
          </p:nvPr>
        </p:nvSpPr>
        <p:spPr>
          <a:xfrm>
            <a:off x="457201" y="1076328"/>
            <a:ext cx="3008100" cy="35181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2" name="Google Shape;152;p34"/>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4"/>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5"/>
        <p:cNvGrpSpPr/>
        <p:nvPr/>
      </p:nvGrpSpPr>
      <p:grpSpPr>
        <a:xfrm>
          <a:off x="0" y="0"/>
          <a:ext cx="0" cy="0"/>
          <a:chOff x="0" y="0"/>
          <a:chExt cx="0" cy="0"/>
        </a:xfrm>
      </p:grpSpPr>
      <p:sp>
        <p:nvSpPr>
          <p:cNvPr id="156" name="Google Shape;156;p35"/>
          <p:cNvSpPr txBox="1">
            <a:spLocks noGrp="1"/>
          </p:cNvSpPr>
          <p:nvPr>
            <p:ph type="title"/>
          </p:nvPr>
        </p:nvSpPr>
        <p:spPr>
          <a:xfrm>
            <a:off x="1792291" y="3600459"/>
            <a:ext cx="5486400" cy="4251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5"/>
          <p:cNvSpPr>
            <a:spLocks noGrp="1"/>
          </p:cNvSpPr>
          <p:nvPr>
            <p:ph type="pic" idx="2"/>
          </p:nvPr>
        </p:nvSpPr>
        <p:spPr>
          <a:xfrm>
            <a:off x="1792291" y="459582"/>
            <a:ext cx="5486400" cy="3086100"/>
          </a:xfrm>
          <a:prstGeom prst="rect">
            <a:avLst/>
          </a:prstGeom>
          <a:noFill/>
          <a:ln>
            <a:noFill/>
          </a:ln>
        </p:spPr>
      </p:sp>
      <p:sp>
        <p:nvSpPr>
          <p:cNvPr id="158" name="Google Shape;158;p35"/>
          <p:cNvSpPr txBox="1">
            <a:spLocks noGrp="1"/>
          </p:cNvSpPr>
          <p:nvPr>
            <p:ph type="body" idx="1"/>
          </p:nvPr>
        </p:nvSpPr>
        <p:spPr>
          <a:xfrm>
            <a:off x="1792291" y="4025514"/>
            <a:ext cx="5486400" cy="6036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9" name="Google Shape;159;p3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2"/>
        <p:cNvGrpSpPr/>
        <p:nvPr/>
      </p:nvGrpSpPr>
      <p:grpSpPr>
        <a:xfrm>
          <a:off x="0" y="0"/>
          <a:ext cx="0" cy="0"/>
          <a:chOff x="0" y="0"/>
          <a:chExt cx="0" cy="0"/>
        </a:xfrm>
      </p:grpSpPr>
      <p:sp>
        <p:nvSpPr>
          <p:cNvPr id="163" name="Google Shape;163;p3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6"/>
          <p:cNvSpPr txBox="1">
            <a:spLocks noGrp="1"/>
          </p:cNvSpPr>
          <p:nvPr>
            <p:ph type="body" idx="1"/>
          </p:nvPr>
        </p:nvSpPr>
        <p:spPr>
          <a:xfrm rot="5400000">
            <a:off x="2874764" y="-1217396"/>
            <a:ext cx="3394500" cy="82296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65" name="Google Shape;165;p3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37"/>
          <p:cNvSpPr txBox="1">
            <a:spLocks noGrp="1"/>
          </p:cNvSpPr>
          <p:nvPr>
            <p:ph type="title"/>
          </p:nvPr>
        </p:nvSpPr>
        <p:spPr>
          <a:xfrm rot="5400000">
            <a:off x="3634235" y="1667692"/>
            <a:ext cx="4493400" cy="1579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7"/>
          <p:cNvSpPr txBox="1">
            <a:spLocks noGrp="1"/>
          </p:cNvSpPr>
          <p:nvPr>
            <p:ph type="body" idx="1"/>
          </p:nvPr>
        </p:nvSpPr>
        <p:spPr>
          <a:xfrm rot="5400000">
            <a:off x="398070" y="163492"/>
            <a:ext cx="4493400" cy="45879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71" name="Google Shape;171;p37"/>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7"/>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sz="1400">
                <a:solidFill>
                  <a:schemeClr val="dk2"/>
                </a:solidFill>
              </a:defRPr>
            </a:lvl2pPr>
            <a:lvl3pPr marL="1371600" lvl="2" indent="-317500">
              <a:lnSpc>
                <a:spcPct val="115000"/>
              </a:lnSpc>
              <a:spcBef>
                <a:spcPts val="0"/>
              </a:spcBef>
              <a:spcAft>
                <a:spcPts val="0"/>
              </a:spcAft>
              <a:buClr>
                <a:schemeClr val="dk2"/>
              </a:buClr>
              <a:buSzPts val="1400"/>
              <a:buChar char="■"/>
              <a:defRPr sz="1400">
                <a:solidFill>
                  <a:schemeClr val="dk2"/>
                </a:solidFill>
              </a:defRPr>
            </a:lvl3pPr>
            <a:lvl4pPr marL="1828800" lvl="3" indent="-317500">
              <a:lnSpc>
                <a:spcPct val="115000"/>
              </a:lnSpc>
              <a:spcBef>
                <a:spcPts val="0"/>
              </a:spcBef>
              <a:spcAft>
                <a:spcPts val="0"/>
              </a:spcAft>
              <a:buClr>
                <a:schemeClr val="dk2"/>
              </a:buClr>
              <a:buSzPts val="1400"/>
              <a:buChar char="●"/>
              <a:defRPr sz="1400">
                <a:solidFill>
                  <a:schemeClr val="dk2"/>
                </a:solidFill>
              </a:defRPr>
            </a:lvl4pPr>
            <a:lvl5pPr marL="2286000" lvl="4" indent="-317500">
              <a:lnSpc>
                <a:spcPct val="115000"/>
              </a:lnSpc>
              <a:spcBef>
                <a:spcPts val="0"/>
              </a:spcBef>
              <a:spcAft>
                <a:spcPts val="0"/>
              </a:spcAft>
              <a:buClr>
                <a:schemeClr val="dk2"/>
              </a:buClr>
              <a:buSzPts val="1400"/>
              <a:buChar char="○"/>
              <a:defRPr sz="1400">
                <a:solidFill>
                  <a:schemeClr val="dk2"/>
                </a:solidFill>
              </a:defRPr>
            </a:lvl5pPr>
            <a:lvl6pPr marL="2743200" lvl="5" indent="-317500">
              <a:lnSpc>
                <a:spcPct val="115000"/>
              </a:lnSpc>
              <a:spcBef>
                <a:spcPts val="0"/>
              </a:spcBef>
              <a:spcAft>
                <a:spcPts val="0"/>
              </a:spcAft>
              <a:buClr>
                <a:schemeClr val="dk2"/>
              </a:buClr>
              <a:buSzPts val="1400"/>
              <a:buChar char="■"/>
              <a:defRPr sz="1400">
                <a:solidFill>
                  <a:schemeClr val="dk2"/>
                </a:solidFill>
              </a:defRPr>
            </a:lvl6pPr>
            <a:lvl7pPr marL="3200400" lvl="6" indent="-317500">
              <a:lnSpc>
                <a:spcPct val="115000"/>
              </a:lnSpc>
              <a:spcBef>
                <a:spcPts val="0"/>
              </a:spcBef>
              <a:spcAft>
                <a:spcPts val="0"/>
              </a:spcAft>
              <a:buClr>
                <a:schemeClr val="dk2"/>
              </a:buClr>
              <a:buSzPts val="1400"/>
              <a:buChar char="●"/>
              <a:defRPr sz="1400">
                <a:solidFill>
                  <a:schemeClr val="dk2"/>
                </a:solidFill>
              </a:defRPr>
            </a:lvl7pPr>
            <a:lvl8pPr marL="3657600" lvl="7" indent="-317500">
              <a:lnSpc>
                <a:spcPct val="115000"/>
              </a:lnSpc>
              <a:spcBef>
                <a:spcPts val="0"/>
              </a:spcBef>
              <a:spcAft>
                <a:spcPts val="0"/>
              </a:spcAft>
              <a:buClr>
                <a:schemeClr val="dk2"/>
              </a:buClr>
              <a:buSzPts val="1400"/>
              <a:buChar char="○"/>
              <a:defRPr sz="1400">
                <a:solidFill>
                  <a:schemeClr val="dk2"/>
                </a:solidFill>
              </a:defRPr>
            </a:lvl8pPr>
            <a:lvl9pPr marL="4114800" lvl="8" indent="-31750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25"/>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marR="0" lvl="0" indent="-431800" algn="l">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2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hemeOverride" Target="../theme/themeOverride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hemeOverride" Target="../theme/themeOverride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hyperlink" Target="https://finalprojectfajrids29.streamlit.app/" TargetMode="External"/><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github.com/Fajrimughni/Final_Project_Fajri"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finalprojectfajrids29.streamlit.app/" TargetMode="Externa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notesSlide" Target="../notesSlides/notesSlide3.xml"/><Relationship Id="rId7" Type="http://schemas.openxmlformats.org/officeDocument/2006/relationships/hyperlink" Target="https://medium.com/@fajrimughni" TargetMode="External"/><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hyperlink" Target="https://www.linkedin.com/in/fajrimughni/" TargetMode="External"/><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github.com/Fajrimughni/Final_Project_Fajri/tree/mai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github.com/Fajrimughni/Final_Project_Fajri/blob/main/Penjelasan%20tiap%20Dataset%20Final%20Project.tx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7"/>
        <p:cNvGrpSpPr/>
        <p:nvPr/>
      </p:nvGrpSpPr>
      <p:grpSpPr>
        <a:xfrm>
          <a:off x="0" y="0"/>
          <a:ext cx="0" cy="0"/>
          <a:chOff x="0" y="0"/>
          <a:chExt cx="0" cy="0"/>
        </a:xfrm>
      </p:grpSpPr>
      <p:sp>
        <p:nvSpPr>
          <p:cNvPr id="178" name="Google Shape;178;p38"/>
          <p:cNvSpPr/>
          <p:nvPr/>
        </p:nvSpPr>
        <p:spPr>
          <a:xfrm>
            <a:off x="-1049844" y="1041881"/>
            <a:ext cx="7578900" cy="41016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79" name="Google Shape;179;p38"/>
          <p:cNvSpPr txBox="1">
            <a:spLocks noGrp="1"/>
          </p:cNvSpPr>
          <p:nvPr>
            <p:ph type="ctrTitle"/>
          </p:nvPr>
        </p:nvSpPr>
        <p:spPr>
          <a:xfrm>
            <a:off x="455100" y="1366250"/>
            <a:ext cx="5367730" cy="21564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US" sz="3600" dirty="0">
                <a:solidFill>
                  <a:schemeClr val="lt1"/>
                </a:solidFill>
                <a:latin typeface="Outfit SemiBold"/>
                <a:ea typeface="Outfit SemiBold"/>
                <a:cs typeface="Outfit SemiBold"/>
                <a:sym typeface="Outfit SemiBold"/>
              </a:rPr>
              <a:t>What do you like:</a:t>
            </a:r>
          </a:p>
        </p:txBody>
      </p:sp>
      <p:sp>
        <p:nvSpPr>
          <p:cNvPr id="180" name="Google Shape;180;p38"/>
          <p:cNvSpPr txBox="1">
            <a:spLocks noGrp="1"/>
          </p:cNvSpPr>
          <p:nvPr>
            <p:ph type="subTitle" idx="1"/>
          </p:nvPr>
        </p:nvSpPr>
        <p:spPr>
          <a:xfrm>
            <a:off x="508562" y="3639960"/>
            <a:ext cx="4788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Plus Jakarta Sans"/>
                <a:ea typeface="Plus Jakarta Sans"/>
                <a:cs typeface="Plus Jakarta Sans"/>
                <a:sym typeface="Plus Jakarta Sans"/>
              </a:rPr>
              <a:t>Fajri Ilham Mughni</a:t>
            </a:r>
          </a:p>
          <a:p>
            <a:pPr marL="0" lvl="0" indent="0" algn="l" rtl="0">
              <a:spcBef>
                <a:spcPts val="0"/>
              </a:spcBef>
              <a:spcAft>
                <a:spcPts val="0"/>
              </a:spcAft>
              <a:buClr>
                <a:schemeClr val="dk1"/>
              </a:buClr>
              <a:buSzPts val="1100"/>
              <a:buFont typeface="Arial"/>
              <a:buNone/>
            </a:pPr>
            <a:r>
              <a:rPr lang="en" sz="1050" b="1" dirty="0">
                <a:solidFill>
                  <a:schemeClr val="lt1"/>
                </a:solidFill>
                <a:latin typeface="Plus Jakarta Sans"/>
                <a:cs typeface="Plus Jakarta Sans"/>
                <a:sym typeface="Plus Jakarta Sans"/>
              </a:rPr>
              <a:t>Updated on 04</a:t>
            </a:r>
            <a:r>
              <a:rPr lang="en" sz="1050" b="1" baseline="30000" dirty="0">
                <a:solidFill>
                  <a:schemeClr val="lt1"/>
                </a:solidFill>
                <a:latin typeface="Plus Jakarta Sans"/>
                <a:cs typeface="Plus Jakarta Sans"/>
                <a:sym typeface="Plus Jakarta Sans"/>
              </a:rPr>
              <a:t>th</a:t>
            </a:r>
            <a:r>
              <a:rPr lang="en" sz="1050" b="1" dirty="0">
                <a:solidFill>
                  <a:schemeClr val="lt1"/>
                </a:solidFill>
                <a:latin typeface="Plus Jakarta Sans"/>
                <a:cs typeface="Plus Jakarta Sans"/>
                <a:sym typeface="Plus Jakarta Sans"/>
              </a:rPr>
              <a:t> April, 2025</a:t>
            </a:r>
            <a:endParaRPr sz="1400" dirty="0">
              <a:solidFill>
                <a:schemeClr val="lt1"/>
              </a:solidFill>
            </a:endParaRPr>
          </a:p>
        </p:txBody>
      </p:sp>
      <p:pic>
        <p:nvPicPr>
          <p:cNvPr id="181" name="Google Shape;181;p38"/>
          <p:cNvPicPr preferRelativeResize="0"/>
          <p:nvPr/>
        </p:nvPicPr>
        <p:blipFill rotWithShape="1">
          <a:blip r:embed="rId3">
            <a:alphaModFix/>
          </a:blip>
          <a:srcRect/>
          <a:stretch/>
        </p:blipFill>
        <p:spPr>
          <a:xfrm>
            <a:off x="7629449" y="275964"/>
            <a:ext cx="1184241" cy="359952"/>
          </a:xfrm>
          <a:prstGeom prst="rect">
            <a:avLst/>
          </a:prstGeom>
          <a:noFill/>
          <a:ln>
            <a:noFill/>
          </a:ln>
        </p:spPr>
      </p:pic>
      <p:cxnSp>
        <p:nvCxnSpPr>
          <p:cNvPr id="182" name="Google Shape;182;p38"/>
          <p:cNvCxnSpPr/>
          <p:nvPr/>
        </p:nvCxnSpPr>
        <p:spPr>
          <a:xfrm>
            <a:off x="609820" y="4432618"/>
            <a:ext cx="3933300" cy="0"/>
          </a:xfrm>
          <a:prstGeom prst="straightConnector1">
            <a:avLst/>
          </a:prstGeom>
          <a:noFill/>
          <a:ln w="9525" cap="flat" cmpd="sng">
            <a:solidFill>
              <a:schemeClr val="lt1"/>
            </a:solidFill>
            <a:prstDash val="solid"/>
            <a:round/>
            <a:headEnd type="none" w="med" len="med"/>
            <a:tailEnd type="none" w="med" len="med"/>
          </a:ln>
        </p:spPr>
      </p:cxnSp>
      <p:sp>
        <p:nvSpPr>
          <p:cNvPr id="183" name="Google Shape;183;p38"/>
          <p:cNvSpPr/>
          <p:nvPr/>
        </p:nvSpPr>
        <p:spPr>
          <a:xfrm>
            <a:off x="1144053" y="4371137"/>
            <a:ext cx="611700" cy="123000"/>
          </a:xfrm>
          <a:prstGeom prst="roundRect">
            <a:avLst>
              <a:gd name="adj" fmla="val 50000"/>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4" name="Google Shape;184;p38"/>
          <p:cNvSpPr/>
          <p:nvPr/>
        </p:nvSpPr>
        <p:spPr>
          <a:xfrm rot="-1973905">
            <a:off x="5562549" y="2327723"/>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5" name="Google Shape;185;p38"/>
          <p:cNvSpPr/>
          <p:nvPr/>
        </p:nvSpPr>
        <p:spPr>
          <a:xfrm rot="-3576061">
            <a:off x="4993052" y="3067954"/>
            <a:ext cx="3037833" cy="3136368"/>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3" name="TextBox 2">
            <a:extLst>
              <a:ext uri="{FF2B5EF4-FFF2-40B4-BE49-F238E27FC236}">
                <a16:creationId xmlns:a16="http://schemas.microsoft.com/office/drawing/2014/main" id="{1F9ACDD4-E527-410E-A7D5-B24A379D3EA7}"/>
              </a:ext>
            </a:extLst>
          </p:cNvPr>
          <p:cNvSpPr txBox="1"/>
          <p:nvPr/>
        </p:nvSpPr>
        <p:spPr>
          <a:xfrm>
            <a:off x="609820" y="2642560"/>
            <a:ext cx="5098210" cy="461665"/>
          </a:xfrm>
          <a:prstGeom prst="rect">
            <a:avLst/>
          </a:prstGeom>
          <a:noFill/>
        </p:spPr>
        <p:txBody>
          <a:bodyPr wrap="square">
            <a:spAutoFit/>
          </a:bodyPr>
          <a:lstStyle/>
          <a:p>
            <a:r>
              <a:rPr lang="en-US" sz="2400" dirty="0">
                <a:solidFill>
                  <a:schemeClr val="lt1"/>
                </a:solidFill>
                <a:latin typeface="Outfit SemiBold"/>
                <a:ea typeface="Outfit SemiBold"/>
                <a:cs typeface="Outfit SemiBold"/>
                <a:sym typeface="Outfit SemiBold"/>
              </a:rPr>
              <a:t>Indonesian Food Recommendation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3941C1EE-B294-A716-78A4-DC1347A6B96C}"/>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E5481000-5B3C-0A8B-733E-EB7561805DA5}"/>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D97A0FA4-BEA0-CEB2-091A-8AC36E022EED}"/>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491A269A-82DE-D010-25CC-386752834DF3}"/>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78090" y="1004939"/>
            <a:ext cx="1006370" cy="1006370"/>
          </a:xfrm>
          <a:prstGeom prst="rect">
            <a:avLst/>
          </a:prstGeom>
          <a:noFill/>
          <a:ln>
            <a:noFill/>
          </a:ln>
        </p:spPr>
      </p:pic>
      <p:sp>
        <p:nvSpPr>
          <p:cNvPr id="9" name="Google Shape;334;p46">
            <a:extLst>
              <a:ext uri="{FF2B5EF4-FFF2-40B4-BE49-F238E27FC236}">
                <a16:creationId xmlns:a16="http://schemas.microsoft.com/office/drawing/2014/main" id="{A7A99631-F6A5-E07C-5053-8AA29D5A67FE}"/>
              </a:ext>
            </a:extLst>
          </p:cNvPr>
          <p:cNvSpPr txBox="1"/>
          <p:nvPr/>
        </p:nvSpPr>
        <p:spPr>
          <a:xfrm>
            <a:off x="1384462" y="946840"/>
            <a:ext cx="6837107" cy="918200"/>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1. Pembersihan Data (Data Cleaning)</a:t>
            </a:r>
          </a:p>
          <a:p>
            <a:pPr lvl="8">
              <a:buFont typeface="Arial" panose="020B0604020202020204" pitchFamily="34" charset="0"/>
              <a:buChar char="•"/>
            </a:pPr>
            <a:r>
              <a:rPr lang="en-US" dirty="0" err="1"/>
              <a:t>Tangani</a:t>
            </a:r>
            <a:r>
              <a:rPr lang="en-US" dirty="0"/>
              <a:t> data null (</a:t>
            </a:r>
            <a:r>
              <a:rPr lang="en-US" dirty="0" err="1"/>
              <a:t>kosong</a:t>
            </a:r>
            <a:r>
              <a:rPr lang="en-US" dirty="0"/>
              <a:t>), data </a:t>
            </a:r>
            <a:r>
              <a:rPr lang="en-US" dirty="0" err="1"/>
              <a:t>duplikat</a:t>
            </a:r>
            <a:r>
              <a:rPr lang="en-US" dirty="0"/>
              <a:t>, dan </a:t>
            </a:r>
            <a:r>
              <a:rPr lang="en-US" dirty="0" err="1"/>
              <a:t>nilai</a:t>
            </a:r>
            <a:r>
              <a:rPr lang="en-US" dirty="0"/>
              <a:t> yang </a:t>
            </a:r>
            <a:r>
              <a:rPr lang="en-US" dirty="0" err="1"/>
              <a:t>hilang</a:t>
            </a:r>
            <a:r>
              <a:rPr lang="en-US" dirty="0"/>
              <a:t> (missing values).</a:t>
            </a:r>
          </a:p>
          <a:p>
            <a:pPr lvl="8">
              <a:buFont typeface="Arial" panose="020B0604020202020204" pitchFamily="34" charset="0"/>
              <a:buChar char="•"/>
            </a:pPr>
            <a:r>
              <a:rPr lang="en-US" dirty="0" err="1"/>
              <a:t>Pisahkan</a:t>
            </a:r>
            <a:r>
              <a:rPr lang="en-US" dirty="0"/>
              <a:t> </a:t>
            </a:r>
            <a:r>
              <a:rPr lang="en-US" dirty="0" err="1"/>
              <a:t>nilai</a:t>
            </a:r>
            <a:r>
              <a:rPr lang="en-US" dirty="0"/>
              <a:t> </a:t>
            </a:r>
            <a:r>
              <a:rPr lang="en-US" dirty="0" err="1"/>
              <a:t>unik</a:t>
            </a:r>
            <a:r>
              <a:rPr lang="en-US" dirty="0"/>
              <a:t> </a:t>
            </a:r>
            <a:r>
              <a:rPr lang="en-US" dirty="0" err="1"/>
              <a:t>dalam</a:t>
            </a:r>
            <a:r>
              <a:rPr lang="en-US" dirty="0"/>
              <a:t> </a:t>
            </a:r>
            <a:r>
              <a:rPr lang="en-US" dirty="0" err="1"/>
              <a:t>satu</a:t>
            </a:r>
            <a:r>
              <a:rPr lang="en-US" dirty="0"/>
              <a:t> </a:t>
            </a:r>
            <a:r>
              <a:rPr lang="en-US" dirty="0" err="1"/>
              <a:t>kolom</a:t>
            </a:r>
            <a:r>
              <a:rPr lang="en-US" dirty="0"/>
              <a:t> </a:t>
            </a:r>
            <a:r>
              <a:rPr lang="en-US" dirty="0" err="1"/>
              <a:t>menjadi</a:t>
            </a:r>
            <a:r>
              <a:rPr lang="en-US" dirty="0"/>
              <a:t> baris-baris </a:t>
            </a:r>
            <a:r>
              <a:rPr lang="en-US" dirty="0" err="1"/>
              <a:t>terpisah</a:t>
            </a:r>
            <a:r>
              <a:rPr lang="en-US" dirty="0"/>
              <a:t> (</a:t>
            </a:r>
            <a:r>
              <a:rPr lang="en-US" i="1" dirty="0"/>
              <a:t>explode</a:t>
            </a:r>
            <a:r>
              <a:rPr lang="en-US" dirty="0"/>
              <a:t>).</a:t>
            </a:r>
          </a:p>
          <a:p>
            <a:pPr lvl="8">
              <a:buFont typeface="Arial" panose="020B0604020202020204" pitchFamily="34" charset="0"/>
              <a:buChar char="•"/>
            </a:pPr>
            <a:r>
              <a:rPr lang="en-US" dirty="0" err="1"/>
              <a:t>Tampilkan</a:t>
            </a:r>
            <a:r>
              <a:rPr lang="en-US" dirty="0"/>
              <a:t> </a:t>
            </a:r>
            <a:r>
              <a:rPr lang="en-US" dirty="0" err="1"/>
              <a:t>ringkasan</a:t>
            </a:r>
            <a:r>
              <a:rPr lang="en-US" dirty="0"/>
              <a:t> </a:t>
            </a:r>
            <a:r>
              <a:rPr lang="en-US" dirty="0" err="1"/>
              <a:t>hasil</a:t>
            </a:r>
            <a:r>
              <a:rPr lang="en-US" dirty="0"/>
              <a:t>: </a:t>
            </a:r>
            <a:r>
              <a:rPr lang="en-US" dirty="0" err="1"/>
              <a:t>jumlah</a:t>
            </a:r>
            <a:r>
              <a:rPr lang="en-US" dirty="0"/>
              <a:t> baris/</a:t>
            </a:r>
            <a:r>
              <a:rPr lang="en-US" dirty="0" err="1"/>
              <a:t>kolom</a:t>
            </a:r>
            <a:r>
              <a:rPr lang="en-US" dirty="0"/>
              <a:t>, </a:t>
            </a:r>
            <a:r>
              <a:rPr lang="en-US" dirty="0" err="1"/>
              <a:t>distribusi</a:t>
            </a:r>
            <a:r>
              <a:rPr lang="en-US" dirty="0"/>
              <a:t> data, dan </a:t>
            </a:r>
            <a:r>
              <a:rPr lang="en-US" dirty="0" err="1"/>
              <a:t>hipotesis</a:t>
            </a:r>
            <a:r>
              <a:rPr lang="en-US" dirty="0"/>
              <a:t> </a:t>
            </a:r>
            <a:r>
              <a:rPr lang="en-US" dirty="0" err="1"/>
              <a:t>awal</a:t>
            </a:r>
            <a:r>
              <a:rPr lang="en-US" dirty="0"/>
              <a:t>.</a:t>
            </a:r>
          </a:p>
        </p:txBody>
      </p:sp>
      <p:sp>
        <p:nvSpPr>
          <p:cNvPr id="5" name="Google Shape;334;p46">
            <a:extLst>
              <a:ext uri="{FF2B5EF4-FFF2-40B4-BE49-F238E27FC236}">
                <a16:creationId xmlns:a16="http://schemas.microsoft.com/office/drawing/2014/main" id="{5F2207C3-7761-B9A2-1A3E-6B0B672C7F15}"/>
              </a:ext>
            </a:extLst>
          </p:cNvPr>
          <p:cNvSpPr txBox="1"/>
          <p:nvPr/>
        </p:nvSpPr>
        <p:spPr>
          <a:xfrm>
            <a:off x="378089" y="1947672"/>
            <a:ext cx="7843480" cy="70275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2. </a:t>
            </a:r>
            <a:r>
              <a:rPr lang="en-US" b="1" dirty="0" err="1"/>
              <a:t>Transformasi</a:t>
            </a:r>
            <a:r>
              <a:rPr lang="en-US" b="1" dirty="0"/>
              <a:t> Data</a:t>
            </a:r>
          </a:p>
          <a:p>
            <a:pPr lvl="1">
              <a:buFont typeface="Arial" panose="020B0604020202020204" pitchFamily="34" charset="0"/>
              <a:buChar char="•"/>
            </a:pPr>
            <a:r>
              <a:rPr lang="en-US" dirty="0" err="1"/>
              <a:t>Seleksi</a:t>
            </a:r>
            <a:r>
              <a:rPr lang="en-US" dirty="0"/>
              <a:t> </a:t>
            </a:r>
            <a:r>
              <a:rPr lang="en-US" dirty="0" err="1"/>
              <a:t>kolom</a:t>
            </a:r>
            <a:r>
              <a:rPr lang="en-US" dirty="0"/>
              <a:t> yang </a:t>
            </a:r>
            <a:r>
              <a:rPr lang="en-US" dirty="0" err="1"/>
              <a:t>relevan</a:t>
            </a:r>
            <a:r>
              <a:rPr lang="en-US" dirty="0"/>
              <a:t> </a:t>
            </a:r>
            <a:r>
              <a:rPr lang="en-US" dirty="0" err="1"/>
              <a:t>untuk</a:t>
            </a:r>
            <a:r>
              <a:rPr lang="en-US" dirty="0"/>
              <a:t> </a:t>
            </a:r>
            <a:r>
              <a:rPr lang="en-US" dirty="0" err="1"/>
              <a:t>analisis</a:t>
            </a:r>
            <a:r>
              <a:rPr lang="en-US" dirty="0"/>
              <a:t> </a:t>
            </a:r>
            <a:r>
              <a:rPr lang="en-US" dirty="0" err="1"/>
              <a:t>lanjutan</a:t>
            </a:r>
            <a:r>
              <a:rPr lang="en-US" dirty="0"/>
              <a:t>.</a:t>
            </a:r>
          </a:p>
          <a:p>
            <a:pPr lvl="1">
              <a:buFont typeface="Arial" panose="020B0604020202020204" pitchFamily="34" charset="0"/>
              <a:buChar char="•"/>
            </a:pPr>
            <a:r>
              <a:rPr lang="en-US" dirty="0"/>
              <a:t>Review </a:t>
            </a:r>
            <a:r>
              <a:rPr lang="en-US" dirty="0" err="1"/>
              <a:t>kesetimbangan</a:t>
            </a:r>
            <a:r>
              <a:rPr lang="en-US" dirty="0"/>
              <a:t> value dan </a:t>
            </a:r>
            <a:r>
              <a:rPr lang="en-US" dirty="0" err="1"/>
              <a:t>distribusi</a:t>
            </a:r>
            <a:r>
              <a:rPr lang="en-US" dirty="0"/>
              <a:t> </a:t>
            </a:r>
            <a:r>
              <a:rPr lang="en-US" dirty="0" err="1"/>
              <a:t>kategori</a:t>
            </a:r>
            <a:r>
              <a:rPr lang="en-US" dirty="0"/>
              <a:t> </a:t>
            </a:r>
            <a:r>
              <a:rPr lang="en-US" dirty="0" err="1"/>
              <a:t>untuk</a:t>
            </a:r>
            <a:r>
              <a:rPr lang="en-US" dirty="0"/>
              <a:t> </a:t>
            </a:r>
            <a:r>
              <a:rPr lang="en-US" i="1" dirty="0"/>
              <a:t>data consumer profile</a:t>
            </a:r>
            <a:r>
              <a:rPr lang="en-US" dirty="0"/>
              <a:t> dan </a:t>
            </a:r>
            <a:r>
              <a:rPr lang="en-US" i="1" dirty="0"/>
              <a:t>data </a:t>
            </a:r>
            <a:r>
              <a:rPr lang="en-US" i="1" dirty="0" err="1"/>
              <a:t>resep</a:t>
            </a:r>
            <a:r>
              <a:rPr lang="en-US" dirty="0"/>
              <a:t>.</a:t>
            </a:r>
          </a:p>
        </p:txBody>
      </p:sp>
      <p:sp>
        <p:nvSpPr>
          <p:cNvPr id="6" name="Google Shape;334;p46">
            <a:extLst>
              <a:ext uri="{FF2B5EF4-FFF2-40B4-BE49-F238E27FC236}">
                <a16:creationId xmlns:a16="http://schemas.microsoft.com/office/drawing/2014/main" id="{11F85FE3-94D5-20D2-530B-05BF0292F29A}"/>
              </a:ext>
            </a:extLst>
          </p:cNvPr>
          <p:cNvSpPr txBox="1"/>
          <p:nvPr/>
        </p:nvSpPr>
        <p:spPr>
          <a:xfrm>
            <a:off x="378089" y="2733060"/>
            <a:ext cx="7843477" cy="70275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3. </a:t>
            </a:r>
            <a:r>
              <a:rPr lang="en-US" b="1" dirty="0" err="1"/>
              <a:t>Pembobotan</a:t>
            </a:r>
            <a:r>
              <a:rPr lang="en-US" b="1" dirty="0"/>
              <a:t> dan </a:t>
            </a:r>
            <a:r>
              <a:rPr lang="en-US" b="1" dirty="0" err="1"/>
              <a:t>Enkode</a:t>
            </a:r>
            <a:r>
              <a:rPr lang="en-US" b="1" dirty="0"/>
              <a:t> Label</a:t>
            </a:r>
          </a:p>
          <a:p>
            <a:pPr lvl="1">
              <a:buFont typeface="Arial" panose="020B0604020202020204" pitchFamily="34" charset="0"/>
              <a:buChar char="•"/>
            </a:pPr>
            <a:r>
              <a:rPr lang="en-US" dirty="0"/>
              <a:t>Beri </a:t>
            </a:r>
            <a:r>
              <a:rPr lang="en-US" dirty="0" err="1"/>
              <a:t>bobot</a:t>
            </a:r>
            <a:r>
              <a:rPr lang="en-US" dirty="0"/>
              <a:t> </a:t>
            </a:r>
            <a:r>
              <a:rPr lang="en-US" dirty="0" err="1"/>
              <a:t>khusus</a:t>
            </a:r>
            <a:r>
              <a:rPr lang="en-US" dirty="0"/>
              <a:t> pada data </a:t>
            </a:r>
            <a:r>
              <a:rPr lang="en-US" dirty="0" err="1"/>
              <a:t>konsumsi</a:t>
            </a:r>
            <a:r>
              <a:rPr lang="en-US" dirty="0"/>
              <a:t> (</a:t>
            </a:r>
            <a:r>
              <a:rPr lang="en-US" dirty="0" err="1"/>
              <a:t>misalnya</a:t>
            </a:r>
            <a:r>
              <a:rPr lang="en-US" dirty="0"/>
              <a:t> </a:t>
            </a:r>
            <a:r>
              <a:rPr lang="en-US" dirty="0" err="1"/>
              <a:t>preferensi</a:t>
            </a:r>
            <a:r>
              <a:rPr lang="en-US" dirty="0"/>
              <a:t> </a:t>
            </a:r>
            <a:r>
              <a:rPr lang="en-US" dirty="0" err="1"/>
              <a:t>sehat</a:t>
            </a:r>
            <a:r>
              <a:rPr lang="en-US" dirty="0"/>
              <a:t> </a:t>
            </a:r>
            <a:r>
              <a:rPr lang="en-US" dirty="0" err="1"/>
              <a:t>atau</a:t>
            </a:r>
            <a:r>
              <a:rPr lang="en-US" dirty="0"/>
              <a:t> </a:t>
            </a:r>
            <a:r>
              <a:rPr lang="en-US" dirty="0" err="1"/>
              <a:t>tradisional</a:t>
            </a:r>
            <a:r>
              <a:rPr lang="en-US" dirty="0"/>
              <a:t>).</a:t>
            </a:r>
          </a:p>
          <a:p>
            <a:pPr lvl="1">
              <a:buFont typeface="Arial" panose="020B0604020202020204" pitchFamily="34" charset="0"/>
              <a:buChar char="•"/>
            </a:pPr>
            <a:r>
              <a:rPr lang="en-US" dirty="0"/>
              <a:t>Encode data </a:t>
            </a:r>
            <a:r>
              <a:rPr lang="en-US" dirty="0" err="1"/>
              <a:t>kategori</a:t>
            </a:r>
            <a:r>
              <a:rPr lang="en-US" dirty="0"/>
              <a:t> (</a:t>
            </a:r>
            <a:r>
              <a:rPr lang="en-US" dirty="0" err="1"/>
              <a:t>seperti</a:t>
            </a:r>
            <a:r>
              <a:rPr lang="en-US" dirty="0"/>
              <a:t> gender, </a:t>
            </a:r>
            <a:r>
              <a:rPr lang="en-US" dirty="0" err="1"/>
              <a:t>preferensi</a:t>
            </a:r>
            <a:r>
              <a:rPr lang="en-US" dirty="0"/>
              <a:t>) </a:t>
            </a:r>
            <a:r>
              <a:rPr lang="en-US" dirty="0" err="1"/>
              <a:t>untuk</a:t>
            </a:r>
            <a:r>
              <a:rPr lang="en-US" dirty="0"/>
              <a:t> </a:t>
            </a:r>
            <a:r>
              <a:rPr lang="en-US" dirty="0" err="1"/>
              <a:t>pemrosesan</a:t>
            </a:r>
            <a:r>
              <a:rPr lang="en-US" dirty="0"/>
              <a:t> ML.</a:t>
            </a:r>
          </a:p>
        </p:txBody>
      </p:sp>
      <p:sp>
        <p:nvSpPr>
          <p:cNvPr id="17" name="Google Shape;334;p46">
            <a:extLst>
              <a:ext uri="{FF2B5EF4-FFF2-40B4-BE49-F238E27FC236}">
                <a16:creationId xmlns:a16="http://schemas.microsoft.com/office/drawing/2014/main" id="{DF43DDE1-3531-0BC6-D405-FDAA4746B70E}"/>
              </a:ext>
            </a:extLst>
          </p:cNvPr>
          <p:cNvSpPr txBox="1"/>
          <p:nvPr/>
        </p:nvSpPr>
        <p:spPr>
          <a:xfrm>
            <a:off x="378086" y="3518448"/>
            <a:ext cx="7843480" cy="1349087"/>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r>
              <a:rPr lang="en-US" b="1" dirty="0"/>
              <a:t>4. Mapping dan Integrasi Data</a:t>
            </a:r>
          </a:p>
          <a:p>
            <a:pPr>
              <a:lnSpc>
                <a:spcPct val="100000"/>
              </a:lnSpc>
              <a:buFont typeface="Arial" panose="020B0604020202020204" pitchFamily="34" charset="0"/>
              <a:buChar char="•"/>
            </a:pPr>
            <a:r>
              <a:rPr lang="en-US" dirty="0" err="1">
                <a:latin typeface="+mj-lt"/>
              </a:rPr>
              <a:t>Tahapan</a:t>
            </a:r>
            <a:r>
              <a:rPr lang="en-US" dirty="0">
                <a:latin typeface="+mj-lt"/>
              </a:rPr>
              <a:t> </a:t>
            </a:r>
            <a:r>
              <a:rPr lang="en-US" dirty="0" err="1">
                <a:latin typeface="+mj-lt"/>
              </a:rPr>
              <a:t>pemetaan</a:t>
            </a:r>
            <a:r>
              <a:rPr lang="en-US" dirty="0">
                <a:latin typeface="+mj-lt"/>
              </a:rPr>
              <a:t> </a:t>
            </a:r>
            <a:r>
              <a:rPr lang="en-US" dirty="0" err="1">
                <a:latin typeface="+mj-lt"/>
              </a:rPr>
              <a:t>antara</a:t>
            </a:r>
            <a:r>
              <a:rPr lang="en-US" dirty="0">
                <a:latin typeface="+mj-lt"/>
              </a:rPr>
              <a:t> data </a:t>
            </a:r>
            <a:r>
              <a:rPr lang="en-US" dirty="0" err="1">
                <a:latin typeface="+mj-lt"/>
              </a:rPr>
              <a:t>resep</a:t>
            </a:r>
            <a:r>
              <a:rPr lang="en-US" dirty="0">
                <a:latin typeface="+mj-lt"/>
              </a:rPr>
              <a:t> dan data </a:t>
            </a:r>
            <a:r>
              <a:rPr lang="en-US" dirty="0" err="1">
                <a:latin typeface="+mj-lt"/>
              </a:rPr>
              <a:t>nutrisi</a:t>
            </a:r>
            <a:r>
              <a:rPr lang="en-US" dirty="0">
                <a:latin typeface="+mj-lt"/>
              </a:rPr>
              <a:t>:</a:t>
            </a:r>
          </a:p>
          <a:p>
            <a:pPr>
              <a:lnSpc>
                <a:spcPct val="100000"/>
              </a:lnSpc>
              <a:buFont typeface="Arial" panose="020B0604020202020204" pitchFamily="34" charset="0"/>
              <a:buChar char="•"/>
            </a:pPr>
            <a:r>
              <a:rPr lang="en-US" dirty="0" err="1">
                <a:latin typeface="+mj-lt"/>
              </a:rPr>
              <a:t>Pisahkan</a:t>
            </a:r>
            <a:r>
              <a:rPr lang="en-US" dirty="0">
                <a:latin typeface="+mj-lt"/>
              </a:rPr>
              <a:t> string ingredients </a:t>
            </a:r>
            <a:r>
              <a:rPr lang="en-US" dirty="0" err="1">
                <a:latin typeface="+mj-lt"/>
              </a:rPr>
              <a:t>jadi</a:t>
            </a:r>
            <a:r>
              <a:rPr lang="en-US" dirty="0">
                <a:latin typeface="+mj-lt"/>
              </a:rPr>
              <a:t> list.</a:t>
            </a:r>
          </a:p>
          <a:p>
            <a:pPr>
              <a:lnSpc>
                <a:spcPct val="100000"/>
              </a:lnSpc>
              <a:buFont typeface="Arial" panose="020B0604020202020204" pitchFamily="34" charset="0"/>
              <a:buChar char="•"/>
            </a:pPr>
            <a:r>
              <a:rPr lang="en-US" dirty="0" err="1">
                <a:latin typeface="+mj-lt"/>
              </a:rPr>
              <a:t>Tentukan</a:t>
            </a:r>
            <a:r>
              <a:rPr lang="en-US" dirty="0">
                <a:latin typeface="+mj-lt"/>
              </a:rPr>
              <a:t> </a:t>
            </a:r>
            <a:r>
              <a:rPr lang="en-US" dirty="0" err="1">
                <a:latin typeface="+mj-lt"/>
              </a:rPr>
              <a:t>jumlah</a:t>
            </a:r>
            <a:r>
              <a:rPr lang="en-US" dirty="0">
                <a:latin typeface="+mj-lt"/>
              </a:rPr>
              <a:t> </a:t>
            </a:r>
            <a:r>
              <a:rPr lang="en-US" dirty="0" err="1">
                <a:latin typeface="+mj-lt"/>
              </a:rPr>
              <a:t>maksimum</a:t>
            </a:r>
            <a:r>
              <a:rPr lang="en-US" dirty="0">
                <a:latin typeface="+mj-lt"/>
              </a:rPr>
              <a:t> </a:t>
            </a:r>
            <a:r>
              <a:rPr lang="en-US" dirty="0" err="1">
                <a:latin typeface="+mj-lt"/>
              </a:rPr>
              <a:t>bahan</a:t>
            </a:r>
            <a:r>
              <a:rPr lang="en-US" dirty="0">
                <a:latin typeface="+mj-lt"/>
              </a:rPr>
              <a:t> </a:t>
            </a:r>
            <a:r>
              <a:rPr lang="en-US" dirty="0" err="1">
                <a:latin typeface="+mj-lt"/>
              </a:rPr>
              <a:t>untuk</a:t>
            </a:r>
            <a:r>
              <a:rPr lang="en-US" dirty="0">
                <a:latin typeface="+mj-lt"/>
              </a:rPr>
              <a:t> </a:t>
            </a:r>
            <a:r>
              <a:rPr lang="en-US" dirty="0" err="1">
                <a:latin typeface="+mj-lt"/>
              </a:rPr>
              <a:t>satu</a:t>
            </a:r>
            <a:r>
              <a:rPr lang="en-US" dirty="0">
                <a:latin typeface="+mj-lt"/>
              </a:rPr>
              <a:t> </a:t>
            </a:r>
            <a:r>
              <a:rPr lang="en-US" dirty="0" err="1">
                <a:latin typeface="+mj-lt"/>
              </a:rPr>
              <a:t>resep</a:t>
            </a:r>
            <a:r>
              <a:rPr lang="en-US" dirty="0">
                <a:latin typeface="+mj-lt"/>
              </a:rPr>
              <a:t>, </a:t>
            </a:r>
            <a:r>
              <a:rPr lang="en-US" dirty="0" err="1">
                <a:latin typeface="+mj-lt"/>
              </a:rPr>
              <a:t>lalu</a:t>
            </a:r>
            <a:r>
              <a:rPr lang="en-US" dirty="0">
                <a:latin typeface="+mj-lt"/>
              </a:rPr>
              <a:t> </a:t>
            </a:r>
            <a:r>
              <a:rPr lang="en-US" dirty="0" err="1">
                <a:latin typeface="+mj-lt"/>
              </a:rPr>
              <a:t>ubah</a:t>
            </a:r>
            <a:r>
              <a:rPr lang="en-US" dirty="0">
                <a:latin typeface="+mj-lt"/>
              </a:rPr>
              <a:t> </a:t>
            </a:r>
            <a:r>
              <a:rPr lang="en-US" dirty="0" err="1">
                <a:latin typeface="+mj-lt"/>
              </a:rPr>
              <a:t>menjadi</a:t>
            </a:r>
            <a:r>
              <a:rPr lang="en-US" dirty="0">
                <a:latin typeface="+mj-lt"/>
              </a:rPr>
              <a:t> </a:t>
            </a:r>
            <a:r>
              <a:rPr lang="en-US" dirty="0" err="1">
                <a:latin typeface="+mj-lt"/>
              </a:rPr>
              <a:t>kolom</a:t>
            </a:r>
            <a:r>
              <a:rPr lang="en-US" dirty="0">
                <a:latin typeface="+mj-lt"/>
              </a:rPr>
              <a:t> </a:t>
            </a:r>
            <a:r>
              <a:rPr lang="en-US" dirty="0" err="1">
                <a:latin typeface="+mj-lt"/>
              </a:rPr>
              <a:t>terpisah</a:t>
            </a:r>
            <a:endParaRPr lang="en-US" dirty="0">
              <a:latin typeface="+mj-lt"/>
            </a:endParaRPr>
          </a:p>
          <a:p>
            <a:pPr>
              <a:lnSpc>
                <a:spcPct val="100000"/>
              </a:lnSpc>
              <a:buFont typeface="Arial" panose="020B0604020202020204" pitchFamily="34" charset="0"/>
              <a:buChar char="•"/>
            </a:pPr>
            <a:r>
              <a:rPr lang="en-US" dirty="0" err="1">
                <a:latin typeface="+mj-lt"/>
              </a:rPr>
              <a:t>Tambahkan</a:t>
            </a:r>
            <a:r>
              <a:rPr lang="en-US" dirty="0">
                <a:latin typeface="+mj-lt"/>
              </a:rPr>
              <a:t> </a:t>
            </a:r>
            <a:r>
              <a:rPr lang="en-US" dirty="0" err="1">
                <a:latin typeface="+mj-lt"/>
              </a:rPr>
              <a:t>kolom</a:t>
            </a:r>
            <a:r>
              <a:rPr lang="en-US" dirty="0">
                <a:latin typeface="+mj-lt"/>
              </a:rPr>
              <a:t> </a:t>
            </a:r>
            <a:r>
              <a:rPr lang="en-US" dirty="0" err="1">
                <a:latin typeface="+mj-lt"/>
              </a:rPr>
              <a:t>kandungan</a:t>
            </a:r>
            <a:r>
              <a:rPr lang="en-US" dirty="0">
                <a:latin typeface="+mj-lt"/>
              </a:rPr>
              <a:t> </a:t>
            </a:r>
            <a:r>
              <a:rPr lang="en-US" dirty="0" err="1">
                <a:latin typeface="+mj-lt"/>
              </a:rPr>
              <a:t>kalori</a:t>
            </a:r>
            <a:r>
              <a:rPr lang="en-US" dirty="0">
                <a:latin typeface="+mj-lt"/>
              </a:rPr>
              <a:t> </a:t>
            </a:r>
            <a:r>
              <a:rPr lang="en-US" dirty="0" err="1">
                <a:latin typeface="+mj-lt"/>
              </a:rPr>
              <a:t>tiap</a:t>
            </a:r>
            <a:r>
              <a:rPr lang="en-US" dirty="0">
                <a:latin typeface="+mj-lt"/>
              </a:rPr>
              <a:t> </a:t>
            </a:r>
            <a:r>
              <a:rPr lang="en-US" dirty="0" err="1">
                <a:latin typeface="+mj-lt"/>
              </a:rPr>
              <a:t>bahan</a:t>
            </a:r>
            <a:r>
              <a:rPr lang="en-US" dirty="0">
                <a:latin typeface="+mj-lt"/>
              </a:rPr>
              <a:t>.</a:t>
            </a:r>
          </a:p>
          <a:p>
            <a:pPr>
              <a:lnSpc>
                <a:spcPct val="100000"/>
              </a:lnSpc>
              <a:buFont typeface="Arial" panose="020B0604020202020204" pitchFamily="34" charset="0"/>
              <a:buChar char="•"/>
            </a:pPr>
            <a:r>
              <a:rPr lang="en-US" dirty="0" err="1">
                <a:latin typeface="+mj-lt"/>
              </a:rPr>
              <a:t>Hitung</a:t>
            </a:r>
            <a:r>
              <a:rPr lang="en-US" dirty="0">
                <a:latin typeface="+mj-lt"/>
              </a:rPr>
              <a:t> total </a:t>
            </a:r>
            <a:r>
              <a:rPr lang="en-US" dirty="0" err="1">
                <a:latin typeface="+mj-lt"/>
              </a:rPr>
              <a:t>kalori</a:t>
            </a:r>
            <a:r>
              <a:rPr lang="en-US" dirty="0">
                <a:latin typeface="+mj-lt"/>
              </a:rPr>
              <a:t> per </a:t>
            </a:r>
            <a:r>
              <a:rPr lang="en-US" dirty="0" err="1">
                <a:latin typeface="+mj-lt"/>
              </a:rPr>
              <a:t>resep</a:t>
            </a:r>
            <a:r>
              <a:rPr lang="en-US" dirty="0">
                <a:latin typeface="+mj-lt"/>
              </a:rPr>
              <a:t> dan </a:t>
            </a:r>
            <a:r>
              <a:rPr lang="en-US" dirty="0" err="1">
                <a:latin typeface="+mj-lt"/>
              </a:rPr>
              <a:t>tambahkan</a:t>
            </a:r>
            <a:r>
              <a:rPr lang="en-US" dirty="0">
                <a:latin typeface="+mj-lt"/>
              </a:rPr>
              <a:t> </a:t>
            </a:r>
            <a:r>
              <a:rPr lang="en-US" dirty="0" err="1">
                <a:latin typeface="+mj-lt"/>
              </a:rPr>
              <a:t>sebagai</a:t>
            </a:r>
            <a:r>
              <a:rPr lang="en-US" dirty="0">
                <a:latin typeface="+mj-lt"/>
              </a:rPr>
              <a:t> </a:t>
            </a:r>
            <a:r>
              <a:rPr lang="en-US" dirty="0" err="1">
                <a:latin typeface="+mj-lt"/>
              </a:rPr>
              <a:t>fitur</a:t>
            </a:r>
            <a:r>
              <a:rPr lang="en-US" dirty="0">
                <a:latin typeface="+mj-lt"/>
              </a:rPr>
              <a:t> </a:t>
            </a:r>
            <a:r>
              <a:rPr lang="en-US" dirty="0" err="1">
                <a:latin typeface="+mj-lt"/>
              </a:rPr>
              <a:t>total_calories_estimated</a:t>
            </a:r>
            <a:r>
              <a:rPr lang="en-US" dirty="0">
                <a:latin typeface="+mj-lt"/>
              </a:rPr>
              <a:t>.</a:t>
            </a:r>
          </a:p>
        </p:txBody>
      </p:sp>
      <p:pic>
        <p:nvPicPr>
          <p:cNvPr id="21" name="Picture 20">
            <a:extLst>
              <a:ext uri="{FF2B5EF4-FFF2-40B4-BE49-F238E27FC236}">
                <a16:creationId xmlns:a16="http://schemas.microsoft.com/office/drawing/2014/main" id="{D48A6684-EC0B-699F-453B-5E01CFB29D45}"/>
              </a:ext>
            </a:extLst>
          </p:cNvPr>
          <p:cNvPicPr>
            <a:picLocks noChangeAspect="1"/>
          </p:cNvPicPr>
          <p:nvPr/>
        </p:nvPicPr>
        <p:blipFill>
          <a:blip r:embed="rId7"/>
          <a:srcRect l="1445" t="53351" r="7437" b="17653"/>
          <a:stretch/>
        </p:blipFill>
        <p:spPr>
          <a:xfrm>
            <a:off x="378086" y="4843516"/>
            <a:ext cx="4991100" cy="198877"/>
          </a:xfrm>
          <a:prstGeom prst="rect">
            <a:avLst/>
          </a:prstGeom>
        </p:spPr>
      </p:pic>
    </p:spTree>
    <p:extLst>
      <p:ext uri="{BB962C8B-B14F-4D97-AF65-F5344CB8AC3E}">
        <p14:creationId xmlns:p14="http://schemas.microsoft.com/office/powerpoint/2010/main" val="1574514138"/>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AD2A52D8-8012-B9B2-9E30-5798EF866D61}"/>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C6DC3614-4C04-E3DE-2FFB-AAF0C24DB859}"/>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7AD50B65-32F7-E812-8330-344C2390B142}"/>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DA76A51D-BF26-726C-F7DA-57EA49E35890}"/>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78090" y="1004939"/>
            <a:ext cx="1006370" cy="1006370"/>
          </a:xfrm>
          <a:prstGeom prst="rect">
            <a:avLst/>
          </a:prstGeom>
          <a:noFill/>
          <a:ln>
            <a:noFill/>
          </a:ln>
        </p:spPr>
      </p:pic>
      <p:sp>
        <p:nvSpPr>
          <p:cNvPr id="9" name="Google Shape;334;p46">
            <a:extLst>
              <a:ext uri="{FF2B5EF4-FFF2-40B4-BE49-F238E27FC236}">
                <a16:creationId xmlns:a16="http://schemas.microsoft.com/office/drawing/2014/main" id="{23C36C42-7DB0-FC5E-2BD5-EBB02A2EE604}"/>
              </a:ext>
            </a:extLst>
          </p:cNvPr>
          <p:cNvSpPr txBox="1"/>
          <p:nvPr/>
        </p:nvSpPr>
        <p:spPr>
          <a:xfrm>
            <a:off x="1384462" y="946840"/>
            <a:ext cx="6837107" cy="45268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5. </a:t>
            </a:r>
            <a:r>
              <a:rPr lang="en-US" b="1" dirty="0" err="1"/>
              <a:t>Penataan</a:t>
            </a:r>
            <a:r>
              <a:rPr lang="en-US" b="1" dirty="0"/>
              <a:t> Fitur Akhir</a:t>
            </a:r>
          </a:p>
          <a:p>
            <a:pPr>
              <a:buNone/>
            </a:pPr>
            <a:endParaRPr lang="en-US" b="1" dirty="0"/>
          </a:p>
        </p:txBody>
      </p:sp>
      <p:sp>
        <p:nvSpPr>
          <p:cNvPr id="5" name="Google Shape;334;p46">
            <a:extLst>
              <a:ext uri="{FF2B5EF4-FFF2-40B4-BE49-F238E27FC236}">
                <a16:creationId xmlns:a16="http://schemas.microsoft.com/office/drawing/2014/main" id="{E8E13889-05BD-39FC-305B-B44AABF474F1}"/>
              </a:ext>
            </a:extLst>
          </p:cNvPr>
          <p:cNvSpPr txBox="1"/>
          <p:nvPr/>
        </p:nvSpPr>
        <p:spPr>
          <a:xfrm>
            <a:off x="378089" y="1947672"/>
            <a:ext cx="7843480"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6. </a:t>
            </a:r>
            <a:r>
              <a:rPr lang="en-US" b="1" dirty="0" err="1"/>
              <a:t>Pembuatan</a:t>
            </a:r>
            <a:r>
              <a:rPr lang="en-US" b="1" dirty="0"/>
              <a:t> Model </a:t>
            </a:r>
            <a:r>
              <a:rPr lang="en-US" b="1" dirty="0" err="1"/>
              <a:t>Rekomendasi</a:t>
            </a:r>
            <a:r>
              <a:rPr lang="en-US" b="1" dirty="0"/>
              <a:t> (Draft)</a:t>
            </a:r>
          </a:p>
        </p:txBody>
      </p:sp>
      <p:pic>
        <p:nvPicPr>
          <p:cNvPr id="3" name="Picture 2">
            <a:extLst>
              <a:ext uri="{FF2B5EF4-FFF2-40B4-BE49-F238E27FC236}">
                <a16:creationId xmlns:a16="http://schemas.microsoft.com/office/drawing/2014/main" id="{1591B9D0-72ED-672B-C226-F960184DF65B}"/>
              </a:ext>
            </a:extLst>
          </p:cNvPr>
          <p:cNvPicPr>
            <a:picLocks noChangeAspect="1"/>
          </p:cNvPicPr>
          <p:nvPr/>
        </p:nvPicPr>
        <p:blipFill>
          <a:blip r:embed="rId7"/>
          <a:stretch>
            <a:fillRect/>
          </a:stretch>
        </p:blipFill>
        <p:spPr>
          <a:xfrm>
            <a:off x="1384460" y="1218909"/>
            <a:ext cx="6837106" cy="423399"/>
          </a:xfrm>
          <a:prstGeom prst="rect">
            <a:avLst/>
          </a:prstGeom>
        </p:spPr>
      </p:pic>
      <p:pic>
        <p:nvPicPr>
          <p:cNvPr id="7" name="Picture 6">
            <a:extLst>
              <a:ext uri="{FF2B5EF4-FFF2-40B4-BE49-F238E27FC236}">
                <a16:creationId xmlns:a16="http://schemas.microsoft.com/office/drawing/2014/main" id="{21F81059-CA60-17C1-57A1-C0EBF8043F28}"/>
              </a:ext>
            </a:extLst>
          </p:cNvPr>
          <p:cNvPicPr>
            <a:picLocks noChangeAspect="1"/>
          </p:cNvPicPr>
          <p:nvPr/>
        </p:nvPicPr>
        <p:blipFill>
          <a:blip r:embed="rId8"/>
          <a:stretch>
            <a:fillRect/>
          </a:stretch>
        </p:blipFill>
        <p:spPr>
          <a:xfrm>
            <a:off x="378086" y="2225279"/>
            <a:ext cx="7843480" cy="2336078"/>
          </a:xfrm>
          <a:prstGeom prst="rect">
            <a:avLst/>
          </a:prstGeom>
        </p:spPr>
      </p:pic>
    </p:spTree>
    <p:extLst>
      <p:ext uri="{BB962C8B-B14F-4D97-AF65-F5344CB8AC3E}">
        <p14:creationId xmlns:p14="http://schemas.microsoft.com/office/powerpoint/2010/main" val="174623704"/>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5"/>
        <p:cNvGrpSpPr/>
        <p:nvPr/>
      </p:nvGrpSpPr>
      <p:grpSpPr>
        <a:xfrm>
          <a:off x="0" y="0"/>
          <a:ext cx="0" cy="0"/>
          <a:chOff x="0" y="0"/>
          <a:chExt cx="0" cy="0"/>
        </a:xfrm>
      </p:grpSpPr>
      <p:pic>
        <p:nvPicPr>
          <p:cNvPr id="477" name="Google Shape;477;p54"/>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478" name="Google Shape;478;p54"/>
          <p:cNvSpPr/>
          <p:nvPr/>
        </p:nvSpPr>
        <p:spPr>
          <a:xfrm>
            <a:off x="7332453" y="1259114"/>
            <a:ext cx="4235048" cy="40083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9" name="Google Shape;479;p54"/>
          <p:cNvSpPr/>
          <p:nvPr/>
        </p:nvSpPr>
        <p:spPr>
          <a:xfrm>
            <a:off x="6955327" y="3369968"/>
            <a:ext cx="1321200" cy="916800"/>
          </a:xfrm>
          <a:prstGeom prst="parallelogram">
            <a:avLst>
              <a:gd name="adj" fmla="val 25000"/>
            </a:avLst>
          </a:prstGeom>
          <a:solidFill>
            <a:srgbClr val="F08B33"/>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80" name="Google Shape;480;p54"/>
          <p:cNvSpPr txBox="1"/>
          <p:nvPr/>
        </p:nvSpPr>
        <p:spPr>
          <a:xfrm>
            <a:off x="357825" y="123575"/>
            <a:ext cx="7110900" cy="73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 sz="3600" dirty="0">
                <a:solidFill>
                  <a:srgbClr val="48A8C4"/>
                </a:solidFill>
                <a:latin typeface="Outfit SemiBold"/>
                <a:ea typeface="Outfit SemiBold"/>
                <a:cs typeface="Outfit SemiBold"/>
                <a:sym typeface="Outfit SemiBold"/>
              </a:rPr>
              <a:t>What I </a:t>
            </a:r>
            <a:r>
              <a:rPr lang="en-US" sz="3600" dirty="0">
                <a:solidFill>
                  <a:srgbClr val="48A8C4"/>
                </a:solidFill>
                <a:latin typeface="Outfit SemiBold"/>
                <a:ea typeface="Outfit SemiBold"/>
                <a:cs typeface="Outfit SemiBold"/>
                <a:sym typeface="Outfit SemiBold"/>
              </a:rPr>
              <a:t>Comprehend</a:t>
            </a:r>
            <a:endParaRPr sz="3600" dirty="0">
              <a:solidFill>
                <a:srgbClr val="48A8C4"/>
              </a:solidFill>
              <a:latin typeface="Outfit SemiBold"/>
              <a:ea typeface="Outfit SemiBold"/>
              <a:cs typeface="Outfit SemiBold"/>
              <a:sym typeface="Outfit SemiBold"/>
            </a:endParaRPr>
          </a:p>
        </p:txBody>
      </p:sp>
      <p:pic>
        <p:nvPicPr>
          <p:cNvPr id="4" name="Picture 3">
            <a:extLst>
              <a:ext uri="{FF2B5EF4-FFF2-40B4-BE49-F238E27FC236}">
                <a16:creationId xmlns:a16="http://schemas.microsoft.com/office/drawing/2014/main" id="{8DCB25EC-0985-05BF-50E0-7177A0E252A5}"/>
              </a:ext>
            </a:extLst>
          </p:cNvPr>
          <p:cNvPicPr>
            <a:picLocks noChangeAspect="1"/>
          </p:cNvPicPr>
          <p:nvPr/>
        </p:nvPicPr>
        <p:blipFill>
          <a:blip r:embed="rId4"/>
          <a:stretch>
            <a:fillRect/>
          </a:stretch>
        </p:blipFill>
        <p:spPr>
          <a:xfrm>
            <a:off x="357825" y="854675"/>
            <a:ext cx="4602364" cy="3942380"/>
          </a:xfrm>
          <a:prstGeom prst="rect">
            <a:avLst/>
          </a:prstGeom>
        </p:spPr>
      </p:pic>
      <p:grpSp>
        <p:nvGrpSpPr>
          <p:cNvPr id="8" name="Group 7">
            <a:extLst>
              <a:ext uri="{FF2B5EF4-FFF2-40B4-BE49-F238E27FC236}">
                <a16:creationId xmlns:a16="http://schemas.microsoft.com/office/drawing/2014/main" id="{6E333BEA-D0C4-A14C-942C-3DA0A466EBD3}"/>
              </a:ext>
            </a:extLst>
          </p:cNvPr>
          <p:cNvGrpSpPr/>
          <p:nvPr/>
        </p:nvGrpSpPr>
        <p:grpSpPr>
          <a:xfrm>
            <a:off x="5086400" y="854675"/>
            <a:ext cx="3324071" cy="685323"/>
            <a:chOff x="5112563" y="854675"/>
            <a:chExt cx="3324071" cy="685323"/>
          </a:xfrm>
        </p:grpSpPr>
        <p:pic>
          <p:nvPicPr>
            <p:cNvPr id="6" name="Picture 5">
              <a:extLst>
                <a:ext uri="{FF2B5EF4-FFF2-40B4-BE49-F238E27FC236}">
                  <a16:creationId xmlns:a16="http://schemas.microsoft.com/office/drawing/2014/main" id="{66C229B4-E6FD-2354-AB58-CB19A0023A4C}"/>
                </a:ext>
              </a:extLst>
            </p:cNvPr>
            <p:cNvPicPr>
              <a:picLocks noChangeAspect="1"/>
            </p:cNvPicPr>
            <p:nvPr/>
          </p:nvPicPr>
          <p:blipFill>
            <a:blip r:embed="rId5"/>
            <a:stretch>
              <a:fillRect/>
            </a:stretch>
          </p:blipFill>
          <p:spPr>
            <a:xfrm>
              <a:off x="5112563" y="854675"/>
              <a:ext cx="685323" cy="685323"/>
            </a:xfrm>
            <a:prstGeom prst="rect">
              <a:avLst/>
            </a:prstGeom>
          </p:spPr>
        </p:pic>
        <p:sp>
          <p:nvSpPr>
            <p:cNvPr id="7" name="TextBox 6">
              <a:extLst>
                <a:ext uri="{FF2B5EF4-FFF2-40B4-BE49-F238E27FC236}">
                  <a16:creationId xmlns:a16="http://schemas.microsoft.com/office/drawing/2014/main" id="{7E2FF69F-1B2B-FF8E-EDEF-E609B5DA192D}"/>
                </a:ext>
              </a:extLst>
            </p:cNvPr>
            <p:cNvSpPr txBox="1"/>
            <p:nvPr/>
          </p:nvSpPr>
          <p:spPr>
            <a:xfrm>
              <a:off x="5847067" y="922577"/>
              <a:ext cx="2589567" cy="523220"/>
            </a:xfrm>
            <a:prstGeom prst="rect">
              <a:avLst/>
            </a:prstGeom>
            <a:noFill/>
          </p:spPr>
          <p:txBody>
            <a:bodyPr wrap="square" rtlCol="0">
              <a:spAutoFit/>
            </a:bodyPr>
            <a:lstStyle/>
            <a:p>
              <a:r>
                <a:rPr lang="en-US" dirty="0"/>
                <a:t>https://github.</a:t>
              </a:r>
              <a:r>
                <a:rPr lang="en-US" dirty="0">
                  <a:hlinkClick r:id="rId6"/>
                </a:rPr>
                <a:t>com</a:t>
              </a:r>
              <a:r>
                <a:rPr lang="en-US" dirty="0"/>
                <a:t>/Fajrimughni/Final_Project_Fajri</a:t>
              </a:r>
            </a:p>
          </p:txBody>
        </p:sp>
      </p:grpSp>
      <p:grpSp>
        <p:nvGrpSpPr>
          <p:cNvPr id="12" name="Group 11">
            <a:extLst>
              <a:ext uri="{FF2B5EF4-FFF2-40B4-BE49-F238E27FC236}">
                <a16:creationId xmlns:a16="http://schemas.microsoft.com/office/drawing/2014/main" id="{83E1733F-5130-7C39-E864-5B18BB1DCFBD}"/>
              </a:ext>
            </a:extLst>
          </p:cNvPr>
          <p:cNvGrpSpPr/>
          <p:nvPr/>
        </p:nvGrpSpPr>
        <p:grpSpPr>
          <a:xfrm>
            <a:off x="4960986" y="1654144"/>
            <a:ext cx="3199603" cy="936150"/>
            <a:chOff x="4960986" y="1513699"/>
            <a:chExt cx="3199603" cy="936150"/>
          </a:xfrm>
        </p:grpSpPr>
        <p:pic>
          <p:nvPicPr>
            <p:cNvPr id="10" name="Picture 9">
              <a:extLst>
                <a:ext uri="{FF2B5EF4-FFF2-40B4-BE49-F238E27FC236}">
                  <a16:creationId xmlns:a16="http://schemas.microsoft.com/office/drawing/2014/main" id="{FB719102-7A42-344D-599A-76D4E4CED8BF}"/>
                </a:ext>
              </a:extLst>
            </p:cNvPr>
            <p:cNvPicPr>
              <a:picLocks noChangeAspect="1"/>
            </p:cNvPicPr>
            <p:nvPr/>
          </p:nvPicPr>
          <p:blipFill>
            <a:blip r:embed="rId7"/>
            <a:stretch>
              <a:fillRect/>
            </a:stretch>
          </p:blipFill>
          <p:spPr>
            <a:xfrm>
              <a:off x="4960986" y="1513699"/>
              <a:ext cx="936150" cy="936150"/>
            </a:xfrm>
            <a:prstGeom prst="rect">
              <a:avLst/>
            </a:prstGeom>
          </p:spPr>
        </p:pic>
        <p:sp>
          <p:nvSpPr>
            <p:cNvPr id="11" name="TextBox 10">
              <a:extLst>
                <a:ext uri="{FF2B5EF4-FFF2-40B4-BE49-F238E27FC236}">
                  <a16:creationId xmlns:a16="http://schemas.microsoft.com/office/drawing/2014/main" id="{118D0E7E-CFAF-6846-C303-2742456071B0}"/>
                </a:ext>
              </a:extLst>
            </p:cNvPr>
            <p:cNvSpPr txBox="1"/>
            <p:nvPr/>
          </p:nvSpPr>
          <p:spPr>
            <a:xfrm>
              <a:off x="5862287" y="1732458"/>
              <a:ext cx="2298302" cy="523220"/>
            </a:xfrm>
            <a:prstGeom prst="rect">
              <a:avLst/>
            </a:prstGeom>
            <a:noFill/>
          </p:spPr>
          <p:txBody>
            <a:bodyPr wrap="square" rtlCol="0">
              <a:spAutoFit/>
            </a:bodyPr>
            <a:lstStyle/>
            <a:p>
              <a:r>
                <a:rPr lang="en-US" dirty="0"/>
                <a:t>https://</a:t>
              </a:r>
              <a:r>
                <a:rPr lang="en-US" dirty="0">
                  <a:hlinkClick r:id="rId8"/>
                </a:rPr>
                <a:t>finalprojectfajrids29</a:t>
              </a:r>
              <a:r>
                <a:rPr lang="en-US" dirty="0"/>
                <a:t>.streamlit.app/</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4">
          <a:extLst>
            <a:ext uri="{FF2B5EF4-FFF2-40B4-BE49-F238E27FC236}">
              <a16:creationId xmlns:a16="http://schemas.microsoft.com/office/drawing/2014/main" id="{CD44C296-8194-3779-21B2-04B468DECF30}"/>
            </a:ext>
          </a:extLst>
        </p:cNvPr>
        <p:cNvGrpSpPr/>
        <p:nvPr/>
      </p:nvGrpSpPr>
      <p:grpSpPr>
        <a:xfrm>
          <a:off x="0" y="0"/>
          <a:ext cx="0" cy="0"/>
          <a:chOff x="0" y="0"/>
          <a:chExt cx="0" cy="0"/>
        </a:xfrm>
      </p:grpSpPr>
      <p:sp>
        <p:nvSpPr>
          <p:cNvPr id="485" name="Google Shape;485;p55">
            <a:extLst>
              <a:ext uri="{FF2B5EF4-FFF2-40B4-BE49-F238E27FC236}">
                <a16:creationId xmlns:a16="http://schemas.microsoft.com/office/drawing/2014/main" id="{0169E549-D8DC-C0D8-8091-88FA6235112F}"/>
              </a:ext>
            </a:extLst>
          </p:cNvPr>
          <p:cNvSpPr txBox="1">
            <a:spLocks noGrp="1"/>
          </p:cNvSpPr>
          <p:nvPr>
            <p:ph type="ctrTitle"/>
          </p:nvPr>
        </p:nvSpPr>
        <p:spPr>
          <a:xfrm>
            <a:off x="4572000" y="1335300"/>
            <a:ext cx="4281300" cy="24729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a:latin typeface="Outfit SemiBold"/>
                <a:ea typeface="Outfit SemiBold"/>
                <a:cs typeface="Outfit SemiBold"/>
                <a:sym typeface="Outfit SemiBold"/>
              </a:rPr>
              <a:t>Thank You</a:t>
            </a:r>
            <a:endParaRPr sz="4800">
              <a:latin typeface="Outfit SemiBold"/>
              <a:ea typeface="Outfit SemiBold"/>
              <a:cs typeface="Outfit SemiBold"/>
              <a:sym typeface="Outfit SemiBold"/>
            </a:endParaRPr>
          </a:p>
        </p:txBody>
      </p:sp>
      <p:grpSp>
        <p:nvGrpSpPr>
          <p:cNvPr id="486" name="Google Shape;486;p55">
            <a:extLst>
              <a:ext uri="{FF2B5EF4-FFF2-40B4-BE49-F238E27FC236}">
                <a16:creationId xmlns:a16="http://schemas.microsoft.com/office/drawing/2014/main" id="{A7C1BC0B-2637-B2B4-235E-E49DA496E292}"/>
              </a:ext>
            </a:extLst>
          </p:cNvPr>
          <p:cNvGrpSpPr/>
          <p:nvPr/>
        </p:nvGrpSpPr>
        <p:grpSpPr>
          <a:xfrm>
            <a:off x="150" y="-214137"/>
            <a:ext cx="2765049" cy="2690788"/>
            <a:chOff x="9584423" y="-302694"/>
            <a:chExt cx="4822200" cy="4822200"/>
          </a:xfrm>
        </p:grpSpPr>
        <p:sp>
          <p:nvSpPr>
            <p:cNvPr id="487" name="Google Shape;487;p55">
              <a:extLst>
                <a:ext uri="{FF2B5EF4-FFF2-40B4-BE49-F238E27FC236}">
                  <a16:creationId xmlns:a16="http://schemas.microsoft.com/office/drawing/2014/main" id="{DAF1B1D5-EFA2-CE19-562C-DABC6E66EA8E}"/>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8" name="Google Shape;488;p55">
              <a:extLst>
                <a:ext uri="{FF2B5EF4-FFF2-40B4-BE49-F238E27FC236}">
                  <a16:creationId xmlns:a16="http://schemas.microsoft.com/office/drawing/2014/main" id="{C27A5B98-0465-9D2F-1737-B955D102E79E}"/>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9" name="Google Shape;489;p55">
              <a:extLst>
                <a:ext uri="{FF2B5EF4-FFF2-40B4-BE49-F238E27FC236}">
                  <a16:creationId xmlns:a16="http://schemas.microsoft.com/office/drawing/2014/main" id="{49A1E530-F1B9-8841-82B8-4C43C81200F6}"/>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0" name="Google Shape;490;p55">
              <a:extLst>
                <a:ext uri="{FF2B5EF4-FFF2-40B4-BE49-F238E27FC236}">
                  <a16:creationId xmlns:a16="http://schemas.microsoft.com/office/drawing/2014/main" id="{4827EDF3-E3AE-F04F-78EF-7093C28E09E2}"/>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491" name="Google Shape;491;p55">
            <a:extLst>
              <a:ext uri="{FF2B5EF4-FFF2-40B4-BE49-F238E27FC236}">
                <a16:creationId xmlns:a16="http://schemas.microsoft.com/office/drawing/2014/main" id="{E62C7637-4701-A7CC-BCF2-B6AFA354090D}"/>
              </a:ext>
            </a:extLst>
          </p:cNvPr>
          <p:cNvGrpSpPr/>
          <p:nvPr/>
        </p:nvGrpSpPr>
        <p:grpSpPr>
          <a:xfrm>
            <a:off x="-840799" y="1115920"/>
            <a:ext cx="5794241" cy="5793661"/>
            <a:chOff x="4094945" y="667082"/>
            <a:chExt cx="5795400" cy="5795400"/>
          </a:xfrm>
        </p:grpSpPr>
        <p:sp>
          <p:nvSpPr>
            <p:cNvPr id="492" name="Google Shape;492;p55">
              <a:extLst>
                <a:ext uri="{FF2B5EF4-FFF2-40B4-BE49-F238E27FC236}">
                  <a16:creationId xmlns:a16="http://schemas.microsoft.com/office/drawing/2014/main" id="{4E745B64-98FC-ACFA-CFA2-A55B342966BE}"/>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3" name="Google Shape;493;p55">
              <a:extLst>
                <a:ext uri="{FF2B5EF4-FFF2-40B4-BE49-F238E27FC236}">
                  <a16:creationId xmlns:a16="http://schemas.microsoft.com/office/drawing/2014/main" id="{3364DF77-6A32-4C74-87F3-10A26287DFF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4" name="Google Shape;494;p55">
              <a:extLst>
                <a:ext uri="{FF2B5EF4-FFF2-40B4-BE49-F238E27FC236}">
                  <a16:creationId xmlns:a16="http://schemas.microsoft.com/office/drawing/2014/main" id="{1964A3EB-71CF-131B-3912-33000319833F}"/>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5" name="Google Shape;495;p55">
              <a:extLst>
                <a:ext uri="{FF2B5EF4-FFF2-40B4-BE49-F238E27FC236}">
                  <a16:creationId xmlns:a16="http://schemas.microsoft.com/office/drawing/2014/main" id="{42655759-2F2D-6B08-AC54-C53C664C935D}"/>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496" name="Google Shape;496;p55">
            <a:extLst>
              <a:ext uri="{FF2B5EF4-FFF2-40B4-BE49-F238E27FC236}">
                <a16:creationId xmlns:a16="http://schemas.microsoft.com/office/drawing/2014/main" id="{EB8CA6DF-38EA-0D8E-D206-2DBBA5D3BFBF}"/>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6" name="Action Button: Go Home 5">
            <a:hlinkClick r:id="rId5" highlightClick="1">
              <a:snd r:embed="rId4" name="drumroll.wav"/>
            </a:hlinkClick>
            <a:extLst>
              <a:ext uri="{FF2B5EF4-FFF2-40B4-BE49-F238E27FC236}">
                <a16:creationId xmlns:a16="http://schemas.microsoft.com/office/drawing/2014/main" id="{D2812FA8-C68D-2DA6-FF2A-1566FE85989B}"/>
              </a:ext>
            </a:extLst>
          </p:cNvPr>
          <p:cNvSpPr/>
          <p:nvPr/>
        </p:nvSpPr>
        <p:spPr>
          <a:xfrm>
            <a:off x="5700090" y="3033593"/>
            <a:ext cx="1203241" cy="1203241"/>
          </a:xfrm>
          <a:prstGeom prst="actionButtonHome">
            <a:avLst/>
          </a:prstGeom>
          <a:solidFill>
            <a:srgbClr val="48A8C4"/>
          </a:solidFill>
          <a:ln>
            <a:solidFill>
              <a:srgbClr val="FFBD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35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a:extLst>
            <a:ext uri="{FF2B5EF4-FFF2-40B4-BE49-F238E27FC236}">
              <a16:creationId xmlns:a16="http://schemas.microsoft.com/office/drawing/2014/main" id="{7EE527D7-4018-1BD5-91AD-B465D2B25329}"/>
            </a:ext>
          </a:extLst>
        </p:cNvPr>
        <p:cNvGrpSpPr/>
        <p:nvPr/>
      </p:nvGrpSpPr>
      <p:grpSpPr>
        <a:xfrm>
          <a:off x="0" y="0"/>
          <a:ext cx="0" cy="0"/>
          <a:chOff x="0" y="0"/>
          <a:chExt cx="0" cy="0"/>
        </a:xfrm>
      </p:grpSpPr>
      <p:sp>
        <p:nvSpPr>
          <p:cNvPr id="190" name="Google Shape;190;p39">
            <a:extLst>
              <a:ext uri="{FF2B5EF4-FFF2-40B4-BE49-F238E27FC236}">
                <a16:creationId xmlns:a16="http://schemas.microsoft.com/office/drawing/2014/main" id="{F1AE6E45-D97A-444C-C1A9-5F9A810B1517}"/>
              </a:ext>
            </a:extLst>
          </p:cNvPr>
          <p:cNvSpPr txBox="1">
            <a:spLocks noGrp="1"/>
          </p:cNvSpPr>
          <p:nvPr>
            <p:ph type="ctrTitle"/>
          </p:nvPr>
        </p:nvSpPr>
        <p:spPr>
          <a:xfrm>
            <a:off x="4524678" y="2063250"/>
            <a:ext cx="4281300" cy="1017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800" dirty="0">
                <a:latin typeface="Outfit SemiBold"/>
                <a:ea typeface="Outfit SemiBold"/>
                <a:cs typeface="Outfit SemiBold"/>
                <a:sym typeface="Outfit SemiBold"/>
              </a:rPr>
              <a:t>Background</a:t>
            </a:r>
            <a:endParaRPr sz="4800" dirty="0">
              <a:latin typeface="Outfit SemiBold"/>
              <a:ea typeface="Outfit SemiBold"/>
              <a:cs typeface="Outfit SemiBold"/>
              <a:sym typeface="Outfit SemiBold"/>
            </a:endParaRPr>
          </a:p>
        </p:txBody>
      </p:sp>
      <p:grpSp>
        <p:nvGrpSpPr>
          <p:cNvPr id="191" name="Google Shape;191;p39">
            <a:extLst>
              <a:ext uri="{FF2B5EF4-FFF2-40B4-BE49-F238E27FC236}">
                <a16:creationId xmlns:a16="http://schemas.microsoft.com/office/drawing/2014/main" id="{7889A091-8EDE-711E-E011-391137FC87D8}"/>
              </a:ext>
            </a:extLst>
          </p:cNvPr>
          <p:cNvGrpSpPr/>
          <p:nvPr/>
        </p:nvGrpSpPr>
        <p:grpSpPr>
          <a:xfrm>
            <a:off x="150" y="-214137"/>
            <a:ext cx="2765049" cy="2690788"/>
            <a:chOff x="9584423" y="-302694"/>
            <a:chExt cx="4822200" cy="4822200"/>
          </a:xfrm>
        </p:grpSpPr>
        <p:sp>
          <p:nvSpPr>
            <p:cNvPr id="192" name="Google Shape;192;p39">
              <a:extLst>
                <a:ext uri="{FF2B5EF4-FFF2-40B4-BE49-F238E27FC236}">
                  <a16:creationId xmlns:a16="http://schemas.microsoft.com/office/drawing/2014/main" id="{0107F886-E4FD-958D-850F-FE405C311E07}"/>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a:extLst>
                <a:ext uri="{FF2B5EF4-FFF2-40B4-BE49-F238E27FC236}">
                  <a16:creationId xmlns:a16="http://schemas.microsoft.com/office/drawing/2014/main" id="{4190C72C-EEAB-4A08-E6BA-59832D369802}"/>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a:extLst>
                <a:ext uri="{FF2B5EF4-FFF2-40B4-BE49-F238E27FC236}">
                  <a16:creationId xmlns:a16="http://schemas.microsoft.com/office/drawing/2014/main" id="{AD963009-EBF7-0708-F7A3-69CEC006F858}"/>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a:extLst>
                <a:ext uri="{FF2B5EF4-FFF2-40B4-BE49-F238E27FC236}">
                  <a16:creationId xmlns:a16="http://schemas.microsoft.com/office/drawing/2014/main" id="{66223DDE-57AC-81C7-4AD0-AD1E53E37137}"/>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a:extLst>
              <a:ext uri="{FF2B5EF4-FFF2-40B4-BE49-F238E27FC236}">
                <a16:creationId xmlns:a16="http://schemas.microsoft.com/office/drawing/2014/main" id="{2845E491-E9C8-41C1-4224-809844B21F87}"/>
              </a:ext>
            </a:extLst>
          </p:cNvPr>
          <p:cNvGrpSpPr/>
          <p:nvPr/>
        </p:nvGrpSpPr>
        <p:grpSpPr>
          <a:xfrm>
            <a:off x="-840799" y="1115920"/>
            <a:ext cx="5794241" cy="5793661"/>
            <a:chOff x="4094945" y="667082"/>
            <a:chExt cx="5795400" cy="5795400"/>
          </a:xfrm>
        </p:grpSpPr>
        <p:sp>
          <p:nvSpPr>
            <p:cNvPr id="197" name="Google Shape;197;p39">
              <a:extLst>
                <a:ext uri="{FF2B5EF4-FFF2-40B4-BE49-F238E27FC236}">
                  <a16:creationId xmlns:a16="http://schemas.microsoft.com/office/drawing/2014/main" id="{43E98B10-F304-EB4B-1898-CED2C094A205}"/>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a:extLst>
                <a:ext uri="{FF2B5EF4-FFF2-40B4-BE49-F238E27FC236}">
                  <a16:creationId xmlns:a16="http://schemas.microsoft.com/office/drawing/2014/main" id="{E118B22B-569B-9712-C33B-653C33B94F0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a:extLst>
                <a:ext uri="{FF2B5EF4-FFF2-40B4-BE49-F238E27FC236}">
                  <a16:creationId xmlns:a16="http://schemas.microsoft.com/office/drawing/2014/main" id="{4187BAE2-325C-35F7-0382-D52F2692249E}"/>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a:extLst>
                <a:ext uri="{FF2B5EF4-FFF2-40B4-BE49-F238E27FC236}">
                  <a16:creationId xmlns:a16="http://schemas.microsoft.com/office/drawing/2014/main" id="{47F18399-FF9E-DC42-D17C-A5A7ACC8668F}"/>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a:extLst>
              <a:ext uri="{FF2B5EF4-FFF2-40B4-BE49-F238E27FC236}">
                <a16:creationId xmlns:a16="http://schemas.microsoft.com/office/drawing/2014/main" id="{7D7D3BD5-3018-71EA-A79A-DD7B7399460F}"/>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3969307454"/>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40"/>
          <p:cNvSpPr/>
          <p:nvPr/>
        </p:nvSpPr>
        <p:spPr>
          <a:xfrm rot="-3576210">
            <a:off x="-547576" y="-2387832"/>
            <a:ext cx="3913189" cy="3913296"/>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pic>
        <p:nvPicPr>
          <p:cNvPr id="208" name="Google Shape;208;p40"/>
          <p:cNvPicPr preferRelativeResize="0"/>
          <p:nvPr/>
        </p:nvPicPr>
        <p:blipFill>
          <a:blip r:embed="rId4">
            <a:alphaModFix/>
          </a:blip>
          <a:stretch>
            <a:fillRect/>
          </a:stretch>
        </p:blipFill>
        <p:spPr>
          <a:xfrm>
            <a:off x="7624525" y="276637"/>
            <a:ext cx="1184649" cy="358628"/>
          </a:xfrm>
          <a:prstGeom prst="rect">
            <a:avLst/>
          </a:prstGeom>
          <a:noFill/>
          <a:ln>
            <a:noFill/>
          </a:ln>
        </p:spPr>
      </p:pic>
      <p:sp>
        <p:nvSpPr>
          <p:cNvPr id="209" name="Google Shape;209;p40"/>
          <p:cNvSpPr txBox="1"/>
          <p:nvPr/>
        </p:nvSpPr>
        <p:spPr>
          <a:xfrm>
            <a:off x="503598" y="2773182"/>
            <a:ext cx="3000000" cy="627577"/>
          </a:xfrm>
          <a:prstGeom prst="rect">
            <a:avLst/>
          </a:prstGeom>
          <a:noFill/>
          <a:ln>
            <a:noFill/>
          </a:ln>
        </p:spPr>
        <p:txBody>
          <a:bodyPr spcFirstLastPara="1" wrap="square" lIns="91425" tIns="91425" rIns="91425" bIns="91425" anchor="t" anchorCtr="0">
            <a:spAutoFit/>
          </a:bodyPr>
          <a:lstStyle/>
          <a:p>
            <a:pPr marL="0" lvl="0" indent="0" algn="l" rtl="0">
              <a:lnSpc>
                <a:spcPct val="135000"/>
              </a:lnSpc>
              <a:spcBef>
                <a:spcPts val="700"/>
              </a:spcBef>
              <a:spcAft>
                <a:spcPts val="0"/>
              </a:spcAft>
              <a:buNone/>
            </a:pPr>
            <a:r>
              <a:rPr lang="en" sz="1700" dirty="0">
                <a:solidFill>
                  <a:srgbClr val="48A8C4"/>
                </a:solidFill>
                <a:latin typeface="Outfit"/>
                <a:ea typeface="Outfit"/>
                <a:cs typeface="Outfit"/>
                <a:sym typeface="Outfit"/>
              </a:rPr>
              <a:t>Education</a:t>
            </a:r>
            <a:endParaRPr sz="1600" dirty="0">
              <a:solidFill>
                <a:srgbClr val="48A8C4"/>
              </a:solidFill>
              <a:latin typeface="Outfit"/>
              <a:ea typeface="Outfit"/>
              <a:cs typeface="Outfit"/>
              <a:sym typeface="Outfit"/>
            </a:endParaRPr>
          </a:p>
        </p:txBody>
      </p:sp>
      <p:sp>
        <p:nvSpPr>
          <p:cNvPr id="210" name="Google Shape;210;p40"/>
          <p:cNvSpPr txBox="1"/>
          <p:nvPr/>
        </p:nvSpPr>
        <p:spPr>
          <a:xfrm>
            <a:off x="503599" y="2326775"/>
            <a:ext cx="3386913" cy="577051"/>
          </a:xfrm>
          <a:prstGeom prst="rect">
            <a:avLst/>
          </a:prstGeom>
          <a:noFill/>
          <a:ln>
            <a:noFill/>
          </a:ln>
        </p:spPr>
        <p:txBody>
          <a:bodyPr spcFirstLastPara="1" wrap="square" lIns="91425" tIns="91425" rIns="91425" bIns="91425" anchor="t" anchorCtr="0">
            <a:spAutoFit/>
          </a:bodyPr>
          <a:lstStyle/>
          <a:p>
            <a:pPr marL="0" lvl="0" indent="0" algn="l" rtl="0">
              <a:lnSpc>
                <a:spcPct val="85000"/>
              </a:lnSpc>
              <a:spcBef>
                <a:spcPts val="0"/>
              </a:spcBef>
              <a:spcAft>
                <a:spcPts val="0"/>
              </a:spcAft>
              <a:buNone/>
            </a:pPr>
            <a:r>
              <a:rPr lang="en" sz="3000" dirty="0">
                <a:latin typeface="Outfit"/>
                <a:ea typeface="Outfit"/>
                <a:cs typeface="Outfit"/>
                <a:sym typeface="Outfit"/>
              </a:rPr>
              <a:t>Fajri Ilham Mughni</a:t>
            </a:r>
            <a:endParaRPr sz="3000" dirty="0">
              <a:solidFill>
                <a:srgbClr val="000000"/>
              </a:solidFill>
              <a:latin typeface="Outfit"/>
              <a:ea typeface="Outfit"/>
              <a:cs typeface="Outfit"/>
              <a:sym typeface="Outfit"/>
            </a:endParaRPr>
          </a:p>
        </p:txBody>
      </p:sp>
      <p:sp>
        <p:nvSpPr>
          <p:cNvPr id="211" name="Google Shape;211;p40"/>
          <p:cNvSpPr txBox="1"/>
          <p:nvPr/>
        </p:nvSpPr>
        <p:spPr>
          <a:xfrm>
            <a:off x="624895" y="3151636"/>
            <a:ext cx="3490439"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Data Science </a:t>
            </a:r>
            <a:r>
              <a:rPr lang="en" i="1" dirty="0">
                <a:latin typeface="Outfit"/>
                <a:ea typeface="Outfit"/>
                <a:cs typeface="Outfit"/>
                <a:sym typeface="Outfit"/>
              </a:rPr>
              <a:t>Student @ DBB Batch 29</a:t>
            </a:r>
          </a:p>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Geological E</a:t>
            </a:r>
            <a:r>
              <a:rPr lang="en" i="1" dirty="0">
                <a:latin typeface="Outfit"/>
                <a:ea typeface="Outfit"/>
                <a:cs typeface="Outfit"/>
                <a:sym typeface="Outfit"/>
              </a:rPr>
              <a:t>ng. Graduate @ ITB 2018</a:t>
            </a:r>
            <a:endParaRPr sz="1400" i="1" dirty="0">
              <a:solidFill>
                <a:srgbClr val="000000"/>
              </a:solidFill>
              <a:latin typeface="Outfit"/>
              <a:ea typeface="Outfit"/>
              <a:cs typeface="Outfit"/>
              <a:sym typeface="Outfit"/>
            </a:endParaRPr>
          </a:p>
        </p:txBody>
      </p:sp>
      <p:pic>
        <p:nvPicPr>
          <p:cNvPr id="212" name="Google Shape;212;p40"/>
          <p:cNvPicPr preferRelativeResize="0"/>
          <p:nvPr/>
        </p:nvPicPr>
        <p:blipFill>
          <a:blip r:embed="rId4">
            <a:alphaModFix/>
          </a:blip>
          <a:stretch>
            <a:fillRect/>
          </a:stretch>
        </p:blipFill>
        <p:spPr>
          <a:xfrm>
            <a:off x="7624525" y="276637"/>
            <a:ext cx="1184649" cy="358628"/>
          </a:xfrm>
          <a:prstGeom prst="rect">
            <a:avLst/>
          </a:prstGeom>
          <a:noFill/>
          <a:ln>
            <a:noFill/>
          </a:ln>
        </p:spPr>
      </p:pic>
      <p:pic>
        <p:nvPicPr>
          <p:cNvPr id="213" name="Google Shape;213;p40"/>
          <p:cNvPicPr preferRelativeResize="0"/>
          <p:nvPr/>
        </p:nvPicPr>
        <p:blipFill rotWithShape="1">
          <a:blip r:embed="rId5">
            <a:alphaModFix/>
          </a:blip>
          <a:srcRect/>
          <a:stretch/>
        </p:blipFill>
        <p:spPr>
          <a:xfrm>
            <a:off x="7629449" y="275964"/>
            <a:ext cx="1184241" cy="359952"/>
          </a:xfrm>
          <a:prstGeom prst="rect">
            <a:avLst/>
          </a:prstGeom>
          <a:noFill/>
          <a:ln>
            <a:noFill/>
          </a:ln>
        </p:spPr>
      </p:pic>
      <p:sp>
        <p:nvSpPr>
          <p:cNvPr id="214" name="Google Shape;214;p40"/>
          <p:cNvSpPr txBox="1"/>
          <p:nvPr/>
        </p:nvSpPr>
        <p:spPr>
          <a:xfrm>
            <a:off x="503591" y="4004624"/>
            <a:ext cx="30783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latin typeface="Outfit SemiBold"/>
                <a:ea typeface="Outfit SemiBold"/>
                <a:cs typeface="Outfit SemiBold"/>
                <a:sym typeface="Outfit SemiBold"/>
              </a:rPr>
              <a:t>LinkedIn:</a:t>
            </a:r>
            <a:endParaRPr sz="1400" i="1" dirty="0">
              <a:latin typeface="Outfit SemiBold"/>
              <a:ea typeface="Outfit SemiBold"/>
              <a:cs typeface="Outfit SemiBold"/>
              <a:sym typeface="Outfit SemiBold"/>
            </a:endParaRPr>
          </a:p>
          <a:p>
            <a:pPr marL="0" lvl="0" indent="0" algn="l" rtl="0">
              <a:lnSpc>
                <a:spcPct val="115000"/>
              </a:lnSpc>
              <a:spcBef>
                <a:spcPts val="0"/>
              </a:spcBef>
              <a:spcAft>
                <a:spcPts val="0"/>
              </a:spcAft>
              <a:buNone/>
            </a:pPr>
            <a:r>
              <a:rPr lang="en" i="1" u="sng" dirty="0">
                <a:solidFill>
                  <a:schemeClr val="hlink"/>
                </a:solidFill>
                <a:latin typeface="Outfit"/>
                <a:ea typeface="Outfit"/>
                <a:cs typeface="Outfit"/>
                <a:sym typeface="Outfit"/>
                <a:hlinkClick r:id="rId6"/>
              </a:rPr>
              <a:t>Fajri Ilham Mughni</a:t>
            </a:r>
            <a:endParaRPr sz="1400" i="1" dirty="0">
              <a:latin typeface="Outfit"/>
              <a:ea typeface="Outfit"/>
              <a:cs typeface="Outfit"/>
              <a:sym typeface="Outfit"/>
            </a:endParaRPr>
          </a:p>
        </p:txBody>
      </p:sp>
      <p:sp>
        <p:nvSpPr>
          <p:cNvPr id="215" name="Google Shape;215;p40"/>
          <p:cNvSpPr/>
          <p:nvPr/>
        </p:nvSpPr>
        <p:spPr>
          <a:xfrm rot="-4242174">
            <a:off x="8037854" y="2354407"/>
            <a:ext cx="2301292" cy="2301476"/>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16" name="Google Shape;216;p40"/>
          <p:cNvSpPr/>
          <p:nvPr/>
        </p:nvSpPr>
        <p:spPr>
          <a:xfrm rot="-1973905">
            <a:off x="8404935" y="4306667"/>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nvGrpSpPr>
          <p:cNvPr id="218" name="Google Shape;218;p40"/>
          <p:cNvGrpSpPr/>
          <p:nvPr/>
        </p:nvGrpSpPr>
        <p:grpSpPr>
          <a:xfrm>
            <a:off x="4405048" y="3146220"/>
            <a:ext cx="3725235" cy="592838"/>
            <a:chOff x="571335" y="2048451"/>
            <a:chExt cx="4623600" cy="593016"/>
          </a:xfrm>
        </p:grpSpPr>
        <p:sp>
          <p:nvSpPr>
            <p:cNvPr id="219" name="Google Shape;219;p40"/>
            <p:cNvSpPr txBox="1"/>
            <p:nvPr/>
          </p:nvSpPr>
          <p:spPr>
            <a:xfrm>
              <a:off x="571335" y="2279751"/>
              <a:ext cx="4623600" cy="3617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dirty="0">
                  <a:latin typeface="Outfit"/>
                  <a:ea typeface="Outfit"/>
                  <a:cs typeface="Outfit"/>
                  <a:sym typeface="Outfit"/>
                </a:rPr>
                <a:t>at Husky-CNOOC Madura Ltd. (2024 – present)</a:t>
              </a:r>
              <a:endParaRPr sz="1000" dirty="0">
                <a:solidFill>
                  <a:srgbClr val="000000"/>
                </a:solidFill>
                <a:latin typeface="Outfit"/>
                <a:ea typeface="Outfit"/>
                <a:cs typeface="Outfit"/>
                <a:sym typeface="Outfit"/>
              </a:endParaRPr>
            </a:p>
          </p:txBody>
        </p:sp>
        <p:sp>
          <p:nvSpPr>
            <p:cNvPr id="220" name="Google Shape;220;p40"/>
            <p:cNvSpPr txBox="1"/>
            <p:nvPr/>
          </p:nvSpPr>
          <p:spPr>
            <a:xfrm>
              <a:off x="571335" y="2048451"/>
              <a:ext cx="4623600" cy="3971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latin typeface="Outfit"/>
                  <a:ea typeface="Outfit"/>
                  <a:cs typeface="Outfit"/>
                  <a:sym typeface="Outfit"/>
                </a:rPr>
                <a:t>Subsurface Data Management, Jr. Consultant</a:t>
              </a:r>
              <a:endParaRPr sz="1200" dirty="0">
                <a:solidFill>
                  <a:srgbClr val="000000"/>
                </a:solidFill>
                <a:latin typeface="Outfit"/>
                <a:ea typeface="Outfit"/>
                <a:cs typeface="Outfit"/>
                <a:sym typeface="Outfit"/>
              </a:endParaRPr>
            </a:p>
          </p:txBody>
        </p:sp>
      </p:grpSp>
      <p:sp>
        <p:nvSpPr>
          <p:cNvPr id="221" name="Google Shape;221;p40"/>
          <p:cNvSpPr/>
          <p:nvPr/>
        </p:nvSpPr>
        <p:spPr>
          <a:xfrm>
            <a:off x="4320683" y="3282303"/>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227" name="Google Shape;227;p40"/>
          <p:cNvSpPr txBox="1"/>
          <p:nvPr/>
        </p:nvSpPr>
        <p:spPr>
          <a:xfrm>
            <a:off x="4320677" y="3955399"/>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My writing</a:t>
            </a:r>
            <a:r>
              <a:rPr lang="en" sz="1400" i="1" dirty="0">
                <a:latin typeface="Outfit SemiBold"/>
                <a:ea typeface="Outfit SemiBold"/>
                <a:cs typeface="Outfit SemiBold"/>
                <a:sym typeface="Outfit SemiBold"/>
              </a:rPr>
              <a:t>:</a:t>
            </a:r>
            <a:endParaRPr sz="1400" dirty="0">
              <a:latin typeface="Outfit SemiBold"/>
              <a:ea typeface="Outfit SemiBold"/>
              <a:cs typeface="Outfit SemiBold"/>
              <a:sym typeface="Outfit SemiBold"/>
            </a:endParaRPr>
          </a:p>
        </p:txBody>
      </p:sp>
      <p:sp>
        <p:nvSpPr>
          <p:cNvPr id="228" name="Google Shape;228;p40"/>
          <p:cNvSpPr txBox="1"/>
          <p:nvPr/>
        </p:nvSpPr>
        <p:spPr>
          <a:xfrm>
            <a:off x="4320677" y="2899901"/>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What do I do</a:t>
            </a:r>
            <a:r>
              <a:rPr lang="en" sz="1400" i="1" dirty="0">
                <a:latin typeface="Outfit SemiBold"/>
                <a:ea typeface="Outfit SemiBold"/>
                <a:cs typeface="Outfit SemiBold"/>
                <a:sym typeface="Outfit SemiBold"/>
              </a:rPr>
              <a:t>:</a:t>
            </a:r>
            <a:endParaRPr sz="1400" i="1" dirty="0">
              <a:latin typeface="Outfit SemiBold"/>
              <a:ea typeface="Outfit SemiBold"/>
              <a:cs typeface="Outfit SemiBold"/>
              <a:sym typeface="Outfit SemiBold"/>
            </a:endParaRPr>
          </a:p>
        </p:txBody>
      </p:sp>
      <p:sp>
        <p:nvSpPr>
          <p:cNvPr id="229" name="Google Shape;229;p40">
            <a:hlinkClick r:id="rId7"/>
          </p:cNvPr>
          <p:cNvSpPr txBox="1"/>
          <p:nvPr/>
        </p:nvSpPr>
        <p:spPr>
          <a:xfrm>
            <a:off x="4405048" y="4287779"/>
            <a:ext cx="37251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solidFill>
                  <a:schemeClr val="hlink"/>
                </a:solidFill>
                <a:uFill>
                  <a:noFill/>
                </a:uFill>
                <a:latin typeface="Outfit"/>
                <a:ea typeface="Outfit"/>
                <a:cs typeface="Outfit"/>
                <a:sym typeface="Outfit"/>
                <a:hlinkClick r:id="rId7"/>
              </a:rPr>
              <a:t>Medium</a:t>
            </a:r>
            <a:endParaRPr sz="1200" dirty="0">
              <a:latin typeface="Outfit"/>
              <a:ea typeface="Outfit"/>
              <a:cs typeface="Outfit"/>
              <a:sym typeface="Outfit"/>
            </a:endParaRPr>
          </a:p>
        </p:txBody>
      </p:sp>
      <p:sp>
        <p:nvSpPr>
          <p:cNvPr id="230" name="Google Shape;230;p40"/>
          <p:cNvSpPr/>
          <p:nvPr/>
        </p:nvSpPr>
        <p:spPr>
          <a:xfrm>
            <a:off x="4320683" y="4423862"/>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pic>
        <p:nvPicPr>
          <p:cNvPr id="217" name="Google Shape;217;p40"/>
          <p:cNvPicPr preferRelativeResize="0"/>
          <p:nvPr/>
        </p:nvPicPr>
        <p:blipFill rotWithShape="1">
          <a:blip r:embed="rId8"/>
          <a:srcRect t="7261" b="20011"/>
          <a:stretch/>
        </p:blipFill>
        <p:spPr>
          <a:xfrm>
            <a:off x="313221" y="150556"/>
            <a:ext cx="2191593" cy="2191593"/>
          </a:xfrm>
          <a:prstGeom prst="ellipse">
            <a:avLst/>
          </a:prstGeom>
          <a:noFill/>
          <a:ln>
            <a:noFill/>
          </a:ln>
        </p:spPr>
      </p:pic>
      <p:sp>
        <p:nvSpPr>
          <p:cNvPr id="2" name="Google Shape;221;p40">
            <a:extLst>
              <a:ext uri="{FF2B5EF4-FFF2-40B4-BE49-F238E27FC236}">
                <a16:creationId xmlns:a16="http://schemas.microsoft.com/office/drawing/2014/main" id="{A1AF95AB-E85F-BE28-6F23-0E95D6045F7B}"/>
              </a:ext>
            </a:extLst>
          </p:cNvPr>
          <p:cNvSpPr/>
          <p:nvPr/>
        </p:nvSpPr>
        <p:spPr>
          <a:xfrm>
            <a:off x="590346" y="3332806"/>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3" name="Google Shape;221;p40">
            <a:extLst>
              <a:ext uri="{FF2B5EF4-FFF2-40B4-BE49-F238E27FC236}">
                <a16:creationId xmlns:a16="http://schemas.microsoft.com/office/drawing/2014/main" id="{58EAC147-B78B-7257-CE2B-B00714F7AEAC}"/>
              </a:ext>
            </a:extLst>
          </p:cNvPr>
          <p:cNvSpPr/>
          <p:nvPr/>
        </p:nvSpPr>
        <p:spPr>
          <a:xfrm>
            <a:off x="590346" y="3579618"/>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39"/>
          <p:cNvSpPr txBox="1">
            <a:spLocks noGrp="1"/>
          </p:cNvSpPr>
          <p:nvPr>
            <p:ph type="ctrTitle"/>
          </p:nvPr>
        </p:nvSpPr>
        <p:spPr>
          <a:xfrm>
            <a:off x="4742275" y="703163"/>
            <a:ext cx="4281300" cy="1017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dirty="0">
                <a:latin typeface="Outfit SemiBold"/>
                <a:ea typeface="Outfit SemiBold"/>
                <a:cs typeface="Outfit SemiBold"/>
                <a:sym typeface="Outfit SemiBold"/>
              </a:rPr>
              <a:t>Outline :</a:t>
            </a:r>
            <a:endParaRPr sz="4800" dirty="0">
              <a:latin typeface="Outfit SemiBold"/>
              <a:ea typeface="Outfit SemiBold"/>
              <a:cs typeface="Outfit SemiBold"/>
              <a:sym typeface="Outfit SemiBold"/>
            </a:endParaRPr>
          </a:p>
        </p:txBody>
      </p:sp>
      <p:grpSp>
        <p:nvGrpSpPr>
          <p:cNvPr id="191" name="Google Shape;191;p39"/>
          <p:cNvGrpSpPr/>
          <p:nvPr/>
        </p:nvGrpSpPr>
        <p:grpSpPr>
          <a:xfrm>
            <a:off x="150" y="-214137"/>
            <a:ext cx="2765049" cy="2690788"/>
            <a:chOff x="9584423" y="-302694"/>
            <a:chExt cx="4822200" cy="4822200"/>
          </a:xfrm>
        </p:grpSpPr>
        <p:sp>
          <p:nvSpPr>
            <p:cNvPr id="192" name="Google Shape;192;p39"/>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p:cNvGrpSpPr/>
          <p:nvPr/>
        </p:nvGrpSpPr>
        <p:grpSpPr>
          <a:xfrm>
            <a:off x="-840799" y="1115920"/>
            <a:ext cx="5794241" cy="5793661"/>
            <a:chOff x="4094945" y="667082"/>
            <a:chExt cx="5795400" cy="5795400"/>
          </a:xfrm>
        </p:grpSpPr>
        <p:sp>
          <p:nvSpPr>
            <p:cNvPr id="197" name="Google Shape;197;p39"/>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190;p39">
            <a:extLst>
              <a:ext uri="{FF2B5EF4-FFF2-40B4-BE49-F238E27FC236}">
                <a16:creationId xmlns:a16="http://schemas.microsoft.com/office/drawing/2014/main" id="{FB7FE30B-7463-30E0-6E73-E05C63A42DB3}"/>
              </a:ext>
            </a:extLst>
          </p:cNvPr>
          <p:cNvSpPr txBox="1">
            <a:spLocks/>
          </p:cNvSpPr>
          <p:nvPr/>
        </p:nvSpPr>
        <p:spPr>
          <a:xfrm>
            <a:off x="4742275" y="620269"/>
            <a:ext cx="4281300" cy="522083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Goals</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Data Understanding</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EDA</a:t>
            </a:r>
          </a:p>
          <a:p>
            <a:pPr marL="457200" indent="-457200" algn="l">
              <a:lnSpc>
                <a:spcPct val="200000"/>
              </a:lnSpc>
              <a:buFont typeface="Wingdings" panose="05000000000000000000" pitchFamily="2" charset="2"/>
              <a:buChar char="ü"/>
            </a:pPr>
            <a:endParaRPr lang="en-US" sz="2600" dirty="0">
              <a:latin typeface="Outfit SemiBold"/>
              <a:ea typeface="Outfit SemiBold"/>
              <a:cs typeface="Outfit SemiBold"/>
              <a:sym typeface="Outfi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p:cNvGrpSpPr/>
        <p:nvPr/>
      </p:nvGrpSpPr>
      <p:grpSpPr>
        <a:xfrm>
          <a:off x="0" y="0"/>
          <a:ext cx="0" cy="0"/>
          <a:chOff x="0" y="0"/>
          <a:chExt cx="0" cy="0"/>
        </a:xfrm>
      </p:grpSpPr>
      <p:sp>
        <p:nvSpPr>
          <p:cNvPr id="237" name="Google Shape;237;p41"/>
          <p:cNvSpPr txBox="1">
            <a:spLocks noGrp="1"/>
          </p:cNvSpPr>
          <p:nvPr>
            <p:ph type="ctrTitle"/>
          </p:nvPr>
        </p:nvSpPr>
        <p:spPr>
          <a:xfrm>
            <a:off x="3299839" y="1554748"/>
            <a:ext cx="4281300" cy="2034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400" dirty="0">
                <a:latin typeface="Outfit SemiBold"/>
                <a:ea typeface="Outfit SemiBold"/>
                <a:cs typeface="Outfit SemiBold"/>
                <a:sym typeface="Outfit SemiBold"/>
              </a:rPr>
              <a:t>What are we talking about</a:t>
            </a:r>
            <a:endParaRPr sz="4400" dirty="0">
              <a:latin typeface="Outfit SemiBold"/>
              <a:ea typeface="Outfit SemiBold"/>
              <a:cs typeface="Outfit SemiBold"/>
              <a:sym typeface="Outfit SemiBold"/>
            </a:endParaRPr>
          </a:p>
        </p:txBody>
      </p:sp>
      <p:grpSp>
        <p:nvGrpSpPr>
          <p:cNvPr id="238" name="Google Shape;238;p41"/>
          <p:cNvGrpSpPr/>
          <p:nvPr/>
        </p:nvGrpSpPr>
        <p:grpSpPr>
          <a:xfrm>
            <a:off x="150" y="-214137"/>
            <a:ext cx="2765049" cy="2690788"/>
            <a:chOff x="9584423" y="-302694"/>
            <a:chExt cx="4822200" cy="4822200"/>
          </a:xfrm>
        </p:grpSpPr>
        <p:sp>
          <p:nvSpPr>
            <p:cNvPr id="239" name="Google Shape;239;p41"/>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0" name="Google Shape;240;p41"/>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1" name="Google Shape;241;p41"/>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2" name="Google Shape;242;p41"/>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48" name="Google Shape;248;p41"/>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B410BA43-87CF-3BAE-F6EC-214C0F917A57}"/>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EFC94D6D-D18E-C1BC-9E83-0C258D8A8E13}"/>
              </a:ext>
            </a:extLst>
          </p:cNvPr>
          <p:cNvSpPr txBox="1">
            <a:spLocks noGrp="1"/>
          </p:cNvSpPr>
          <p:nvPr>
            <p:ph type="ctrTitle"/>
          </p:nvPr>
        </p:nvSpPr>
        <p:spPr>
          <a:xfrm>
            <a:off x="635294" y="1292964"/>
            <a:ext cx="7873412" cy="2720174"/>
          </a:xfrm>
          <a:prstGeom prst="rect">
            <a:avLst/>
          </a:prstGeom>
        </p:spPr>
        <p:txBody>
          <a:bodyPr spcFirstLastPara="1" wrap="square" lIns="91425" tIns="91425" rIns="91425" bIns="91425" anchor="ctr" anchorCtr="0">
            <a:noAutofit/>
          </a:bodyPr>
          <a:lstStyle/>
          <a:p>
            <a:pPr algn="just">
              <a:lnSpc>
                <a:spcPct val="85000"/>
              </a:lnSpc>
            </a:pPr>
            <a:r>
              <a:rPr lang="en-US" sz="1800" dirty="0" err="1">
                <a:latin typeface="Outfit" panose="020B0604020202020204" charset="0"/>
                <a:ea typeface="Nirmala UI" panose="020B0502040204020203" pitchFamily="34" charset="0"/>
                <a:cs typeface="Nirmala UI" panose="020B0502040204020203" pitchFamily="34" charset="0"/>
                <a:sym typeface="Outfit SemiBold"/>
              </a:rPr>
              <a:t>Analisis</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bertujuan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untuk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memahami</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preferensi</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masyarakat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Indonesia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dengan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menggabungkan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data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konsumsi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nutrisi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resep</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tradisional</a:t>
            </a:r>
            <a:r>
              <a:rPr lang="en-US" sz="1800" dirty="0">
                <a:latin typeface="Outfit" panose="020B0604020202020204" charset="0"/>
                <a:ea typeface="Nirmala UI" panose="020B0502040204020203" pitchFamily="34" charset="0"/>
                <a:cs typeface="Nirmala UI" panose="020B0502040204020203" pitchFamily="34" charset="0"/>
                <a:sym typeface="Outfit SemiBold"/>
              </a:rPr>
              <a:t> Indonesia.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Melalui</a:t>
            </a:r>
            <a:r>
              <a:rPr lang="en-US" sz="1800" dirty="0">
                <a:latin typeface="Outfit" panose="020B0604020202020204" charset="0"/>
                <a:ea typeface="Nirmala UI" panose="020B0502040204020203" pitchFamily="34" charset="0"/>
                <a:cs typeface="Nirmala UI" panose="020B0502040204020203" pitchFamily="34" charset="0"/>
                <a:sym typeface="Outfit SemiBold"/>
              </a:rPr>
              <a:t> proses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pembersihan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data,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transformasi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fitur</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pemetaan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antara</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bahan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resep</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kandungan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nutrisi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serta</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teknik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klasterisasi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menggunakan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algoritma</a:t>
            </a:r>
            <a:r>
              <a:rPr lang="en-US" sz="1800" dirty="0">
                <a:latin typeface="Outfit" panose="020B0604020202020204" charset="0"/>
                <a:ea typeface="Nirmala UI" panose="020B0502040204020203" pitchFamily="34" charset="0"/>
                <a:cs typeface="Nirmala UI" panose="020B0502040204020203" pitchFamily="34" charset="0"/>
                <a:sym typeface="Outfit SemiBold"/>
              </a:rPr>
              <a:t> machine learning,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proyek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menghasilkan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pengelompokan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b="1" dirty="0">
                <a:solidFill>
                  <a:srgbClr val="FF0000"/>
                </a:solidFill>
                <a:latin typeface="Outfit" panose="020B0604020202020204" charset="0"/>
                <a:ea typeface="Nirmala UI" panose="020B0502040204020203" pitchFamily="34" charset="0"/>
                <a:cs typeface="Nirmala UI" panose="020B0502040204020203" pitchFamily="34" charset="0"/>
                <a:sym typeface="Outfit SemiBold"/>
              </a:rPr>
              <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berdasarkan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kandungan</a:t>
            </a:r>
            <a:r>
              <a:rPr lang="en-US" sz="1800" dirty="0">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kalori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tingkat</a:t>
            </a:r>
            <a:r>
              <a:rPr lang="en-US" sz="1800" dirty="0">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kesukaan</a:t>
            </a:r>
            <a:r>
              <a:rPr lang="en-US" sz="1800" dirty="0">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 (loves)</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karakteristik</a:t>
            </a:r>
            <a:r>
              <a:rPr lang="en-US" sz="1800" dirty="0">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bahan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Hasil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klasterisasi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memberikan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wawasan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awal</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terhadap</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pola</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konsumsi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kesadaran</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gizi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serta</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potensi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segmentasi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makanan</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tradisional</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a:latin typeface="Outfit" panose="020B0604020202020204" charset="0"/>
                <a:ea typeface="Nirmala UI" panose="020B0502040204020203" pitchFamily="34" charset="0"/>
                <a:cs typeface="Nirmala UI" panose="020B0502040204020203" pitchFamily="34" charset="0"/>
                <a:sym typeface="Outfit SemiBold"/>
              </a:rPr>
              <a:t>yang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dapat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dimanfaatkan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untuk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riset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perilaku</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konsumen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strategi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kesehatan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publik</a:t>
            </a:r>
            <a:r>
              <a:rPr lang="en-US" sz="1800" dirty="0">
                <a:latin typeface="Outfit" panose="020B0604020202020204" charset="0"/>
                <a:ea typeface="Nirmala UI" panose="020B0502040204020203" pitchFamily="34" charset="0"/>
                <a:cs typeface="Nirmala UI" panose="020B0502040204020203" pitchFamily="34" charset="0"/>
                <a:sym typeface="Outfit SemiBold"/>
              </a:rPr>
              <a:t>.</a:t>
            </a:r>
          </a:p>
        </p:txBody>
      </p:sp>
      <p:pic>
        <p:nvPicPr>
          <p:cNvPr id="248" name="Google Shape;248;p41">
            <a:extLst>
              <a:ext uri="{FF2B5EF4-FFF2-40B4-BE49-F238E27FC236}">
                <a16:creationId xmlns:a16="http://schemas.microsoft.com/office/drawing/2014/main" id="{DF638B4D-7125-CE4C-9882-147A2F87780A}"/>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190;p39">
            <a:extLst>
              <a:ext uri="{FF2B5EF4-FFF2-40B4-BE49-F238E27FC236}">
                <a16:creationId xmlns:a16="http://schemas.microsoft.com/office/drawing/2014/main" id="{223390FD-2488-3FE6-0A7B-ECF3FF8A39DB}"/>
              </a:ext>
            </a:extLst>
          </p:cNvPr>
          <p:cNvSpPr txBox="1">
            <a:spLocks/>
          </p:cNvSpPr>
          <p:nvPr/>
        </p:nvSpPr>
        <p:spPr>
          <a:xfrm>
            <a:off x="534836" y="275964"/>
            <a:ext cx="4281300" cy="1017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Goals/Objective :</a:t>
            </a:r>
          </a:p>
        </p:txBody>
      </p:sp>
    </p:spTree>
    <p:extLst>
      <p:ext uri="{BB962C8B-B14F-4D97-AF65-F5344CB8AC3E}">
        <p14:creationId xmlns:p14="http://schemas.microsoft.com/office/powerpoint/2010/main" val="347827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AC87876C-E0D4-B7B5-C75C-5C18F2B36A8F}"/>
            </a:ext>
          </a:extLst>
        </p:cNvPr>
        <p:cNvGrpSpPr/>
        <p:nvPr/>
      </p:nvGrpSpPr>
      <p:grpSpPr>
        <a:xfrm>
          <a:off x="0" y="0"/>
          <a:ext cx="0" cy="0"/>
          <a:chOff x="0" y="0"/>
          <a:chExt cx="0" cy="0"/>
        </a:xfrm>
      </p:grpSpPr>
      <p:grpSp>
        <p:nvGrpSpPr>
          <p:cNvPr id="2" name="Google Shape;196;p39">
            <a:extLst>
              <a:ext uri="{FF2B5EF4-FFF2-40B4-BE49-F238E27FC236}">
                <a16:creationId xmlns:a16="http://schemas.microsoft.com/office/drawing/2014/main" id="{3D53D30E-97EE-14C2-8AF2-42D06F582140}"/>
              </a:ext>
            </a:extLst>
          </p:cNvPr>
          <p:cNvGrpSpPr/>
          <p:nvPr/>
        </p:nvGrpSpPr>
        <p:grpSpPr>
          <a:xfrm>
            <a:off x="1674880" y="1115920"/>
            <a:ext cx="5794241" cy="5793661"/>
            <a:chOff x="4094945" y="667082"/>
            <a:chExt cx="5795400" cy="5795400"/>
          </a:xfrm>
        </p:grpSpPr>
        <p:sp>
          <p:nvSpPr>
            <p:cNvPr id="3" name="Google Shape;197;p39">
              <a:extLst>
                <a:ext uri="{FF2B5EF4-FFF2-40B4-BE49-F238E27FC236}">
                  <a16:creationId xmlns:a16="http://schemas.microsoft.com/office/drawing/2014/main" id="{89B84FF9-84ED-1CC9-1697-A9004B2029E2}"/>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 name="Google Shape;198;p39">
              <a:extLst>
                <a:ext uri="{FF2B5EF4-FFF2-40B4-BE49-F238E27FC236}">
                  <a16:creationId xmlns:a16="http://schemas.microsoft.com/office/drawing/2014/main" id="{33BFAAE1-2FF4-AB6A-63C5-F77576BDCA59}"/>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5" name="Google Shape;199;p39">
              <a:extLst>
                <a:ext uri="{FF2B5EF4-FFF2-40B4-BE49-F238E27FC236}">
                  <a16:creationId xmlns:a16="http://schemas.microsoft.com/office/drawing/2014/main" id="{E4E297D6-AC2B-EA52-08DB-BF2F4EA48A2A}"/>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6" name="Google Shape;200;p39">
              <a:extLst>
                <a:ext uri="{FF2B5EF4-FFF2-40B4-BE49-F238E27FC236}">
                  <a16:creationId xmlns:a16="http://schemas.microsoft.com/office/drawing/2014/main" id="{8566AC46-560E-A06E-D998-18B104E1CB8C}"/>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sp>
        <p:nvSpPr>
          <p:cNvPr id="237" name="Google Shape;237;p41">
            <a:extLst>
              <a:ext uri="{FF2B5EF4-FFF2-40B4-BE49-F238E27FC236}">
                <a16:creationId xmlns:a16="http://schemas.microsoft.com/office/drawing/2014/main" id="{A7AB042A-ECB2-F600-E17A-6FECBFA618F1}"/>
              </a:ext>
            </a:extLst>
          </p:cNvPr>
          <p:cNvSpPr txBox="1">
            <a:spLocks noGrp="1"/>
          </p:cNvSpPr>
          <p:nvPr>
            <p:ph type="ctrTitle"/>
          </p:nvPr>
        </p:nvSpPr>
        <p:spPr>
          <a:xfrm>
            <a:off x="2431350" y="161677"/>
            <a:ext cx="4281300" cy="2034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Present data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72511190-7AA2-DF27-578F-D8E7A8269939}"/>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7" name="Google Shape;284;p43"/>
          <p:cNvSpPr txBox="1"/>
          <p:nvPr/>
        </p:nvSpPr>
        <p:spPr>
          <a:xfrm>
            <a:off x="2475600" y="1319416"/>
            <a:ext cx="4192800" cy="498600"/>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scripts, data, and other technical part of the project can be accessed in </a:t>
            </a:r>
            <a:r>
              <a:rPr lang="en" sz="1200" u="sng" dirty="0">
                <a:solidFill>
                  <a:schemeClr val="hlink"/>
                </a:solidFill>
                <a:latin typeface="Outfit SemiBold"/>
                <a:ea typeface="Outfit SemiBold"/>
                <a:cs typeface="Outfit SemiBold"/>
                <a:sym typeface="Outfit SemiBold"/>
                <a:hlinkClick r:id="rId4"/>
              </a:rPr>
              <a:t>this link</a:t>
            </a:r>
            <a:endParaRPr dirty="0"/>
          </a:p>
        </p:txBody>
      </p:sp>
    </p:spTree>
    <p:extLst>
      <p:ext uri="{BB962C8B-B14F-4D97-AF65-F5344CB8AC3E}">
        <p14:creationId xmlns:p14="http://schemas.microsoft.com/office/powerpoint/2010/main" val="184374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80981B22-4F81-8958-169F-AC1F62917BA1}"/>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39C12517-9B75-0DBF-47B3-FD41285EE304}"/>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190;p39">
            <a:extLst>
              <a:ext uri="{FF2B5EF4-FFF2-40B4-BE49-F238E27FC236}">
                <a16:creationId xmlns:a16="http://schemas.microsoft.com/office/drawing/2014/main" id="{A73081F3-E07A-28AA-6EEB-D1B07FC8385F}"/>
              </a:ext>
            </a:extLst>
          </p:cNvPr>
          <p:cNvSpPr txBox="1">
            <a:spLocks/>
          </p:cNvSpPr>
          <p:nvPr/>
        </p:nvSpPr>
        <p:spPr>
          <a:xfrm>
            <a:off x="2169046" y="275964"/>
            <a:ext cx="4805907" cy="1017000"/>
          </a:xfrm>
          <a:prstGeom prst="rect">
            <a:avLst/>
          </a:prstGeom>
          <a:noFill/>
          <a:ln>
            <a:noFill/>
          </a:ln>
        </p:spPr>
        <p:txBody>
          <a:bodyPr spcFirstLastPara="1" wrap="square" lIns="91425" tIns="91425" rIns="91425" bIns="91425" anchor="ctr" anchorCtr="0">
            <a:normAutofit fontScale="92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Data Understanding:</a:t>
            </a:r>
          </a:p>
        </p:txBody>
      </p:sp>
      <p:sp>
        <p:nvSpPr>
          <p:cNvPr id="2" name="Google Shape;284;p43">
            <a:extLst>
              <a:ext uri="{FF2B5EF4-FFF2-40B4-BE49-F238E27FC236}">
                <a16:creationId xmlns:a16="http://schemas.microsoft.com/office/drawing/2014/main" id="{4EC663C5-D4D2-6397-B0C4-7FDBEF4C18CA}"/>
              </a:ext>
            </a:extLst>
          </p:cNvPr>
          <p:cNvSpPr txBox="1"/>
          <p:nvPr/>
        </p:nvSpPr>
        <p:spPr>
          <a:xfrm>
            <a:off x="2475599" y="882446"/>
            <a:ext cx="4192800" cy="498568"/>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description about the data can be accessed through </a:t>
            </a:r>
            <a:r>
              <a:rPr lang="en" sz="1200" u="sng" dirty="0">
                <a:solidFill>
                  <a:schemeClr val="hlink"/>
                </a:solidFill>
                <a:latin typeface="Outfit SemiBold"/>
                <a:ea typeface="Outfit SemiBold"/>
                <a:cs typeface="Outfit SemiBold"/>
                <a:sym typeface="Outfit SemiBold"/>
                <a:hlinkClick r:id="rId4"/>
              </a:rPr>
              <a:t>this link</a:t>
            </a:r>
            <a:endParaRPr dirty="0"/>
          </a:p>
        </p:txBody>
      </p:sp>
      <p:grpSp>
        <p:nvGrpSpPr>
          <p:cNvPr id="3" name="Group 2">
            <a:extLst>
              <a:ext uri="{FF2B5EF4-FFF2-40B4-BE49-F238E27FC236}">
                <a16:creationId xmlns:a16="http://schemas.microsoft.com/office/drawing/2014/main" id="{A79DE1F7-D9E7-CA83-6A4B-BE8E1E2E8805}"/>
              </a:ext>
            </a:extLst>
          </p:cNvPr>
          <p:cNvGrpSpPr/>
          <p:nvPr/>
        </p:nvGrpSpPr>
        <p:grpSpPr>
          <a:xfrm>
            <a:off x="2051795" y="2001926"/>
            <a:ext cx="4747112" cy="1139648"/>
            <a:chOff x="1771253" y="851602"/>
            <a:chExt cx="4747112" cy="1139648"/>
          </a:xfrm>
        </p:grpSpPr>
        <p:pic>
          <p:nvPicPr>
            <p:cNvPr id="321" name="Google Shape;321;p46">
              <a:extLst>
                <a:ext uri="{FF2B5EF4-FFF2-40B4-BE49-F238E27FC236}">
                  <a16:creationId xmlns:a16="http://schemas.microsoft.com/office/drawing/2014/main" id="{5BF34DC0-3422-B929-8D9D-B56F901C98DD}"/>
                </a:ext>
              </a:extLst>
            </p:cNvPr>
            <p:cNvPicPr preferRelativeResize="0"/>
            <p:nvPr/>
          </p:nvPicPr>
          <p:blipFill>
            <a:blip r:embed="rId5">
              <a:alphaModFix/>
            </a:blip>
            <a:stretch>
              <a:fillRect/>
            </a:stretch>
          </p:blipFill>
          <p:spPr>
            <a:xfrm>
              <a:off x="4061990" y="1437723"/>
              <a:ext cx="553527" cy="553527"/>
            </a:xfrm>
            <a:prstGeom prst="rect">
              <a:avLst/>
            </a:prstGeom>
            <a:noFill/>
            <a:ln>
              <a:noFill/>
            </a:ln>
          </p:spPr>
        </p:pic>
        <p:sp>
          <p:nvSpPr>
            <p:cNvPr id="334" name="Google Shape;334;p46">
              <a:extLst>
                <a:ext uri="{FF2B5EF4-FFF2-40B4-BE49-F238E27FC236}">
                  <a16:creationId xmlns:a16="http://schemas.microsoft.com/office/drawing/2014/main" id="{419B6CDF-90DD-0F14-B714-821A22FCC9CE}"/>
                </a:ext>
              </a:extLst>
            </p:cNvPr>
            <p:cNvSpPr txBox="1"/>
            <p:nvPr/>
          </p:nvSpPr>
          <p:spPr>
            <a:xfrm>
              <a:off x="1771253" y="1523763"/>
              <a:ext cx="2057181"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"dataset-ayam.csv"</a:t>
              </a:r>
            </a:p>
          </p:txBody>
        </p:sp>
        <p:sp>
          <p:nvSpPr>
            <p:cNvPr id="6" name="Google Shape;334;p46">
              <a:extLst>
                <a:ext uri="{FF2B5EF4-FFF2-40B4-BE49-F238E27FC236}">
                  <a16:creationId xmlns:a16="http://schemas.microsoft.com/office/drawing/2014/main" id="{800FC48B-3756-A40D-F24B-2CD3D2410AD4}"/>
                </a:ext>
              </a:extLst>
            </p:cNvPr>
            <p:cNvSpPr txBox="1"/>
            <p:nvPr/>
          </p:nvSpPr>
          <p:spPr>
            <a:xfrm>
              <a:off x="4849073" y="1523763"/>
              <a:ext cx="166929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"nutrition.csv"</a:t>
              </a:r>
            </a:p>
          </p:txBody>
        </p:sp>
        <p:sp>
          <p:nvSpPr>
            <p:cNvPr id="7" name="Google Shape;334;p46">
              <a:extLst>
                <a:ext uri="{FF2B5EF4-FFF2-40B4-BE49-F238E27FC236}">
                  <a16:creationId xmlns:a16="http://schemas.microsoft.com/office/drawing/2014/main" id="{4E58FC26-E0F8-C8C7-210E-74C8D1EEFD00}"/>
                </a:ext>
              </a:extLst>
            </p:cNvPr>
            <p:cNvSpPr txBox="1"/>
            <p:nvPr/>
          </p:nvSpPr>
          <p:spPr>
            <a:xfrm>
              <a:off x="2755365" y="851602"/>
              <a:ext cx="3166776" cy="45268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a:t>
              </a:r>
              <a:r>
                <a:rPr lang="en-US" dirty="0" err="1">
                  <a:sym typeface="Outfit"/>
                </a:rPr>
                <a:t>DATASET_cultural</a:t>
              </a:r>
              <a:r>
                <a:rPr lang="en-US" dirty="0">
                  <a:sym typeface="Outfit"/>
                </a:rPr>
                <a:t> dimension of food consumption.xlsx"</a:t>
              </a:r>
            </a:p>
          </p:txBody>
        </p:sp>
      </p:grpSp>
    </p:spTree>
    <p:extLst>
      <p:ext uri="{BB962C8B-B14F-4D97-AF65-F5344CB8AC3E}">
        <p14:creationId xmlns:p14="http://schemas.microsoft.com/office/powerpoint/2010/main" val="322680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865368F7-15B7-23FB-4CB5-64712D29F2D5}"/>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AF763A2E-1B5B-5978-439A-EBC9AEB2F35D}"/>
              </a:ext>
            </a:extLst>
          </p:cNvPr>
          <p:cNvSpPr txBox="1">
            <a:spLocks noGrp="1"/>
          </p:cNvSpPr>
          <p:nvPr>
            <p:ph type="ctrTitle"/>
          </p:nvPr>
        </p:nvSpPr>
        <p:spPr>
          <a:xfrm>
            <a:off x="330309" y="835"/>
            <a:ext cx="2066237" cy="981647"/>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EDA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5C894FFE-AF0D-B09D-DBF2-054E6AE5D4E6}"/>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pic>
        <p:nvPicPr>
          <p:cNvPr id="3" name="Picture 2">
            <a:extLst>
              <a:ext uri="{FF2B5EF4-FFF2-40B4-BE49-F238E27FC236}">
                <a16:creationId xmlns:a16="http://schemas.microsoft.com/office/drawing/2014/main" id="{4A573216-EC54-74AC-9470-4C430EB064D0}"/>
              </a:ext>
            </a:extLst>
          </p:cNvPr>
          <p:cNvPicPr>
            <a:picLocks noChangeAspect="1"/>
          </p:cNvPicPr>
          <p:nvPr/>
        </p:nvPicPr>
        <p:blipFill>
          <a:blip r:embed="rId4"/>
          <a:srcRect/>
          <a:stretch/>
        </p:blipFill>
        <p:spPr>
          <a:xfrm>
            <a:off x="4512472" y="1419130"/>
            <a:ext cx="2957535" cy="1465310"/>
          </a:xfrm>
          <a:prstGeom prst="rect">
            <a:avLst/>
          </a:prstGeom>
        </p:spPr>
      </p:pic>
      <p:pic>
        <p:nvPicPr>
          <p:cNvPr id="5" name="Picture 4">
            <a:extLst>
              <a:ext uri="{FF2B5EF4-FFF2-40B4-BE49-F238E27FC236}">
                <a16:creationId xmlns:a16="http://schemas.microsoft.com/office/drawing/2014/main" id="{7D86D7FA-1843-EC06-6A8A-6B69895F0EBB}"/>
              </a:ext>
            </a:extLst>
          </p:cNvPr>
          <p:cNvPicPr>
            <a:picLocks noChangeAspect="1"/>
          </p:cNvPicPr>
          <p:nvPr/>
        </p:nvPicPr>
        <p:blipFill>
          <a:blip r:embed="rId5"/>
          <a:stretch>
            <a:fillRect/>
          </a:stretch>
        </p:blipFill>
        <p:spPr>
          <a:xfrm>
            <a:off x="7470007" y="1436140"/>
            <a:ext cx="1593153" cy="1467454"/>
          </a:xfrm>
          <a:prstGeom prst="rect">
            <a:avLst/>
          </a:prstGeom>
        </p:spPr>
      </p:pic>
      <p:pic>
        <p:nvPicPr>
          <p:cNvPr id="7" name="Picture 6">
            <a:extLst>
              <a:ext uri="{FF2B5EF4-FFF2-40B4-BE49-F238E27FC236}">
                <a16:creationId xmlns:a16="http://schemas.microsoft.com/office/drawing/2014/main" id="{F9568FDD-8F77-C78A-E4A6-792661D45633}"/>
              </a:ext>
            </a:extLst>
          </p:cNvPr>
          <p:cNvPicPr>
            <a:picLocks noChangeAspect="1"/>
          </p:cNvPicPr>
          <p:nvPr/>
        </p:nvPicPr>
        <p:blipFill>
          <a:blip r:embed="rId6"/>
          <a:stretch>
            <a:fillRect/>
          </a:stretch>
        </p:blipFill>
        <p:spPr>
          <a:xfrm>
            <a:off x="2550448" y="1437212"/>
            <a:ext cx="1962025" cy="1465310"/>
          </a:xfrm>
          <a:prstGeom prst="rect">
            <a:avLst/>
          </a:prstGeom>
        </p:spPr>
      </p:pic>
      <p:pic>
        <p:nvPicPr>
          <p:cNvPr id="4" name="Picture 3">
            <a:extLst>
              <a:ext uri="{FF2B5EF4-FFF2-40B4-BE49-F238E27FC236}">
                <a16:creationId xmlns:a16="http://schemas.microsoft.com/office/drawing/2014/main" id="{6AED8DF0-BCEB-1576-473E-2D2C823A0910}"/>
              </a:ext>
            </a:extLst>
          </p:cNvPr>
          <p:cNvPicPr>
            <a:picLocks noChangeAspect="1"/>
          </p:cNvPicPr>
          <p:nvPr/>
        </p:nvPicPr>
        <p:blipFill>
          <a:blip r:embed="rId7"/>
          <a:stretch>
            <a:fillRect/>
          </a:stretch>
        </p:blipFill>
        <p:spPr>
          <a:xfrm>
            <a:off x="85929" y="1419130"/>
            <a:ext cx="2456259" cy="1465311"/>
          </a:xfrm>
          <a:prstGeom prst="rect">
            <a:avLst/>
          </a:prstGeom>
        </p:spPr>
      </p:pic>
      <p:grpSp>
        <p:nvGrpSpPr>
          <p:cNvPr id="12" name="Group 11">
            <a:extLst>
              <a:ext uri="{FF2B5EF4-FFF2-40B4-BE49-F238E27FC236}">
                <a16:creationId xmlns:a16="http://schemas.microsoft.com/office/drawing/2014/main" id="{B90850A0-64A2-9818-002B-4BE4FD86E986}"/>
              </a:ext>
            </a:extLst>
          </p:cNvPr>
          <p:cNvGrpSpPr/>
          <p:nvPr/>
        </p:nvGrpSpPr>
        <p:grpSpPr>
          <a:xfrm>
            <a:off x="257829" y="2902522"/>
            <a:ext cx="8628341" cy="1708869"/>
            <a:chOff x="-2109" y="2992604"/>
            <a:chExt cx="8628341" cy="1708869"/>
          </a:xfrm>
        </p:grpSpPr>
        <p:pic>
          <p:nvPicPr>
            <p:cNvPr id="8" name="Picture 7">
              <a:extLst>
                <a:ext uri="{FF2B5EF4-FFF2-40B4-BE49-F238E27FC236}">
                  <a16:creationId xmlns:a16="http://schemas.microsoft.com/office/drawing/2014/main" id="{D7F22283-0BA3-9B6E-0B6A-B441A7F77961}"/>
                </a:ext>
              </a:extLst>
            </p:cNvPr>
            <p:cNvPicPr>
              <a:picLocks noChangeAspect="1"/>
            </p:cNvPicPr>
            <p:nvPr/>
          </p:nvPicPr>
          <p:blipFill>
            <a:blip r:embed="rId8"/>
            <a:stretch>
              <a:fillRect/>
            </a:stretch>
          </p:blipFill>
          <p:spPr>
            <a:xfrm>
              <a:off x="-2109" y="2992604"/>
              <a:ext cx="4023084" cy="1708869"/>
            </a:xfrm>
            <a:prstGeom prst="rect">
              <a:avLst/>
            </a:prstGeom>
          </p:spPr>
        </p:pic>
        <p:pic>
          <p:nvPicPr>
            <p:cNvPr id="10" name="Picture 9">
              <a:extLst>
                <a:ext uri="{FF2B5EF4-FFF2-40B4-BE49-F238E27FC236}">
                  <a16:creationId xmlns:a16="http://schemas.microsoft.com/office/drawing/2014/main" id="{19A16A80-6E4A-9C6F-7015-0468E6075E41}"/>
                </a:ext>
              </a:extLst>
            </p:cNvPr>
            <p:cNvPicPr>
              <a:picLocks noChangeAspect="1"/>
            </p:cNvPicPr>
            <p:nvPr/>
          </p:nvPicPr>
          <p:blipFill>
            <a:blip r:embed="rId9"/>
            <a:stretch>
              <a:fillRect/>
            </a:stretch>
          </p:blipFill>
          <p:spPr>
            <a:xfrm>
              <a:off x="4020975" y="2992604"/>
              <a:ext cx="4605257" cy="1708869"/>
            </a:xfrm>
            <a:prstGeom prst="rect">
              <a:avLst/>
            </a:prstGeom>
          </p:spPr>
        </p:pic>
      </p:grpSp>
    </p:spTree>
    <p:extLst>
      <p:ext uri="{BB962C8B-B14F-4D97-AF65-F5344CB8AC3E}">
        <p14:creationId xmlns:p14="http://schemas.microsoft.com/office/powerpoint/2010/main" val="15915427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822</TotalTime>
  <Words>548</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Outfit</vt:lpstr>
      <vt:lpstr>Consolas</vt:lpstr>
      <vt:lpstr>Arial</vt:lpstr>
      <vt:lpstr>Wingdings</vt:lpstr>
      <vt:lpstr>Calibri</vt:lpstr>
      <vt:lpstr>Plus Jakarta Sans</vt:lpstr>
      <vt:lpstr>Outfit SemiBold</vt:lpstr>
      <vt:lpstr>Simple Light</vt:lpstr>
      <vt:lpstr>Simple Light</vt:lpstr>
      <vt:lpstr>Office Theme</vt:lpstr>
      <vt:lpstr>What do you like:</vt:lpstr>
      <vt:lpstr>Background</vt:lpstr>
      <vt:lpstr>PowerPoint Presentation</vt:lpstr>
      <vt:lpstr>Outline :</vt:lpstr>
      <vt:lpstr>What are we talking about</vt:lpstr>
      <vt:lpstr>Analisis ini bertujuan untuk memahami preferensi makanan masyarakat Indonesia dengan menggabungkan data konsumsi makanan, nutrisi, dan resep tradisional Indonesia. Melalui proses pembersihan data, transformasi fitur, pemetaan antara bahan resep dan kandungan nutrisi, serta teknik klasterisasi menggunakan algoritma machine learning, proyek ini menghasilkan pengelompokan (klaster) makanan (?) berdasarkan kandungan kalori, tingkat kesukaan (loves), dan karakteristik bahan. Hasil klasterisasi ini memberikan wawasan awal terhadap pola konsumsi, kesadaran gizi, serta potensi segmentasi makanan tradisional yang dapat dimanfaatkan untuk riset perilaku konsumen dan strategi kesehatan publik.</vt:lpstr>
      <vt:lpstr>Present data</vt:lpstr>
      <vt:lpstr>PowerPoint Presentation</vt:lpstr>
      <vt:lpstr>EDA</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FAJRI MUGHNI</cp:lastModifiedBy>
  <cp:revision>16</cp:revision>
  <dcterms:modified xsi:type="dcterms:W3CDTF">2025-04-11T18:17:18Z</dcterms:modified>
</cp:coreProperties>
</file>