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6.xml" ContentType="application/vnd.openxmlformats-officedocument.themeOverr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29"/>
  </p:notesMasterIdLst>
  <p:sldIdLst>
    <p:sldId id="256" r:id="rId4"/>
    <p:sldId id="292" r:id="rId5"/>
    <p:sldId id="258" r:id="rId6"/>
    <p:sldId id="260" r:id="rId7"/>
    <p:sldId id="257" r:id="rId8"/>
    <p:sldId id="259" r:id="rId9"/>
    <p:sldId id="277" r:id="rId10"/>
    <p:sldId id="278" r:id="rId11"/>
    <p:sldId id="279" r:id="rId12"/>
    <p:sldId id="293" r:id="rId13"/>
    <p:sldId id="289" r:id="rId14"/>
    <p:sldId id="261" r:id="rId15"/>
    <p:sldId id="280" r:id="rId16"/>
    <p:sldId id="281" r:id="rId17"/>
    <p:sldId id="282" r:id="rId18"/>
    <p:sldId id="283" r:id="rId19"/>
    <p:sldId id="284" r:id="rId20"/>
    <p:sldId id="285" r:id="rId21"/>
    <p:sldId id="286" r:id="rId22"/>
    <p:sldId id="287" r:id="rId23"/>
    <p:sldId id="271" r:id="rId24"/>
    <p:sldId id="291" r:id="rId25"/>
    <p:sldId id="272" r:id="rId26"/>
    <p:sldId id="273" r:id="rId27"/>
    <p:sldId id="288" r:id="rId28"/>
  </p:sldIdLst>
  <p:sldSz cx="9144000" cy="5143500" type="screen16x9"/>
  <p:notesSz cx="6858000" cy="9144000"/>
  <p:embeddedFontLst>
    <p:embeddedFont>
      <p:font typeface="Consolas" panose="020B0609020204030204" pitchFamily="49" charset="0"/>
      <p:regular r:id="rId30"/>
      <p:bold r:id="rId31"/>
      <p:italic r:id="rId32"/>
      <p:boldItalic r:id="rId33"/>
    </p:embeddedFont>
    <p:embeddedFont>
      <p:font typeface="Outfit" panose="020B0604020202020204" charset="0"/>
      <p:regular r:id="rId34"/>
      <p:bold r:id="rId35"/>
    </p:embeddedFont>
    <p:embeddedFont>
      <p:font typeface="Outfit SemiBold" panose="020B0604020202020204" charset="0"/>
      <p:regular r:id="rId36"/>
      <p:bold r:id="rId37"/>
    </p:embeddedFont>
    <p:embeddedFont>
      <p:font typeface="Plus Jakarta Sans"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FFFF66"/>
    <a:srgbClr val="CC99FF"/>
    <a:srgbClr val="F08B33"/>
    <a:srgbClr val="48A8C4"/>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3D4C7A-0556-4E45-9826-DAF6E0AA9D57}">
  <a:tblStyle styleId="{523D4C7A-0556-4E45-9826-DAF6E0AA9D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p:cViewPr varScale="1">
        <p:scale>
          <a:sx n="79" d="100"/>
          <a:sy n="79" d="100"/>
        </p:scale>
        <p:origin x="464" y="36"/>
      </p:cViewPr>
      <p:guideLst>
        <p:guide orient="horz" pos="162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7.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2516e7fd8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2516e7fd8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2B3AEF37-8DF3-B59E-52EB-2A688537669C}"/>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816A9506-6AAC-C1B6-4EB1-CEAF9C8ADD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FF034E51-454F-FCCC-2DBA-4B327A780CB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92292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E61C7E4D-15C3-348F-A75A-248C7B1CCDF3}"/>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FB30EFEB-6442-4F0E-E83B-0FCCD8B038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7D389E64-BD36-69A6-2A72-4BD463D9B0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122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2516e7fd8f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2516e7fd8f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FEA3065A-266B-88A9-7D0F-63AF11FE114E}"/>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7D4C8AA0-DB26-3F26-F041-BBA1AA89C4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09975010-E809-32C2-4A1A-605F30103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PDB/GDP </a:t>
            </a:r>
            <a:r>
              <a:rPr lang="en-US" dirty="0" err="1"/>
              <a:t>dihitung</a:t>
            </a:r>
            <a:r>
              <a:rPr lang="en-US" dirty="0"/>
              <a:t> dalam </a:t>
            </a:r>
            <a:r>
              <a:rPr lang="en-US" dirty="0" err="1"/>
              <a:t>satuan</a:t>
            </a:r>
            <a:r>
              <a:rPr lang="en-US" dirty="0"/>
              <a:t> </a:t>
            </a:r>
            <a:r>
              <a:rPr lang="en-US" dirty="0" err="1"/>
              <a:t>miliar</a:t>
            </a:r>
            <a:r>
              <a:rPr lang="en-US" dirty="0"/>
              <a:t> </a:t>
            </a:r>
            <a:r>
              <a:rPr lang="en-US" dirty="0" err="1"/>
              <a:t>dolar</a:t>
            </a:r>
            <a:r>
              <a:rPr lang="en-US" dirty="0"/>
              <a:t> AS </a:t>
            </a:r>
            <a:r>
              <a:rPr lang="en-US" dirty="0" err="1"/>
              <a:t>dengan</a:t>
            </a:r>
            <a:r>
              <a:rPr lang="en-US" dirty="0"/>
              <a:t> </a:t>
            </a:r>
            <a:r>
              <a:rPr lang="en-US" dirty="0" err="1"/>
              <a:t>menggunakan</a:t>
            </a:r>
            <a:r>
              <a:rPr lang="en-US" dirty="0"/>
              <a:t> </a:t>
            </a:r>
            <a:r>
              <a:rPr lang="en-US" dirty="0" err="1"/>
              <a:t>harga</a:t>
            </a:r>
            <a:r>
              <a:rPr lang="en-US" dirty="0"/>
              <a:t> </a:t>
            </a:r>
            <a:r>
              <a:rPr lang="en-US" dirty="0" err="1"/>
              <a:t>konstan</a:t>
            </a:r>
            <a:r>
              <a:rPr lang="en-US" dirty="0"/>
              <a:t> </a:t>
            </a:r>
            <a:r>
              <a:rPr lang="en-US" dirty="0" err="1"/>
              <a:t>tahun</a:t>
            </a:r>
            <a:r>
              <a:rPr lang="en-US" dirty="0"/>
              <a:t> 2012</a:t>
            </a:r>
            <a:endParaRPr dirty="0"/>
          </a:p>
        </p:txBody>
      </p:sp>
    </p:spTree>
    <p:extLst>
      <p:ext uri="{BB962C8B-B14F-4D97-AF65-F5344CB8AC3E}">
        <p14:creationId xmlns:p14="http://schemas.microsoft.com/office/powerpoint/2010/main" val="3000163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a:extLst>
            <a:ext uri="{FF2B5EF4-FFF2-40B4-BE49-F238E27FC236}">
              <a16:creationId xmlns:a16="http://schemas.microsoft.com/office/drawing/2014/main" id="{BD07C96D-124A-C2D7-2F21-DC64135EE1E8}"/>
            </a:ext>
          </a:extLst>
        </p:cNvPr>
        <p:cNvGrpSpPr/>
        <p:nvPr/>
      </p:nvGrpSpPr>
      <p:grpSpPr>
        <a:xfrm>
          <a:off x="0" y="0"/>
          <a:ext cx="0" cy="0"/>
          <a:chOff x="0" y="0"/>
          <a:chExt cx="0" cy="0"/>
        </a:xfrm>
      </p:grpSpPr>
      <p:sp>
        <p:nvSpPr>
          <p:cNvPr id="269" name="Google Shape;269;g32516e7fd8f_0_292:notes">
            <a:extLst>
              <a:ext uri="{FF2B5EF4-FFF2-40B4-BE49-F238E27FC236}">
                <a16:creationId xmlns:a16="http://schemas.microsoft.com/office/drawing/2014/main" id="{BAD9316A-88F6-8BA4-1DAF-8FBB2EC03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2516e7fd8f_0_292:notes">
            <a:extLst>
              <a:ext uri="{FF2B5EF4-FFF2-40B4-BE49-F238E27FC236}">
                <a16:creationId xmlns:a16="http://schemas.microsoft.com/office/drawing/2014/main" id="{8EA33ADF-4F7B-A942-9769-B79AF796BC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600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a:extLst>
            <a:ext uri="{FF2B5EF4-FFF2-40B4-BE49-F238E27FC236}">
              <a16:creationId xmlns:a16="http://schemas.microsoft.com/office/drawing/2014/main" id="{1DBAD2D8-A1A0-CBD4-CF58-6BE746E8DE1B}"/>
            </a:ext>
          </a:extLst>
        </p:cNvPr>
        <p:cNvGrpSpPr/>
        <p:nvPr/>
      </p:nvGrpSpPr>
      <p:grpSpPr>
        <a:xfrm>
          <a:off x="0" y="0"/>
          <a:ext cx="0" cy="0"/>
          <a:chOff x="0" y="0"/>
          <a:chExt cx="0" cy="0"/>
        </a:xfrm>
      </p:grpSpPr>
      <p:sp>
        <p:nvSpPr>
          <p:cNvPr id="269" name="Google Shape;269;g32516e7fd8f_0_292:notes">
            <a:extLst>
              <a:ext uri="{FF2B5EF4-FFF2-40B4-BE49-F238E27FC236}">
                <a16:creationId xmlns:a16="http://schemas.microsoft.com/office/drawing/2014/main" id="{F0392DD8-9DBF-CEEB-5848-2579751CAC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2516e7fd8f_0_292:notes">
            <a:extLst>
              <a:ext uri="{FF2B5EF4-FFF2-40B4-BE49-F238E27FC236}">
                <a16:creationId xmlns:a16="http://schemas.microsoft.com/office/drawing/2014/main" id="{C0BC38AA-4AB3-937C-BFC5-E4943124DA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98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5BF16CD7-DDAE-9E59-6C77-EECED5AB2176}"/>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4965B671-DDD9-1133-D7C1-C17FB1549D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1BD71E77-8FDF-E8D6-BD88-0D253DB0DF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PDB/GDP </a:t>
            </a:r>
            <a:r>
              <a:rPr lang="en-US" dirty="0" err="1"/>
              <a:t>dihitung</a:t>
            </a:r>
            <a:r>
              <a:rPr lang="en-US" dirty="0"/>
              <a:t> dalam </a:t>
            </a:r>
            <a:r>
              <a:rPr lang="en-US" dirty="0" err="1"/>
              <a:t>satuan</a:t>
            </a:r>
            <a:r>
              <a:rPr lang="en-US" dirty="0"/>
              <a:t> </a:t>
            </a:r>
            <a:r>
              <a:rPr lang="en-US" dirty="0" err="1"/>
              <a:t>miliar</a:t>
            </a:r>
            <a:r>
              <a:rPr lang="en-US" dirty="0"/>
              <a:t> </a:t>
            </a:r>
            <a:r>
              <a:rPr lang="en-US" dirty="0" err="1"/>
              <a:t>dolar</a:t>
            </a:r>
            <a:r>
              <a:rPr lang="en-US" dirty="0"/>
              <a:t> AS </a:t>
            </a:r>
            <a:r>
              <a:rPr lang="en-US" dirty="0" err="1"/>
              <a:t>dengan</a:t>
            </a:r>
            <a:r>
              <a:rPr lang="en-US" dirty="0"/>
              <a:t> </a:t>
            </a:r>
            <a:r>
              <a:rPr lang="en-US" dirty="0" err="1"/>
              <a:t>menggunakan</a:t>
            </a:r>
            <a:r>
              <a:rPr lang="en-US" dirty="0"/>
              <a:t> </a:t>
            </a:r>
            <a:r>
              <a:rPr lang="en-US" dirty="0" err="1"/>
              <a:t>harga</a:t>
            </a:r>
            <a:r>
              <a:rPr lang="en-US" dirty="0"/>
              <a:t> </a:t>
            </a:r>
            <a:r>
              <a:rPr lang="en-US" dirty="0" err="1"/>
              <a:t>konstan</a:t>
            </a:r>
            <a:r>
              <a:rPr lang="en-US" dirty="0"/>
              <a:t> </a:t>
            </a:r>
            <a:r>
              <a:rPr lang="en-US" dirty="0" err="1"/>
              <a:t>tahun</a:t>
            </a:r>
            <a:r>
              <a:rPr lang="en-US" dirty="0"/>
              <a:t> 2012</a:t>
            </a:r>
            <a:endParaRPr dirty="0"/>
          </a:p>
        </p:txBody>
      </p:sp>
    </p:spTree>
    <p:extLst>
      <p:ext uri="{BB962C8B-B14F-4D97-AF65-F5344CB8AC3E}">
        <p14:creationId xmlns:p14="http://schemas.microsoft.com/office/powerpoint/2010/main" val="334188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a:extLst>
            <a:ext uri="{FF2B5EF4-FFF2-40B4-BE49-F238E27FC236}">
              <a16:creationId xmlns:a16="http://schemas.microsoft.com/office/drawing/2014/main" id="{56CC9EF4-52FC-DD08-9665-73FD47D6BBE8}"/>
            </a:ext>
          </a:extLst>
        </p:cNvPr>
        <p:cNvGrpSpPr/>
        <p:nvPr/>
      </p:nvGrpSpPr>
      <p:grpSpPr>
        <a:xfrm>
          <a:off x="0" y="0"/>
          <a:ext cx="0" cy="0"/>
          <a:chOff x="0" y="0"/>
          <a:chExt cx="0" cy="0"/>
        </a:xfrm>
      </p:grpSpPr>
      <p:sp>
        <p:nvSpPr>
          <p:cNvPr id="269" name="Google Shape;269;g32516e7fd8f_0_292:notes">
            <a:extLst>
              <a:ext uri="{FF2B5EF4-FFF2-40B4-BE49-F238E27FC236}">
                <a16:creationId xmlns:a16="http://schemas.microsoft.com/office/drawing/2014/main" id="{E87624FB-8D16-3231-6111-914A301755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2516e7fd8f_0_292:notes">
            <a:extLst>
              <a:ext uri="{FF2B5EF4-FFF2-40B4-BE49-F238E27FC236}">
                <a16:creationId xmlns:a16="http://schemas.microsoft.com/office/drawing/2014/main" id="{6FE549BF-C6EA-AFEB-12A1-91F0A3D7F9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166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79BA79D5-6A7F-34A6-745B-216058938E28}"/>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B723B12A-1D6C-0150-1CDB-48247C15C8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F4980921-62A6-B726-56FC-018CCFA12C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PDB/GDP </a:t>
            </a:r>
            <a:r>
              <a:rPr lang="en-US" dirty="0" err="1"/>
              <a:t>dihitung</a:t>
            </a:r>
            <a:r>
              <a:rPr lang="en-US" dirty="0"/>
              <a:t> dalam </a:t>
            </a:r>
            <a:r>
              <a:rPr lang="en-US" dirty="0" err="1"/>
              <a:t>satuan</a:t>
            </a:r>
            <a:r>
              <a:rPr lang="en-US" dirty="0"/>
              <a:t> </a:t>
            </a:r>
            <a:r>
              <a:rPr lang="en-US" dirty="0" err="1"/>
              <a:t>miliar</a:t>
            </a:r>
            <a:r>
              <a:rPr lang="en-US" dirty="0"/>
              <a:t> </a:t>
            </a:r>
            <a:r>
              <a:rPr lang="en-US" dirty="0" err="1"/>
              <a:t>dolar</a:t>
            </a:r>
            <a:r>
              <a:rPr lang="en-US" dirty="0"/>
              <a:t> AS </a:t>
            </a:r>
            <a:r>
              <a:rPr lang="en-US" dirty="0" err="1"/>
              <a:t>dengan</a:t>
            </a:r>
            <a:r>
              <a:rPr lang="en-US" dirty="0"/>
              <a:t> </a:t>
            </a:r>
            <a:r>
              <a:rPr lang="en-US" dirty="0" err="1"/>
              <a:t>menggunakan</a:t>
            </a:r>
            <a:r>
              <a:rPr lang="en-US" dirty="0"/>
              <a:t> </a:t>
            </a:r>
            <a:r>
              <a:rPr lang="en-US" dirty="0" err="1"/>
              <a:t>harga</a:t>
            </a:r>
            <a:r>
              <a:rPr lang="en-US" dirty="0"/>
              <a:t> </a:t>
            </a:r>
            <a:r>
              <a:rPr lang="en-US" dirty="0" err="1"/>
              <a:t>konstan</a:t>
            </a:r>
            <a:r>
              <a:rPr lang="en-US" dirty="0"/>
              <a:t> </a:t>
            </a:r>
            <a:r>
              <a:rPr lang="en-US" dirty="0" err="1"/>
              <a:t>tahun</a:t>
            </a:r>
            <a:r>
              <a:rPr lang="en-US" dirty="0"/>
              <a:t> 2012</a:t>
            </a:r>
            <a:endParaRPr dirty="0"/>
          </a:p>
        </p:txBody>
      </p:sp>
    </p:spTree>
    <p:extLst>
      <p:ext uri="{BB962C8B-B14F-4D97-AF65-F5344CB8AC3E}">
        <p14:creationId xmlns:p14="http://schemas.microsoft.com/office/powerpoint/2010/main" val="209759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16AE9FE5-E3CC-0A3F-553B-1A3B32C4E0B7}"/>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4B063CBD-8FE7-6768-B84B-74AB552D49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989F187B-BACB-A6A1-C36E-BA338EA92C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PDB/GDP </a:t>
            </a:r>
            <a:r>
              <a:rPr lang="en-US" dirty="0" err="1"/>
              <a:t>dihitung</a:t>
            </a:r>
            <a:r>
              <a:rPr lang="en-US" dirty="0"/>
              <a:t> dalam </a:t>
            </a:r>
            <a:r>
              <a:rPr lang="en-US" dirty="0" err="1"/>
              <a:t>satuan</a:t>
            </a:r>
            <a:r>
              <a:rPr lang="en-US" dirty="0"/>
              <a:t> </a:t>
            </a:r>
            <a:r>
              <a:rPr lang="en-US" dirty="0" err="1"/>
              <a:t>miliar</a:t>
            </a:r>
            <a:r>
              <a:rPr lang="en-US" dirty="0"/>
              <a:t> </a:t>
            </a:r>
            <a:r>
              <a:rPr lang="en-US" dirty="0" err="1"/>
              <a:t>dolar</a:t>
            </a:r>
            <a:r>
              <a:rPr lang="en-US" dirty="0"/>
              <a:t> AS </a:t>
            </a:r>
            <a:r>
              <a:rPr lang="en-US" dirty="0" err="1"/>
              <a:t>dengan</a:t>
            </a:r>
            <a:r>
              <a:rPr lang="en-US" dirty="0"/>
              <a:t> </a:t>
            </a:r>
            <a:r>
              <a:rPr lang="en-US" dirty="0" err="1"/>
              <a:t>menggunakan</a:t>
            </a:r>
            <a:r>
              <a:rPr lang="en-US" dirty="0"/>
              <a:t> </a:t>
            </a:r>
            <a:r>
              <a:rPr lang="en-US" dirty="0" err="1"/>
              <a:t>harga</a:t>
            </a:r>
            <a:r>
              <a:rPr lang="en-US" dirty="0"/>
              <a:t> </a:t>
            </a:r>
            <a:r>
              <a:rPr lang="en-US" dirty="0" err="1"/>
              <a:t>konstan</a:t>
            </a:r>
            <a:r>
              <a:rPr lang="en-US" dirty="0"/>
              <a:t> </a:t>
            </a:r>
            <a:r>
              <a:rPr lang="en-US" dirty="0" err="1"/>
              <a:t>tahun</a:t>
            </a:r>
            <a:r>
              <a:rPr lang="en-US" dirty="0"/>
              <a:t> 2012</a:t>
            </a:r>
            <a:endParaRPr dirty="0"/>
          </a:p>
        </p:txBody>
      </p:sp>
    </p:spTree>
    <p:extLst>
      <p:ext uri="{BB962C8B-B14F-4D97-AF65-F5344CB8AC3E}">
        <p14:creationId xmlns:p14="http://schemas.microsoft.com/office/powerpoint/2010/main" val="3538354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8C640AC8-F37D-D47D-97A4-F14D97B17DC4}"/>
            </a:ext>
          </a:extLst>
        </p:cNvPr>
        <p:cNvGrpSpPr/>
        <p:nvPr/>
      </p:nvGrpSpPr>
      <p:grpSpPr>
        <a:xfrm>
          <a:off x="0" y="0"/>
          <a:ext cx="0" cy="0"/>
          <a:chOff x="0" y="0"/>
          <a:chExt cx="0" cy="0"/>
        </a:xfrm>
      </p:grpSpPr>
      <p:sp>
        <p:nvSpPr>
          <p:cNvPr id="187" name="Google Shape;187;g32516e7fd8f_0_172:notes">
            <a:extLst>
              <a:ext uri="{FF2B5EF4-FFF2-40B4-BE49-F238E27FC236}">
                <a16:creationId xmlns:a16="http://schemas.microsoft.com/office/drawing/2014/main" id="{F242FC25-655E-863F-3A52-EE42C39502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a:extLst>
              <a:ext uri="{FF2B5EF4-FFF2-40B4-BE49-F238E27FC236}">
                <a16:creationId xmlns:a16="http://schemas.microsoft.com/office/drawing/2014/main" id="{764E6210-DACD-5EC3-5BE9-6112F2F795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10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060421F3-8825-1F8E-AED9-EF1A53369BC3}"/>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5FB881E6-F00D-18F3-82F2-A63388FE2C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63AE668-850B-4604-C820-3DACE4188B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PDB/GDP </a:t>
            </a:r>
            <a:r>
              <a:rPr lang="en-US" dirty="0" err="1"/>
              <a:t>dihitung</a:t>
            </a:r>
            <a:r>
              <a:rPr lang="en-US" dirty="0"/>
              <a:t> dalam </a:t>
            </a:r>
            <a:r>
              <a:rPr lang="en-US" dirty="0" err="1"/>
              <a:t>satuan</a:t>
            </a:r>
            <a:r>
              <a:rPr lang="en-US" dirty="0"/>
              <a:t> </a:t>
            </a:r>
            <a:r>
              <a:rPr lang="en-US" dirty="0" err="1"/>
              <a:t>miliar</a:t>
            </a:r>
            <a:r>
              <a:rPr lang="en-US" dirty="0"/>
              <a:t> </a:t>
            </a:r>
            <a:r>
              <a:rPr lang="en-US" dirty="0" err="1"/>
              <a:t>dolar</a:t>
            </a:r>
            <a:r>
              <a:rPr lang="en-US" dirty="0"/>
              <a:t> AS </a:t>
            </a:r>
            <a:r>
              <a:rPr lang="en-US" dirty="0" err="1"/>
              <a:t>dengan</a:t>
            </a:r>
            <a:r>
              <a:rPr lang="en-US" dirty="0"/>
              <a:t> </a:t>
            </a:r>
            <a:r>
              <a:rPr lang="en-US" dirty="0" err="1"/>
              <a:t>menggunakan</a:t>
            </a:r>
            <a:r>
              <a:rPr lang="en-US" dirty="0"/>
              <a:t> </a:t>
            </a:r>
            <a:r>
              <a:rPr lang="en-US" dirty="0" err="1"/>
              <a:t>harga</a:t>
            </a:r>
            <a:r>
              <a:rPr lang="en-US" dirty="0"/>
              <a:t> </a:t>
            </a:r>
            <a:r>
              <a:rPr lang="en-US" dirty="0" err="1"/>
              <a:t>konstan</a:t>
            </a:r>
            <a:r>
              <a:rPr lang="en-US" dirty="0"/>
              <a:t> </a:t>
            </a:r>
            <a:r>
              <a:rPr lang="en-US" dirty="0" err="1"/>
              <a:t>tahun</a:t>
            </a:r>
            <a:r>
              <a:rPr lang="en-US" dirty="0"/>
              <a:t> 2012</a:t>
            </a:r>
            <a:endParaRPr dirty="0"/>
          </a:p>
        </p:txBody>
      </p:sp>
    </p:spTree>
    <p:extLst>
      <p:ext uri="{BB962C8B-B14F-4D97-AF65-F5344CB8AC3E}">
        <p14:creationId xmlns:p14="http://schemas.microsoft.com/office/powerpoint/2010/main" val="3567271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2516e7fd8f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2" name="Google Shape;462;g32516e7fd8f_0_9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a:extLst>
            <a:ext uri="{FF2B5EF4-FFF2-40B4-BE49-F238E27FC236}">
              <a16:creationId xmlns:a16="http://schemas.microsoft.com/office/drawing/2014/main" id="{13F5C4C0-5351-3DD8-91C8-96B526D615B0}"/>
            </a:ext>
          </a:extLst>
        </p:cNvPr>
        <p:cNvGrpSpPr/>
        <p:nvPr/>
      </p:nvGrpSpPr>
      <p:grpSpPr>
        <a:xfrm>
          <a:off x="0" y="0"/>
          <a:ext cx="0" cy="0"/>
          <a:chOff x="0" y="0"/>
          <a:chExt cx="0" cy="0"/>
        </a:xfrm>
      </p:grpSpPr>
      <p:sp>
        <p:nvSpPr>
          <p:cNvPr id="269" name="Google Shape;269;g32516e7fd8f_0_292:notes">
            <a:extLst>
              <a:ext uri="{FF2B5EF4-FFF2-40B4-BE49-F238E27FC236}">
                <a16:creationId xmlns:a16="http://schemas.microsoft.com/office/drawing/2014/main" id="{C6926F00-B085-71CF-2677-963802748A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2516e7fd8f_0_292:notes">
            <a:extLst>
              <a:ext uri="{FF2B5EF4-FFF2-40B4-BE49-F238E27FC236}">
                <a16:creationId xmlns:a16="http://schemas.microsoft.com/office/drawing/2014/main" id="{B9EA08CF-E8C8-3797-F83B-33E5B98970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520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2516e7fd8f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g32516e7fd8f_0_6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58750" indent="0">
              <a:lnSpc>
                <a:spcPts val="1425"/>
              </a:lnSpc>
              <a:buNone/>
            </a:pP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Dampak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Ekonomi 2008:</a:t>
            </a:r>
          </a:p>
          <a:p>
            <a:pPr marL="158750" indent="0">
              <a:lnSpc>
                <a:spcPts val="1425"/>
              </a:lnSpc>
              <a:buNone/>
            </a:pP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ekonomi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memengaruhi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distribusi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peningkatan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fokus</a:t>
            </a:r>
            <a:r>
              <a:rPr lang="en-US" b="0" dirty="0">
                <a:solidFill>
                  <a:srgbClr val="D4D4D4"/>
                </a:solidFill>
                <a:effectLst/>
                <a:latin typeface="Consolas" panose="020B0609020204030204" pitchFamily="49" charset="0"/>
              </a:rPr>
              <a:t> pada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tinggi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setelah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tahun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tersebut</a:t>
            </a:r>
            <a:r>
              <a:rPr lang="en-US" b="0" dirty="0">
                <a:solidFill>
                  <a:srgbClr val="D4D4D4"/>
                </a:solidFill>
                <a:effectLst/>
                <a:latin typeface="Consolas" panose="020B0609020204030204" pitchFamily="49" charset="0"/>
              </a:rPr>
              <a:t>.</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Peran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Baik:</a:t>
            </a:r>
          </a:p>
          <a:p>
            <a:pPr marL="158750" indent="0">
              <a:lnSpc>
                <a:spcPts val="1425"/>
              </a:lnSpc>
              <a:buNone/>
            </a:pP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baik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tetap</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menjadi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tulang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punggung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publikasi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ilmiah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meskipun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sempat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menurun</a:t>
            </a:r>
            <a:r>
              <a:rPr lang="en-US" b="0" dirty="0">
                <a:solidFill>
                  <a:srgbClr val="D4D4D4"/>
                </a:solidFill>
                <a:effectLst/>
                <a:latin typeface="Consolas" panose="020B0609020204030204" pitchFamily="49" charset="0"/>
              </a:rPr>
              <a:t> pada 2008.</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Konsistensi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Sedang:</a:t>
            </a:r>
          </a:p>
          <a:p>
            <a:pPr marL="158750" indent="0">
              <a:lnSpc>
                <a:spcPts val="1425"/>
              </a:lnSpc>
              <a:buNone/>
            </a:pPr>
            <a:r>
              <a:rPr lang="en-US" b="0" dirty="0" err="1">
                <a:solidFill>
                  <a:srgbClr val="D4D4D4"/>
                </a:solidFill>
                <a:effectLst/>
                <a:latin typeface="Consolas" panose="020B0609020204030204" pitchFamily="49" charset="0"/>
              </a:rPr>
              <a:t>Kategori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ini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menunjukkan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dinamika</a:t>
            </a:r>
            <a:r>
              <a:rPr lang="en-US" b="0" dirty="0">
                <a:solidFill>
                  <a:srgbClr val="D4D4D4"/>
                </a:solidFill>
                <a:effectLst/>
                <a:latin typeface="Consolas" panose="020B0609020204030204" pitchFamily="49" charset="0"/>
              </a:rPr>
              <a:t> yang </a:t>
            </a:r>
            <a:r>
              <a:rPr lang="en-US" b="0" dirty="0" err="1">
                <a:solidFill>
                  <a:srgbClr val="D4D4D4"/>
                </a:solidFill>
                <a:effectLst/>
                <a:latin typeface="Consolas" panose="020B0609020204030204" pitchFamily="49" charset="0"/>
              </a:rPr>
              <a:t>fluktuatif</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mencerminkan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untuk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menyeimbangkan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kuantitas</a:t>
            </a:r>
            <a:r>
              <a:rPr lang="en-US" b="0" dirty="0">
                <a:solidFill>
                  <a:srgbClr val="D4D4D4"/>
                </a:solidFill>
                <a:effectLst/>
                <a:latin typeface="Consolas" panose="020B0609020204030204" pitchFamily="49" charset="0"/>
              </a:rPr>
              <a:t> dan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mungkin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karena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aksesibilitas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atau</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relevansinya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umum</a:t>
            </a:r>
            <a:r>
              <a:rPr lang="en-US" b="0" dirty="0">
                <a:solidFill>
                  <a:srgbClr val="D4D4D4"/>
                </a:solidFill>
                <a:effectLst/>
                <a:latin typeface="Consolas" panose="020B0609020204030204" pitchFamily="49" charset="0"/>
              </a:rPr>
              <a:t>).</a:t>
            </a: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2516e7fd8f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2516e7fd8f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a:extLst>
            <a:ext uri="{FF2B5EF4-FFF2-40B4-BE49-F238E27FC236}">
              <a16:creationId xmlns:a16="http://schemas.microsoft.com/office/drawing/2014/main" id="{AFD26F49-6A4B-54F6-7781-532BD4F09B27}"/>
            </a:ext>
          </a:extLst>
        </p:cNvPr>
        <p:cNvGrpSpPr/>
        <p:nvPr/>
      </p:nvGrpSpPr>
      <p:grpSpPr>
        <a:xfrm>
          <a:off x="0" y="0"/>
          <a:ext cx="0" cy="0"/>
          <a:chOff x="0" y="0"/>
          <a:chExt cx="0" cy="0"/>
        </a:xfrm>
      </p:grpSpPr>
      <p:sp>
        <p:nvSpPr>
          <p:cNvPr id="482" name="Google Shape;482;g32516e7fd8f_0_702:notes">
            <a:extLst>
              <a:ext uri="{FF2B5EF4-FFF2-40B4-BE49-F238E27FC236}">
                <a16:creationId xmlns:a16="http://schemas.microsoft.com/office/drawing/2014/main" id="{50D09059-5884-70ED-AACD-26467C76CC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2516e7fd8f_0_702:notes">
            <a:extLst>
              <a:ext uri="{FF2B5EF4-FFF2-40B4-BE49-F238E27FC236}">
                <a16:creationId xmlns:a16="http://schemas.microsoft.com/office/drawing/2014/main" id="{25216341-9299-F983-5DA2-38E7BC59C1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436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2516e7fd8f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2516e7fd8f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2516e7fd8f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2516e7fd8f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2516e7fd8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516e7fd8f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6B142022-D731-6AFC-6260-2A194F6F8044}"/>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F5E0607B-6DA9-2781-7DF8-1F1B7546BD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25A7B10-4319-DBAE-1CBB-1158E6ACC7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74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E53E26CD-E58D-40E7-1FB0-44902D7056EF}"/>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D2FF4453-9A1A-F4B9-1664-99A1446A31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53A6E2C-9C78-05CF-29D0-A2FE2E231E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55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2514B8FC-09D8-D5A6-7C42-6690934640B2}"/>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A02152D1-C9B2-AE51-522D-92839E4BEA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63431CC2-ED54-0CC9-31D8-72F58BC3DE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PDB/GDP </a:t>
            </a:r>
            <a:r>
              <a:rPr lang="en-US" dirty="0" err="1"/>
              <a:t>dihitung</a:t>
            </a:r>
            <a:r>
              <a:rPr lang="en-US" dirty="0"/>
              <a:t> dalam </a:t>
            </a:r>
            <a:r>
              <a:rPr lang="en-US" dirty="0" err="1"/>
              <a:t>satuan</a:t>
            </a:r>
            <a:r>
              <a:rPr lang="en-US" dirty="0"/>
              <a:t> </a:t>
            </a:r>
            <a:r>
              <a:rPr lang="en-US" dirty="0" err="1"/>
              <a:t>miliar</a:t>
            </a:r>
            <a:r>
              <a:rPr lang="en-US" dirty="0"/>
              <a:t> </a:t>
            </a:r>
            <a:r>
              <a:rPr lang="en-US" dirty="0" err="1"/>
              <a:t>dolar</a:t>
            </a:r>
            <a:r>
              <a:rPr lang="en-US" dirty="0"/>
              <a:t> AS </a:t>
            </a:r>
            <a:r>
              <a:rPr lang="en-US" dirty="0" err="1"/>
              <a:t>dengan</a:t>
            </a:r>
            <a:r>
              <a:rPr lang="en-US" dirty="0"/>
              <a:t> </a:t>
            </a:r>
            <a:r>
              <a:rPr lang="en-US" dirty="0" err="1"/>
              <a:t>menggunakan</a:t>
            </a:r>
            <a:r>
              <a:rPr lang="en-US" dirty="0"/>
              <a:t> </a:t>
            </a:r>
            <a:r>
              <a:rPr lang="en-US" dirty="0" err="1"/>
              <a:t>harga</a:t>
            </a:r>
            <a:r>
              <a:rPr lang="en-US" dirty="0"/>
              <a:t> </a:t>
            </a:r>
            <a:r>
              <a:rPr lang="en-US" dirty="0" err="1"/>
              <a:t>konstan</a:t>
            </a:r>
            <a:r>
              <a:rPr lang="en-US" dirty="0"/>
              <a:t> </a:t>
            </a:r>
            <a:r>
              <a:rPr lang="en-US" dirty="0" err="1"/>
              <a:t>tahun</a:t>
            </a:r>
            <a:r>
              <a:rPr lang="en-US" dirty="0"/>
              <a:t> 2012</a:t>
            </a:r>
            <a:endParaRPr dirty="0"/>
          </a:p>
        </p:txBody>
      </p:sp>
    </p:spTree>
    <p:extLst>
      <p:ext uri="{BB962C8B-B14F-4D97-AF65-F5344CB8AC3E}">
        <p14:creationId xmlns:p14="http://schemas.microsoft.com/office/powerpoint/2010/main" val="425864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6"/>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04" name="Google Shape;104;p2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7"/>
        <p:cNvGrpSpPr/>
        <p:nvPr/>
      </p:nvGrpSpPr>
      <p:grpSpPr>
        <a:xfrm>
          <a:off x="0" y="0"/>
          <a:ext cx="0" cy="0"/>
          <a:chOff x="0" y="0"/>
          <a:chExt cx="0" cy="0"/>
        </a:xfrm>
      </p:grpSpPr>
      <p:sp>
        <p:nvSpPr>
          <p:cNvPr id="108" name="Google Shape;108;p27"/>
          <p:cNvSpPr txBox="1">
            <a:spLocks noGrp="1"/>
          </p:cNvSpPr>
          <p:nvPr>
            <p:ph type="ftr" idx="11"/>
          </p:nvPr>
        </p:nvSpPr>
        <p:spPr>
          <a:xfrm>
            <a:off x="3108960" y="4783455"/>
            <a:ext cx="2926200" cy="2574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09" name="Google Shape;109;p27"/>
          <p:cNvSpPr txBox="1">
            <a:spLocks noGrp="1"/>
          </p:cNvSpPr>
          <p:nvPr>
            <p:ph type="dt" idx="10"/>
          </p:nvPr>
        </p:nvSpPr>
        <p:spPr>
          <a:xfrm>
            <a:off x="457200" y="4783455"/>
            <a:ext cx="2103000" cy="257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10" name="Google Shape;110;p27"/>
          <p:cNvSpPr txBox="1">
            <a:spLocks noGrp="1"/>
          </p:cNvSpPr>
          <p:nvPr>
            <p:ph type="sldNum" idx="12"/>
          </p:nvPr>
        </p:nvSpPr>
        <p:spPr>
          <a:xfrm>
            <a:off x="6583680" y="4783455"/>
            <a:ext cx="2103000" cy="138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
        <p:cNvGrpSpPr/>
        <p:nvPr/>
      </p:nvGrpSpPr>
      <p:grpSpPr>
        <a:xfrm>
          <a:off x="0" y="0"/>
          <a:ext cx="0" cy="0"/>
          <a:chOff x="0" y="0"/>
          <a:chExt cx="0" cy="0"/>
        </a:xfrm>
      </p:grpSpPr>
      <p:sp>
        <p:nvSpPr>
          <p:cNvPr id="112" name="Google Shape;112;p28"/>
          <p:cNvSpPr txBox="1">
            <a:spLocks noGrp="1"/>
          </p:cNvSpPr>
          <p:nvPr>
            <p:ph type="ctrTitle"/>
          </p:nvPr>
        </p:nvSpPr>
        <p:spPr>
          <a:xfrm>
            <a:off x="685802" y="1597824"/>
            <a:ext cx="7772700" cy="1102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subTitle" idx="1"/>
          </p:nvPr>
        </p:nvSpPr>
        <p:spPr>
          <a:xfrm>
            <a:off x="1371603" y="2914657"/>
            <a:ext cx="6400800" cy="1314600"/>
          </a:xfrm>
          <a:prstGeom prst="rect">
            <a:avLst/>
          </a:prstGeom>
          <a:noFill/>
          <a:ln>
            <a:noFill/>
          </a:ln>
        </p:spPr>
        <p:txBody>
          <a:bodyPr spcFirstLastPara="1" wrap="square" lIns="91400" tIns="45700" rIns="91400" bIns="45700" anchor="t" anchorCtr="0">
            <a:normAutofit/>
          </a:bodyPr>
          <a:lstStyle>
            <a:lvl1pPr lvl="0" algn="ctr">
              <a:lnSpc>
                <a:spcPct val="100000"/>
              </a:lnSpc>
              <a:spcBef>
                <a:spcPts val="600"/>
              </a:spcBef>
              <a:spcAft>
                <a:spcPts val="0"/>
              </a:spcAft>
              <a:buClr>
                <a:srgbClr val="888888"/>
              </a:buClr>
              <a:buSzPts val="3200"/>
              <a:buNone/>
              <a:defRPr>
                <a:solidFill>
                  <a:srgbClr val="888888"/>
                </a:solidFill>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50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14" name="Google Shape;114;p28"/>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8"/>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8"/>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29"/>
          <p:cNvSpPr txBox="1">
            <a:spLocks noGrp="1"/>
          </p:cNvSpPr>
          <p:nvPr>
            <p:ph type="title"/>
          </p:nvPr>
        </p:nvSpPr>
        <p:spPr>
          <a:xfrm>
            <a:off x="722314" y="3305184"/>
            <a:ext cx="7772700" cy="1021500"/>
          </a:xfrm>
          <a:prstGeom prst="rect">
            <a:avLst/>
          </a:prstGeom>
          <a:noFill/>
          <a:ln>
            <a:noFill/>
          </a:ln>
        </p:spPr>
        <p:txBody>
          <a:bodyPr spcFirstLastPara="1" wrap="square" lIns="91400" tIns="45700" rIns="91400"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9"/>
          <p:cNvSpPr txBox="1">
            <a:spLocks noGrp="1"/>
          </p:cNvSpPr>
          <p:nvPr>
            <p:ph type="body" idx="1"/>
          </p:nvPr>
        </p:nvSpPr>
        <p:spPr>
          <a:xfrm>
            <a:off x="722314" y="2180041"/>
            <a:ext cx="7772700" cy="11253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400"/>
              </a:spcBef>
              <a:spcAft>
                <a:spcPts val="0"/>
              </a:spcAft>
              <a:buClr>
                <a:srgbClr val="888888"/>
              </a:buClr>
              <a:buSzPts val="1800"/>
              <a:buNone/>
              <a:defRPr sz="1800">
                <a:solidFill>
                  <a:srgbClr val="888888"/>
                </a:solidFill>
              </a:defRPr>
            </a:lvl2pPr>
            <a:lvl3pPr marL="1371600" lvl="2" indent="-228600" algn="l">
              <a:lnSpc>
                <a:spcPct val="100000"/>
              </a:lnSpc>
              <a:spcBef>
                <a:spcPts val="300"/>
              </a:spcBef>
              <a:spcAft>
                <a:spcPts val="0"/>
              </a:spcAft>
              <a:buClr>
                <a:srgbClr val="888888"/>
              </a:buClr>
              <a:buSzPts val="1600"/>
              <a:buNone/>
              <a:defRPr sz="1600">
                <a:solidFill>
                  <a:srgbClr val="888888"/>
                </a:solidFill>
              </a:defRPr>
            </a:lvl3pPr>
            <a:lvl4pPr marL="1828800" lvl="3" indent="-228600" algn="l">
              <a:lnSpc>
                <a:spcPct val="100000"/>
              </a:lnSpc>
              <a:spcBef>
                <a:spcPts val="300"/>
              </a:spcBef>
              <a:spcAft>
                <a:spcPts val="0"/>
              </a:spcAft>
              <a:buClr>
                <a:srgbClr val="888888"/>
              </a:buClr>
              <a:buSzPts val="1400"/>
              <a:buNone/>
              <a:defRPr sz="1400">
                <a:solidFill>
                  <a:srgbClr val="888888"/>
                </a:solidFill>
              </a:defRPr>
            </a:lvl4pPr>
            <a:lvl5pPr marL="2286000" lvl="4" indent="-228600" algn="l">
              <a:lnSpc>
                <a:spcPct val="100000"/>
              </a:lnSpc>
              <a:spcBef>
                <a:spcPts val="300"/>
              </a:spcBef>
              <a:spcAft>
                <a:spcPts val="0"/>
              </a:spcAft>
              <a:buClr>
                <a:srgbClr val="888888"/>
              </a:buClr>
              <a:buSzPts val="1400"/>
              <a:buNone/>
              <a:defRPr sz="1400">
                <a:solidFill>
                  <a:srgbClr val="888888"/>
                </a:solidFill>
              </a:defRPr>
            </a:lvl5pPr>
            <a:lvl6pPr marL="2743200" lvl="5" indent="-228600" algn="l">
              <a:lnSpc>
                <a:spcPct val="100000"/>
              </a:lnSpc>
              <a:spcBef>
                <a:spcPts val="300"/>
              </a:spcBef>
              <a:spcAft>
                <a:spcPts val="0"/>
              </a:spcAft>
              <a:buClr>
                <a:srgbClr val="888888"/>
              </a:buClr>
              <a:buSzPts val="1400"/>
              <a:buNone/>
              <a:defRPr sz="1400">
                <a:solidFill>
                  <a:srgbClr val="888888"/>
                </a:solidFill>
              </a:defRPr>
            </a:lvl6pPr>
            <a:lvl7pPr marL="3200400" lvl="6" indent="-228600" algn="l">
              <a:lnSpc>
                <a:spcPct val="100000"/>
              </a:lnSpc>
              <a:spcBef>
                <a:spcPts val="300"/>
              </a:spcBef>
              <a:spcAft>
                <a:spcPts val="0"/>
              </a:spcAft>
              <a:buClr>
                <a:srgbClr val="888888"/>
              </a:buClr>
              <a:buSzPts val="1400"/>
              <a:buNone/>
              <a:defRPr sz="1400">
                <a:solidFill>
                  <a:srgbClr val="888888"/>
                </a:solidFill>
              </a:defRPr>
            </a:lvl7pPr>
            <a:lvl8pPr marL="3657600" lvl="7" indent="-228600" algn="l">
              <a:lnSpc>
                <a:spcPct val="100000"/>
              </a:lnSpc>
              <a:spcBef>
                <a:spcPts val="300"/>
              </a:spcBef>
              <a:spcAft>
                <a:spcPts val="0"/>
              </a:spcAft>
              <a:buClr>
                <a:srgbClr val="888888"/>
              </a:buClr>
              <a:buSzPts val="1400"/>
              <a:buNone/>
              <a:defRPr sz="1400">
                <a:solidFill>
                  <a:srgbClr val="888888"/>
                </a:solidFill>
              </a:defRPr>
            </a:lvl8pPr>
            <a:lvl9pPr marL="4114800" lvl="8" indent="-228600" algn="l">
              <a:lnSpc>
                <a:spcPct val="100000"/>
              </a:lnSpc>
              <a:spcBef>
                <a:spcPts val="300"/>
              </a:spcBef>
              <a:spcAft>
                <a:spcPts val="0"/>
              </a:spcAft>
              <a:buClr>
                <a:srgbClr val="888888"/>
              </a:buClr>
              <a:buSzPts val="1400"/>
              <a:buNone/>
              <a:defRPr sz="1400">
                <a:solidFill>
                  <a:srgbClr val="888888"/>
                </a:solidFill>
              </a:defRPr>
            </a:lvl9pPr>
          </a:lstStyle>
          <a:p>
            <a:endParaRPr/>
          </a:p>
        </p:txBody>
      </p:sp>
      <p:sp>
        <p:nvSpPr>
          <p:cNvPr id="120" name="Google Shape;120;p29"/>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a:off x="350839" y="1228729"/>
            <a:ext cx="30828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6" name="Google Shape;126;p30"/>
          <p:cNvSpPr txBox="1">
            <a:spLocks noGrp="1"/>
          </p:cNvSpPr>
          <p:nvPr>
            <p:ph type="body" idx="2"/>
          </p:nvPr>
        </p:nvSpPr>
        <p:spPr>
          <a:xfrm>
            <a:off x="3586169" y="1228729"/>
            <a:ext cx="30843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7" name="Google Shape;127;p30"/>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30"/>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31"/>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body" idx="1"/>
          </p:nvPr>
        </p:nvSpPr>
        <p:spPr>
          <a:xfrm>
            <a:off x="457200" y="1151337"/>
            <a:ext cx="40404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3" name="Google Shape;133;p31"/>
          <p:cNvSpPr txBox="1">
            <a:spLocks noGrp="1"/>
          </p:cNvSpPr>
          <p:nvPr>
            <p:ph type="body" idx="2"/>
          </p:nvPr>
        </p:nvSpPr>
        <p:spPr>
          <a:xfrm>
            <a:off x="457200" y="1631161"/>
            <a:ext cx="40404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4" name="Google Shape;134;p31"/>
          <p:cNvSpPr txBox="1">
            <a:spLocks noGrp="1"/>
          </p:cNvSpPr>
          <p:nvPr>
            <p:ph type="body" idx="3"/>
          </p:nvPr>
        </p:nvSpPr>
        <p:spPr>
          <a:xfrm>
            <a:off x="4645033" y="1151337"/>
            <a:ext cx="40419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5" name="Google Shape;135;p31"/>
          <p:cNvSpPr txBox="1">
            <a:spLocks noGrp="1"/>
          </p:cNvSpPr>
          <p:nvPr>
            <p:ph type="body" idx="4"/>
          </p:nvPr>
        </p:nvSpPr>
        <p:spPr>
          <a:xfrm>
            <a:off x="4645033" y="1631161"/>
            <a:ext cx="40419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6" name="Google Shape;136;p31"/>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1"/>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sp>
        <p:nvSpPr>
          <p:cNvPr id="140" name="Google Shape;140;p32"/>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2"/>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3"/>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3"/>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3"/>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457201" y="204788"/>
            <a:ext cx="3008100" cy="8715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4"/>
          <p:cNvSpPr txBox="1">
            <a:spLocks noGrp="1"/>
          </p:cNvSpPr>
          <p:nvPr>
            <p:ph type="body" idx="1"/>
          </p:nvPr>
        </p:nvSpPr>
        <p:spPr>
          <a:xfrm>
            <a:off x="3575055" y="204789"/>
            <a:ext cx="5111700" cy="4389900"/>
          </a:xfrm>
          <a:prstGeom prst="rect">
            <a:avLst/>
          </a:prstGeom>
          <a:noFill/>
          <a:ln>
            <a:noFill/>
          </a:ln>
        </p:spPr>
        <p:txBody>
          <a:bodyPr spcFirstLastPara="1" wrap="square" lIns="91400" tIns="45700" rIns="91400" bIns="45700" anchor="t" anchorCtr="0">
            <a:normAutofit/>
          </a:bodyPr>
          <a:lstStyle>
            <a:lvl1pPr marL="457200" lvl="0" indent="-431800" algn="l">
              <a:lnSpc>
                <a:spcPct val="100000"/>
              </a:lnSpc>
              <a:spcBef>
                <a:spcPts val="600"/>
              </a:spcBef>
              <a:spcAft>
                <a:spcPts val="0"/>
              </a:spcAft>
              <a:buClr>
                <a:schemeClr val="dk1"/>
              </a:buClr>
              <a:buSzPts val="3200"/>
              <a:buChar char="•"/>
              <a:defRPr sz="3200"/>
            </a:lvl1pPr>
            <a:lvl2pPr marL="914400" lvl="1" indent="-406400" algn="l">
              <a:lnSpc>
                <a:spcPct val="100000"/>
              </a:lnSpc>
              <a:spcBef>
                <a:spcPts val="6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51" name="Google Shape;151;p34"/>
          <p:cNvSpPr txBox="1">
            <a:spLocks noGrp="1"/>
          </p:cNvSpPr>
          <p:nvPr>
            <p:ph type="body" idx="2"/>
          </p:nvPr>
        </p:nvSpPr>
        <p:spPr>
          <a:xfrm>
            <a:off x="457201" y="1076328"/>
            <a:ext cx="3008100" cy="35181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2" name="Google Shape;152;p34"/>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4"/>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4"/>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5"/>
        <p:cNvGrpSpPr/>
        <p:nvPr/>
      </p:nvGrpSpPr>
      <p:grpSpPr>
        <a:xfrm>
          <a:off x="0" y="0"/>
          <a:ext cx="0" cy="0"/>
          <a:chOff x="0" y="0"/>
          <a:chExt cx="0" cy="0"/>
        </a:xfrm>
      </p:grpSpPr>
      <p:sp>
        <p:nvSpPr>
          <p:cNvPr id="156" name="Google Shape;156;p35"/>
          <p:cNvSpPr txBox="1">
            <a:spLocks noGrp="1"/>
          </p:cNvSpPr>
          <p:nvPr>
            <p:ph type="title"/>
          </p:nvPr>
        </p:nvSpPr>
        <p:spPr>
          <a:xfrm>
            <a:off x="1792291" y="3600459"/>
            <a:ext cx="5486400" cy="4251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5"/>
          <p:cNvSpPr>
            <a:spLocks noGrp="1"/>
          </p:cNvSpPr>
          <p:nvPr>
            <p:ph type="pic" idx="2"/>
          </p:nvPr>
        </p:nvSpPr>
        <p:spPr>
          <a:xfrm>
            <a:off x="1792291" y="459582"/>
            <a:ext cx="5486400" cy="3086100"/>
          </a:xfrm>
          <a:prstGeom prst="rect">
            <a:avLst/>
          </a:prstGeom>
          <a:noFill/>
          <a:ln>
            <a:noFill/>
          </a:ln>
        </p:spPr>
      </p:sp>
      <p:sp>
        <p:nvSpPr>
          <p:cNvPr id="158" name="Google Shape;158;p35"/>
          <p:cNvSpPr txBox="1">
            <a:spLocks noGrp="1"/>
          </p:cNvSpPr>
          <p:nvPr>
            <p:ph type="body" idx="1"/>
          </p:nvPr>
        </p:nvSpPr>
        <p:spPr>
          <a:xfrm>
            <a:off x="1792291" y="4025514"/>
            <a:ext cx="5486400" cy="6036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9" name="Google Shape;159;p3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2"/>
        <p:cNvGrpSpPr/>
        <p:nvPr/>
      </p:nvGrpSpPr>
      <p:grpSpPr>
        <a:xfrm>
          <a:off x="0" y="0"/>
          <a:ext cx="0" cy="0"/>
          <a:chOff x="0" y="0"/>
          <a:chExt cx="0" cy="0"/>
        </a:xfrm>
      </p:grpSpPr>
      <p:sp>
        <p:nvSpPr>
          <p:cNvPr id="163" name="Google Shape;163;p3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6"/>
          <p:cNvSpPr txBox="1">
            <a:spLocks noGrp="1"/>
          </p:cNvSpPr>
          <p:nvPr>
            <p:ph type="body" idx="1"/>
          </p:nvPr>
        </p:nvSpPr>
        <p:spPr>
          <a:xfrm rot="5400000">
            <a:off x="2874764" y="-1217396"/>
            <a:ext cx="3394500" cy="82296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65" name="Google Shape;165;p3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8"/>
        <p:cNvGrpSpPr/>
        <p:nvPr/>
      </p:nvGrpSpPr>
      <p:grpSpPr>
        <a:xfrm>
          <a:off x="0" y="0"/>
          <a:ext cx="0" cy="0"/>
          <a:chOff x="0" y="0"/>
          <a:chExt cx="0" cy="0"/>
        </a:xfrm>
      </p:grpSpPr>
      <p:sp>
        <p:nvSpPr>
          <p:cNvPr id="169" name="Google Shape;169;p37"/>
          <p:cNvSpPr txBox="1">
            <a:spLocks noGrp="1"/>
          </p:cNvSpPr>
          <p:nvPr>
            <p:ph type="title"/>
          </p:nvPr>
        </p:nvSpPr>
        <p:spPr>
          <a:xfrm rot="5400000">
            <a:off x="3634235" y="1667692"/>
            <a:ext cx="4493400" cy="1579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37"/>
          <p:cNvSpPr txBox="1">
            <a:spLocks noGrp="1"/>
          </p:cNvSpPr>
          <p:nvPr>
            <p:ph type="body" idx="1"/>
          </p:nvPr>
        </p:nvSpPr>
        <p:spPr>
          <a:xfrm rot="5400000">
            <a:off x="398070" y="163492"/>
            <a:ext cx="4493400" cy="45879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71" name="Google Shape;171;p37"/>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7"/>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7"/>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sz="1400">
                <a:solidFill>
                  <a:schemeClr val="dk2"/>
                </a:solidFill>
              </a:defRPr>
            </a:lvl2pPr>
            <a:lvl3pPr marL="1371600" lvl="2" indent="-317500">
              <a:lnSpc>
                <a:spcPct val="115000"/>
              </a:lnSpc>
              <a:spcBef>
                <a:spcPts val="0"/>
              </a:spcBef>
              <a:spcAft>
                <a:spcPts val="0"/>
              </a:spcAft>
              <a:buClr>
                <a:schemeClr val="dk2"/>
              </a:buClr>
              <a:buSzPts val="1400"/>
              <a:buChar char="■"/>
              <a:defRPr sz="1400">
                <a:solidFill>
                  <a:schemeClr val="dk2"/>
                </a:solidFill>
              </a:defRPr>
            </a:lvl3pPr>
            <a:lvl4pPr marL="1828800" lvl="3" indent="-317500">
              <a:lnSpc>
                <a:spcPct val="115000"/>
              </a:lnSpc>
              <a:spcBef>
                <a:spcPts val="0"/>
              </a:spcBef>
              <a:spcAft>
                <a:spcPts val="0"/>
              </a:spcAft>
              <a:buClr>
                <a:schemeClr val="dk2"/>
              </a:buClr>
              <a:buSzPts val="1400"/>
              <a:buChar char="●"/>
              <a:defRPr sz="1400">
                <a:solidFill>
                  <a:schemeClr val="dk2"/>
                </a:solidFill>
              </a:defRPr>
            </a:lvl4pPr>
            <a:lvl5pPr marL="2286000" lvl="4" indent="-317500">
              <a:lnSpc>
                <a:spcPct val="115000"/>
              </a:lnSpc>
              <a:spcBef>
                <a:spcPts val="0"/>
              </a:spcBef>
              <a:spcAft>
                <a:spcPts val="0"/>
              </a:spcAft>
              <a:buClr>
                <a:schemeClr val="dk2"/>
              </a:buClr>
              <a:buSzPts val="1400"/>
              <a:buChar char="○"/>
              <a:defRPr sz="1400">
                <a:solidFill>
                  <a:schemeClr val="dk2"/>
                </a:solidFill>
              </a:defRPr>
            </a:lvl5pPr>
            <a:lvl6pPr marL="2743200" lvl="5" indent="-317500">
              <a:lnSpc>
                <a:spcPct val="115000"/>
              </a:lnSpc>
              <a:spcBef>
                <a:spcPts val="0"/>
              </a:spcBef>
              <a:spcAft>
                <a:spcPts val="0"/>
              </a:spcAft>
              <a:buClr>
                <a:schemeClr val="dk2"/>
              </a:buClr>
              <a:buSzPts val="1400"/>
              <a:buChar char="■"/>
              <a:defRPr sz="1400">
                <a:solidFill>
                  <a:schemeClr val="dk2"/>
                </a:solidFill>
              </a:defRPr>
            </a:lvl6pPr>
            <a:lvl7pPr marL="3200400" lvl="6" indent="-317500">
              <a:lnSpc>
                <a:spcPct val="115000"/>
              </a:lnSpc>
              <a:spcBef>
                <a:spcPts val="0"/>
              </a:spcBef>
              <a:spcAft>
                <a:spcPts val="0"/>
              </a:spcAft>
              <a:buClr>
                <a:schemeClr val="dk2"/>
              </a:buClr>
              <a:buSzPts val="1400"/>
              <a:buChar char="●"/>
              <a:defRPr sz="1400">
                <a:solidFill>
                  <a:schemeClr val="dk2"/>
                </a:solidFill>
              </a:defRPr>
            </a:lvl7pPr>
            <a:lvl8pPr marL="3657600" lvl="7" indent="-317500">
              <a:lnSpc>
                <a:spcPct val="115000"/>
              </a:lnSpc>
              <a:spcBef>
                <a:spcPts val="0"/>
              </a:spcBef>
              <a:spcAft>
                <a:spcPts val="0"/>
              </a:spcAft>
              <a:buClr>
                <a:schemeClr val="dk2"/>
              </a:buClr>
              <a:buSzPts val="1400"/>
              <a:buChar char="○"/>
              <a:defRPr sz="1400">
                <a:solidFill>
                  <a:schemeClr val="dk2"/>
                </a:solidFill>
              </a:defRPr>
            </a:lvl8pPr>
            <a:lvl9pPr marL="4114800" lvl="8" indent="-31750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25"/>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marR="0" lvl="0" indent="-431800" algn="l">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8" name="Google Shape;98;p2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2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5.xml"/><Relationship Id="rId1" Type="http://schemas.openxmlformats.org/officeDocument/2006/relationships/themeOverride" Target="../theme/themeOverride5.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hemeOverride" Target="../theme/themeOverride6.xml"/><Relationship Id="rId6" Type="http://schemas.openxmlformats.org/officeDocument/2006/relationships/image" Target="../media/image32.png"/><Relationship Id="rId5" Type="http://schemas.openxmlformats.org/officeDocument/2006/relationships/hyperlink" Target="https://officehcml-my.sharepoint.com/:u:/g/personal/fajri_mughni_ext_hcml_co_id/ERR56ZLNUlBPoNo7n3vqlVIBUokdEhGR6_Kl0BFse4TmsQ?e=YfYFB6"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5.xml"/><Relationship Id="rId1" Type="http://schemas.openxmlformats.org/officeDocument/2006/relationships/themeOverride" Target="../theme/themeOverride7.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sinta.kemdikbud.go.id/"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https://clarivate.com/webofsciencegroup/solutions/webofscience-core-collection/journal-selection-process/" TargetMode="External"/><Relationship Id="rId5" Type="http://schemas.openxmlformats.org/officeDocument/2006/relationships/hyperlink" Target="https://www.elsevier.com/solutions/scopus/how-scopus-works/content" TargetMode="External"/><Relationship Id="rId4" Type="http://schemas.openxmlformats.org/officeDocument/2006/relationships/hyperlink" Target="https://www.kaggle.com/datasets/saurabhshahane/sustainable-management-publicatio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notesSlide" Target="../notesSlides/notesSlide3.xml"/><Relationship Id="rId7" Type="http://schemas.openxmlformats.org/officeDocument/2006/relationships/hyperlink" Target="https://medium.com/@fajrimughni" TargetMode="External"/><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hyperlink" Target="https://www.linkedin.com/in/fajrimughni/" TargetMode="External"/><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Fajrimughni/Web-Scrapping-by-Fajri-Mughni.git" TargetMode="External"/><Relationship Id="rId3" Type="http://schemas.openxmlformats.org/officeDocument/2006/relationships/notesSlide" Target="../notesSlides/notesSlide4.xml"/><Relationship Id="rId7" Type="http://schemas.openxmlformats.org/officeDocument/2006/relationships/hyperlink" Target="https://github.com/Fajrimughni/Data-Cleaning---Manipulation-with-Python.git" TargetMode="External"/><Relationship Id="rId2" Type="http://schemas.openxmlformats.org/officeDocument/2006/relationships/slideLayout" Target="../slideLayouts/slideLayout12.xml"/><Relationship Id="rId1" Type="http://schemas.openxmlformats.org/officeDocument/2006/relationships/themeOverride" Target="../theme/themeOverride3.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www.kaggle.com/datasets/saurabhshahane/sustainable-management-publica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77"/>
        <p:cNvGrpSpPr/>
        <p:nvPr/>
      </p:nvGrpSpPr>
      <p:grpSpPr>
        <a:xfrm>
          <a:off x="0" y="0"/>
          <a:ext cx="0" cy="0"/>
          <a:chOff x="0" y="0"/>
          <a:chExt cx="0" cy="0"/>
        </a:xfrm>
      </p:grpSpPr>
      <p:sp>
        <p:nvSpPr>
          <p:cNvPr id="178" name="Google Shape;178;p38"/>
          <p:cNvSpPr/>
          <p:nvPr/>
        </p:nvSpPr>
        <p:spPr>
          <a:xfrm>
            <a:off x="-1049844" y="1041881"/>
            <a:ext cx="7578900" cy="41016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79" name="Google Shape;179;p38"/>
          <p:cNvSpPr txBox="1">
            <a:spLocks noGrp="1"/>
          </p:cNvSpPr>
          <p:nvPr>
            <p:ph type="ctrTitle"/>
          </p:nvPr>
        </p:nvSpPr>
        <p:spPr>
          <a:xfrm>
            <a:off x="455100" y="1366250"/>
            <a:ext cx="5367730" cy="21564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US" sz="3600" dirty="0">
                <a:solidFill>
                  <a:schemeClr val="lt1"/>
                </a:solidFill>
                <a:latin typeface="Outfit SemiBold"/>
                <a:ea typeface="Outfit SemiBold"/>
                <a:cs typeface="Outfit SemiBold"/>
                <a:sym typeface="Outfit SemiBold"/>
              </a:rPr>
              <a:t>Crisis and Sustainability:</a:t>
            </a:r>
          </a:p>
        </p:txBody>
      </p:sp>
      <p:sp>
        <p:nvSpPr>
          <p:cNvPr id="180" name="Google Shape;180;p38"/>
          <p:cNvSpPr txBox="1">
            <a:spLocks noGrp="1"/>
          </p:cNvSpPr>
          <p:nvPr>
            <p:ph type="subTitle" idx="1"/>
          </p:nvPr>
        </p:nvSpPr>
        <p:spPr>
          <a:xfrm>
            <a:off x="508562" y="3639960"/>
            <a:ext cx="4788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800" b="1" dirty="0">
                <a:solidFill>
                  <a:schemeClr val="lt1"/>
                </a:solidFill>
                <a:latin typeface="Plus Jakarta Sans"/>
                <a:ea typeface="Plus Jakarta Sans"/>
                <a:cs typeface="Plus Jakarta Sans"/>
                <a:sym typeface="Plus Jakarta Sans"/>
              </a:rPr>
              <a:t>Fajri Ilham Mughni</a:t>
            </a:r>
          </a:p>
          <a:p>
            <a:pPr marL="0" lvl="0" indent="0" algn="l" rtl="0">
              <a:spcBef>
                <a:spcPts val="0"/>
              </a:spcBef>
              <a:spcAft>
                <a:spcPts val="0"/>
              </a:spcAft>
              <a:buClr>
                <a:schemeClr val="dk1"/>
              </a:buClr>
              <a:buSzPts val="1100"/>
              <a:buFont typeface="Arial"/>
              <a:buNone/>
            </a:pPr>
            <a:r>
              <a:rPr lang="en" sz="1050" b="1" dirty="0">
                <a:solidFill>
                  <a:schemeClr val="lt1"/>
                </a:solidFill>
                <a:latin typeface="Plus Jakarta Sans"/>
                <a:cs typeface="Plus Jakarta Sans"/>
                <a:sym typeface="Plus Jakarta Sans"/>
              </a:rPr>
              <a:t>Updated </a:t>
            </a:r>
            <a:r>
              <a:rPr lang="en" sz="1050" b="1">
                <a:solidFill>
                  <a:schemeClr val="lt1"/>
                </a:solidFill>
                <a:latin typeface="Plus Jakarta Sans"/>
                <a:cs typeface="Plus Jakarta Sans"/>
                <a:sym typeface="Plus Jakarta Sans"/>
              </a:rPr>
              <a:t>on 26</a:t>
            </a:r>
            <a:r>
              <a:rPr lang="en" sz="1050" b="1" baseline="30000">
                <a:solidFill>
                  <a:schemeClr val="lt1"/>
                </a:solidFill>
                <a:latin typeface="Plus Jakarta Sans"/>
                <a:cs typeface="Plus Jakarta Sans"/>
                <a:sym typeface="Plus Jakarta Sans"/>
              </a:rPr>
              <a:t>th</a:t>
            </a:r>
            <a:r>
              <a:rPr lang="en" sz="1050" b="1">
                <a:solidFill>
                  <a:schemeClr val="lt1"/>
                </a:solidFill>
                <a:latin typeface="Plus Jakarta Sans"/>
                <a:cs typeface="Plus Jakarta Sans"/>
                <a:sym typeface="Plus Jakarta Sans"/>
              </a:rPr>
              <a:t> </a:t>
            </a:r>
            <a:r>
              <a:rPr lang="en" sz="1050" b="1" dirty="0">
                <a:solidFill>
                  <a:schemeClr val="lt1"/>
                </a:solidFill>
                <a:latin typeface="Plus Jakarta Sans"/>
                <a:cs typeface="Plus Jakarta Sans"/>
                <a:sym typeface="Plus Jakarta Sans"/>
              </a:rPr>
              <a:t>January, 2025</a:t>
            </a:r>
            <a:endParaRPr sz="1400" dirty="0">
              <a:solidFill>
                <a:schemeClr val="lt1"/>
              </a:solidFill>
            </a:endParaRPr>
          </a:p>
        </p:txBody>
      </p:sp>
      <p:pic>
        <p:nvPicPr>
          <p:cNvPr id="181" name="Google Shape;181;p38"/>
          <p:cNvPicPr preferRelativeResize="0"/>
          <p:nvPr/>
        </p:nvPicPr>
        <p:blipFill rotWithShape="1">
          <a:blip r:embed="rId3">
            <a:alphaModFix/>
          </a:blip>
          <a:srcRect/>
          <a:stretch/>
        </p:blipFill>
        <p:spPr>
          <a:xfrm>
            <a:off x="7629449" y="275964"/>
            <a:ext cx="1184241" cy="359952"/>
          </a:xfrm>
          <a:prstGeom prst="rect">
            <a:avLst/>
          </a:prstGeom>
          <a:noFill/>
          <a:ln>
            <a:noFill/>
          </a:ln>
        </p:spPr>
      </p:pic>
      <p:cxnSp>
        <p:nvCxnSpPr>
          <p:cNvPr id="182" name="Google Shape;182;p38"/>
          <p:cNvCxnSpPr/>
          <p:nvPr/>
        </p:nvCxnSpPr>
        <p:spPr>
          <a:xfrm>
            <a:off x="609820" y="4432618"/>
            <a:ext cx="3933300" cy="0"/>
          </a:xfrm>
          <a:prstGeom prst="straightConnector1">
            <a:avLst/>
          </a:prstGeom>
          <a:noFill/>
          <a:ln w="9525" cap="flat" cmpd="sng">
            <a:solidFill>
              <a:schemeClr val="lt1"/>
            </a:solidFill>
            <a:prstDash val="solid"/>
            <a:round/>
            <a:headEnd type="none" w="med" len="med"/>
            <a:tailEnd type="none" w="med" len="med"/>
          </a:ln>
        </p:spPr>
      </p:cxnSp>
      <p:sp>
        <p:nvSpPr>
          <p:cNvPr id="183" name="Google Shape;183;p38"/>
          <p:cNvSpPr/>
          <p:nvPr/>
        </p:nvSpPr>
        <p:spPr>
          <a:xfrm>
            <a:off x="1144053" y="4371137"/>
            <a:ext cx="611700" cy="123000"/>
          </a:xfrm>
          <a:prstGeom prst="roundRect">
            <a:avLst>
              <a:gd name="adj" fmla="val 50000"/>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4" name="Google Shape;184;p38"/>
          <p:cNvSpPr/>
          <p:nvPr/>
        </p:nvSpPr>
        <p:spPr>
          <a:xfrm rot="-1973905">
            <a:off x="5562549" y="2327723"/>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5" name="Google Shape;185;p38"/>
          <p:cNvSpPr/>
          <p:nvPr/>
        </p:nvSpPr>
        <p:spPr>
          <a:xfrm rot="-3576061">
            <a:off x="4993052" y="3067954"/>
            <a:ext cx="3037833" cy="3136368"/>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3" name="TextBox 2">
            <a:extLst>
              <a:ext uri="{FF2B5EF4-FFF2-40B4-BE49-F238E27FC236}">
                <a16:creationId xmlns:a16="http://schemas.microsoft.com/office/drawing/2014/main" id="{1F9ACDD4-E527-410E-A7D5-B24A379D3EA7}"/>
              </a:ext>
            </a:extLst>
          </p:cNvPr>
          <p:cNvSpPr txBox="1"/>
          <p:nvPr/>
        </p:nvSpPr>
        <p:spPr>
          <a:xfrm>
            <a:off x="609820" y="2642560"/>
            <a:ext cx="5098210" cy="461665"/>
          </a:xfrm>
          <a:prstGeom prst="rect">
            <a:avLst/>
          </a:prstGeom>
          <a:noFill/>
        </p:spPr>
        <p:txBody>
          <a:bodyPr wrap="square">
            <a:spAutoFit/>
          </a:bodyPr>
          <a:lstStyle/>
          <a:p>
            <a:r>
              <a:rPr lang="en-US" sz="2400" dirty="0">
                <a:solidFill>
                  <a:schemeClr val="lt1"/>
                </a:solidFill>
                <a:latin typeface="Outfit SemiBold"/>
                <a:ea typeface="Outfit SemiBold"/>
                <a:cs typeface="Outfit SemiBold"/>
                <a:sym typeface="Outfit SemiBold"/>
              </a:rPr>
              <a:t>Data-Driven Analysis of 2008</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3941C1EE-B294-A716-78A4-DC1347A6B96C}"/>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E5481000-5B3C-0A8B-733E-EB7561805DA5}"/>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D97A0FA4-BEA0-CEB2-091A-8AC36E022EED}"/>
              </a:ext>
            </a:extLst>
          </p:cNvPr>
          <p:cNvSpPr txBox="1"/>
          <p:nvPr/>
        </p:nvSpPr>
        <p:spPr>
          <a:xfrm>
            <a:off x="249775" y="123575"/>
            <a:ext cx="2550069"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 dirty="0">
                <a:sym typeface="Outfit SemiBold"/>
              </a:rPr>
              <a:t>Processing the Data</a:t>
            </a:r>
            <a:endParaRPr dirty="0">
              <a:sym typeface="Outfit SemiBold"/>
            </a:endParaRPr>
          </a:p>
        </p:txBody>
      </p:sp>
      <p:grpSp>
        <p:nvGrpSpPr>
          <p:cNvPr id="13" name="Group 12">
            <a:extLst>
              <a:ext uri="{FF2B5EF4-FFF2-40B4-BE49-F238E27FC236}">
                <a16:creationId xmlns:a16="http://schemas.microsoft.com/office/drawing/2014/main" id="{47687B76-E9FC-4C2E-900E-91D80762224F}"/>
              </a:ext>
            </a:extLst>
          </p:cNvPr>
          <p:cNvGrpSpPr/>
          <p:nvPr/>
        </p:nvGrpSpPr>
        <p:grpSpPr>
          <a:xfrm>
            <a:off x="249775" y="857190"/>
            <a:ext cx="8015849" cy="592876"/>
            <a:chOff x="797841" y="965312"/>
            <a:chExt cx="8015849" cy="592876"/>
          </a:xfrm>
        </p:grpSpPr>
        <p:pic>
          <p:nvPicPr>
            <p:cNvPr id="321" name="Google Shape;321;p46">
              <a:extLst>
                <a:ext uri="{FF2B5EF4-FFF2-40B4-BE49-F238E27FC236}">
                  <a16:creationId xmlns:a16="http://schemas.microsoft.com/office/drawing/2014/main" id="{5BF34DC0-3422-B929-8D9D-B56F901C98DD}"/>
                </a:ext>
              </a:extLst>
            </p:cNvPr>
            <p:cNvPicPr preferRelativeResize="0"/>
            <p:nvPr/>
          </p:nvPicPr>
          <p:blipFill>
            <a:blip r:embed="rId5">
              <a:alphaModFix/>
            </a:blip>
            <a:stretch>
              <a:fillRect/>
            </a:stretch>
          </p:blipFill>
          <p:spPr>
            <a:xfrm>
              <a:off x="797841" y="1004661"/>
              <a:ext cx="553527" cy="553527"/>
            </a:xfrm>
            <a:prstGeom prst="rect">
              <a:avLst/>
            </a:prstGeom>
            <a:noFill/>
            <a:ln>
              <a:noFill/>
            </a:ln>
          </p:spPr>
        </p:pic>
        <p:sp>
          <p:nvSpPr>
            <p:cNvPr id="334" name="Google Shape;334;p46">
              <a:extLst>
                <a:ext uri="{FF2B5EF4-FFF2-40B4-BE49-F238E27FC236}">
                  <a16:creationId xmlns:a16="http://schemas.microsoft.com/office/drawing/2014/main" id="{419B6CDF-90DD-0F14-B714-821A22FCC9CE}"/>
                </a:ext>
              </a:extLst>
            </p:cNvPr>
            <p:cNvSpPr txBox="1"/>
            <p:nvPr/>
          </p:nvSpPr>
          <p:spPr>
            <a:xfrm>
              <a:off x="1459500" y="965312"/>
              <a:ext cx="7354190" cy="452688"/>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r>
                <a:rPr lang="en-US" dirty="0">
                  <a:sym typeface="Outfit"/>
                </a:rPr>
                <a:t>Scraping data </a:t>
              </a:r>
              <a:r>
                <a:rPr lang="en-US" dirty="0" err="1">
                  <a:sym typeface="Outfit"/>
                </a:rPr>
                <a:t>dari</a:t>
              </a:r>
              <a:r>
                <a:rPr lang="en-US" dirty="0">
                  <a:sym typeface="Outfit"/>
                </a:rPr>
                <a:t> website SINTA, CLARIVATE, ELSEVIER </a:t>
              </a:r>
              <a:r>
                <a:rPr lang="en-US" dirty="0" err="1">
                  <a:sym typeface="Outfit"/>
                </a:rPr>
                <a:t>untuk</a:t>
              </a:r>
              <a:r>
                <a:rPr lang="en-US" dirty="0">
                  <a:sym typeface="Outfit"/>
                </a:rPr>
                <a:t> </a:t>
              </a:r>
              <a:r>
                <a:rPr lang="en-US" dirty="0" err="1">
                  <a:sym typeface="Outfit"/>
                </a:rPr>
                <a:t>menambah</a:t>
              </a:r>
              <a:r>
                <a:rPr lang="en-US" dirty="0">
                  <a:sym typeface="Outfit"/>
                </a:rPr>
                <a:t> data yang </a:t>
              </a:r>
              <a:r>
                <a:rPr lang="en-US" dirty="0" err="1">
                  <a:sym typeface="Outfit"/>
                </a:rPr>
                <a:t>kurang</a:t>
              </a:r>
              <a:r>
                <a:rPr lang="en-US" dirty="0">
                  <a:sym typeface="Outfit"/>
                </a:rPr>
                <a:t>, </a:t>
              </a:r>
              <a:r>
                <a:rPr lang="en-US" dirty="0" err="1">
                  <a:sym typeface="Outfit"/>
                </a:rPr>
                <a:t>melakukan</a:t>
              </a:r>
              <a:r>
                <a:rPr lang="en-US" dirty="0">
                  <a:sym typeface="Outfit"/>
                </a:rPr>
                <a:t> </a:t>
              </a:r>
              <a:r>
                <a:rPr lang="en-US" dirty="0" err="1">
                  <a:sym typeface="Outfit"/>
                </a:rPr>
                <a:t>pembersihan</a:t>
              </a:r>
              <a:r>
                <a:rPr lang="en-US" dirty="0">
                  <a:sym typeface="Outfit"/>
                </a:rPr>
                <a:t> data </a:t>
              </a:r>
              <a:r>
                <a:rPr lang="en-US" dirty="0" err="1">
                  <a:sym typeface="Outfit"/>
                </a:rPr>
                <a:t>lanjutan</a:t>
              </a:r>
              <a:r>
                <a:rPr lang="en-US" dirty="0">
                  <a:sym typeface="Outfit"/>
                </a:rPr>
                <a:t>,  </a:t>
              </a:r>
            </a:p>
          </p:txBody>
        </p:sp>
      </p:grpSp>
      <p:pic>
        <p:nvPicPr>
          <p:cNvPr id="7" name="Picture 6">
            <a:extLst>
              <a:ext uri="{FF2B5EF4-FFF2-40B4-BE49-F238E27FC236}">
                <a16:creationId xmlns:a16="http://schemas.microsoft.com/office/drawing/2014/main" id="{C561485C-2EFB-6EA3-9AAE-D453A0B8348D}"/>
              </a:ext>
            </a:extLst>
          </p:cNvPr>
          <p:cNvPicPr>
            <a:picLocks noChangeAspect="1"/>
          </p:cNvPicPr>
          <p:nvPr/>
        </p:nvPicPr>
        <p:blipFill>
          <a:blip r:embed="rId6"/>
          <a:stretch>
            <a:fillRect/>
          </a:stretch>
        </p:blipFill>
        <p:spPr>
          <a:xfrm>
            <a:off x="249775" y="3089398"/>
            <a:ext cx="5414650" cy="1686022"/>
          </a:xfrm>
          <a:prstGeom prst="rect">
            <a:avLst/>
          </a:prstGeom>
        </p:spPr>
      </p:pic>
      <p:grpSp>
        <p:nvGrpSpPr>
          <p:cNvPr id="12" name="Group 11">
            <a:extLst>
              <a:ext uri="{FF2B5EF4-FFF2-40B4-BE49-F238E27FC236}">
                <a16:creationId xmlns:a16="http://schemas.microsoft.com/office/drawing/2014/main" id="{0E91FC08-B4ED-78FC-C9E9-73E8DF13E39B}"/>
              </a:ext>
            </a:extLst>
          </p:cNvPr>
          <p:cNvGrpSpPr/>
          <p:nvPr/>
        </p:nvGrpSpPr>
        <p:grpSpPr>
          <a:xfrm>
            <a:off x="249775" y="1434685"/>
            <a:ext cx="8015849" cy="1529906"/>
            <a:chOff x="797841" y="1473668"/>
            <a:chExt cx="8015849" cy="1529906"/>
          </a:xfrm>
        </p:grpSpPr>
        <p:pic>
          <p:nvPicPr>
            <p:cNvPr id="8" name="Google Shape;321;p46" descr="Arrow circle with solid fill">
              <a:extLst>
                <a:ext uri="{FF2B5EF4-FFF2-40B4-BE49-F238E27FC236}">
                  <a16:creationId xmlns:a16="http://schemas.microsoft.com/office/drawing/2014/main" id="{491A269A-82DE-D010-25CC-386752834DF3}"/>
                </a:ext>
              </a:extLst>
            </p:cNvPr>
            <p:cNvPicPr preferRelativeResize="0"/>
            <p:nvPr/>
          </p:nvPicPr>
          <p:blipFill>
            <a:blip r:embed="rId7">
              <a:extLst>
                <a:ext uri="{96DAC541-7B7A-43D3-8B79-37D633B846F1}">
                  <asvg:svgBlip xmlns:asvg="http://schemas.microsoft.com/office/drawing/2016/SVG/main" r:embed="rId8"/>
                </a:ext>
              </a:extLst>
            </a:blip>
            <a:srcRect/>
            <a:stretch/>
          </p:blipFill>
          <p:spPr>
            <a:xfrm>
              <a:off x="797841" y="1961858"/>
              <a:ext cx="553527" cy="553527"/>
            </a:xfrm>
            <a:prstGeom prst="rect">
              <a:avLst/>
            </a:prstGeom>
            <a:noFill/>
            <a:ln>
              <a:noFill/>
            </a:ln>
          </p:spPr>
        </p:pic>
        <p:sp>
          <p:nvSpPr>
            <p:cNvPr id="9" name="Google Shape;334;p46">
              <a:extLst>
                <a:ext uri="{FF2B5EF4-FFF2-40B4-BE49-F238E27FC236}">
                  <a16:creationId xmlns:a16="http://schemas.microsoft.com/office/drawing/2014/main" id="{A7A99631-F6A5-E07C-5053-8AA29D5A67FE}"/>
                </a:ext>
              </a:extLst>
            </p:cNvPr>
            <p:cNvSpPr txBox="1"/>
            <p:nvPr/>
          </p:nvSpPr>
          <p:spPr>
            <a:xfrm>
              <a:off x="1459500" y="1473668"/>
              <a:ext cx="7354190" cy="1529906"/>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r>
                <a:rPr lang="en-US" dirty="0">
                  <a:sym typeface="Outfit"/>
                </a:rPr>
                <a:t>Perform </a:t>
              </a:r>
              <a:r>
                <a:rPr lang="en-US" dirty="0">
                  <a:solidFill>
                    <a:srgbClr val="00B050"/>
                  </a:solidFill>
                  <a:sym typeface="Outfit"/>
                </a:rPr>
                <a:t>data cleaning </a:t>
              </a:r>
              <a:r>
                <a:rPr lang="en-US" dirty="0">
                  <a:sym typeface="Outfit"/>
                </a:rPr>
                <a:t>in the </a:t>
              </a:r>
              <a:r>
                <a:rPr lang="en-US" dirty="0" err="1">
                  <a:sym typeface="Outfit"/>
                </a:rPr>
                <a:t>dataframe</a:t>
              </a:r>
              <a:r>
                <a:rPr lang="en-US" dirty="0">
                  <a:sym typeface="Outfit"/>
                </a:rPr>
                <a:t> (null data, duplicated, and missing value actions), </a:t>
              </a:r>
              <a:r>
                <a:rPr lang="en-US" dirty="0">
                  <a:solidFill>
                    <a:srgbClr val="00B050"/>
                  </a:solidFill>
                  <a:sym typeface="Outfit"/>
                </a:rPr>
                <a:t>separate unique values </a:t>
              </a:r>
              <a:r>
                <a:rPr lang="en-US" dirty="0">
                  <a:sym typeface="Outfit"/>
                </a:rPr>
                <a:t>into different rows, then perform a group by operation to minimize misinterpretation during data processing, </a:t>
              </a:r>
              <a:r>
                <a:rPr lang="en-US" dirty="0">
                  <a:solidFill>
                    <a:srgbClr val="00B050"/>
                  </a:solidFill>
                  <a:sym typeface="Outfit"/>
                </a:rPr>
                <a:t>scrape </a:t>
              </a:r>
              <a:r>
                <a:rPr lang="en-US" dirty="0">
                  <a:sym typeface="Outfit"/>
                </a:rPr>
                <a:t>data from the Publisher Website. </a:t>
              </a:r>
              <a:r>
                <a:rPr lang="en-US" dirty="0">
                  <a:solidFill>
                    <a:srgbClr val="00B050"/>
                  </a:solidFill>
                  <a:sym typeface="Outfit"/>
                </a:rPr>
                <a:t>Weight and encode label</a:t>
              </a:r>
              <a:r>
                <a:rPr lang="en-US" dirty="0">
                  <a:sym typeface="Outfit"/>
                </a:rPr>
                <a:t> data that falls under the </a:t>
              </a:r>
              <a:r>
                <a:rPr lang="en-US" b="1" dirty="0">
                  <a:solidFill>
                    <a:srgbClr val="FF0000"/>
                  </a:solidFill>
                  <a:sym typeface="Outfit"/>
                </a:rPr>
                <a:t>weighting criteria</a:t>
              </a:r>
              <a:r>
                <a:rPr lang="en-US" dirty="0">
                  <a:sym typeface="Outfit"/>
                </a:rPr>
                <a:t> to be processed into 4 final score clusters using machine learning algorithms (</a:t>
              </a:r>
              <a:r>
                <a:rPr lang="en-US" dirty="0">
                  <a:solidFill>
                    <a:srgbClr val="FF0000"/>
                  </a:solidFill>
                  <a:sym typeface="Outfit"/>
                </a:rPr>
                <a:t>GMM, K-Means, etc.</a:t>
              </a:r>
              <a:r>
                <a:rPr lang="en-US" dirty="0">
                  <a:sym typeface="Outfit"/>
                </a:rPr>
                <a:t>). Search for </a:t>
              </a:r>
              <a:r>
                <a:rPr lang="en-US" dirty="0">
                  <a:solidFill>
                    <a:srgbClr val="00B050"/>
                  </a:solidFill>
                  <a:sym typeface="Outfit"/>
                </a:rPr>
                <a:t>insights and visualize </a:t>
              </a:r>
              <a:r>
                <a:rPr lang="en-US" dirty="0">
                  <a:sym typeface="Outfit"/>
                </a:rPr>
                <a:t>the clustering results to present the findings. </a:t>
              </a:r>
              <a:r>
                <a:rPr lang="en-US" b="1" dirty="0">
                  <a:solidFill>
                    <a:srgbClr val="FF0000"/>
                  </a:solidFill>
                  <a:sym typeface="Outfit"/>
                </a:rPr>
                <a:t>No recommendation actions </a:t>
              </a:r>
              <a:r>
                <a:rPr lang="en-US" dirty="0">
                  <a:sym typeface="Outfit"/>
                </a:rPr>
                <a:t>in this project yet.</a:t>
              </a:r>
            </a:p>
          </p:txBody>
        </p:sp>
      </p:grpSp>
      <p:pic>
        <p:nvPicPr>
          <p:cNvPr id="14" name="Picture 13">
            <a:extLst>
              <a:ext uri="{FF2B5EF4-FFF2-40B4-BE49-F238E27FC236}">
                <a16:creationId xmlns:a16="http://schemas.microsoft.com/office/drawing/2014/main" id="{A947F1EA-7C49-697D-76E8-584C81F51637}"/>
              </a:ext>
            </a:extLst>
          </p:cNvPr>
          <p:cNvPicPr>
            <a:picLocks noChangeAspect="1"/>
          </p:cNvPicPr>
          <p:nvPr/>
        </p:nvPicPr>
        <p:blipFill>
          <a:blip r:embed="rId9"/>
          <a:stretch>
            <a:fillRect/>
          </a:stretch>
        </p:blipFill>
        <p:spPr>
          <a:xfrm>
            <a:off x="5771655" y="3089398"/>
            <a:ext cx="2493969" cy="935238"/>
          </a:xfrm>
          <a:prstGeom prst="rect">
            <a:avLst/>
          </a:prstGeom>
          <a:ln>
            <a:solidFill>
              <a:schemeClr val="tx1"/>
            </a:solidFill>
          </a:ln>
        </p:spPr>
      </p:pic>
    </p:spTree>
    <p:extLst>
      <p:ext uri="{BB962C8B-B14F-4D97-AF65-F5344CB8AC3E}">
        <p14:creationId xmlns:p14="http://schemas.microsoft.com/office/powerpoint/2010/main" val="1574514138"/>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44730248-754A-8B96-36C3-E4714D614057}"/>
            </a:ext>
          </a:extLst>
        </p:cNvPr>
        <p:cNvGrpSpPr/>
        <p:nvPr/>
      </p:nvGrpSpPr>
      <p:grpSpPr>
        <a:xfrm>
          <a:off x="0" y="0"/>
          <a:ext cx="0" cy="0"/>
          <a:chOff x="0" y="0"/>
          <a:chExt cx="0" cy="0"/>
        </a:xfrm>
      </p:grpSpPr>
      <p:pic>
        <p:nvPicPr>
          <p:cNvPr id="248" name="Google Shape;248;p41">
            <a:extLst>
              <a:ext uri="{FF2B5EF4-FFF2-40B4-BE49-F238E27FC236}">
                <a16:creationId xmlns:a16="http://schemas.microsoft.com/office/drawing/2014/main" id="{22DFDCAA-3221-C2C8-D130-96BEE473BB90}"/>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2" name="Google Shape;272;p43">
            <a:extLst>
              <a:ext uri="{FF2B5EF4-FFF2-40B4-BE49-F238E27FC236}">
                <a16:creationId xmlns:a16="http://schemas.microsoft.com/office/drawing/2014/main" id="{93276262-AC3B-8832-4A8D-69F2C82BC1D0}"/>
              </a:ext>
            </a:extLst>
          </p:cNvPr>
          <p:cNvSpPr txBox="1">
            <a:spLocks noGrp="1"/>
          </p:cNvSpPr>
          <p:nvPr>
            <p:ph type="ctrTitle"/>
          </p:nvPr>
        </p:nvSpPr>
        <p:spPr>
          <a:xfrm>
            <a:off x="150350" y="119707"/>
            <a:ext cx="2778380" cy="672465"/>
          </a:xfrm>
          <a:prstGeom prst="rect">
            <a:avLst/>
          </a:prstGeom>
          <a:solidFill>
            <a:schemeClr val="bg1"/>
          </a:solidFill>
          <a:ln>
            <a:solidFill>
              <a:schemeClr val="tx1"/>
            </a:solidFill>
          </a:ln>
        </p:spPr>
        <p:txBody>
          <a:bodyPr spcFirstLastPara="1" wrap="square" lIns="91425" tIns="91425" rIns="91425" bIns="91425" anchor="ctr" anchorCtr="0">
            <a:noAutofit/>
          </a:bodyPr>
          <a:lstStyle/>
          <a:p>
            <a:pPr marL="0" lvl="0" indent="0" rtl="0">
              <a:lnSpc>
                <a:spcPct val="85000"/>
              </a:lnSpc>
              <a:spcBef>
                <a:spcPts val="0"/>
              </a:spcBef>
              <a:spcAft>
                <a:spcPts val="0"/>
              </a:spcAft>
              <a:buNone/>
            </a:pPr>
            <a:r>
              <a:rPr lang="en-US" sz="2000" dirty="0">
                <a:latin typeface="Outfit SemiBold"/>
                <a:ea typeface="Outfit SemiBold"/>
                <a:cs typeface="Outfit SemiBold"/>
                <a:sym typeface="Outfit SemiBold"/>
              </a:rPr>
              <a:t>Final Clustering Score</a:t>
            </a:r>
            <a:endParaRPr sz="500" dirty="0">
              <a:latin typeface="Outfit SemiBold"/>
              <a:ea typeface="Outfit SemiBold"/>
              <a:cs typeface="Outfit SemiBold"/>
              <a:sym typeface="Outfit SemiBold"/>
            </a:endParaRPr>
          </a:p>
        </p:txBody>
      </p:sp>
      <p:pic>
        <p:nvPicPr>
          <p:cNvPr id="8" name="Picture 7">
            <a:extLst>
              <a:ext uri="{FF2B5EF4-FFF2-40B4-BE49-F238E27FC236}">
                <a16:creationId xmlns:a16="http://schemas.microsoft.com/office/drawing/2014/main" id="{6D068B53-03DD-3D28-3487-80815B9D00AB}"/>
              </a:ext>
            </a:extLst>
          </p:cNvPr>
          <p:cNvPicPr>
            <a:picLocks noChangeAspect="1"/>
          </p:cNvPicPr>
          <p:nvPr/>
        </p:nvPicPr>
        <p:blipFill>
          <a:blip r:embed="rId4"/>
          <a:stretch>
            <a:fillRect/>
          </a:stretch>
        </p:blipFill>
        <p:spPr>
          <a:xfrm>
            <a:off x="9423069" y="562606"/>
            <a:ext cx="3185213" cy="2068515"/>
          </a:xfrm>
          <a:prstGeom prst="rect">
            <a:avLst/>
          </a:prstGeom>
          <a:ln>
            <a:solidFill>
              <a:schemeClr val="tx1"/>
            </a:solidFill>
          </a:ln>
        </p:spPr>
      </p:pic>
      <p:pic>
        <p:nvPicPr>
          <p:cNvPr id="10" name="Picture 9">
            <a:extLst>
              <a:ext uri="{FF2B5EF4-FFF2-40B4-BE49-F238E27FC236}">
                <a16:creationId xmlns:a16="http://schemas.microsoft.com/office/drawing/2014/main" id="{BC6CD3A8-F0DF-35F1-6CE7-BF06CC4E7DB4}"/>
              </a:ext>
            </a:extLst>
          </p:cNvPr>
          <p:cNvPicPr>
            <a:picLocks noChangeAspect="1"/>
          </p:cNvPicPr>
          <p:nvPr/>
        </p:nvPicPr>
        <p:blipFill>
          <a:blip r:embed="rId5"/>
          <a:stretch>
            <a:fillRect/>
          </a:stretch>
        </p:blipFill>
        <p:spPr>
          <a:xfrm>
            <a:off x="150350" y="3456697"/>
            <a:ext cx="2418533" cy="1567096"/>
          </a:xfrm>
          <a:prstGeom prst="rect">
            <a:avLst/>
          </a:prstGeom>
          <a:ln>
            <a:solidFill>
              <a:schemeClr val="tx1"/>
            </a:solidFill>
          </a:ln>
        </p:spPr>
      </p:pic>
      <p:pic>
        <p:nvPicPr>
          <p:cNvPr id="14" name="Picture 13">
            <a:extLst>
              <a:ext uri="{FF2B5EF4-FFF2-40B4-BE49-F238E27FC236}">
                <a16:creationId xmlns:a16="http://schemas.microsoft.com/office/drawing/2014/main" id="{DE6E772D-B974-103E-0F11-AD0664A84B14}"/>
              </a:ext>
            </a:extLst>
          </p:cNvPr>
          <p:cNvPicPr>
            <a:picLocks noChangeAspect="1"/>
          </p:cNvPicPr>
          <p:nvPr/>
        </p:nvPicPr>
        <p:blipFill>
          <a:blip r:embed="rId6"/>
          <a:stretch>
            <a:fillRect/>
          </a:stretch>
        </p:blipFill>
        <p:spPr>
          <a:xfrm>
            <a:off x="2626753" y="3461038"/>
            <a:ext cx="2419200" cy="1558415"/>
          </a:xfrm>
          <a:prstGeom prst="rect">
            <a:avLst/>
          </a:prstGeom>
          <a:ln>
            <a:solidFill>
              <a:schemeClr val="tx1"/>
            </a:solidFill>
          </a:ln>
        </p:spPr>
      </p:pic>
      <p:pic>
        <p:nvPicPr>
          <p:cNvPr id="16" name="Picture 15">
            <a:extLst>
              <a:ext uri="{FF2B5EF4-FFF2-40B4-BE49-F238E27FC236}">
                <a16:creationId xmlns:a16="http://schemas.microsoft.com/office/drawing/2014/main" id="{60020E1B-30C3-9DBD-CAF0-BBE06641DBEB}"/>
              </a:ext>
            </a:extLst>
          </p:cNvPr>
          <p:cNvPicPr>
            <a:picLocks noChangeAspect="1"/>
          </p:cNvPicPr>
          <p:nvPr/>
        </p:nvPicPr>
        <p:blipFill>
          <a:blip r:embed="rId7"/>
          <a:stretch>
            <a:fillRect/>
          </a:stretch>
        </p:blipFill>
        <p:spPr>
          <a:xfrm>
            <a:off x="4722350" y="562606"/>
            <a:ext cx="3049210" cy="2301662"/>
          </a:xfrm>
          <a:prstGeom prst="rect">
            <a:avLst/>
          </a:prstGeom>
        </p:spPr>
      </p:pic>
      <p:pic>
        <p:nvPicPr>
          <p:cNvPr id="12" name="Picture 11">
            <a:extLst>
              <a:ext uri="{FF2B5EF4-FFF2-40B4-BE49-F238E27FC236}">
                <a16:creationId xmlns:a16="http://schemas.microsoft.com/office/drawing/2014/main" id="{001336A4-DBCE-ACEC-B2AF-D309C85ED23D}"/>
              </a:ext>
            </a:extLst>
          </p:cNvPr>
          <p:cNvPicPr>
            <a:picLocks noChangeAspect="1"/>
          </p:cNvPicPr>
          <p:nvPr/>
        </p:nvPicPr>
        <p:blipFill>
          <a:blip r:embed="rId8"/>
          <a:stretch>
            <a:fillRect/>
          </a:stretch>
        </p:blipFill>
        <p:spPr>
          <a:xfrm>
            <a:off x="5103823" y="2938340"/>
            <a:ext cx="2419200" cy="2081113"/>
          </a:xfrm>
          <a:prstGeom prst="rect">
            <a:avLst/>
          </a:prstGeom>
          <a:ln>
            <a:solidFill>
              <a:schemeClr val="tx1"/>
            </a:solidFill>
          </a:ln>
        </p:spPr>
      </p:pic>
      <p:sp>
        <p:nvSpPr>
          <p:cNvPr id="5" name="TextBox 4">
            <a:extLst>
              <a:ext uri="{FF2B5EF4-FFF2-40B4-BE49-F238E27FC236}">
                <a16:creationId xmlns:a16="http://schemas.microsoft.com/office/drawing/2014/main" id="{C3EE9778-3D3E-9793-F1B7-65F84555DAB5}"/>
              </a:ext>
            </a:extLst>
          </p:cNvPr>
          <p:cNvSpPr txBox="1"/>
          <p:nvPr/>
        </p:nvSpPr>
        <p:spPr>
          <a:xfrm>
            <a:off x="150350" y="1106647"/>
            <a:ext cx="4572000" cy="2068515"/>
          </a:xfrm>
          <a:prstGeom prst="rect">
            <a:avLst/>
          </a:prstGeom>
          <a:noFill/>
          <a:ln>
            <a:solidFill>
              <a:schemeClr val="tx1"/>
            </a:solidFill>
          </a:ln>
        </p:spPr>
        <p:txBody>
          <a:bodyPr wrap="square">
            <a:spAutoFit/>
          </a:bodyPr>
          <a:lstStyle/>
          <a:p>
            <a:pPr>
              <a:lnSpc>
                <a:spcPts val="1425"/>
              </a:lnSpc>
            </a:pPr>
            <a:r>
              <a:rPr lang="en-US" b="0" dirty="0">
                <a:solidFill>
                  <a:schemeClr val="tx1"/>
                </a:solidFill>
                <a:effectLst/>
                <a:latin typeface="Consolas" panose="020B0609020204030204" pitchFamily="49" charset="0"/>
              </a:rPr>
              <a:t>8.0-10.0: High-quality journals are highly recommended.</a:t>
            </a:r>
          </a:p>
          <a:p>
            <a:pPr>
              <a:lnSpc>
                <a:spcPts val="1425"/>
              </a:lnSpc>
            </a:pPr>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6.0-7.9: Good quality journals are fairly recommended.</a:t>
            </a:r>
          </a:p>
          <a:p>
            <a:pPr>
              <a:lnSpc>
                <a:spcPts val="1425"/>
              </a:lnSpc>
            </a:pPr>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4.0-5.9: Medium-quality journals require further evaluation.</a:t>
            </a:r>
          </a:p>
          <a:p>
            <a:pPr>
              <a:lnSpc>
                <a:spcPts val="1425"/>
              </a:lnSpc>
            </a:pPr>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&lt;4.0: Low-quality journals are not recommended.</a:t>
            </a:r>
          </a:p>
        </p:txBody>
      </p:sp>
      <p:pic>
        <p:nvPicPr>
          <p:cNvPr id="18" name="Picture 17">
            <a:extLst>
              <a:ext uri="{FF2B5EF4-FFF2-40B4-BE49-F238E27FC236}">
                <a16:creationId xmlns:a16="http://schemas.microsoft.com/office/drawing/2014/main" id="{A32494FC-B16B-77F6-B8D7-E5AFA762F052}"/>
              </a:ext>
            </a:extLst>
          </p:cNvPr>
          <p:cNvPicPr>
            <a:picLocks noChangeAspect="1"/>
          </p:cNvPicPr>
          <p:nvPr/>
        </p:nvPicPr>
        <p:blipFill>
          <a:blip r:embed="rId9"/>
          <a:srcRect b="8586"/>
          <a:stretch/>
        </p:blipFill>
        <p:spPr>
          <a:xfrm>
            <a:off x="-3881307" y="275964"/>
            <a:ext cx="3491314" cy="1693284"/>
          </a:xfrm>
          <a:prstGeom prst="rect">
            <a:avLst/>
          </a:prstGeom>
        </p:spPr>
      </p:pic>
      <p:sp>
        <p:nvSpPr>
          <p:cNvPr id="21" name="TextBox 20">
            <a:extLst>
              <a:ext uri="{FF2B5EF4-FFF2-40B4-BE49-F238E27FC236}">
                <a16:creationId xmlns:a16="http://schemas.microsoft.com/office/drawing/2014/main" id="{CD6333E8-2875-432D-B050-D9B0E26E4FFC}"/>
              </a:ext>
            </a:extLst>
          </p:cNvPr>
          <p:cNvSpPr txBox="1"/>
          <p:nvPr/>
        </p:nvSpPr>
        <p:spPr>
          <a:xfrm>
            <a:off x="7580893" y="2938340"/>
            <a:ext cx="1372440" cy="2068515"/>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r>
              <a:rPr lang="en-US" dirty="0"/>
              <a:t>Good Quality:</a:t>
            </a:r>
          </a:p>
          <a:p>
            <a:r>
              <a:rPr lang="en-US" dirty="0"/>
              <a:t>1155</a:t>
            </a:r>
          </a:p>
          <a:p>
            <a:endParaRPr lang="en-US" dirty="0"/>
          </a:p>
          <a:p>
            <a:r>
              <a:rPr lang="en-US" dirty="0"/>
              <a:t>Medium Quality:</a:t>
            </a:r>
          </a:p>
          <a:p>
            <a:r>
              <a:rPr lang="en-US" dirty="0"/>
              <a:t>444</a:t>
            </a:r>
          </a:p>
          <a:p>
            <a:endParaRPr lang="en-US" dirty="0"/>
          </a:p>
          <a:p>
            <a:r>
              <a:rPr lang="en-US" dirty="0"/>
              <a:t>High Quality:</a:t>
            </a:r>
          </a:p>
          <a:p>
            <a:r>
              <a:rPr lang="en-US" dirty="0"/>
              <a:t>109</a:t>
            </a:r>
          </a:p>
        </p:txBody>
      </p:sp>
    </p:spTree>
    <p:extLst>
      <p:ext uri="{BB962C8B-B14F-4D97-AF65-F5344CB8AC3E}">
        <p14:creationId xmlns:p14="http://schemas.microsoft.com/office/powerpoint/2010/main" val="360236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71"/>
        <p:cNvGrpSpPr/>
        <p:nvPr/>
      </p:nvGrpSpPr>
      <p:grpSpPr>
        <a:xfrm>
          <a:off x="0" y="0"/>
          <a:ext cx="0" cy="0"/>
          <a:chOff x="0" y="0"/>
          <a:chExt cx="0" cy="0"/>
        </a:xfrm>
      </p:grpSpPr>
      <p:sp>
        <p:nvSpPr>
          <p:cNvPr id="272" name="Google Shape;272;p43"/>
          <p:cNvSpPr txBox="1">
            <a:spLocks noGrp="1"/>
          </p:cNvSpPr>
          <p:nvPr>
            <p:ph type="ctrTitle"/>
          </p:nvPr>
        </p:nvSpPr>
        <p:spPr>
          <a:xfrm>
            <a:off x="4572000" y="1248900"/>
            <a:ext cx="4281300" cy="2645700"/>
          </a:xfrm>
          <a:prstGeom prst="rect">
            <a:avLst/>
          </a:prstGeom>
        </p:spPr>
        <p:txBody>
          <a:bodyPr spcFirstLastPara="1" wrap="square" lIns="91425" tIns="91425" rIns="91425" bIns="91425" anchor="ctr" anchorCtr="0">
            <a:noAutofit/>
          </a:bodyPr>
          <a:lstStyle/>
          <a:p>
            <a:pPr marL="0" lvl="0" indent="0" algn="l" rtl="0">
              <a:lnSpc>
                <a:spcPct val="85000"/>
              </a:lnSpc>
              <a:spcBef>
                <a:spcPts val="0"/>
              </a:spcBef>
              <a:spcAft>
                <a:spcPts val="0"/>
              </a:spcAft>
              <a:buNone/>
            </a:pPr>
            <a:r>
              <a:rPr lang="en-US" sz="3600" dirty="0">
                <a:latin typeface="Outfit SemiBold"/>
                <a:ea typeface="Outfit SemiBold"/>
                <a:cs typeface="Outfit SemiBold"/>
                <a:sym typeface="Outfit SemiBold"/>
              </a:rPr>
              <a:t>Research Quality</a:t>
            </a:r>
            <a:endParaRPr sz="900" dirty="0">
              <a:latin typeface="Outfit SemiBold"/>
              <a:ea typeface="Outfit SemiBold"/>
              <a:cs typeface="Outfit SemiBold"/>
              <a:sym typeface="Outfit SemiBold"/>
            </a:endParaRPr>
          </a:p>
        </p:txBody>
      </p:sp>
      <p:grpSp>
        <p:nvGrpSpPr>
          <p:cNvPr id="273" name="Google Shape;273;p43"/>
          <p:cNvGrpSpPr/>
          <p:nvPr/>
        </p:nvGrpSpPr>
        <p:grpSpPr>
          <a:xfrm>
            <a:off x="150" y="-214137"/>
            <a:ext cx="2765049" cy="2690788"/>
            <a:chOff x="9584423" y="-302694"/>
            <a:chExt cx="4822200" cy="4822200"/>
          </a:xfrm>
        </p:grpSpPr>
        <p:sp>
          <p:nvSpPr>
            <p:cNvPr id="274" name="Google Shape;274;p43"/>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75" name="Google Shape;275;p43"/>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76" name="Google Shape;276;p43"/>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77" name="Google Shape;277;p43"/>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278" name="Google Shape;278;p43"/>
          <p:cNvGrpSpPr/>
          <p:nvPr/>
        </p:nvGrpSpPr>
        <p:grpSpPr>
          <a:xfrm>
            <a:off x="-840799" y="1115920"/>
            <a:ext cx="5794241" cy="5793661"/>
            <a:chOff x="4094945" y="667082"/>
            <a:chExt cx="5795400" cy="5795400"/>
          </a:xfrm>
        </p:grpSpPr>
        <p:sp>
          <p:nvSpPr>
            <p:cNvPr id="279" name="Google Shape;279;p43"/>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0" name="Google Shape;280;p43"/>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1" name="Google Shape;281;p43"/>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2" name="Google Shape;282;p43"/>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83" name="Google Shape;283;p43"/>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5658B969-F1F7-0926-A12E-DFB470E61699}"/>
            </a:ext>
          </a:extLst>
        </p:cNvPr>
        <p:cNvGrpSpPr/>
        <p:nvPr/>
      </p:nvGrpSpPr>
      <p:grpSpPr>
        <a:xfrm>
          <a:off x="0" y="0"/>
          <a:ext cx="0" cy="0"/>
          <a:chOff x="0" y="0"/>
          <a:chExt cx="0" cy="0"/>
        </a:xfrm>
      </p:grpSpPr>
      <p:pic>
        <p:nvPicPr>
          <p:cNvPr id="248" name="Google Shape;248;p41">
            <a:extLst>
              <a:ext uri="{FF2B5EF4-FFF2-40B4-BE49-F238E27FC236}">
                <a16:creationId xmlns:a16="http://schemas.microsoft.com/office/drawing/2014/main" id="{420D5387-AEF9-2741-13D0-65141167A34D}"/>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grpSp>
        <p:nvGrpSpPr>
          <p:cNvPr id="26" name="Group 25">
            <a:extLst>
              <a:ext uri="{FF2B5EF4-FFF2-40B4-BE49-F238E27FC236}">
                <a16:creationId xmlns:a16="http://schemas.microsoft.com/office/drawing/2014/main" id="{9590A0BB-90A5-97F1-3F60-EB500793E07D}"/>
              </a:ext>
            </a:extLst>
          </p:cNvPr>
          <p:cNvGrpSpPr/>
          <p:nvPr/>
        </p:nvGrpSpPr>
        <p:grpSpPr>
          <a:xfrm>
            <a:off x="95244" y="785915"/>
            <a:ext cx="8770228" cy="4266284"/>
            <a:chOff x="222408" y="785915"/>
            <a:chExt cx="8770228" cy="4266284"/>
          </a:xfrm>
        </p:grpSpPr>
        <p:pic>
          <p:nvPicPr>
            <p:cNvPr id="3" name="Picture 2">
              <a:extLst>
                <a:ext uri="{FF2B5EF4-FFF2-40B4-BE49-F238E27FC236}">
                  <a16:creationId xmlns:a16="http://schemas.microsoft.com/office/drawing/2014/main" id="{D1241B80-26BF-F4BF-142B-5744F501F584}"/>
                </a:ext>
              </a:extLst>
            </p:cNvPr>
            <p:cNvPicPr>
              <a:picLocks noChangeAspect="1"/>
            </p:cNvPicPr>
            <p:nvPr/>
          </p:nvPicPr>
          <p:blipFill>
            <a:blip r:embed="rId4"/>
            <a:stretch>
              <a:fillRect/>
            </a:stretch>
          </p:blipFill>
          <p:spPr>
            <a:xfrm>
              <a:off x="222408" y="785915"/>
              <a:ext cx="6179173" cy="4266284"/>
            </a:xfrm>
            <a:prstGeom prst="rect">
              <a:avLst/>
            </a:prstGeom>
            <a:ln>
              <a:solidFill>
                <a:schemeClr val="tx1"/>
              </a:solidFill>
            </a:ln>
          </p:spPr>
        </p:pic>
        <p:cxnSp>
          <p:nvCxnSpPr>
            <p:cNvPr id="11" name="Straight Connector 10">
              <a:extLst>
                <a:ext uri="{FF2B5EF4-FFF2-40B4-BE49-F238E27FC236}">
                  <a16:creationId xmlns:a16="http://schemas.microsoft.com/office/drawing/2014/main" id="{2075D6BB-41B1-EF1A-4FF8-761C0FF32CDE}"/>
                </a:ext>
              </a:extLst>
            </p:cNvPr>
            <p:cNvCxnSpPr>
              <a:cxnSpLocks/>
              <a:stCxn id="8" idx="0"/>
            </p:cNvCxnSpPr>
            <p:nvPr/>
          </p:nvCxnSpPr>
          <p:spPr>
            <a:xfrm flipV="1">
              <a:off x="3979333" y="785915"/>
              <a:ext cx="2561948" cy="2736218"/>
            </a:xfrm>
            <a:prstGeom prst="lin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cxnSp>
        <p:sp>
          <p:nvSpPr>
            <p:cNvPr id="8" name="Oval 7">
              <a:extLst>
                <a:ext uri="{FF2B5EF4-FFF2-40B4-BE49-F238E27FC236}">
                  <a16:creationId xmlns:a16="http://schemas.microsoft.com/office/drawing/2014/main" id="{0B66EBED-5EC7-7E8E-EDD2-1B8316858462}"/>
                </a:ext>
              </a:extLst>
            </p:cNvPr>
            <p:cNvSpPr/>
            <p:nvPr/>
          </p:nvSpPr>
          <p:spPr>
            <a:xfrm>
              <a:off x="3699933" y="3522133"/>
              <a:ext cx="558800" cy="120226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B6ECF3B-A9D1-6AA1-B92F-FBB137B609B6}"/>
                </a:ext>
              </a:extLst>
            </p:cNvPr>
            <p:cNvCxnSpPr>
              <a:cxnSpLocks/>
              <a:stCxn id="8" idx="4"/>
              <a:endCxn id="7" idx="2"/>
            </p:cNvCxnSpPr>
            <p:nvPr/>
          </p:nvCxnSpPr>
          <p:spPr>
            <a:xfrm flipV="1">
              <a:off x="3979333" y="2721749"/>
              <a:ext cx="3787626" cy="2002651"/>
            </a:xfrm>
            <a:prstGeom prst="lin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cxnSp>
        <p:pic>
          <p:nvPicPr>
            <p:cNvPr id="7" name="Picture 6">
              <a:extLst>
                <a:ext uri="{FF2B5EF4-FFF2-40B4-BE49-F238E27FC236}">
                  <a16:creationId xmlns:a16="http://schemas.microsoft.com/office/drawing/2014/main" id="{10ED9F33-DBAB-5788-98EE-8CA3048D742D}"/>
                </a:ext>
              </a:extLst>
            </p:cNvPr>
            <p:cNvPicPr>
              <a:picLocks noChangeAspect="1"/>
            </p:cNvPicPr>
            <p:nvPr/>
          </p:nvPicPr>
          <p:blipFill>
            <a:blip r:embed="rId5"/>
            <a:stretch>
              <a:fillRect/>
            </a:stretch>
          </p:blipFill>
          <p:spPr>
            <a:xfrm>
              <a:off x="6541281" y="785915"/>
              <a:ext cx="2451355" cy="1935834"/>
            </a:xfrm>
            <a:prstGeom prst="rect">
              <a:avLst/>
            </a:prstGeom>
            <a:ln>
              <a:solidFill>
                <a:schemeClr val="tx1"/>
              </a:solidFill>
            </a:ln>
          </p:spPr>
        </p:pic>
      </p:grpSp>
      <p:sp>
        <p:nvSpPr>
          <p:cNvPr id="33" name="Google Shape;272;p43">
            <a:extLst>
              <a:ext uri="{FF2B5EF4-FFF2-40B4-BE49-F238E27FC236}">
                <a16:creationId xmlns:a16="http://schemas.microsoft.com/office/drawing/2014/main" id="{8147571E-F8DD-ED8A-F362-D500CE096BDB}"/>
              </a:ext>
            </a:extLst>
          </p:cNvPr>
          <p:cNvSpPr txBox="1">
            <a:spLocks noGrp="1"/>
          </p:cNvSpPr>
          <p:nvPr>
            <p:ph type="ctrTitle"/>
          </p:nvPr>
        </p:nvSpPr>
        <p:spPr>
          <a:xfrm>
            <a:off x="6465282" y="2848755"/>
            <a:ext cx="2328333" cy="672465"/>
          </a:xfrm>
          <a:prstGeom prst="rect">
            <a:avLst/>
          </a:prstGeom>
          <a:solidFill>
            <a:schemeClr val="bg1"/>
          </a:solidFill>
          <a:ln>
            <a:solidFill>
              <a:schemeClr val="tx1"/>
            </a:solidFill>
          </a:ln>
        </p:spPr>
        <p:txBody>
          <a:bodyPr spcFirstLastPara="1" wrap="square" lIns="91425" tIns="91425" rIns="91425" bIns="91425" anchor="ctr" anchorCtr="0">
            <a:noAutofit/>
          </a:bodyPr>
          <a:lstStyle/>
          <a:p>
            <a:pPr marL="0" lvl="0" indent="0" rtl="0">
              <a:lnSpc>
                <a:spcPct val="85000"/>
              </a:lnSpc>
              <a:spcBef>
                <a:spcPts val="0"/>
              </a:spcBef>
              <a:spcAft>
                <a:spcPts val="0"/>
              </a:spcAft>
              <a:buNone/>
            </a:pPr>
            <a:r>
              <a:rPr lang="en-US" sz="2000" dirty="0">
                <a:latin typeface="Outfit SemiBold"/>
                <a:ea typeface="Outfit SemiBold"/>
                <a:cs typeface="Outfit SemiBold"/>
                <a:sym typeface="Outfit SemiBold"/>
              </a:rPr>
              <a:t>Research Quality</a:t>
            </a:r>
            <a:endParaRPr sz="500" dirty="0">
              <a:latin typeface="Outfit SemiBold"/>
              <a:ea typeface="Outfit SemiBold"/>
              <a:cs typeface="Outfit SemiBold"/>
              <a:sym typeface="Outfit SemiBold"/>
            </a:endParaRPr>
          </a:p>
        </p:txBody>
      </p:sp>
      <p:sp>
        <p:nvSpPr>
          <p:cNvPr id="34" name="Google Shape;272;p43">
            <a:extLst>
              <a:ext uri="{FF2B5EF4-FFF2-40B4-BE49-F238E27FC236}">
                <a16:creationId xmlns:a16="http://schemas.microsoft.com/office/drawing/2014/main" id="{08075DEF-4B18-FFB2-E386-D313268D8601}"/>
              </a:ext>
            </a:extLst>
          </p:cNvPr>
          <p:cNvSpPr txBox="1">
            <a:spLocks/>
          </p:cNvSpPr>
          <p:nvPr/>
        </p:nvSpPr>
        <p:spPr>
          <a:xfrm>
            <a:off x="6302236" y="3521220"/>
            <a:ext cx="2675117" cy="16727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High-quality journals emerged in 2000, reached their lowest point, then stabilized until a rise in 2008. </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Medium-quality journals ranked second, with an increasing and fluctuating trend starting in 2008. </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Good-quality journals had the highest number, peaked before 2008, then declined but later increased.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algn="just">
              <a:lnSpc>
                <a:spcPct val="85000"/>
              </a:lnSpc>
            </a:pPr>
            <a:endParaRPr lang="en-US" sz="1100" dirty="0">
              <a:latin typeface="Outfit" panose="020B0604020202020204" charset="0"/>
              <a:ea typeface="Outfit SemiBold"/>
              <a:cs typeface="Outfit SemiBold"/>
              <a:sym typeface="Outfit SemiBold"/>
            </a:endParaRPr>
          </a:p>
        </p:txBody>
      </p:sp>
    </p:spTree>
    <p:extLst>
      <p:ext uri="{BB962C8B-B14F-4D97-AF65-F5344CB8AC3E}">
        <p14:creationId xmlns:p14="http://schemas.microsoft.com/office/powerpoint/2010/main" val="72746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a:extLst>
            <a:ext uri="{FF2B5EF4-FFF2-40B4-BE49-F238E27FC236}">
              <a16:creationId xmlns:a16="http://schemas.microsoft.com/office/drawing/2014/main" id="{3D02B18E-3DCA-7069-81A2-26216EA63BA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2058E60-6026-1177-1197-816393C02307}"/>
              </a:ext>
            </a:extLst>
          </p:cNvPr>
          <p:cNvPicPr>
            <a:picLocks noChangeAspect="1"/>
          </p:cNvPicPr>
          <p:nvPr/>
        </p:nvPicPr>
        <p:blipFill>
          <a:blip r:embed="rId3">
            <a:alphaModFix amt="23000"/>
          </a:blip>
          <a:srcRect t="6717"/>
          <a:stretch/>
        </p:blipFill>
        <p:spPr>
          <a:xfrm>
            <a:off x="141818" y="275964"/>
            <a:ext cx="8860365" cy="4539054"/>
          </a:xfrm>
          <a:prstGeom prst="rect">
            <a:avLst/>
          </a:prstGeom>
        </p:spPr>
      </p:pic>
      <p:sp>
        <p:nvSpPr>
          <p:cNvPr id="272" name="Google Shape;272;p43">
            <a:extLst>
              <a:ext uri="{FF2B5EF4-FFF2-40B4-BE49-F238E27FC236}">
                <a16:creationId xmlns:a16="http://schemas.microsoft.com/office/drawing/2014/main" id="{2EB7A357-4CE6-26F5-E2B6-F64908E2828A}"/>
              </a:ext>
            </a:extLst>
          </p:cNvPr>
          <p:cNvSpPr txBox="1">
            <a:spLocks noGrp="1"/>
          </p:cNvSpPr>
          <p:nvPr>
            <p:ph type="ctrTitle"/>
          </p:nvPr>
        </p:nvSpPr>
        <p:spPr>
          <a:xfrm>
            <a:off x="674517" y="2411949"/>
            <a:ext cx="2788350" cy="639167"/>
          </a:xfrm>
          <a:prstGeom prst="rect">
            <a:avLst/>
          </a:prstGeom>
          <a:solidFill>
            <a:schemeClr val="bg1"/>
          </a:solidFill>
        </p:spPr>
        <p:txBody>
          <a:bodyPr spcFirstLastPara="1" wrap="square" lIns="91425" tIns="91425" rIns="91425" bIns="91425" anchor="ctr" anchorCtr="0">
            <a:noAutofit/>
          </a:bodyPr>
          <a:lstStyle/>
          <a:p>
            <a:pPr marL="0" lvl="0" indent="0" rtl="0">
              <a:lnSpc>
                <a:spcPct val="85000"/>
              </a:lnSpc>
              <a:spcBef>
                <a:spcPts val="0"/>
              </a:spcBef>
              <a:spcAft>
                <a:spcPts val="0"/>
              </a:spcAft>
              <a:buNone/>
            </a:pPr>
            <a:r>
              <a:rPr lang="en-US" sz="1800" dirty="0">
                <a:latin typeface="Outfit SemiBold"/>
                <a:ea typeface="Outfit SemiBold"/>
                <a:cs typeface="Outfit SemiBold"/>
                <a:sym typeface="Outfit SemiBold"/>
              </a:rPr>
              <a:t>Word Cloud on Research Quality in 2008</a:t>
            </a:r>
            <a:endParaRPr sz="400" dirty="0">
              <a:latin typeface="Outfit SemiBold"/>
              <a:ea typeface="Outfit SemiBold"/>
              <a:cs typeface="Outfit SemiBold"/>
              <a:sym typeface="Outfit SemiBold"/>
            </a:endParaRPr>
          </a:p>
        </p:txBody>
      </p:sp>
      <p:pic>
        <p:nvPicPr>
          <p:cNvPr id="283" name="Google Shape;283;p43">
            <a:extLst>
              <a:ext uri="{FF2B5EF4-FFF2-40B4-BE49-F238E27FC236}">
                <a16:creationId xmlns:a16="http://schemas.microsoft.com/office/drawing/2014/main" id="{F232A9DB-DCC4-BFA1-48B2-8DA873986C45}"/>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grpSp>
        <p:nvGrpSpPr>
          <p:cNvPr id="2" name="Group 1">
            <a:extLst>
              <a:ext uri="{FF2B5EF4-FFF2-40B4-BE49-F238E27FC236}">
                <a16:creationId xmlns:a16="http://schemas.microsoft.com/office/drawing/2014/main" id="{B5ECB342-F71F-3ACD-E007-2F0EA92C8EAF}"/>
              </a:ext>
            </a:extLst>
          </p:cNvPr>
          <p:cNvGrpSpPr/>
          <p:nvPr/>
        </p:nvGrpSpPr>
        <p:grpSpPr>
          <a:xfrm>
            <a:off x="4098087" y="815489"/>
            <a:ext cx="4757817" cy="3832086"/>
            <a:chOff x="4098087" y="1168439"/>
            <a:chExt cx="4757817" cy="3832086"/>
          </a:xfrm>
        </p:grpSpPr>
        <p:pic>
          <p:nvPicPr>
            <p:cNvPr id="37" name="Picture 36">
              <a:extLst>
                <a:ext uri="{FF2B5EF4-FFF2-40B4-BE49-F238E27FC236}">
                  <a16:creationId xmlns:a16="http://schemas.microsoft.com/office/drawing/2014/main" id="{F1E318D1-691E-3450-278F-9D8E2751B9CB}"/>
                </a:ext>
              </a:extLst>
            </p:cNvPr>
            <p:cNvPicPr>
              <a:picLocks noChangeAspect="1"/>
            </p:cNvPicPr>
            <p:nvPr/>
          </p:nvPicPr>
          <p:blipFill>
            <a:blip r:embed="rId5"/>
            <a:stretch>
              <a:fillRect/>
            </a:stretch>
          </p:blipFill>
          <p:spPr>
            <a:xfrm>
              <a:off x="5570583" y="3244283"/>
              <a:ext cx="3235395" cy="1756242"/>
            </a:xfrm>
            <a:prstGeom prst="rect">
              <a:avLst/>
            </a:prstGeom>
            <a:effectLst>
              <a:glow rad="63500">
                <a:schemeClr val="accent1">
                  <a:satMod val="175000"/>
                  <a:alpha val="40000"/>
                </a:schemeClr>
              </a:glow>
            </a:effectLst>
          </p:spPr>
        </p:pic>
        <p:pic>
          <p:nvPicPr>
            <p:cNvPr id="38" name="Picture 37">
              <a:extLst>
                <a:ext uri="{FF2B5EF4-FFF2-40B4-BE49-F238E27FC236}">
                  <a16:creationId xmlns:a16="http://schemas.microsoft.com/office/drawing/2014/main" id="{D9844622-C263-BDA1-B253-23CD220DC14B}"/>
                </a:ext>
              </a:extLst>
            </p:cNvPr>
            <p:cNvPicPr>
              <a:picLocks noChangeAspect="1"/>
            </p:cNvPicPr>
            <p:nvPr/>
          </p:nvPicPr>
          <p:blipFill>
            <a:blip r:embed="rId6"/>
            <a:stretch>
              <a:fillRect/>
            </a:stretch>
          </p:blipFill>
          <p:spPr>
            <a:xfrm>
              <a:off x="4098087" y="1168439"/>
              <a:ext cx="3531362" cy="1916898"/>
            </a:xfrm>
            <a:prstGeom prst="rect">
              <a:avLst/>
            </a:prstGeom>
            <a:effectLst>
              <a:glow rad="63500">
                <a:schemeClr val="accent1">
                  <a:satMod val="175000"/>
                  <a:alpha val="40000"/>
                </a:schemeClr>
              </a:glow>
            </a:effectLst>
          </p:spPr>
        </p:pic>
        <p:sp>
          <p:nvSpPr>
            <p:cNvPr id="39" name="Google Shape;237;p41">
              <a:extLst>
                <a:ext uri="{FF2B5EF4-FFF2-40B4-BE49-F238E27FC236}">
                  <a16:creationId xmlns:a16="http://schemas.microsoft.com/office/drawing/2014/main" id="{F344543F-B398-AB9C-E0AE-EE56E4972FBB}"/>
                </a:ext>
              </a:extLst>
            </p:cNvPr>
            <p:cNvSpPr txBox="1">
              <a:spLocks/>
            </p:cNvSpPr>
            <p:nvPr/>
          </p:nvSpPr>
          <p:spPr>
            <a:xfrm>
              <a:off x="7673433" y="1884594"/>
              <a:ext cx="1182471" cy="484588"/>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1000" dirty="0">
                  <a:ln w="0"/>
                  <a:solidFill>
                    <a:schemeClr val="tx1"/>
                  </a:solidFill>
                  <a:effectLst>
                    <a:outerShdw blurRad="38100" dist="19050" dir="2700000" algn="tl" rotWithShape="0">
                      <a:schemeClr val="dk1">
                        <a:alpha val="40000"/>
                      </a:schemeClr>
                    </a:outerShdw>
                  </a:effectLst>
                  <a:latin typeface="Outfit" panose="020B0604020202020204" charset="0"/>
                  <a:ea typeface="Nirmala UI" panose="020B0502040204020203" pitchFamily="34" charset="0"/>
                  <a:cs typeface="Nirmala UI" panose="020B0502040204020203" pitchFamily="34" charset="0"/>
                  <a:sym typeface="Outfit SemiBold"/>
                </a:rPr>
                <a:t>Good Quality Journal Keywords</a:t>
              </a:r>
            </a:p>
          </p:txBody>
        </p:sp>
        <p:sp>
          <p:nvSpPr>
            <p:cNvPr id="40" name="Google Shape;237;p41">
              <a:extLst>
                <a:ext uri="{FF2B5EF4-FFF2-40B4-BE49-F238E27FC236}">
                  <a16:creationId xmlns:a16="http://schemas.microsoft.com/office/drawing/2014/main" id="{C0DB694D-3A1C-42B4-4C39-5651C0A8265C}"/>
                </a:ext>
              </a:extLst>
            </p:cNvPr>
            <p:cNvSpPr txBox="1">
              <a:spLocks/>
            </p:cNvSpPr>
            <p:nvPr/>
          </p:nvSpPr>
          <p:spPr>
            <a:xfrm>
              <a:off x="4317999" y="3844878"/>
              <a:ext cx="1140787" cy="555052"/>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nSpc>
                  <a:spcPct val="85000"/>
                </a:lnSpc>
                <a:buClr>
                  <a:schemeClr val="dk1"/>
                </a:buClr>
                <a:buSzPts val="5200"/>
                <a:buNone/>
                <a:defRPr sz="1000">
                  <a:ln w="0"/>
                  <a:solidFill>
                    <a:schemeClr val="tx1"/>
                  </a:solidFill>
                  <a:effectLst>
                    <a:outerShdw blurRad="38100" dist="19050" dir="2700000" algn="tl" rotWithShape="0">
                      <a:schemeClr val="dk1">
                        <a:alpha val="40000"/>
                      </a:schemeClr>
                    </a:outerShdw>
                  </a:effectLst>
                  <a:latin typeface="Outfit" panose="020B0604020202020204" charset="0"/>
                  <a:ea typeface="Nirmala UI" panose="020B0502040204020203" pitchFamily="34" charset="0"/>
                  <a:cs typeface="Nirmala UI" panose="020B0502040204020203" pitchFamily="34" charset="0"/>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pPr algn="r"/>
              <a:r>
                <a:rPr lang="en-US" dirty="0">
                  <a:sym typeface="Outfit SemiBold"/>
                </a:rPr>
                <a:t>High Quality Journal Keywords</a:t>
              </a:r>
            </a:p>
          </p:txBody>
        </p:sp>
      </p:grpSp>
    </p:spTree>
    <p:extLst>
      <p:ext uri="{BB962C8B-B14F-4D97-AF65-F5344CB8AC3E}">
        <p14:creationId xmlns:p14="http://schemas.microsoft.com/office/powerpoint/2010/main" val="364953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71">
          <a:extLst>
            <a:ext uri="{FF2B5EF4-FFF2-40B4-BE49-F238E27FC236}">
              <a16:creationId xmlns:a16="http://schemas.microsoft.com/office/drawing/2014/main" id="{54E10CE1-0304-0D19-625A-69350D0E0509}"/>
            </a:ext>
          </a:extLst>
        </p:cNvPr>
        <p:cNvGrpSpPr/>
        <p:nvPr/>
      </p:nvGrpSpPr>
      <p:grpSpPr>
        <a:xfrm>
          <a:off x="0" y="0"/>
          <a:ext cx="0" cy="0"/>
          <a:chOff x="0" y="0"/>
          <a:chExt cx="0" cy="0"/>
        </a:xfrm>
      </p:grpSpPr>
      <p:sp>
        <p:nvSpPr>
          <p:cNvPr id="272" name="Google Shape;272;p43">
            <a:extLst>
              <a:ext uri="{FF2B5EF4-FFF2-40B4-BE49-F238E27FC236}">
                <a16:creationId xmlns:a16="http://schemas.microsoft.com/office/drawing/2014/main" id="{B126A5B0-62DE-51C4-6CDB-8A7668AFD012}"/>
              </a:ext>
            </a:extLst>
          </p:cNvPr>
          <p:cNvSpPr txBox="1">
            <a:spLocks noGrp="1"/>
          </p:cNvSpPr>
          <p:nvPr>
            <p:ph type="ctrTitle"/>
          </p:nvPr>
        </p:nvSpPr>
        <p:spPr>
          <a:xfrm>
            <a:off x="4140200" y="1248900"/>
            <a:ext cx="4713100" cy="2645700"/>
          </a:xfrm>
          <a:prstGeom prst="rect">
            <a:avLst/>
          </a:prstGeom>
        </p:spPr>
        <p:txBody>
          <a:bodyPr spcFirstLastPara="1" wrap="square" lIns="91425" tIns="91425" rIns="91425" bIns="91425" anchor="ctr" anchorCtr="0">
            <a:noAutofit/>
          </a:bodyPr>
          <a:lstStyle/>
          <a:p>
            <a:pPr marL="0" lvl="0" indent="0" algn="l" rtl="0">
              <a:lnSpc>
                <a:spcPct val="85000"/>
              </a:lnSpc>
              <a:spcBef>
                <a:spcPts val="0"/>
              </a:spcBef>
              <a:spcAft>
                <a:spcPts val="0"/>
              </a:spcAft>
              <a:buNone/>
            </a:pPr>
            <a:r>
              <a:rPr lang="en-US" sz="3600" dirty="0">
                <a:latin typeface="Outfit SemiBold"/>
                <a:ea typeface="Outfit SemiBold"/>
                <a:cs typeface="Outfit SemiBold"/>
                <a:sym typeface="Outfit SemiBold"/>
              </a:rPr>
              <a:t>Institution Affiliations</a:t>
            </a:r>
            <a:endParaRPr sz="900" dirty="0">
              <a:latin typeface="Outfit SemiBold"/>
              <a:ea typeface="Outfit SemiBold"/>
              <a:cs typeface="Outfit SemiBold"/>
              <a:sym typeface="Outfit SemiBold"/>
            </a:endParaRPr>
          </a:p>
        </p:txBody>
      </p:sp>
      <p:grpSp>
        <p:nvGrpSpPr>
          <p:cNvPr id="278" name="Google Shape;278;p43">
            <a:extLst>
              <a:ext uri="{FF2B5EF4-FFF2-40B4-BE49-F238E27FC236}">
                <a16:creationId xmlns:a16="http://schemas.microsoft.com/office/drawing/2014/main" id="{2CD075D5-7C2D-21E5-5DA5-1365D2195EDD}"/>
              </a:ext>
            </a:extLst>
          </p:cNvPr>
          <p:cNvGrpSpPr/>
          <p:nvPr/>
        </p:nvGrpSpPr>
        <p:grpSpPr>
          <a:xfrm>
            <a:off x="-840799" y="1115920"/>
            <a:ext cx="5794241" cy="5793661"/>
            <a:chOff x="4094945" y="667082"/>
            <a:chExt cx="5795400" cy="5795400"/>
          </a:xfrm>
        </p:grpSpPr>
        <p:sp>
          <p:nvSpPr>
            <p:cNvPr id="279" name="Google Shape;279;p43">
              <a:extLst>
                <a:ext uri="{FF2B5EF4-FFF2-40B4-BE49-F238E27FC236}">
                  <a16:creationId xmlns:a16="http://schemas.microsoft.com/office/drawing/2014/main" id="{37CC7BE0-7439-AA1B-6D40-C00068E4F6F0}"/>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0" name="Google Shape;280;p43">
              <a:extLst>
                <a:ext uri="{FF2B5EF4-FFF2-40B4-BE49-F238E27FC236}">
                  <a16:creationId xmlns:a16="http://schemas.microsoft.com/office/drawing/2014/main" id="{8BFE76B0-D3A3-F43F-3DB6-A69F4C4F1EAF}"/>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1" name="Google Shape;281;p43">
              <a:extLst>
                <a:ext uri="{FF2B5EF4-FFF2-40B4-BE49-F238E27FC236}">
                  <a16:creationId xmlns:a16="http://schemas.microsoft.com/office/drawing/2014/main" id="{EA27663B-ED9A-52CA-1A66-C2E84FFA0BAE}"/>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2" name="Google Shape;282;p43">
              <a:extLst>
                <a:ext uri="{FF2B5EF4-FFF2-40B4-BE49-F238E27FC236}">
                  <a16:creationId xmlns:a16="http://schemas.microsoft.com/office/drawing/2014/main" id="{3632E086-B964-E4F8-7779-502D8E9317F0}"/>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83" name="Google Shape;283;p43">
            <a:extLst>
              <a:ext uri="{FF2B5EF4-FFF2-40B4-BE49-F238E27FC236}">
                <a16:creationId xmlns:a16="http://schemas.microsoft.com/office/drawing/2014/main" id="{5CCAD7AF-67E2-F276-A9A3-8F9705AA7ED1}"/>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1889190858"/>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30731960-8273-5992-E604-1F0F242E4456}"/>
            </a:ext>
          </a:extLst>
        </p:cNvPr>
        <p:cNvGrpSpPr/>
        <p:nvPr/>
      </p:nvGrpSpPr>
      <p:grpSpPr>
        <a:xfrm>
          <a:off x="0" y="0"/>
          <a:ext cx="0" cy="0"/>
          <a:chOff x="0" y="0"/>
          <a:chExt cx="0" cy="0"/>
        </a:xfrm>
      </p:grpSpPr>
      <p:sp>
        <p:nvSpPr>
          <p:cNvPr id="12" name="Google Shape;272;p43">
            <a:extLst>
              <a:ext uri="{FF2B5EF4-FFF2-40B4-BE49-F238E27FC236}">
                <a16:creationId xmlns:a16="http://schemas.microsoft.com/office/drawing/2014/main" id="{B1CE08E1-0551-9E54-ABD7-246DE38446E1}"/>
              </a:ext>
            </a:extLst>
          </p:cNvPr>
          <p:cNvSpPr txBox="1">
            <a:spLocks/>
          </p:cNvSpPr>
          <p:nvPr/>
        </p:nvSpPr>
        <p:spPr>
          <a:xfrm>
            <a:off x="328698" y="3941352"/>
            <a:ext cx="8484992" cy="10757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High-quality journals are the top in sustainable publication data management.</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100" dirty="0">
                <a:solidFill>
                  <a:schemeClr val="tx1"/>
                </a:solidFill>
                <a:latin typeface="Arial" panose="020B0604020202020204" pitchFamily="34" charset="0"/>
              </a:rPr>
              <a:t>Global institutions rank first in the distribution of this data.</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100" dirty="0">
                <a:solidFill>
                  <a:schemeClr val="tx1"/>
                </a:solidFill>
                <a:latin typeface="Arial" panose="020B0604020202020204" pitchFamily="34" charset="0"/>
              </a:rPr>
              <a:t>These two factors are significant for economic development after the 2008 crisis. Additionally, the continuous improvement of journal quality provides more opportunities for the economy and publications to grow and contribute to the global community.</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248" name="Google Shape;248;p41">
            <a:extLst>
              <a:ext uri="{FF2B5EF4-FFF2-40B4-BE49-F238E27FC236}">
                <a16:creationId xmlns:a16="http://schemas.microsoft.com/office/drawing/2014/main" id="{9650B786-1749-9D94-D942-D34C9A3CF0EE}"/>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pic>
        <p:nvPicPr>
          <p:cNvPr id="6" name="Picture 5">
            <a:extLst>
              <a:ext uri="{FF2B5EF4-FFF2-40B4-BE49-F238E27FC236}">
                <a16:creationId xmlns:a16="http://schemas.microsoft.com/office/drawing/2014/main" id="{BBDF79FC-8885-E11B-1523-54F1BD556675}"/>
              </a:ext>
            </a:extLst>
          </p:cNvPr>
          <p:cNvPicPr>
            <a:picLocks noChangeAspect="1"/>
          </p:cNvPicPr>
          <p:nvPr/>
        </p:nvPicPr>
        <p:blipFill>
          <a:blip r:embed="rId4"/>
          <a:stretch>
            <a:fillRect/>
          </a:stretch>
        </p:blipFill>
        <p:spPr>
          <a:xfrm>
            <a:off x="328698" y="875464"/>
            <a:ext cx="3677213" cy="3065888"/>
          </a:xfrm>
          <a:prstGeom prst="rect">
            <a:avLst/>
          </a:prstGeom>
        </p:spPr>
      </p:pic>
      <p:pic>
        <p:nvPicPr>
          <p:cNvPr id="10" name="Picture 9">
            <a:extLst>
              <a:ext uri="{FF2B5EF4-FFF2-40B4-BE49-F238E27FC236}">
                <a16:creationId xmlns:a16="http://schemas.microsoft.com/office/drawing/2014/main" id="{3D27C09D-AB8C-CC5B-81C7-E823B28E2228}"/>
              </a:ext>
            </a:extLst>
          </p:cNvPr>
          <p:cNvPicPr>
            <a:picLocks noChangeAspect="1"/>
          </p:cNvPicPr>
          <p:nvPr/>
        </p:nvPicPr>
        <p:blipFill>
          <a:blip r:embed="rId5"/>
          <a:stretch>
            <a:fillRect/>
          </a:stretch>
        </p:blipFill>
        <p:spPr>
          <a:xfrm>
            <a:off x="5138090" y="866878"/>
            <a:ext cx="3675600" cy="3083060"/>
          </a:xfrm>
          <a:prstGeom prst="rect">
            <a:avLst/>
          </a:prstGeom>
        </p:spPr>
      </p:pic>
      <p:sp>
        <p:nvSpPr>
          <p:cNvPr id="13" name="Google Shape;272;p43">
            <a:extLst>
              <a:ext uri="{FF2B5EF4-FFF2-40B4-BE49-F238E27FC236}">
                <a16:creationId xmlns:a16="http://schemas.microsoft.com/office/drawing/2014/main" id="{7BC1F9FC-7AE1-E23E-BE18-6EE1A357902B}"/>
              </a:ext>
            </a:extLst>
          </p:cNvPr>
          <p:cNvSpPr txBox="1">
            <a:spLocks noGrp="1"/>
          </p:cNvSpPr>
          <p:nvPr>
            <p:ph type="ctrTitle"/>
          </p:nvPr>
        </p:nvSpPr>
        <p:spPr>
          <a:xfrm>
            <a:off x="3407834" y="3389901"/>
            <a:ext cx="2328333" cy="672465"/>
          </a:xfrm>
          <a:prstGeom prst="rect">
            <a:avLst/>
          </a:prstGeom>
          <a:solidFill>
            <a:schemeClr val="bg1"/>
          </a:solidFill>
          <a:ln>
            <a:solidFill>
              <a:schemeClr val="tx1"/>
            </a:solidFill>
          </a:ln>
        </p:spPr>
        <p:txBody>
          <a:bodyPr spcFirstLastPara="1" wrap="square" lIns="91425" tIns="91425" rIns="91425" bIns="91425" anchor="ctr" anchorCtr="0">
            <a:noAutofit/>
          </a:bodyPr>
          <a:lstStyle/>
          <a:p>
            <a:pPr marL="0" lvl="0" indent="0" rtl="0">
              <a:lnSpc>
                <a:spcPct val="85000"/>
              </a:lnSpc>
              <a:spcBef>
                <a:spcPts val="0"/>
              </a:spcBef>
              <a:spcAft>
                <a:spcPts val="0"/>
              </a:spcAft>
              <a:buNone/>
            </a:pPr>
            <a:r>
              <a:rPr lang="en-US" sz="2000" dirty="0">
                <a:latin typeface="Outfit SemiBold"/>
                <a:ea typeface="Outfit SemiBold"/>
                <a:cs typeface="Outfit SemiBold"/>
                <a:sym typeface="Outfit SemiBold"/>
              </a:rPr>
              <a:t>Affiliations</a:t>
            </a:r>
            <a:endParaRPr sz="500" dirty="0">
              <a:latin typeface="Outfit SemiBold"/>
              <a:ea typeface="Outfit SemiBold"/>
              <a:cs typeface="Outfit SemiBold"/>
              <a:sym typeface="Outfit SemiBold"/>
            </a:endParaRPr>
          </a:p>
        </p:txBody>
      </p:sp>
    </p:spTree>
    <p:extLst>
      <p:ext uri="{BB962C8B-B14F-4D97-AF65-F5344CB8AC3E}">
        <p14:creationId xmlns:p14="http://schemas.microsoft.com/office/powerpoint/2010/main" val="1493511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a:extLst>
            <a:ext uri="{FF2B5EF4-FFF2-40B4-BE49-F238E27FC236}">
              <a16:creationId xmlns:a16="http://schemas.microsoft.com/office/drawing/2014/main" id="{DDA1104F-79D0-C265-7348-E2659E198004}"/>
            </a:ext>
          </a:extLst>
        </p:cNvPr>
        <p:cNvGrpSpPr/>
        <p:nvPr/>
      </p:nvGrpSpPr>
      <p:grpSpPr>
        <a:xfrm>
          <a:off x="0" y="0"/>
          <a:ext cx="0" cy="0"/>
          <a:chOff x="0" y="0"/>
          <a:chExt cx="0" cy="0"/>
        </a:xfrm>
      </p:grpSpPr>
      <p:sp>
        <p:nvSpPr>
          <p:cNvPr id="272" name="Google Shape;272;p43">
            <a:extLst>
              <a:ext uri="{FF2B5EF4-FFF2-40B4-BE49-F238E27FC236}">
                <a16:creationId xmlns:a16="http://schemas.microsoft.com/office/drawing/2014/main" id="{35C3139F-4E03-7386-64D6-F58B2D12405C}"/>
              </a:ext>
            </a:extLst>
          </p:cNvPr>
          <p:cNvSpPr txBox="1">
            <a:spLocks noGrp="1"/>
          </p:cNvSpPr>
          <p:nvPr>
            <p:ph type="ctrTitle"/>
          </p:nvPr>
        </p:nvSpPr>
        <p:spPr>
          <a:xfrm>
            <a:off x="592976" y="635916"/>
            <a:ext cx="4713100" cy="2645700"/>
          </a:xfrm>
          <a:prstGeom prst="rect">
            <a:avLst/>
          </a:prstGeom>
        </p:spPr>
        <p:txBody>
          <a:bodyPr spcFirstLastPara="1" wrap="square" lIns="91425" tIns="91425" rIns="91425" bIns="91425" anchor="ctr" anchorCtr="0">
            <a:noAutofit/>
          </a:bodyPr>
          <a:lstStyle/>
          <a:p>
            <a:pPr marL="0" lvl="0" indent="0" algn="l" rtl="0">
              <a:lnSpc>
                <a:spcPct val="85000"/>
              </a:lnSpc>
              <a:spcBef>
                <a:spcPts val="0"/>
              </a:spcBef>
              <a:spcAft>
                <a:spcPts val="0"/>
              </a:spcAft>
              <a:buNone/>
            </a:pPr>
            <a:r>
              <a:rPr lang="en-US" sz="3600" dirty="0">
                <a:latin typeface="Outfit SemiBold"/>
                <a:ea typeface="Outfit SemiBold"/>
                <a:cs typeface="Outfit SemiBold"/>
                <a:sym typeface="Outfit SemiBold"/>
              </a:rPr>
              <a:t>Economic Factors</a:t>
            </a:r>
            <a:endParaRPr sz="900" dirty="0">
              <a:latin typeface="Outfit SemiBold"/>
              <a:ea typeface="Outfit SemiBold"/>
              <a:cs typeface="Outfit SemiBold"/>
              <a:sym typeface="Outfit SemiBold"/>
            </a:endParaRPr>
          </a:p>
        </p:txBody>
      </p:sp>
      <p:grpSp>
        <p:nvGrpSpPr>
          <p:cNvPr id="278" name="Google Shape;278;p43">
            <a:extLst>
              <a:ext uri="{FF2B5EF4-FFF2-40B4-BE49-F238E27FC236}">
                <a16:creationId xmlns:a16="http://schemas.microsoft.com/office/drawing/2014/main" id="{E16B9EFC-B56D-FDBA-C661-357A49D15F6B}"/>
              </a:ext>
            </a:extLst>
          </p:cNvPr>
          <p:cNvGrpSpPr/>
          <p:nvPr/>
        </p:nvGrpSpPr>
        <p:grpSpPr>
          <a:xfrm>
            <a:off x="4036001" y="1115920"/>
            <a:ext cx="5794241" cy="5793661"/>
            <a:chOff x="4094945" y="667082"/>
            <a:chExt cx="5795400" cy="5795400"/>
          </a:xfrm>
        </p:grpSpPr>
        <p:sp>
          <p:nvSpPr>
            <p:cNvPr id="279" name="Google Shape;279;p43">
              <a:extLst>
                <a:ext uri="{FF2B5EF4-FFF2-40B4-BE49-F238E27FC236}">
                  <a16:creationId xmlns:a16="http://schemas.microsoft.com/office/drawing/2014/main" id="{C213A070-8B28-53D9-A4E0-E82DC53D2F89}"/>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0" name="Google Shape;280;p43">
              <a:extLst>
                <a:ext uri="{FF2B5EF4-FFF2-40B4-BE49-F238E27FC236}">
                  <a16:creationId xmlns:a16="http://schemas.microsoft.com/office/drawing/2014/main" id="{51E77D70-A4A3-C012-00E1-D2A10D7B45CF}"/>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1" name="Google Shape;281;p43">
              <a:extLst>
                <a:ext uri="{FF2B5EF4-FFF2-40B4-BE49-F238E27FC236}">
                  <a16:creationId xmlns:a16="http://schemas.microsoft.com/office/drawing/2014/main" id="{9A99BF58-0B4E-8A67-6EE2-600D0B47273F}"/>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2" name="Google Shape;282;p43">
              <a:extLst>
                <a:ext uri="{FF2B5EF4-FFF2-40B4-BE49-F238E27FC236}">
                  <a16:creationId xmlns:a16="http://schemas.microsoft.com/office/drawing/2014/main" id="{7ED0B65C-08D4-4250-318D-71B23A66F8D4}"/>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83" name="Google Shape;283;p43">
            <a:extLst>
              <a:ext uri="{FF2B5EF4-FFF2-40B4-BE49-F238E27FC236}">
                <a16:creationId xmlns:a16="http://schemas.microsoft.com/office/drawing/2014/main" id="{C058F5D5-DF3F-0908-6D93-2A272621132E}"/>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373949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199B8797-D2DE-E277-C9B2-33788A267C3B}"/>
            </a:ext>
          </a:extLst>
        </p:cNvPr>
        <p:cNvGrpSpPr/>
        <p:nvPr/>
      </p:nvGrpSpPr>
      <p:grpSpPr>
        <a:xfrm>
          <a:off x="0" y="0"/>
          <a:ext cx="0" cy="0"/>
          <a:chOff x="0" y="0"/>
          <a:chExt cx="0" cy="0"/>
        </a:xfrm>
      </p:grpSpPr>
      <p:pic>
        <p:nvPicPr>
          <p:cNvPr id="248" name="Google Shape;248;p41">
            <a:extLst>
              <a:ext uri="{FF2B5EF4-FFF2-40B4-BE49-F238E27FC236}">
                <a16:creationId xmlns:a16="http://schemas.microsoft.com/office/drawing/2014/main" id="{20694C20-7D2C-2A1E-75EA-0A055B13363B}"/>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12" name="Google Shape;272;p43">
            <a:extLst>
              <a:ext uri="{FF2B5EF4-FFF2-40B4-BE49-F238E27FC236}">
                <a16:creationId xmlns:a16="http://schemas.microsoft.com/office/drawing/2014/main" id="{CE094F5F-DCD2-ADEF-2D9E-1A7C6A96C596}"/>
              </a:ext>
            </a:extLst>
          </p:cNvPr>
          <p:cNvSpPr txBox="1">
            <a:spLocks/>
          </p:cNvSpPr>
          <p:nvPr/>
        </p:nvSpPr>
        <p:spPr>
          <a:xfrm>
            <a:off x="328698" y="720290"/>
            <a:ext cx="8484992" cy="723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The relationship between publication keywords and economic factors during the 2008 economic crisis reflects how research topics shifted in response to the market collapse, with increasing focus on financial instability, the impact of the recession, and recovery strategies.</a:t>
            </a:r>
          </a:p>
        </p:txBody>
      </p:sp>
      <p:sp>
        <p:nvSpPr>
          <p:cNvPr id="2" name="Google Shape;272;p43">
            <a:extLst>
              <a:ext uri="{FF2B5EF4-FFF2-40B4-BE49-F238E27FC236}">
                <a16:creationId xmlns:a16="http://schemas.microsoft.com/office/drawing/2014/main" id="{6514DB87-B8A4-6E58-1BB2-485EED0A733E}"/>
              </a:ext>
            </a:extLst>
          </p:cNvPr>
          <p:cNvSpPr txBox="1">
            <a:spLocks noGrp="1"/>
          </p:cNvSpPr>
          <p:nvPr>
            <p:ph type="ctrTitle"/>
          </p:nvPr>
        </p:nvSpPr>
        <p:spPr>
          <a:xfrm>
            <a:off x="3407834" y="140426"/>
            <a:ext cx="2328333" cy="672465"/>
          </a:xfrm>
          <a:prstGeom prst="rect">
            <a:avLst/>
          </a:prstGeom>
          <a:solidFill>
            <a:schemeClr val="bg1"/>
          </a:solidFill>
          <a:ln>
            <a:solidFill>
              <a:schemeClr val="tx1"/>
            </a:solidFill>
          </a:ln>
        </p:spPr>
        <p:txBody>
          <a:bodyPr spcFirstLastPara="1" wrap="square" lIns="91425" tIns="91425" rIns="91425" bIns="91425" anchor="ctr" anchorCtr="0">
            <a:noAutofit/>
          </a:bodyPr>
          <a:lstStyle/>
          <a:p>
            <a:pPr marL="0" lvl="0" indent="0" rtl="0">
              <a:lnSpc>
                <a:spcPct val="85000"/>
              </a:lnSpc>
              <a:spcBef>
                <a:spcPts val="0"/>
              </a:spcBef>
              <a:spcAft>
                <a:spcPts val="0"/>
              </a:spcAft>
              <a:buNone/>
            </a:pPr>
            <a:r>
              <a:rPr lang="en-US" sz="2000" dirty="0">
                <a:latin typeface="Outfit SemiBold"/>
                <a:ea typeface="Outfit SemiBold"/>
                <a:cs typeface="Outfit SemiBold"/>
                <a:sym typeface="Outfit SemiBold"/>
              </a:rPr>
              <a:t>Economic Factors</a:t>
            </a:r>
            <a:endParaRPr sz="500" dirty="0">
              <a:latin typeface="Outfit SemiBold"/>
              <a:ea typeface="Outfit SemiBold"/>
              <a:cs typeface="Outfit SemiBold"/>
              <a:sym typeface="Outfit SemiBold"/>
            </a:endParaRPr>
          </a:p>
        </p:txBody>
      </p:sp>
      <p:grpSp>
        <p:nvGrpSpPr>
          <p:cNvPr id="57" name="Group 56">
            <a:extLst>
              <a:ext uri="{FF2B5EF4-FFF2-40B4-BE49-F238E27FC236}">
                <a16:creationId xmlns:a16="http://schemas.microsoft.com/office/drawing/2014/main" id="{7FAA7613-0CC5-B9AF-126D-EFCAF140676A}"/>
              </a:ext>
            </a:extLst>
          </p:cNvPr>
          <p:cNvGrpSpPr/>
          <p:nvPr/>
        </p:nvGrpSpPr>
        <p:grpSpPr>
          <a:xfrm>
            <a:off x="631624" y="1392755"/>
            <a:ext cx="7970510" cy="3627056"/>
            <a:chOff x="631624" y="1392755"/>
            <a:chExt cx="7970510" cy="3627056"/>
          </a:xfrm>
        </p:grpSpPr>
        <p:grpSp>
          <p:nvGrpSpPr>
            <p:cNvPr id="55" name="Group 54">
              <a:extLst>
                <a:ext uri="{FF2B5EF4-FFF2-40B4-BE49-F238E27FC236}">
                  <a16:creationId xmlns:a16="http://schemas.microsoft.com/office/drawing/2014/main" id="{EB65D257-70C5-62E9-2DB5-92DEBF473B9F}"/>
                </a:ext>
              </a:extLst>
            </p:cNvPr>
            <p:cNvGrpSpPr/>
            <p:nvPr/>
          </p:nvGrpSpPr>
          <p:grpSpPr>
            <a:xfrm>
              <a:off x="631624" y="1392755"/>
              <a:ext cx="7970510" cy="3627056"/>
              <a:chOff x="631624" y="1392755"/>
              <a:chExt cx="7970510" cy="3627056"/>
            </a:xfrm>
          </p:grpSpPr>
          <p:grpSp>
            <p:nvGrpSpPr>
              <p:cNvPr id="51" name="Group 50">
                <a:extLst>
                  <a:ext uri="{FF2B5EF4-FFF2-40B4-BE49-F238E27FC236}">
                    <a16:creationId xmlns:a16="http://schemas.microsoft.com/office/drawing/2014/main" id="{E9CE3F4D-5691-96AD-47AA-B42C9C1F91BF}"/>
                  </a:ext>
                </a:extLst>
              </p:cNvPr>
              <p:cNvGrpSpPr/>
              <p:nvPr/>
            </p:nvGrpSpPr>
            <p:grpSpPr>
              <a:xfrm>
                <a:off x="631624" y="1392755"/>
                <a:ext cx="7970510" cy="3627056"/>
                <a:chOff x="631624" y="1392755"/>
                <a:chExt cx="7970510" cy="3627056"/>
              </a:xfrm>
            </p:grpSpPr>
            <p:sp>
              <p:nvSpPr>
                <p:cNvPr id="35" name="Rectangle 34">
                  <a:extLst>
                    <a:ext uri="{FF2B5EF4-FFF2-40B4-BE49-F238E27FC236}">
                      <a16:creationId xmlns:a16="http://schemas.microsoft.com/office/drawing/2014/main" id="{0DBF0C17-8687-3E0B-E757-C52AF7AB0779}"/>
                    </a:ext>
                  </a:extLst>
                </p:cNvPr>
                <p:cNvSpPr/>
                <p:nvPr/>
              </p:nvSpPr>
              <p:spPr>
                <a:xfrm>
                  <a:off x="631624" y="3208867"/>
                  <a:ext cx="7970510" cy="18109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45C404D7-4CD2-66F6-6D85-9A2B3A8F6795}"/>
                    </a:ext>
                  </a:extLst>
                </p:cNvPr>
                <p:cNvGrpSpPr/>
                <p:nvPr/>
              </p:nvGrpSpPr>
              <p:grpSpPr>
                <a:xfrm>
                  <a:off x="631624" y="1392755"/>
                  <a:ext cx="7970510" cy="3577168"/>
                  <a:chOff x="631624" y="1392755"/>
                  <a:chExt cx="7970510" cy="3577168"/>
                </a:xfrm>
              </p:grpSpPr>
              <p:grpSp>
                <p:nvGrpSpPr>
                  <p:cNvPr id="17" name="Group 16">
                    <a:extLst>
                      <a:ext uri="{FF2B5EF4-FFF2-40B4-BE49-F238E27FC236}">
                        <a16:creationId xmlns:a16="http://schemas.microsoft.com/office/drawing/2014/main" id="{2D042D7F-9244-BA31-621E-31EE484FCAA5}"/>
                      </a:ext>
                    </a:extLst>
                  </p:cNvPr>
                  <p:cNvGrpSpPr/>
                  <p:nvPr/>
                </p:nvGrpSpPr>
                <p:grpSpPr>
                  <a:xfrm>
                    <a:off x="659659" y="1399222"/>
                    <a:ext cx="2253853" cy="3570701"/>
                    <a:chOff x="645178" y="1495009"/>
                    <a:chExt cx="2253853" cy="3570701"/>
                  </a:xfrm>
                </p:grpSpPr>
                <p:pic>
                  <p:nvPicPr>
                    <p:cNvPr id="8" name="Picture 7">
                      <a:extLst>
                        <a:ext uri="{FF2B5EF4-FFF2-40B4-BE49-F238E27FC236}">
                          <a16:creationId xmlns:a16="http://schemas.microsoft.com/office/drawing/2014/main" id="{0DEACE60-87BA-365C-BAD2-ECC664875F60}"/>
                        </a:ext>
                      </a:extLst>
                    </p:cNvPr>
                    <p:cNvPicPr>
                      <a:picLocks noChangeAspect="1"/>
                    </p:cNvPicPr>
                    <p:nvPr/>
                  </p:nvPicPr>
                  <p:blipFill>
                    <a:blip r:embed="rId4"/>
                    <a:stretch>
                      <a:fillRect/>
                    </a:stretch>
                  </p:blipFill>
                  <p:spPr>
                    <a:xfrm>
                      <a:off x="645178" y="1495009"/>
                      <a:ext cx="2186079" cy="1735200"/>
                    </a:xfrm>
                    <a:prstGeom prst="rect">
                      <a:avLst/>
                    </a:prstGeom>
                  </p:spPr>
                </p:pic>
                <p:pic>
                  <p:nvPicPr>
                    <p:cNvPr id="14" name="Picture 13">
                      <a:extLst>
                        <a:ext uri="{FF2B5EF4-FFF2-40B4-BE49-F238E27FC236}">
                          <a16:creationId xmlns:a16="http://schemas.microsoft.com/office/drawing/2014/main" id="{F2E33000-8578-CF38-E07C-B2A721E0B583}"/>
                        </a:ext>
                      </a:extLst>
                    </p:cNvPr>
                    <p:cNvPicPr>
                      <a:picLocks noChangeAspect="1"/>
                    </p:cNvPicPr>
                    <p:nvPr/>
                  </p:nvPicPr>
                  <p:blipFill>
                    <a:blip r:embed="rId5"/>
                    <a:stretch>
                      <a:fillRect/>
                    </a:stretch>
                  </p:blipFill>
                  <p:spPr>
                    <a:xfrm>
                      <a:off x="658733" y="3330510"/>
                      <a:ext cx="2240298" cy="1735200"/>
                    </a:xfrm>
                    <a:prstGeom prst="rect">
                      <a:avLst/>
                    </a:prstGeom>
                  </p:spPr>
                </p:pic>
              </p:grpSp>
              <p:grpSp>
                <p:nvGrpSpPr>
                  <p:cNvPr id="23" name="Group 22">
                    <a:extLst>
                      <a:ext uri="{FF2B5EF4-FFF2-40B4-BE49-F238E27FC236}">
                        <a16:creationId xmlns:a16="http://schemas.microsoft.com/office/drawing/2014/main" id="{06629853-1935-D508-993E-FB468DD194FB}"/>
                      </a:ext>
                    </a:extLst>
                  </p:cNvPr>
                  <p:cNvGrpSpPr/>
                  <p:nvPr/>
                </p:nvGrpSpPr>
                <p:grpSpPr>
                  <a:xfrm>
                    <a:off x="3451498" y="1415746"/>
                    <a:ext cx="2214903" cy="3553617"/>
                    <a:chOff x="3474263" y="1415746"/>
                    <a:chExt cx="2214903" cy="3553617"/>
                  </a:xfrm>
                </p:grpSpPr>
                <p:pic>
                  <p:nvPicPr>
                    <p:cNvPr id="5" name="Picture 4">
                      <a:extLst>
                        <a:ext uri="{FF2B5EF4-FFF2-40B4-BE49-F238E27FC236}">
                          <a16:creationId xmlns:a16="http://schemas.microsoft.com/office/drawing/2014/main" id="{8AD25C59-5291-CC8D-D4B9-C0D6DB8666B7}"/>
                        </a:ext>
                      </a:extLst>
                    </p:cNvPr>
                    <p:cNvPicPr>
                      <a:picLocks noChangeAspect="1"/>
                    </p:cNvPicPr>
                    <p:nvPr/>
                  </p:nvPicPr>
                  <p:blipFill>
                    <a:blip r:embed="rId6"/>
                    <a:srcRect/>
                    <a:stretch/>
                  </p:blipFill>
                  <p:spPr>
                    <a:xfrm>
                      <a:off x="3498752" y="3235284"/>
                      <a:ext cx="2190414" cy="1734079"/>
                    </a:xfrm>
                    <a:prstGeom prst="rect">
                      <a:avLst/>
                    </a:prstGeom>
                  </p:spPr>
                </p:pic>
                <p:pic>
                  <p:nvPicPr>
                    <p:cNvPr id="16" name="Picture 15">
                      <a:extLst>
                        <a:ext uri="{FF2B5EF4-FFF2-40B4-BE49-F238E27FC236}">
                          <a16:creationId xmlns:a16="http://schemas.microsoft.com/office/drawing/2014/main" id="{19709CC2-49D2-100E-A7CE-E6CA05350FB2}"/>
                        </a:ext>
                      </a:extLst>
                    </p:cNvPr>
                    <p:cNvPicPr>
                      <a:picLocks noChangeAspect="1"/>
                    </p:cNvPicPr>
                    <p:nvPr/>
                  </p:nvPicPr>
                  <p:blipFill>
                    <a:blip r:embed="rId7"/>
                    <a:srcRect/>
                    <a:stretch/>
                  </p:blipFill>
                  <p:spPr>
                    <a:xfrm>
                      <a:off x="3474263" y="1415746"/>
                      <a:ext cx="2193619" cy="1702152"/>
                    </a:xfrm>
                    <a:prstGeom prst="rect">
                      <a:avLst/>
                    </a:prstGeom>
                  </p:spPr>
                </p:pic>
              </p:grpSp>
              <p:grpSp>
                <p:nvGrpSpPr>
                  <p:cNvPr id="21" name="Group 20">
                    <a:extLst>
                      <a:ext uri="{FF2B5EF4-FFF2-40B4-BE49-F238E27FC236}">
                        <a16:creationId xmlns:a16="http://schemas.microsoft.com/office/drawing/2014/main" id="{7D027A07-DC55-B6D5-5FED-BA99A7CFE643}"/>
                      </a:ext>
                    </a:extLst>
                  </p:cNvPr>
                  <p:cNvGrpSpPr/>
                  <p:nvPr/>
                </p:nvGrpSpPr>
                <p:grpSpPr>
                  <a:xfrm>
                    <a:off x="6256671" y="1405364"/>
                    <a:ext cx="2242151" cy="3564559"/>
                    <a:chOff x="6312745" y="1398897"/>
                    <a:chExt cx="2242151" cy="3564559"/>
                  </a:xfrm>
                </p:grpSpPr>
                <p:pic>
                  <p:nvPicPr>
                    <p:cNvPr id="20" name="Picture 19">
                      <a:extLst>
                        <a:ext uri="{FF2B5EF4-FFF2-40B4-BE49-F238E27FC236}">
                          <a16:creationId xmlns:a16="http://schemas.microsoft.com/office/drawing/2014/main" id="{47C151F5-EC43-B871-8599-9C99ECC0374B}"/>
                        </a:ext>
                      </a:extLst>
                    </p:cNvPr>
                    <p:cNvPicPr>
                      <a:picLocks noChangeAspect="1"/>
                    </p:cNvPicPr>
                    <p:nvPr/>
                  </p:nvPicPr>
                  <p:blipFill>
                    <a:blip r:embed="rId8"/>
                    <a:stretch>
                      <a:fillRect/>
                    </a:stretch>
                  </p:blipFill>
                  <p:spPr>
                    <a:xfrm>
                      <a:off x="6340781" y="3228256"/>
                      <a:ext cx="2186079" cy="1735200"/>
                    </a:xfrm>
                    <a:prstGeom prst="rect">
                      <a:avLst/>
                    </a:prstGeom>
                  </p:spPr>
                </p:pic>
                <p:pic>
                  <p:nvPicPr>
                    <p:cNvPr id="11" name="Picture 10">
                      <a:extLst>
                        <a:ext uri="{FF2B5EF4-FFF2-40B4-BE49-F238E27FC236}">
                          <a16:creationId xmlns:a16="http://schemas.microsoft.com/office/drawing/2014/main" id="{44BEE43D-A2E3-EE81-A7A7-1259DE5A9A61}"/>
                        </a:ext>
                      </a:extLst>
                    </p:cNvPr>
                    <p:cNvPicPr>
                      <a:picLocks noChangeAspect="1"/>
                    </p:cNvPicPr>
                    <p:nvPr/>
                  </p:nvPicPr>
                  <p:blipFill>
                    <a:blip r:embed="rId9"/>
                    <a:srcRect/>
                    <a:stretch/>
                  </p:blipFill>
                  <p:spPr>
                    <a:xfrm>
                      <a:off x="6312745" y="1398897"/>
                      <a:ext cx="2242151" cy="1722916"/>
                    </a:xfrm>
                    <a:prstGeom prst="rect">
                      <a:avLst/>
                    </a:prstGeom>
                  </p:spPr>
                </p:pic>
              </p:grpSp>
              <p:sp>
                <p:nvSpPr>
                  <p:cNvPr id="39" name="Rectangle 38">
                    <a:extLst>
                      <a:ext uri="{FF2B5EF4-FFF2-40B4-BE49-F238E27FC236}">
                        <a16:creationId xmlns:a16="http://schemas.microsoft.com/office/drawing/2014/main" id="{3A87A365-8E31-A60F-691E-75DC225F597F}"/>
                      </a:ext>
                    </a:extLst>
                  </p:cNvPr>
                  <p:cNvSpPr/>
                  <p:nvPr/>
                </p:nvSpPr>
                <p:spPr>
                  <a:xfrm>
                    <a:off x="631624" y="1392755"/>
                    <a:ext cx="7970510" cy="176479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0" name="Oval 39">
                <a:extLst>
                  <a:ext uri="{FF2B5EF4-FFF2-40B4-BE49-F238E27FC236}">
                    <a16:creationId xmlns:a16="http://schemas.microsoft.com/office/drawing/2014/main" id="{89B2C345-81D7-7EFB-C784-9A384B4B0092}"/>
                  </a:ext>
                </a:extLst>
              </p:cNvPr>
              <p:cNvSpPr/>
              <p:nvPr/>
            </p:nvSpPr>
            <p:spPr>
              <a:xfrm>
                <a:off x="1212849" y="1476238"/>
                <a:ext cx="497418" cy="100678"/>
              </a:xfrm>
              <a:prstGeom prst="ellipse">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50684E3-2F20-648F-E8B2-0538FBF0443F}"/>
                  </a:ext>
                </a:extLst>
              </p:cNvPr>
              <p:cNvSpPr/>
              <p:nvPr/>
            </p:nvSpPr>
            <p:spPr>
              <a:xfrm>
                <a:off x="3407834" y="2200086"/>
                <a:ext cx="497418" cy="100678"/>
              </a:xfrm>
              <a:prstGeom prst="ellipse">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E2EC989-9358-63A3-DB5E-5CEA6BB7CC4C}"/>
                  </a:ext>
                </a:extLst>
              </p:cNvPr>
              <p:cNvSpPr/>
              <p:nvPr/>
            </p:nvSpPr>
            <p:spPr>
              <a:xfrm>
                <a:off x="6191674" y="2174476"/>
                <a:ext cx="497418" cy="100678"/>
              </a:xfrm>
              <a:prstGeom prst="ellipse">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487EB93-656D-BAC2-2917-CB0D6C2F28F7}"/>
                  </a:ext>
                </a:extLst>
              </p:cNvPr>
              <p:cNvSpPr/>
              <p:nvPr/>
            </p:nvSpPr>
            <p:spPr>
              <a:xfrm>
                <a:off x="2334834" y="4610133"/>
                <a:ext cx="497418" cy="100678"/>
              </a:xfrm>
              <a:prstGeom prst="ellipse">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E06AD80-7378-C92C-5BA0-12CF4332CE5F}"/>
                  </a:ext>
                </a:extLst>
              </p:cNvPr>
              <p:cNvSpPr/>
              <p:nvPr/>
            </p:nvSpPr>
            <p:spPr>
              <a:xfrm>
                <a:off x="1987891" y="1534686"/>
                <a:ext cx="497418" cy="100678"/>
              </a:xfrm>
              <a:prstGeom prst="ellipse">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68CBE6D-3FED-E88A-F19A-96CA5D8298CD}"/>
                  </a:ext>
                </a:extLst>
              </p:cNvPr>
              <p:cNvSpPr/>
              <p:nvPr/>
            </p:nvSpPr>
            <p:spPr>
              <a:xfrm>
                <a:off x="3769855" y="2922890"/>
                <a:ext cx="497418" cy="100678"/>
              </a:xfrm>
              <a:prstGeom prst="ellipse">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8FA038E-0D43-4C6A-C7B3-0BA7A9177A41}"/>
                  </a:ext>
                </a:extLst>
              </p:cNvPr>
              <p:cNvSpPr/>
              <p:nvPr/>
            </p:nvSpPr>
            <p:spPr>
              <a:xfrm>
                <a:off x="6513055" y="2872551"/>
                <a:ext cx="497418" cy="100678"/>
              </a:xfrm>
              <a:prstGeom prst="ellipse">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C72D488-FB1A-7011-1EB8-3457192B6C5E}"/>
                  </a:ext>
                </a:extLst>
              </p:cNvPr>
              <p:cNvSpPr/>
              <p:nvPr/>
            </p:nvSpPr>
            <p:spPr>
              <a:xfrm>
                <a:off x="1933725" y="4858801"/>
                <a:ext cx="497418" cy="100678"/>
              </a:xfrm>
              <a:prstGeom prst="ellipse">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37D6BA4-FDD8-8ADF-5D2E-9A3431CD9826}"/>
                  </a:ext>
                </a:extLst>
              </p:cNvPr>
              <p:cNvSpPr/>
              <p:nvPr/>
            </p:nvSpPr>
            <p:spPr>
              <a:xfrm>
                <a:off x="3769855" y="3408853"/>
                <a:ext cx="497418" cy="100678"/>
              </a:xfrm>
              <a:prstGeom prst="ellipse">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D89E0B3-7C3F-E9B4-6B13-88EB27138AD7}"/>
                </a:ext>
              </a:extLst>
            </p:cNvPr>
            <p:cNvGrpSpPr/>
            <p:nvPr/>
          </p:nvGrpSpPr>
          <p:grpSpPr>
            <a:xfrm>
              <a:off x="6228876" y="3936693"/>
              <a:ext cx="726091" cy="855869"/>
              <a:chOff x="6228876" y="3936693"/>
              <a:chExt cx="726091" cy="855869"/>
            </a:xfrm>
          </p:grpSpPr>
          <p:sp>
            <p:nvSpPr>
              <p:cNvPr id="44" name="Oval 43">
                <a:extLst>
                  <a:ext uri="{FF2B5EF4-FFF2-40B4-BE49-F238E27FC236}">
                    <a16:creationId xmlns:a16="http://schemas.microsoft.com/office/drawing/2014/main" id="{A2BD61F4-BFFD-FC74-F9BD-5AB8642D5EB8}"/>
                  </a:ext>
                </a:extLst>
              </p:cNvPr>
              <p:cNvSpPr/>
              <p:nvPr/>
            </p:nvSpPr>
            <p:spPr>
              <a:xfrm>
                <a:off x="6457549" y="4691884"/>
                <a:ext cx="497418" cy="100678"/>
              </a:xfrm>
              <a:prstGeom prst="ellipse">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5B8BC03-F689-029A-0741-14E532AD98D3}"/>
                  </a:ext>
                </a:extLst>
              </p:cNvPr>
              <p:cNvSpPr/>
              <p:nvPr/>
            </p:nvSpPr>
            <p:spPr>
              <a:xfrm>
                <a:off x="6228876" y="3936693"/>
                <a:ext cx="497418" cy="100678"/>
              </a:xfrm>
              <a:prstGeom prst="ellipse">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54" name="Picture 53">
            <a:extLst>
              <a:ext uri="{FF2B5EF4-FFF2-40B4-BE49-F238E27FC236}">
                <a16:creationId xmlns:a16="http://schemas.microsoft.com/office/drawing/2014/main" id="{B69C8A2C-7760-D8EB-ED83-E1AAC4068200}"/>
              </a:ext>
            </a:extLst>
          </p:cNvPr>
          <p:cNvPicPr>
            <a:picLocks noChangeAspect="1"/>
          </p:cNvPicPr>
          <p:nvPr/>
        </p:nvPicPr>
        <p:blipFill>
          <a:blip r:embed="rId10"/>
          <a:stretch>
            <a:fillRect/>
          </a:stretch>
        </p:blipFill>
        <p:spPr>
          <a:xfrm>
            <a:off x="4614839" y="3117898"/>
            <a:ext cx="2454473" cy="1938296"/>
          </a:xfrm>
          <a:prstGeom prst="rect">
            <a:avLst/>
          </a:prstGeom>
        </p:spPr>
      </p:pic>
    </p:spTree>
    <p:extLst>
      <p:ext uri="{BB962C8B-B14F-4D97-AF65-F5344CB8AC3E}">
        <p14:creationId xmlns:p14="http://schemas.microsoft.com/office/powerpoint/2010/main" val="165727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7553CFD8-BCBD-7D29-33E4-DE00683863B5}"/>
            </a:ext>
          </a:extLst>
        </p:cNvPr>
        <p:cNvGrpSpPr/>
        <p:nvPr/>
      </p:nvGrpSpPr>
      <p:grpSpPr>
        <a:xfrm>
          <a:off x="0" y="0"/>
          <a:ext cx="0" cy="0"/>
          <a:chOff x="0" y="0"/>
          <a:chExt cx="0" cy="0"/>
        </a:xfrm>
      </p:grpSpPr>
      <p:pic>
        <p:nvPicPr>
          <p:cNvPr id="248" name="Google Shape;248;p41">
            <a:extLst>
              <a:ext uri="{FF2B5EF4-FFF2-40B4-BE49-F238E27FC236}">
                <a16:creationId xmlns:a16="http://schemas.microsoft.com/office/drawing/2014/main" id="{3B50C055-F12E-27B8-C650-DE8FA5FF2414}"/>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2" name="Google Shape;272;p43">
            <a:extLst>
              <a:ext uri="{FF2B5EF4-FFF2-40B4-BE49-F238E27FC236}">
                <a16:creationId xmlns:a16="http://schemas.microsoft.com/office/drawing/2014/main" id="{EB9BBFFB-A3F8-6FEA-6614-A9826FD87386}"/>
              </a:ext>
            </a:extLst>
          </p:cNvPr>
          <p:cNvSpPr txBox="1">
            <a:spLocks noGrp="1"/>
          </p:cNvSpPr>
          <p:nvPr>
            <p:ph type="ctrTitle"/>
          </p:nvPr>
        </p:nvSpPr>
        <p:spPr>
          <a:xfrm>
            <a:off x="150350" y="119707"/>
            <a:ext cx="2637177" cy="672465"/>
          </a:xfrm>
          <a:prstGeom prst="rect">
            <a:avLst/>
          </a:prstGeom>
          <a:solidFill>
            <a:schemeClr val="bg1"/>
          </a:solidFill>
          <a:ln>
            <a:solidFill>
              <a:schemeClr val="tx1"/>
            </a:solidFill>
          </a:ln>
        </p:spPr>
        <p:txBody>
          <a:bodyPr spcFirstLastPara="1" wrap="square" lIns="91425" tIns="91425" rIns="91425" bIns="91425" anchor="ctr" anchorCtr="0">
            <a:noAutofit/>
          </a:bodyPr>
          <a:lstStyle/>
          <a:p>
            <a:pPr marL="0" lvl="0" indent="0" rtl="0">
              <a:lnSpc>
                <a:spcPct val="85000"/>
              </a:lnSpc>
              <a:spcBef>
                <a:spcPts val="0"/>
              </a:spcBef>
              <a:spcAft>
                <a:spcPts val="0"/>
              </a:spcAft>
              <a:buNone/>
            </a:pPr>
            <a:r>
              <a:rPr lang="en-US" sz="2000" dirty="0">
                <a:latin typeface="Outfit SemiBold"/>
                <a:ea typeface="Outfit SemiBold"/>
                <a:cs typeface="Outfit SemiBold"/>
                <a:sym typeface="Outfit SemiBold"/>
              </a:rPr>
              <a:t>Publication Clustering on 2008</a:t>
            </a:r>
            <a:endParaRPr sz="500" dirty="0">
              <a:latin typeface="Outfit SemiBold"/>
              <a:ea typeface="Outfit SemiBold"/>
              <a:cs typeface="Outfit SemiBold"/>
              <a:sym typeface="Outfit SemiBold"/>
            </a:endParaRPr>
          </a:p>
        </p:txBody>
      </p:sp>
      <p:pic>
        <p:nvPicPr>
          <p:cNvPr id="7" name="Picture 6">
            <a:extLst>
              <a:ext uri="{FF2B5EF4-FFF2-40B4-BE49-F238E27FC236}">
                <a16:creationId xmlns:a16="http://schemas.microsoft.com/office/drawing/2014/main" id="{20C414DC-1CA3-FF63-6FD5-8D1D3E39796F}"/>
              </a:ext>
            </a:extLst>
          </p:cNvPr>
          <p:cNvPicPr>
            <a:picLocks noChangeAspect="1"/>
          </p:cNvPicPr>
          <p:nvPr/>
        </p:nvPicPr>
        <p:blipFill>
          <a:blip r:embed="rId4"/>
          <a:stretch>
            <a:fillRect/>
          </a:stretch>
        </p:blipFill>
        <p:spPr>
          <a:xfrm>
            <a:off x="914995" y="919101"/>
            <a:ext cx="7306574" cy="1010617"/>
          </a:xfrm>
          <a:prstGeom prst="rect">
            <a:avLst/>
          </a:prstGeom>
          <a:ln>
            <a:solidFill>
              <a:schemeClr val="tx1"/>
            </a:solidFill>
          </a:ln>
        </p:spPr>
      </p:pic>
      <p:pic>
        <p:nvPicPr>
          <p:cNvPr id="6" name="Picture 5">
            <a:extLst>
              <a:ext uri="{FF2B5EF4-FFF2-40B4-BE49-F238E27FC236}">
                <a16:creationId xmlns:a16="http://schemas.microsoft.com/office/drawing/2014/main" id="{3D7B73C0-0F31-9DED-11CC-A3352A2703F4}"/>
              </a:ext>
            </a:extLst>
          </p:cNvPr>
          <p:cNvPicPr>
            <a:picLocks noChangeAspect="1"/>
          </p:cNvPicPr>
          <p:nvPr/>
        </p:nvPicPr>
        <p:blipFill>
          <a:blip r:embed="rId4"/>
          <a:srcRect t="6622" r="55254"/>
          <a:stretch/>
        </p:blipFill>
        <p:spPr>
          <a:xfrm>
            <a:off x="482600" y="2345039"/>
            <a:ext cx="7891138" cy="2277761"/>
          </a:xfrm>
          <a:prstGeom prst="rect">
            <a:avLst/>
          </a:prstGeom>
          <a:ln>
            <a:solidFill>
              <a:schemeClr val="tx1"/>
            </a:solidFill>
          </a:ln>
        </p:spPr>
      </p:pic>
      <p:cxnSp>
        <p:nvCxnSpPr>
          <p:cNvPr id="10" name="Straight Connector 9">
            <a:extLst>
              <a:ext uri="{FF2B5EF4-FFF2-40B4-BE49-F238E27FC236}">
                <a16:creationId xmlns:a16="http://schemas.microsoft.com/office/drawing/2014/main" id="{7EB1EF5B-AD49-1822-940A-DF905338DBA8}"/>
              </a:ext>
            </a:extLst>
          </p:cNvPr>
          <p:cNvCxnSpPr>
            <a:cxnSpLocks/>
          </p:cNvCxnSpPr>
          <p:nvPr/>
        </p:nvCxnSpPr>
        <p:spPr>
          <a:xfrm>
            <a:off x="1298619" y="1000664"/>
            <a:ext cx="89914" cy="13443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5A511A-7CAC-1000-C022-5F322C5DD4B8}"/>
              </a:ext>
            </a:extLst>
          </p:cNvPr>
          <p:cNvCxnSpPr>
            <a:cxnSpLocks/>
          </p:cNvCxnSpPr>
          <p:nvPr/>
        </p:nvCxnSpPr>
        <p:spPr>
          <a:xfrm>
            <a:off x="4195233" y="1000664"/>
            <a:ext cx="4178505" cy="13443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81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a:extLst>
            <a:ext uri="{FF2B5EF4-FFF2-40B4-BE49-F238E27FC236}">
              <a16:creationId xmlns:a16="http://schemas.microsoft.com/office/drawing/2014/main" id="{7EE527D7-4018-1BD5-91AD-B465D2B25329}"/>
            </a:ext>
          </a:extLst>
        </p:cNvPr>
        <p:cNvGrpSpPr/>
        <p:nvPr/>
      </p:nvGrpSpPr>
      <p:grpSpPr>
        <a:xfrm>
          <a:off x="0" y="0"/>
          <a:ext cx="0" cy="0"/>
          <a:chOff x="0" y="0"/>
          <a:chExt cx="0" cy="0"/>
        </a:xfrm>
      </p:grpSpPr>
      <p:sp>
        <p:nvSpPr>
          <p:cNvPr id="190" name="Google Shape;190;p39">
            <a:extLst>
              <a:ext uri="{FF2B5EF4-FFF2-40B4-BE49-F238E27FC236}">
                <a16:creationId xmlns:a16="http://schemas.microsoft.com/office/drawing/2014/main" id="{F1AE6E45-D97A-444C-C1A9-5F9A810B1517}"/>
              </a:ext>
            </a:extLst>
          </p:cNvPr>
          <p:cNvSpPr txBox="1">
            <a:spLocks noGrp="1"/>
          </p:cNvSpPr>
          <p:nvPr>
            <p:ph type="ctrTitle"/>
          </p:nvPr>
        </p:nvSpPr>
        <p:spPr>
          <a:xfrm>
            <a:off x="4524678" y="2063250"/>
            <a:ext cx="4281300" cy="1017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800" dirty="0">
                <a:latin typeface="Outfit SemiBold"/>
                <a:ea typeface="Outfit SemiBold"/>
                <a:cs typeface="Outfit SemiBold"/>
                <a:sym typeface="Outfit SemiBold"/>
              </a:rPr>
              <a:t>Background</a:t>
            </a:r>
            <a:endParaRPr sz="4800" dirty="0">
              <a:latin typeface="Outfit SemiBold"/>
              <a:ea typeface="Outfit SemiBold"/>
              <a:cs typeface="Outfit SemiBold"/>
              <a:sym typeface="Outfit SemiBold"/>
            </a:endParaRPr>
          </a:p>
        </p:txBody>
      </p:sp>
      <p:grpSp>
        <p:nvGrpSpPr>
          <p:cNvPr id="191" name="Google Shape;191;p39">
            <a:extLst>
              <a:ext uri="{FF2B5EF4-FFF2-40B4-BE49-F238E27FC236}">
                <a16:creationId xmlns:a16="http://schemas.microsoft.com/office/drawing/2014/main" id="{7889A091-8EDE-711E-E011-391137FC87D8}"/>
              </a:ext>
            </a:extLst>
          </p:cNvPr>
          <p:cNvGrpSpPr/>
          <p:nvPr/>
        </p:nvGrpSpPr>
        <p:grpSpPr>
          <a:xfrm>
            <a:off x="150" y="-214137"/>
            <a:ext cx="2765049" cy="2690788"/>
            <a:chOff x="9584423" y="-302694"/>
            <a:chExt cx="4822200" cy="4822200"/>
          </a:xfrm>
        </p:grpSpPr>
        <p:sp>
          <p:nvSpPr>
            <p:cNvPr id="192" name="Google Shape;192;p39">
              <a:extLst>
                <a:ext uri="{FF2B5EF4-FFF2-40B4-BE49-F238E27FC236}">
                  <a16:creationId xmlns:a16="http://schemas.microsoft.com/office/drawing/2014/main" id="{0107F886-E4FD-958D-850F-FE405C311E07}"/>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a:extLst>
                <a:ext uri="{FF2B5EF4-FFF2-40B4-BE49-F238E27FC236}">
                  <a16:creationId xmlns:a16="http://schemas.microsoft.com/office/drawing/2014/main" id="{4190C72C-EEAB-4A08-E6BA-59832D369802}"/>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a:extLst>
                <a:ext uri="{FF2B5EF4-FFF2-40B4-BE49-F238E27FC236}">
                  <a16:creationId xmlns:a16="http://schemas.microsoft.com/office/drawing/2014/main" id="{AD963009-EBF7-0708-F7A3-69CEC006F858}"/>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a:extLst>
                <a:ext uri="{FF2B5EF4-FFF2-40B4-BE49-F238E27FC236}">
                  <a16:creationId xmlns:a16="http://schemas.microsoft.com/office/drawing/2014/main" id="{66223DDE-57AC-81C7-4AD0-AD1E53E37137}"/>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a:extLst>
              <a:ext uri="{FF2B5EF4-FFF2-40B4-BE49-F238E27FC236}">
                <a16:creationId xmlns:a16="http://schemas.microsoft.com/office/drawing/2014/main" id="{2845E491-E9C8-41C1-4224-809844B21F87}"/>
              </a:ext>
            </a:extLst>
          </p:cNvPr>
          <p:cNvGrpSpPr/>
          <p:nvPr/>
        </p:nvGrpSpPr>
        <p:grpSpPr>
          <a:xfrm>
            <a:off x="-840799" y="1115920"/>
            <a:ext cx="5794241" cy="5793661"/>
            <a:chOff x="4094945" y="667082"/>
            <a:chExt cx="5795400" cy="5795400"/>
          </a:xfrm>
        </p:grpSpPr>
        <p:sp>
          <p:nvSpPr>
            <p:cNvPr id="197" name="Google Shape;197;p39">
              <a:extLst>
                <a:ext uri="{FF2B5EF4-FFF2-40B4-BE49-F238E27FC236}">
                  <a16:creationId xmlns:a16="http://schemas.microsoft.com/office/drawing/2014/main" id="{43E98B10-F304-EB4B-1898-CED2C094A205}"/>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a:extLst>
                <a:ext uri="{FF2B5EF4-FFF2-40B4-BE49-F238E27FC236}">
                  <a16:creationId xmlns:a16="http://schemas.microsoft.com/office/drawing/2014/main" id="{E118B22B-569B-9712-C33B-653C33B94F0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a:extLst>
                <a:ext uri="{FF2B5EF4-FFF2-40B4-BE49-F238E27FC236}">
                  <a16:creationId xmlns:a16="http://schemas.microsoft.com/office/drawing/2014/main" id="{4187BAE2-325C-35F7-0382-D52F2692249E}"/>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a:extLst>
                <a:ext uri="{FF2B5EF4-FFF2-40B4-BE49-F238E27FC236}">
                  <a16:creationId xmlns:a16="http://schemas.microsoft.com/office/drawing/2014/main" id="{47F18399-FF9E-DC42-D17C-A5A7ACC8668F}"/>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a:extLst>
              <a:ext uri="{FF2B5EF4-FFF2-40B4-BE49-F238E27FC236}">
                <a16:creationId xmlns:a16="http://schemas.microsoft.com/office/drawing/2014/main" id="{7D7D3BD5-3018-71EA-A79A-DD7B7399460F}"/>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3969307454"/>
      </p:ext>
    </p:extLst>
  </p:cSld>
  <p:clrMapOvr>
    <a:overrideClrMapping bg1="lt1" tx1="dk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00AA9AA8-C5BF-043B-FE84-4397C8171AFA}"/>
            </a:ext>
          </a:extLst>
        </p:cNvPr>
        <p:cNvGrpSpPr/>
        <p:nvPr/>
      </p:nvGrpSpPr>
      <p:grpSpPr>
        <a:xfrm>
          <a:off x="0" y="0"/>
          <a:ext cx="0" cy="0"/>
          <a:chOff x="0" y="0"/>
          <a:chExt cx="0" cy="0"/>
        </a:xfrm>
      </p:grpSpPr>
      <p:pic>
        <p:nvPicPr>
          <p:cNvPr id="248" name="Google Shape;248;p41">
            <a:extLst>
              <a:ext uri="{FF2B5EF4-FFF2-40B4-BE49-F238E27FC236}">
                <a16:creationId xmlns:a16="http://schemas.microsoft.com/office/drawing/2014/main" id="{12E0E317-71FF-025D-BCE3-2076701DC67E}"/>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2" name="Google Shape;272;p43">
            <a:extLst>
              <a:ext uri="{FF2B5EF4-FFF2-40B4-BE49-F238E27FC236}">
                <a16:creationId xmlns:a16="http://schemas.microsoft.com/office/drawing/2014/main" id="{A93AC4ED-4071-F5B3-9A33-FBEB0DC08A67}"/>
              </a:ext>
            </a:extLst>
          </p:cNvPr>
          <p:cNvSpPr txBox="1">
            <a:spLocks noGrp="1"/>
          </p:cNvSpPr>
          <p:nvPr>
            <p:ph type="ctrTitle"/>
          </p:nvPr>
        </p:nvSpPr>
        <p:spPr>
          <a:xfrm>
            <a:off x="150350" y="119707"/>
            <a:ext cx="2637177" cy="672465"/>
          </a:xfrm>
          <a:prstGeom prst="rect">
            <a:avLst/>
          </a:prstGeom>
          <a:solidFill>
            <a:schemeClr val="bg1"/>
          </a:solidFill>
          <a:ln>
            <a:solidFill>
              <a:schemeClr val="tx1"/>
            </a:solidFill>
          </a:ln>
        </p:spPr>
        <p:txBody>
          <a:bodyPr spcFirstLastPara="1" wrap="square" lIns="91425" tIns="91425" rIns="91425" bIns="91425" anchor="ctr" anchorCtr="0">
            <a:noAutofit/>
          </a:bodyPr>
          <a:lstStyle/>
          <a:p>
            <a:pPr marL="0" lvl="0" indent="0" rtl="0">
              <a:lnSpc>
                <a:spcPct val="85000"/>
              </a:lnSpc>
              <a:spcBef>
                <a:spcPts val="0"/>
              </a:spcBef>
              <a:spcAft>
                <a:spcPts val="0"/>
              </a:spcAft>
              <a:buNone/>
            </a:pPr>
            <a:r>
              <a:rPr lang="en-US" sz="2000" dirty="0">
                <a:latin typeface="Outfit SemiBold"/>
                <a:ea typeface="Outfit SemiBold"/>
                <a:cs typeface="Outfit SemiBold"/>
                <a:sym typeface="Outfit SemiBold"/>
              </a:rPr>
              <a:t>Publication Clustering on 2008</a:t>
            </a:r>
            <a:endParaRPr sz="500" dirty="0">
              <a:latin typeface="Outfit SemiBold"/>
              <a:ea typeface="Outfit SemiBold"/>
              <a:cs typeface="Outfit SemiBold"/>
              <a:sym typeface="Outfit SemiBold"/>
            </a:endParaRPr>
          </a:p>
        </p:txBody>
      </p:sp>
      <p:pic>
        <p:nvPicPr>
          <p:cNvPr id="7" name="Picture 6">
            <a:extLst>
              <a:ext uri="{FF2B5EF4-FFF2-40B4-BE49-F238E27FC236}">
                <a16:creationId xmlns:a16="http://schemas.microsoft.com/office/drawing/2014/main" id="{B1362280-2E4D-F3E5-3763-6642807A95CB}"/>
              </a:ext>
            </a:extLst>
          </p:cNvPr>
          <p:cNvPicPr>
            <a:picLocks noChangeAspect="1"/>
          </p:cNvPicPr>
          <p:nvPr/>
        </p:nvPicPr>
        <p:blipFill>
          <a:blip r:embed="rId4"/>
          <a:stretch>
            <a:fillRect/>
          </a:stretch>
        </p:blipFill>
        <p:spPr>
          <a:xfrm>
            <a:off x="914995" y="919101"/>
            <a:ext cx="7306574" cy="1010617"/>
          </a:xfrm>
          <a:prstGeom prst="rect">
            <a:avLst/>
          </a:prstGeom>
          <a:ln>
            <a:solidFill>
              <a:schemeClr val="tx1"/>
            </a:solidFill>
          </a:ln>
        </p:spPr>
      </p:pic>
      <p:cxnSp>
        <p:nvCxnSpPr>
          <p:cNvPr id="30" name="Straight Connector 29">
            <a:extLst>
              <a:ext uri="{FF2B5EF4-FFF2-40B4-BE49-F238E27FC236}">
                <a16:creationId xmlns:a16="http://schemas.microsoft.com/office/drawing/2014/main" id="{2ADB34BA-3EF6-C442-BF69-BA51AA138141}"/>
              </a:ext>
            </a:extLst>
          </p:cNvPr>
          <p:cNvCxnSpPr>
            <a:cxnSpLocks/>
          </p:cNvCxnSpPr>
          <p:nvPr/>
        </p:nvCxnSpPr>
        <p:spPr>
          <a:xfrm>
            <a:off x="7717367" y="1000664"/>
            <a:ext cx="105833" cy="180180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A6DEC7-F694-491B-4835-2EE4FA49001F}"/>
              </a:ext>
            </a:extLst>
          </p:cNvPr>
          <p:cNvCxnSpPr>
            <a:cxnSpLocks/>
          </p:cNvCxnSpPr>
          <p:nvPr/>
        </p:nvCxnSpPr>
        <p:spPr>
          <a:xfrm flipH="1">
            <a:off x="922431" y="1000664"/>
            <a:ext cx="3272802" cy="180180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E959ACD-6307-B915-AB88-694EE61EAADC}"/>
              </a:ext>
            </a:extLst>
          </p:cNvPr>
          <p:cNvPicPr>
            <a:picLocks noChangeAspect="1"/>
          </p:cNvPicPr>
          <p:nvPr/>
        </p:nvPicPr>
        <p:blipFill>
          <a:blip r:embed="rId4"/>
          <a:srcRect l="44930" t="6622"/>
          <a:stretch/>
        </p:blipFill>
        <p:spPr>
          <a:xfrm>
            <a:off x="922490" y="2802466"/>
            <a:ext cx="7891200" cy="1850755"/>
          </a:xfrm>
          <a:prstGeom prst="rect">
            <a:avLst/>
          </a:prstGeom>
          <a:ln>
            <a:solidFill>
              <a:schemeClr val="tx1"/>
            </a:solidFill>
          </a:ln>
        </p:spPr>
      </p:pic>
    </p:spTree>
    <p:extLst>
      <p:ext uri="{BB962C8B-B14F-4D97-AF65-F5344CB8AC3E}">
        <p14:creationId xmlns:p14="http://schemas.microsoft.com/office/powerpoint/2010/main" val="1428756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3"/>
        <p:cNvGrpSpPr/>
        <p:nvPr/>
      </p:nvGrpSpPr>
      <p:grpSpPr>
        <a:xfrm>
          <a:off x="0" y="0"/>
          <a:ext cx="0" cy="0"/>
          <a:chOff x="0" y="0"/>
          <a:chExt cx="0" cy="0"/>
        </a:xfrm>
      </p:grpSpPr>
      <p:pic>
        <p:nvPicPr>
          <p:cNvPr id="466" name="Google Shape;466;p53"/>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467" name="Google Shape;467;p53"/>
          <p:cNvSpPr/>
          <p:nvPr/>
        </p:nvSpPr>
        <p:spPr>
          <a:xfrm>
            <a:off x="7107701" y="1259114"/>
            <a:ext cx="4459800" cy="40083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8" name="Google Shape;468;p53"/>
          <p:cNvSpPr/>
          <p:nvPr/>
        </p:nvSpPr>
        <p:spPr>
          <a:xfrm>
            <a:off x="6955327" y="3369968"/>
            <a:ext cx="1321200" cy="916800"/>
          </a:xfrm>
          <a:prstGeom prst="parallelogram">
            <a:avLst>
              <a:gd name="adj" fmla="val 25000"/>
            </a:avLst>
          </a:prstGeom>
          <a:solidFill>
            <a:srgbClr val="F08B33"/>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69" name="Google Shape;469;p53"/>
          <p:cNvSpPr txBox="1"/>
          <p:nvPr/>
        </p:nvSpPr>
        <p:spPr>
          <a:xfrm>
            <a:off x="357825" y="123575"/>
            <a:ext cx="2725240" cy="637847"/>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 dirty="0">
                <a:sym typeface="Outfit SemiBold"/>
              </a:rPr>
              <a:t>Review Dashboard</a:t>
            </a:r>
            <a:endParaRPr dirty="0">
              <a:sym typeface="Outfit SemiBold"/>
            </a:endParaRPr>
          </a:p>
        </p:txBody>
      </p:sp>
      <p:grpSp>
        <p:nvGrpSpPr>
          <p:cNvPr id="2" name="Group 1">
            <a:extLst>
              <a:ext uri="{FF2B5EF4-FFF2-40B4-BE49-F238E27FC236}">
                <a16:creationId xmlns:a16="http://schemas.microsoft.com/office/drawing/2014/main" id="{59839F4A-773F-724D-E9C5-2401523E8F44}"/>
              </a:ext>
            </a:extLst>
          </p:cNvPr>
          <p:cNvGrpSpPr/>
          <p:nvPr/>
        </p:nvGrpSpPr>
        <p:grpSpPr>
          <a:xfrm>
            <a:off x="357825" y="981914"/>
            <a:ext cx="2017500" cy="554400"/>
            <a:chOff x="303000" y="2667825"/>
            <a:chExt cx="2017500" cy="554400"/>
          </a:xfrm>
        </p:grpSpPr>
        <p:sp>
          <p:nvSpPr>
            <p:cNvPr id="464" name="Google Shape;464;p53"/>
            <p:cNvSpPr/>
            <p:nvPr/>
          </p:nvSpPr>
          <p:spPr>
            <a:xfrm>
              <a:off x="303000" y="2667825"/>
              <a:ext cx="2017500" cy="554400"/>
            </a:xfrm>
            <a:prstGeom prst="roundRect">
              <a:avLst>
                <a:gd name="adj" fmla="val 16667"/>
              </a:avLst>
            </a:prstGeom>
            <a:solidFill>
              <a:srgbClr val="FFF2CC"/>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71" name="Google Shape;471;p53"/>
            <p:cNvSpPr txBox="1"/>
            <p:nvPr/>
          </p:nvSpPr>
          <p:spPr>
            <a:xfrm>
              <a:off x="519900" y="2830275"/>
              <a:ext cx="1583700" cy="390087"/>
            </a:xfrm>
            <a:prstGeom prst="rect">
              <a:avLst/>
            </a:prstGeom>
            <a:noFill/>
            <a:ln>
              <a:noFill/>
            </a:ln>
          </p:spPr>
          <p:txBody>
            <a:bodyPr spcFirstLastPara="1" wrap="square" lIns="0" tIns="13950" rIns="0" bIns="0" anchor="t" anchorCtr="0">
              <a:spAutoFit/>
            </a:bodyPr>
            <a:lstStyle/>
            <a:p>
              <a:pPr marL="0" marR="0" lvl="0" indent="0" algn="ctr" rtl="0">
                <a:lnSpc>
                  <a:spcPct val="115000"/>
                </a:lnSpc>
                <a:spcBef>
                  <a:spcPts val="0"/>
                </a:spcBef>
                <a:spcAft>
                  <a:spcPts val="1000"/>
                </a:spcAft>
                <a:buNone/>
              </a:pPr>
              <a:r>
                <a:rPr lang="en" u="sng" dirty="0">
                  <a:solidFill>
                    <a:schemeClr val="hlink"/>
                  </a:solidFill>
                  <a:latin typeface="Outfit"/>
                  <a:ea typeface="Outfit"/>
                  <a:cs typeface="Outfit"/>
                  <a:sym typeface="Outfit"/>
                  <a:hlinkClick r:id="rId5"/>
                </a:rPr>
                <a:t>Link to dashboard</a:t>
              </a:r>
              <a:endParaRPr dirty="0">
                <a:solidFill>
                  <a:schemeClr val="dk1"/>
                </a:solidFill>
                <a:latin typeface="Outfit"/>
                <a:ea typeface="Outfit"/>
                <a:cs typeface="Outfit"/>
                <a:sym typeface="Outfit"/>
              </a:endParaRPr>
            </a:p>
          </p:txBody>
        </p:sp>
      </p:grpSp>
      <p:pic>
        <p:nvPicPr>
          <p:cNvPr id="3" name="Picture 2">
            <a:extLst>
              <a:ext uri="{FF2B5EF4-FFF2-40B4-BE49-F238E27FC236}">
                <a16:creationId xmlns:a16="http://schemas.microsoft.com/office/drawing/2014/main" id="{09CDCF68-04B7-B1B0-D9DA-622BDD3C5B95}"/>
              </a:ext>
            </a:extLst>
          </p:cNvPr>
          <p:cNvPicPr>
            <a:picLocks noChangeAspect="1"/>
          </p:cNvPicPr>
          <p:nvPr/>
        </p:nvPicPr>
        <p:blipFill>
          <a:blip r:embed="rId6"/>
          <a:srcRect r="23148"/>
          <a:stretch/>
        </p:blipFill>
        <p:spPr>
          <a:xfrm>
            <a:off x="2544005" y="981914"/>
            <a:ext cx="4489194" cy="2087103"/>
          </a:xfrm>
          <a:prstGeom prst="rect">
            <a:avLst/>
          </a:prstGeom>
          <a:ln>
            <a:solidFill>
              <a:schemeClr val="tx1"/>
            </a:solidFill>
          </a:ln>
        </p:spPr>
      </p:pic>
    </p:spTree>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71">
          <a:extLst>
            <a:ext uri="{FF2B5EF4-FFF2-40B4-BE49-F238E27FC236}">
              <a16:creationId xmlns:a16="http://schemas.microsoft.com/office/drawing/2014/main" id="{C1FA73D3-E7B1-A2A6-FD50-F371ED7F2D73}"/>
            </a:ext>
          </a:extLst>
        </p:cNvPr>
        <p:cNvGrpSpPr/>
        <p:nvPr/>
      </p:nvGrpSpPr>
      <p:grpSpPr>
        <a:xfrm>
          <a:off x="0" y="0"/>
          <a:ext cx="0" cy="0"/>
          <a:chOff x="0" y="0"/>
          <a:chExt cx="0" cy="0"/>
        </a:xfrm>
      </p:grpSpPr>
      <p:sp>
        <p:nvSpPr>
          <p:cNvPr id="272" name="Google Shape;272;p43">
            <a:extLst>
              <a:ext uri="{FF2B5EF4-FFF2-40B4-BE49-F238E27FC236}">
                <a16:creationId xmlns:a16="http://schemas.microsoft.com/office/drawing/2014/main" id="{E107EBA3-A441-97B3-42B9-50C5B09F2705}"/>
              </a:ext>
            </a:extLst>
          </p:cNvPr>
          <p:cNvSpPr txBox="1">
            <a:spLocks noGrp="1"/>
          </p:cNvSpPr>
          <p:nvPr>
            <p:ph type="ctrTitle"/>
          </p:nvPr>
        </p:nvSpPr>
        <p:spPr>
          <a:xfrm>
            <a:off x="4572000" y="1248900"/>
            <a:ext cx="4281300" cy="2645700"/>
          </a:xfrm>
          <a:prstGeom prst="rect">
            <a:avLst/>
          </a:prstGeom>
        </p:spPr>
        <p:txBody>
          <a:bodyPr spcFirstLastPara="1" wrap="square" lIns="91425" tIns="91425" rIns="91425" bIns="91425" anchor="ctr" anchorCtr="0">
            <a:noAutofit/>
          </a:bodyPr>
          <a:lstStyle/>
          <a:p>
            <a:pPr marL="0" lvl="0" indent="0" algn="l" rtl="0">
              <a:lnSpc>
                <a:spcPct val="85000"/>
              </a:lnSpc>
              <a:spcBef>
                <a:spcPts val="0"/>
              </a:spcBef>
              <a:spcAft>
                <a:spcPts val="0"/>
              </a:spcAft>
              <a:buNone/>
            </a:pPr>
            <a:r>
              <a:rPr lang="en-US" sz="3600" dirty="0">
                <a:latin typeface="Outfit SemiBold"/>
                <a:ea typeface="Outfit SemiBold"/>
                <a:cs typeface="Outfit SemiBold"/>
                <a:sym typeface="Outfit SemiBold"/>
              </a:rPr>
              <a:t>Conclusions</a:t>
            </a:r>
            <a:endParaRPr sz="900" dirty="0">
              <a:latin typeface="Outfit SemiBold"/>
              <a:ea typeface="Outfit SemiBold"/>
              <a:cs typeface="Outfit SemiBold"/>
              <a:sym typeface="Outfit SemiBold"/>
            </a:endParaRPr>
          </a:p>
        </p:txBody>
      </p:sp>
      <p:grpSp>
        <p:nvGrpSpPr>
          <p:cNvPr id="273" name="Google Shape;273;p43">
            <a:extLst>
              <a:ext uri="{FF2B5EF4-FFF2-40B4-BE49-F238E27FC236}">
                <a16:creationId xmlns:a16="http://schemas.microsoft.com/office/drawing/2014/main" id="{8D4B3795-0316-B197-ECD1-E9513EF9F174}"/>
              </a:ext>
            </a:extLst>
          </p:cNvPr>
          <p:cNvGrpSpPr/>
          <p:nvPr/>
        </p:nvGrpSpPr>
        <p:grpSpPr>
          <a:xfrm>
            <a:off x="150" y="-214137"/>
            <a:ext cx="2765049" cy="2690788"/>
            <a:chOff x="9584423" y="-302694"/>
            <a:chExt cx="4822200" cy="4822200"/>
          </a:xfrm>
        </p:grpSpPr>
        <p:sp>
          <p:nvSpPr>
            <p:cNvPr id="274" name="Google Shape;274;p43">
              <a:extLst>
                <a:ext uri="{FF2B5EF4-FFF2-40B4-BE49-F238E27FC236}">
                  <a16:creationId xmlns:a16="http://schemas.microsoft.com/office/drawing/2014/main" id="{05B4AEBC-655B-1C84-C16F-260AE968F786}"/>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75" name="Google Shape;275;p43">
              <a:extLst>
                <a:ext uri="{FF2B5EF4-FFF2-40B4-BE49-F238E27FC236}">
                  <a16:creationId xmlns:a16="http://schemas.microsoft.com/office/drawing/2014/main" id="{C3D17257-4510-5E88-6E9D-D6EDCAC96EE6}"/>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76" name="Google Shape;276;p43">
              <a:extLst>
                <a:ext uri="{FF2B5EF4-FFF2-40B4-BE49-F238E27FC236}">
                  <a16:creationId xmlns:a16="http://schemas.microsoft.com/office/drawing/2014/main" id="{AF8155B1-E7FC-7B1E-04ED-4A71FE2E6B62}"/>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77" name="Google Shape;277;p43">
              <a:extLst>
                <a:ext uri="{FF2B5EF4-FFF2-40B4-BE49-F238E27FC236}">
                  <a16:creationId xmlns:a16="http://schemas.microsoft.com/office/drawing/2014/main" id="{C9894EA6-DDF2-E1DD-ADB5-8EB1A06773DE}"/>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278" name="Google Shape;278;p43">
            <a:extLst>
              <a:ext uri="{FF2B5EF4-FFF2-40B4-BE49-F238E27FC236}">
                <a16:creationId xmlns:a16="http://schemas.microsoft.com/office/drawing/2014/main" id="{47EA96A2-18FE-838D-BAB7-87369A28F5A6}"/>
              </a:ext>
            </a:extLst>
          </p:cNvPr>
          <p:cNvGrpSpPr/>
          <p:nvPr/>
        </p:nvGrpSpPr>
        <p:grpSpPr>
          <a:xfrm>
            <a:off x="-840799" y="1115920"/>
            <a:ext cx="5794241" cy="5793661"/>
            <a:chOff x="4094945" y="667082"/>
            <a:chExt cx="5795400" cy="5795400"/>
          </a:xfrm>
        </p:grpSpPr>
        <p:sp>
          <p:nvSpPr>
            <p:cNvPr id="279" name="Google Shape;279;p43">
              <a:extLst>
                <a:ext uri="{FF2B5EF4-FFF2-40B4-BE49-F238E27FC236}">
                  <a16:creationId xmlns:a16="http://schemas.microsoft.com/office/drawing/2014/main" id="{6DDAD31D-A5D4-C820-F32B-F61D9FE122FF}"/>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0" name="Google Shape;280;p43">
              <a:extLst>
                <a:ext uri="{FF2B5EF4-FFF2-40B4-BE49-F238E27FC236}">
                  <a16:creationId xmlns:a16="http://schemas.microsoft.com/office/drawing/2014/main" id="{20321C29-0809-3946-DC05-1551A776EDB3}"/>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1" name="Google Shape;281;p43">
              <a:extLst>
                <a:ext uri="{FF2B5EF4-FFF2-40B4-BE49-F238E27FC236}">
                  <a16:creationId xmlns:a16="http://schemas.microsoft.com/office/drawing/2014/main" id="{5E4BEE28-3D29-A314-E07E-9C9D00479466}"/>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82" name="Google Shape;282;p43">
              <a:extLst>
                <a:ext uri="{FF2B5EF4-FFF2-40B4-BE49-F238E27FC236}">
                  <a16:creationId xmlns:a16="http://schemas.microsoft.com/office/drawing/2014/main" id="{6E5B08AB-359D-1888-5BEA-9A6534A94886}"/>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83" name="Google Shape;283;p43">
            <a:extLst>
              <a:ext uri="{FF2B5EF4-FFF2-40B4-BE49-F238E27FC236}">
                <a16:creationId xmlns:a16="http://schemas.microsoft.com/office/drawing/2014/main" id="{2F5B464B-619B-AF55-7262-2224B6C3582B}"/>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979155514"/>
      </p:ext>
    </p:extLst>
  </p:cSld>
  <p:clrMapOvr>
    <a:overrideClrMapping bg1="lt1" tx1="dk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75"/>
        <p:cNvGrpSpPr/>
        <p:nvPr/>
      </p:nvGrpSpPr>
      <p:grpSpPr>
        <a:xfrm>
          <a:off x="0" y="0"/>
          <a:ext cx="0" cy="0"/>
          <a:chOff x="0" y="0"/>
          <a:chExt cx="0" cy="0"/>
        </a:xfrm>
      </p:grpSpPr>
      <p:sp>
        <p:nvSpPr>
          <p:cNvPr id="476" name="Google Shape;476;p54"/>
          <p:cNvSpPr txBox="1"/>
          <p:nvPr/>
        </p:nvSpPr>
        <p:spPr>
          <a:xfrm>
            <a:off x="357825" y="925200"/>
            <a:ext cx="6597600" cy="3637129"/>
          </a:xfrm>
          <a:prstGeom prst="rect">
            <a:avLst/>
          </a:prstGeom>
          <a:noFill/>
          <a:ln>
            <a:noFill/>
          </a:ln>
        </p:spPr>
        <p:txBody>
          <a:bodyPr spcFirstLastPara="1" wrap="square" lIns="0" tIns="13950" rIns="0" bIns="0" anchor="t" anchorCtr="0">
            <a:spAutoFit/>
          </a:bodyPr>
          <a:lstStyle/>
          <a:p>
            <a:pPr marL="139700" marR="0" lvl="0" algn="l" rtl="0">
              <a:lnSpc>
                <a:spcPct val="115000"/>
              </a:lnSpc>
              <a:spcBef>
                <a:spcPts val="1000"/>
              </a:spcBef>
              <a:spcAft>
                <a:spcPts val="0"/>
              </a:spcAft>
              <a:buClr>
                <a:schemeClr val="dk1"/>
              </a:buClr>
              <a:buSzPts val="1400"/>
            </a:pPr>
            <a:r>
              <a:rPr lang="en-US" dirty="0"/>
              <a:t>Based on what I have found, here are my insights and outcomes after reviewing the data :</a:t>
            </a:r>
            <a:endParaRPr lang="en-US" dirty="0">
              <a:solidFill>
                <a:schemeClr val="dk1"/>
              </a:solidFill>
              <a:latin typeface="Outfit"/>
              <a:ea typeface="Outfit"/>
              <a:cs typeface="Outfit"/>
              <a:sym typeface="Outfit"/>
            </a:endParaRPr>
          </a:p>
          <a:p>
            <a:pPr marL="457200" marR="0" lvl="0" indent="-317500" algn="l" rtl="0">
              <a:lnSpc>
                <a:spcPct val="115000"/>
              </a:lnSpc>
              <a:spcBef>
                <a:spcPts val="1000"/>
              </a:spcBef>
              <a:spcAft>
                <a:spcPts val="0"/>
              </a:spcAft>
              <a:buClr>
                <a:schemeClr val="dk1"/>
              </a:buClr>
              <a:buSzPts val="1400"/>
              <a:buFont typeface="Outfit"/>
              <a:buChar char="●"/>
            </a:pPr>
            <a:r>
              <a:rPr lang="en-US" dirty="0">
                <a:solidFill>
                  <a:schemeClr val="dk1"/>
                </a:solidFill>
                <a:latin typeface="Outfit"/>
                <a:ea typeface="Outfit"/>
                <a:cs typeface="Outfit"/>
                <a:sym typeface="Outfit"/>
              </a:rPr>
              <a:t>Impact of the 2008 Economic Crisis:</a:t>
            </a:r>
          </a:p>
          <a:p>
            <a:pPr marL="139700" marR="0" lvl="0" algn="l" rtl="0">
              <a:lnSpc>
                <a:spcPct val="115000"/>
              </a:lnSpc>
              <a:spcBef>
                <a:spcPts val="1000"/>
              </a:spcBef>
              <a:spcAft>
                <a:spcPts val="0"/>
              </a:spcAft>
              <a:buClr>
                <a:schemeClr val="dk1"/>
              </a:buClr>
              <a:buSzPts val="1400"/>
            </a:pPr>
            <a:r>
              <a:rPr lang="en-US" dirty="0">
                <a:solidFill>
                  <a:schemeClr val="dk1"/>
                </a:solidFill>
                <a:latin typeface="Outfit"/>
                <a:ea typeface="Outfit"/>
                <a:cs typeface="Outfit"/>
                <a:sym typeface="Outfit"/>
              </a:rPr>
              <a:t>The crisis affected journal quality distribution, with a shift towards high-quality journals post-2008.</a:t>
            </a:r>
          </a:p>
          <a:p>
            <a:pPr marL="457200" marR="0" lvl="0" indent="-317500" algn="l" rtl="0">
              <a:lnSpc>
                <a:spcPct val="115000"/>
              </a:lnSpc>
              <a:spcBef>
                <a:spcPts val="1000"/>
              </a:spcBef>
              <a:spcAft>
                <a:spcPts val="0"/>
              </a:spcAft>
              <a:buClr>
                <a:schemeClr val="dk1"/>
              </a:buClr>
              <a:buSzPts val="1400"/>
              <a:buFont typeface="Outfit"/>
              <a:buChar char="●"/>
            </a:pPr>
            <a:r>
              <a:rPr lang="en-US" dirty="0">
                <a:solidFill>
                  <a:schemeClr val="dk1"/>
                </a:solidFill>
                <a:latin typeface="Outfit"/>
                <a:ea typeface="Outfit"/>
                <a:cs typeface="Outfit"/>
                <a:sym typeface="Outfit"/>
              </a:rPr>
              <a:t>Role of Good-Quality Journals:</a:t>
            </a:r>
          </a:p>
          <a:p>
            <a:pPr marL="139700" marR="0" lvl="0" algn="l" rtl="0">
              <a:lnSpc>
                <a:spcPct val="115000"/>
              </a:lnSpc>
              <a:spcBef>
                <a:spcPts val="1000"/>
              </a:spcBef>
              <a:spcAft>
                <a:spcPts val="0"/>
              </a:spcAft>
              <a:buClr>
                <a:schemeClr val="dk1"/>
              </a:buClr>
              <a:buSzPts val="1400"/>
            </a:pPr>
            <a:r>
              <a:rPr lang="en-US" dirty="0">
                <a:solidFill>
                  <a:schemeClr val="dk1"/>
                </a:solidFill>
                <a:latin typeface="Outfit"/>
                <a:ea typeface="Outfit"/>
                <a:cs typeface="Outfit"/>
                <a:sym typeface="Outfit"/>
              </a:rPr>
              <a:t>Good-quality journals remained the backbone of scientific publications, despite a decline in 2008.</a:t>
            </a:r>
          </a:p>
          <a:p>
            <a:pPr marL="457200" marR="0" lvl="0" indent="-317500" algn="l" rtl="0">
              <a:lnSpc>
                <a:spcPct val="115000"/>
              </a:lnSpc>
              <a:spcBef>
                <a:spcPts val="1000"/>
              </a:spcBef>
              <a:spcAft>
                <a:spcPts val="0"/>
              </a:spcAft>
              <a:buClr>
                <a:schemeClr val="dk1"/>
              </a:buClr>
              <a:buSzPts val="1400"/>
              <a:buFont typeface="Outfit"/>
              <a:buChar char="●"/>
            </a:pPr>
            <a:r>
              <a:rPr lang="en-US" dirty="0">
                <a:solidFill>
                  <a:schemeClr val="dk1"/>
                </a:solidFill>
                <a:latin typeface="Outfit"/>
                <a:ea typeface="Outfit"/>
                <a:cs typeface="Outfit"/>
                <a:sym typeface="Outfit"/>
              </a:rPr>
              <a:t>Consistency of Medium-Quality Journals:</a:t>
            </a:r>
          </a:p>
          <a:p>
            <a:pPr marL="139700" marR="0" lvl="0" algn="l" rtl="0">
              <a:lnSpc>
                <a:spcPct val="115000"/>
              </a:lnSpc>
              <a:spcBef>
                <a:spcPts val="1000"/>
              </a:spcBef>
              <a:spcAft>
                <a:spcPts val="0"/>
              </a:spcAft>
              <a:buClr>
                <a:schemeClr val="dk1"/>
              </a:buClr>
              <a:buSzPts val="1400"/>
            </a:pPr>
            <a:r>
              <a:rPr lang="en-US" dirty="0">
                <a:solidFill>
                  <a:schemeClr val="dk1"/>
                </a:solidFill>
                <a:latin typeface="Outfit"/>
                <a:ea typeface="Outfit"/>
                <a:cs typeface="Outfit"/>
                <a:sym typeface="Outfit"/>
              </a:rPr>
              <a:t>This category showed fluctuating dynamics, reflecting the need to balance quantity and quality (possibly due to accessibility or relevance).</a:t>
            </a:r>
            <a:endParaRPr dirty="0">
              <a:solidFill>
                <a:schemeClr val="dk1"/>
              </a:solidFill>
              <a:latin typeface="Outfit"/>
              <a:ea typeface="Outfit"/>
              <a:cs typeface="Outfit"/>
              <a:sym typeface="Outfit"/>
            </a:endParaRPr>
          </a:p>
        </p:txBody>
      </p:sp>
      <p:pic>
        <p:nvPicPr>
          <p:cNvPr id="477" name="Google Shape;477;p54"/>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478" name="Google Shape;478;p54"/>
          <p:cNvSpPr/>
          <p:nvPr/>
        </p:nvSpPr>
        <p:spPr>
          <a:xfrm>
            <a:off x="7107701" y="1259114"/>
            <a:ext cx="4459800" cy="40083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79" name="Google Shape;479;p54"/>
          <p:cNvSpPr/>
          <p:nvPr/>
        </p:nvSpPr>
        <p:spPr>
          <a:xfrm>
            <a:off x="6955327" y="3369968"/>
            <a:ext cx="1321200" cy="916800"/>
          </a:xfrm>
          <a:prstGeom prst="parallelogram">
            <a:avLst>
              <a:gd name="adj" fmla="val 25000"/>
            </a:avLst>
          </a:prstGeom>
          <a:solidFill>
            <a:srgbClr val="F08B33"/>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80" name="Google Shape;480;p54"/>
          <p:cNvSpPr txBox="1"/>
          <p:nvPr/>
        </p:nvSpPr>
        <p:spPr>
          <a:xfrm>
            <a:off x="357825" y="123575"/>
            <a:ext cx="7110900" cy="73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 sz="3600" dirty="0">
                <a:solidFill>
                  <a:srgbClr val="48A8C4"/>
                </a:solidFill>
                <a:latin typeface="Outfit SemiBold"/>
                <a:ea typeface="Outfit SemiBold"/>
                <a:cs typeface="Outfit SemiBold"/>
                <a:sym typeface="Outfit SemiBold"/>
              </a:rPr>
              <a:t>What I </a:t>
            </a:r>
            <a:r>
              <a:rPr lang="en-US" sz="3600" dirty="0">
                <a:solidFill>
                  <a:srgbClr val="48A8C4"/>
                </a:solidFill>
                <a:latin typeface="Outfit SemiBold"/>
                <a:ea typeface="Outfit SemiBold"/>
                <a:cs typeface="Outfit SemiBold"/>
                <a:sym typeface="Outfit SemiBold"/>
              </a:rPr>
              <a:t>Comprehend</a:t>
            </a:r>
            <a:endParaRPr sz="3600" dirty="0">
              <a:solidFill>
                <a:srgbClr val="48A8C4"/>
              </a:solidFill>
              <a:latin typeface="Outfit SemiBold"/>
              <a:ea typeface="Outfit SemiBold"/>
              <a:cs typeface="Outfit SemiBold"/>
              <a:sym typeface="Outfit SemiBold"/>
            </a:endParaRPr>
          </a:p>
        </p:txBody>
      </p:sp>
      <p:pic>
        <p:nvPicPr>
          <p:cNvPr id="2" name="Picture 1">
            <a:extLst>
              <a:ext uri="{FF2B5EF4-FFF2-40B4-BE49-F238E27FC236}">
                <a16:creationId xmlns:a16="http://schemas.microsoft.com/office/drawing/2014/main" id="{C1A1908B-8291-57B0-CC80-EFAFE4849D0F}"/>
              </a:ext>
            </a:extLst>
          </p:cNvPr>
          <p:cNvPicPr>
            <a:picLocks noChangeAspect="1"/>
          </p:cNvPicPr>
          <p:nvPr/>
        </p:nvPicPr>
        <p:blipFill>
          <a:blip r:embed="rId4"/>
          <a:stretch>
            <a:fillRect/>
          </a:stretch>
        </p:blipFill>
        <p:spPr>
          <a:xfrm>
            <a:off x="4601977" y="1654438"/>
            <a:ext cx="4211713" cy="2907891"/>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4"/>
        <p:cNvGrpSpPr/>
        <p:nvPr/>
      </p:nvGrpSpPr>
      <p:grpSpPr>
        <a:xfrm>
          <a:off x="0" y="0"/>
          <a:ext cx="0" cy="0"/>
          <a:chOff x="0" y="0"/>
          <a:chExt cx="0" cy="0"/>
        </a:xfrm>
      </p:grpSpPr>
      <p:sp>
        <p:nvSpPr>
          <p:cNvPr id="485" name="Google Shape;485;p55"/>
          <p:cNvSpPr txBox="1">
            <a:spLocks noGrp="1"/>
          </p:cNvSpPr>
          <p:nvPr>
            <p:ph type="ctrTitle"/>
          </p:nvPr>
        </p:nvSpPr>
        <p:spPr>
          <a:xfrm>
            <a:off x="4587196" y="542156"/>
            <a:ext cx="4064356" cy="589100"/>
          </a:xfrm>
          <a:prstGeom prst="rect">
            <a:avLst/>
          </a:prstGeom>
        </p:spPr>
        <p:txBody>
          <a:bodyPr spcFirstLastPara="1" wrap="square" lIns="91425" tIns="91425" rIns="91425" bIns="91425" anchor="ctr" anchorCtr="0">
            <a:normAutofit fontScale="90000"/>
          </a:bodyPr>
          <a:lstStyle/>
          <a:p>
            <a:pPr marL="0" lvl="0" indent="0" algn="l" rtl="0">
              <a:lnSpc>
                <a:spcPct val="85000"/>
              </a:lnSpc>
              <a:spcBef>
                <a:spcPts val="0"/>
              </a:spcBef>
              <a:spcAft>
                <a:spcPts val="0"/>
              </a:spcAft>
              <a:buNone/>
            </a:pPr>
            <a:r>
              <a:rPr lang="en" sz="3600" dirty="0">
                <a:latin typeface="Outfit SemiBold"/>
                <a:ea typeface="Outfit SemiBold"/>
                <a:cs typeface="Outfit SemiBold"/>
                <a:sym typeface="Outfit SemiBold"/>
              </a:rPr>
              <a:t>References:</a:t>
            </a:r>
            <a:endParaRPr sz="3600" dirty="0">
              <a:latin typeface="Outfit SemiBold"/>
              <a:ea typeface="Outfit SemiBold"/>
              <a:cs typeface="Outfit SemiBold"/>
              <a:sym typeface="Outfit SemiBold"/>
            </a:endParaRPr>
          </a:p>
        </p:txBody>
      </p:sp>
      <p:grpSp>
        <p:nvGrpSpPr>
          <p:cNvPr id="486" name="Google Shape;486;p55"/>
          <p:cNvGrpSpPr/>
          <p:nvPr/>
        </p:nvGrpSpPr>
        <p:grpSpPr>
          <a:xfrm>
            <a:off x="150" y="-214137"/>
            <a:ext cx="2765049" cy="2690788"/>
            <a:chOff x="9584423" y="-302694"/>
            <a:chExt cx="4822200" cy="4822200"/>
          </a:xfrm>
        </p:grpSpPr>
        <p:sp>
          <p:nvSpPr>
            <p:cNvPr id="487" name="Google Shape;487;p55"/>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8" name="Google Shape;488;p55"/>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9" name="Google Shape;489;p55"/>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0" name="Google Shape;490;p55"/>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491" name="Google Shape;491;p55"/>
          <p:cNvGrpSpPr/>
          <p:nvPr/>
        </p:nvGrpSpPr>
        <p:grpSpPr>
          <a:xfrm>
            <a:off x="-840799" y="1115920"/>
            <a:ext cx="5794241" cy="5793661"/>
            <a:chOff x="4094945" y="667082"/>
            <a:chExt cx="5795400" cy="5795400"/>
          </a:xfrm>
        </p:grpSpPr>
        <p:sp>
          <p:nvSpPr>
            <p:cNvPr id="492" name="Google Shape;492;p55"/>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3" name="Google Shape;493;p55"/>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4" name="Google Shape;494;p55"/>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5" name="Google Shape;495;p55"/>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496" name="Google Shape;496;p55"/>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2" name="Google Shape;476;p54">
            <a:extLst>
              <a:ext uri="{FF2B5EF4-FFF2-40B4-BE49-F238E27FC236}">
                <a16:creationId xmlns:a16="http://schemas.microsoft.com/office/drawing/2014/main" id="{9A070706-C5B3-7780-0823-011F5AAF8D83}"/>
              </a:ext>
            </a:extLst>
          </p:cNvPr>
          <p:cNvSpPr txBox="1"/>
          <p:nvPr/>
        </p:nvSpPr>
        <p:spPr>
          <a:xfrm>
            <a:off x="4437973" y="1094346"/>
            <a:ext cx="4362802" cy="3995946"/>
          </a:xfrm>
          <a:prstGeom prst="rect">
            <a:avLst/>
          </a:prstGeom>
          <a:noFill/>
          <a:ln>
            <a:noFill/>
          </a:ln>
        </p:spPr>
        <p:txBody>
          <a:bodyPr spcFirstLastPara="1" wrap="square" lIns="0" tIns="13950" rIns="0" bIns="0" anchor="t" anchorCtr="0">
            <a:spAutoFit/>
          </a:bodyPr>
          <a:lstStyle/>
          <a:p>
            <a:pPr marL="265113" indent="-65088" algn="just">
              <a:lnSpc>
                <a:spcPct val="115000"/>
              </a:lnSpc>
              <a:buClr>
                <a:schemeClr val="dk1"/>
              </a:buClr>
              <a:buSzPts val="1400"/>
              <a:buFont typeface="Arial" panose="020B0604020202020204" pitchFamily="34" charset="0"/>
              <a:buChar char="•"/>
            </a:pPr>
            <a:r>
              <a:rPr lang="en-US" sz="900" dirty="0">
                <a:hlinkClick r:id="rId4"/>
              </a:rPr>
              <a:t>https://www.kaggle.com/datasets/saurabhshahane/sustainable-management-publication</a:t>
            </a:r>
            <a:endParaRPr lang="en-US" sz="900" dirty="0"/>
          </a:p>
          <a:p>
            <a:pPr marL="265113" marR="0" lvl="0" indent="-65088" algn="just" rtl="0">
              <a:lnSpc>
                <a:spcPct val="115000"/>
              </a:lnSpc>
              <a:spcAft>
                <a:spcPts val="0"/>
              </a:spcAft>
              <a:buClr>
                <a:schemeClr val="dk1"/>
              </a:buClr>
              <a:buSzPts val="1400"/>
              <a:buFont typeface="Arial" panose="020B0604020202020204" pitchFamily="34" charset="0"/>
              <a:buChar char="•"/>
            </a:pPr>
            <a:r>
              <a:rPr lang="en-US" sz="900" dirty="0">
                <a:hlinkClick r:id="rId5"/>
              </a:rPr>
              <a:t>https://www.elsevier.com/solutions/scopus/how-scopus-works/content</a:t>
            </a:r>
            <a:endParaRPr lang="en-US" sz="900" dirty="0"/>
          </a:p>
          <a:p>
            <a:pPr marL="265113" marR="0" lvl="0" indent="-65088" algn="just" rtl="0">
              <a:lnSpc>
                <a:spcPct val="115000"/>
              </a:lnSpc>
              <a:spcAft>
                <a:spcPts val="0"/>
              </a:spcAft>
              <a:buClr>
                <a:schemeClr val="dk1"/>
              </a:buClr>
              <a:buSzPts val="1400"/>
              <a:buFont typeface="Arial" panose="020B0604020202020204" pitchFamily="34" charset="0"/>
              <a:buChar char="•"/>
            </a:pPr>
            <a:r>
              <a:rPr lang="en-US" sz="900" dirty="0">
                <a:hlinkClick r:id="rId6"/>
              </a:rPr>
              <a:t>https://clarivate.com/webofsciencegroup/solutions/webofscience-core-collection/journal-selection-process/</a:t>
            </a:r>
            <a:endParaRPr lang="en-US" sz="900" dirty="0"/>
          </a:p>
          <a:p>
            <a:pPr marL="265113" marR="0" lvl="0" indent="-65088" algn="just" rtl="0">
              <a:lnSpc>
                <a:spcPct val="115000"/>
              </a:lnSpc>
              <a:spcAft>
                <a:spcPts val="0"/>
              </a:spcAft>
              <a:buClr>
                <a:schemeClr val="dk1"/>
              </a:buClr>
              <a:buSzPts val="1400"/>
              <a:buFont typeface="Arial" panose="020B0604020202020204" pitchFamily="34" charset="0"/>
              <a:buChar char="•"/>
            </a:pPr>
            <a:r>
              <a:rPr lang="en-US" sz="900" dirty="0">
                <a:hlinkClick r:id="rId7"/>
              </a:rPr>
              <a:t>https://sinta.kemdikbud.go.id/</a:t>
            </a:r>
            <a:endParaRPr lang="en-US" sz="900" dirty="0"/>
          </a:p>
          <a:p>
            <a:pPr marL="265113" marR="0" lvl="0" indent="-65088" algn="just" rtl="0">
              <a:lnSpc>
                <a:spcPct val="115000"/>
              </a:lnSpc>
              <a:spcAft>
                <a:spcPts val="0"/>
              </a:spcAft>
              <a:buClr>
                <a:schemeClr val="dk1"/>
              </a:buClr>
              <a:buSzPts val="1400"/>
              <a:buFont typeface="Arial" panose="020B0604020202020204" pitchFamily="34" charset="0"/>
              <a:buChar char="•"/>
            </a:pPr>
            <a:r>
              <a:rPr lang="en-US" sz="900" dirty="0"/>
              <a:t>Hirsch, J. E. (2005). "An index to quantify an individual’s scientific research output." </a:t>
            </a:r>
            <a:r>
              <a:rPr lang="en-US" sz="900" i="1" dirty="0"/>
              <a:t>Proceedings of the National Academy of Sciences, 102</a:t>
            </a:r>
            <a:r>
              <a:rPr lang="en-US" sz="900" dirty="0"/>
              <a:t>(46), 16569–16572.</a:t>
            </a:r>
          </a:p>
          <a:p>
            <a:pPr marL="265113" marR="0" lvl="0" indent="-65088" algn="just" rtl="0">
              <a:lnSpc>
                <a:spcPct val="115000"/>
              </a:lnSpc>
              <a:spcAft>
                <a:spcPts val="0"/>
              </a:spcAft>
              <a:buClr>
                <a:schemeClr val="dk1"/>
              </a:buClr>
              <a:buSzPts val="1400"/>
              <a:buFont typeface="Arial" panose="020B0604020202020204" pitchFamily="34" charset="0"/>
              <a:buChar char="•"/>
            </a:pPr>
            <a:r>
              <a:rPr lang="en-US" sz="900" dirty="0" err="1"/>
              <a:t>Bornmann</a:t>
            </a:r>
            <a:r>
              <a:rPr lang="en-US" sz="900" dirty="0"/>
              <a:t>, L., &amp; Daniel, H. D. (2008). "What do citation counts measure? A review of studies on citing behavior." </a:t>
            </a:r>
            <a:r>
              <a:rPr lang="en-US" sz="900" i="1" dirty="0"/>
              <a:t>Journal of Documentation, 64</a:t>
            </a:r>
            <a:r>
              <a:rPr lang="en-US" sz="900" dirty="0"/>
              <a:t>(1), 45–80.</a:t>
            </a:r>
          </a:p>
          <a:p>
            <a:pPr marL="265113" marR="0" lvl="0" indent="-65088" algn="just" rtl="0">
              <a:lnSpc>
                <a:spcPct val="115000"/>
              </a:lnSpc>
              <a:spcAft>
                <a:spcPts val="0"/>
              </a:spcAft>
              <a:buClr>
                <a:schemeClr val="dk1"/>
              </a:buClr>
              <a:buSzPts val="1400"/>
              <a:buFont typeface="Arial" panose="020B0604020202020204" pitchFamily="34" charset="0"/>
              <a:buChar char="•"/>
            </a:pPr>
            <a:r>
              <a:rPr lang="en-US" sz="900" dirty="0" err="1"/>
              <a:t>Zupic</a:t>
            </a:r>
            <a:r>
              <a:rPr lang="en-US" sz="900" dirty="0"/>
              <a:t>, I., &amp; </a:t>
            </a:r>
            <a:r>
              <a:rPr lang="en-US" sz="900" dirty="0" err="1"/>
              <a:t>Čater</a:t>
            </a:r>
            <a:r>
              <a:rPr lang="en-US" sz="900" dirty="0"/>
              <a:t>, T. (2015). "Bibliometric methods in management and organization." </a:t>
            </a:r>
            <a:r>
              <a:rPr lang="en-US" sz="900" i="1" dirty="0"/>
              <a:t>Organizational Research Methods, 18</a:t>
            </a:r>
            <a:r>
              <a:rPr lang="en-US" sz="900" dirty="0"/>
              <a:t>(3), 429–472.</a:t>
            </a:r>
          </a:p>
          <a:p>
            <a:pPr marL="265113" marR="0" lvl="0" indent="-65088" algn="just" rtl="0">
              <a:lnSpc>
                <a:spcPct val="115000"/>
              </a:lnSpc>
              <a:spcAft>
                <a:spcPts val="0"/>
              </a:spcAft>
              <a:buClr>
                <a:schemeClr val="dk1"/>
              </a:buClr>
              <a:buSzPts val="1400"/>
              <a:buFont typeface="Arial" panose="020B0604020202020204" pitchFamily="34" charset="0"/>
              <a:buChar char="•"/>
            </a:pPr>
            <a:r>
              <a:rPr lang="en-US" sz="900" dirty="0"/>
              <a:t>Small, H. (1973). "Co-citation in the scientific literature: A new measure of the relationship between two documents." </a:t>
            </a:r>
            <a:r>
              <a:rPr lang="en-US" sz="900" i="1" dirty="0"/>
              <a:t>Journal of the American Society for Information Science, 24</a:t>
            </a:r>
            <a:r>
              <a:rPr lang="en-US" sz="900" dirty="0"/>
              <a:t>(4), 265–269.</a:t>
            </a:r>
          </a:p>
          <a:p>
            <a:pPr marL="265113" marR="0" lvl="0" indent="-65088" algn="just" rtl="0">
              <a:lnSpc>
                <a:spcPct val="115000"/>
              </a:lnSpc>
              <a:spcAft>
                <a:spcPts val="0"/>
              </a:spcAft>
              <a:buClr>
                <a:schemeClr val="dk1"/>
              </a:buClr>
              <a:buSzPts val="1400"/>
              <a:buFont typeface="Arial" panose="020B0604020202020204" pitchFamily="34" charset="0"/>
              <a:buChar char="•"/>
            </a:pPr>
            <a:r>
              <a:rPr lang="en-US" sz="900" dirty="0" err="1"/>
              <a:t>Glänzel</a:t>
            </a:r>
            <a:r>
              <a:rPr lang="en-US" sz="900" dirty="0"/>
              <a:t>, W., &amp; Schubert, A. (2004). "Analyzing scientific networks through co-authorship." </a:t>
            </a:r>
            <a:r>
              <a:rPr lang="en-US" sz="900" i="1" dirty="0"/>
              <a:t>Handbook of Quantitative Science and Technology Research</a:t>
            </a:r>
            <a:r>
              <a:rPr lang="en-US" sz="900" dirty="0"/>
              <a:t>, 257–276.</a:t>
            </a:r>
          </a:p>
          <a:p>
            <a:pPr marL="265113" marR="0" lvl="0" indent="-65088" algn="just" rtl="0">
              <a:lnSpc>
                <a:spcPct val="115000"/>
              </a:lnSpc>
              <a:spcAft>
                <a:spcPts val="0"/>
              </a:spcAft>
              <a:buClr>
                <a:schemeClr val="dk1"/>
              </a:buClr>
              <a:buSzPts val="1400"/>
              <a:buFont typeface="Arial" panose="020B0604020202020204" pitchFamily="34" charset="0"/>
              <a:buChar char="•"/>
            </a:pPr>
            <a:r>
              <a:rPr lang="en-US" sz="900" dirty="0"/>
              <a:t>Katz, J. S., &amp; Martin, B. R. (1997). "What is research collaboration?" </a:t>
            </a:r>
            <a:r>
              <a:rPr lang="en-US" sz="900" i="1" dirty="0"/>
              <a:t>Research Policy, 26</a:t>
            </a:r>
            <a:r>
              <a:rPr lang="en-US" sz="900" dirty="0"/>
              <a:t>(1), 1–18.</a:t>
            </a:r>
          </a:p>
          <a:p>
            <a:pPr marL="265113" marR="0" lvl="0" indent="-65088" algn="just" rtl="0">
              <a:lnSpc>
                <a:spcPct val="115000"/>
              </a:lnSpc>
              <a:spcAft>
                <a:spcPts val="0"/>
              </a:spcAft>
              <a:buClr>
                <a:schemeClr val="dk1"/>
              </a:buClr>
              <a:buSzPts val="1400"/>
              <a:buFont typeface="Arial" panose="020B0604020202020204" pitchFamily="34" charset="0"/>
              <a:buChar char="•"/>
            </a:pPr>
            <a:r>
              <a:rPr lang="en-US" sz="900" dirty="0"/>
              <a:t>Moed, H. F. (2005). </a:t>
            </a:r>
            <a:r>
              <a:rPr lang="en-US" sz="900" i="1" dirty="0"/>
              <a:t>Citation Analysis in Research Evaluation</a:t>
            </a:r>
            <a:r>
              <a:rPr lang="en-US" sz="900" dirty="0"/>
              <a:t>. Springer.</a:t>
            </a:r>
          </a:p>
          <a:p>
            <a:pPr marL="265113" marR="0" lvl="0" indent="-65088" algn="just" rtl="0">
              <a:lnSpc>
                <a:spcPct val="115000"/>
              </a:lnSpc>
              <a:spcAft>
                <a:spcPts val="0"/>
              </a:spcAft>
              <a:buClr>
                <a:schemeClr val="dk1"/>
              </a:buClr>
              <a:buSzPts val="1400"/>
              <a:buFont typeface="Arial" panose="020B0604020202020204" pitchFamily="34" charset="0"/>
              <a:buChar char="•"/>
            </a:pPr>
            <a:r>
              <a:rPr lang="en-US" sz="900" dirty="0"/>
              <a:t>van </a:t>
            </a:r>
            <a:r>
              <a:rPr lang="en-US" sz="900" dirty="0" err="1"/>
              <a:t>Raan</a:t>
            </a:r>
            <a:r>
              <a:rPr lang="en-US" sz="900" dirty="0"/>
              <a:t>, A. F. J. (2005). "Fatal attraction: Conceptual and methodological problems in the ranking of universities by bibliometric methods." </a:t>
            </a:r>
            <a:r>
              <a:rPr lang="en-US" sz="900" i="1" dirty="0" err="1"/>
              <a:t>Scientometrics</a:t>
            </a:r>
            <a:r>
              <a:rPr lang="en-US" sz="900" i="1" dirty="0"/>
              <a:t>, 62</a:t>
            </a:r>
            <a:r>
              <a:rPr lang="en-US" sz="900" dirty="0"/>
              <a:t>(1), 133–143.</a:t>
            </a:r>
            <a:endParaRPr sz="900" dirty="0">
              <a:solidFill>
                <a:schemeClr val="dk1"/>
              </a:solidFill>
              <a:latin typeface="Outfit"/>
              <a:ea typeface="Outfit"/>
              <a:cs typeface="Outfit"/>
              <a:sym typeface="Outfi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4">
          <a:extLst>
            <a:ext uri="{FF2B5EF4-FFF2-40B4-BE49-F238E27FC236}">
              <a16:creationId xmlns:a16="http://schemas.microsoft.com/office/drawing/2014/main" id="{CD44C296-8194-3779-21B2-04B468DECF30}"/>
            </a:ext>
          </a:extLst>
        </p:cNvPr>
        <p:cNvGrpSpPr/>
        <p:nvPr/>
      </p:nvGrpSpPr>
      <p:grpSpPr>
        <a:xfrm>
          <a:off x="0" y="0"/>
          <a:ext cx="0" cy="0"/>
          <a:chOff x="0" y="0"/>
          <a:chExt cx="0" cy="0"/>
        </a:xfrm>
      </p:grpSpPr>
      <p:sp>
        <p:nvSpPr>
          <p:cNvPr id="485" name="Google Shape;485;p55">
            <a:extLst>
              <a:ext uri="{FF2B5EF4-FFF2-40B4-BE49-F238E27FC236}">
                <a16:creationId xmlns:a16="http://schemas.microsoft.com/office/drawing/2014/main" id="{0169E549-D8DC-C0D8-8091-88FA6235112F}"/>
              </a:ext>
            </a:extLst>
          </p:cNvPr>
          <p:cNvSpPr txBox="1">
            <a:spLocks noGrp="1"/>
          </p:cNvSpPr>
          <p:nvPr>
            <p:ph type="ctrTitle"/>
          </p:nvPr>
        </p:nvSpPr>
        <p:spPr>
          <a:xfrm>
            <a:off x="4572000" y="1335300"/>
            <a:ext cx="4281300" cy="24729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a:latin typeface="Outfit SemiBold"/>
                <a:ea typeface="Outfit SemiBold"/>
                <a:cs typeface="Outfit SemiBold"/>
                <a:sym typeface="Outfit SemiBold"/>
              </a:rPr>
              <a:t>Thank You</a:t>
            </a:r>
            <a:endParaRPr sz="4800">
              <a:latin typeface="Outfit SemiBold"/>
              <a:ea typeface="Outfit SemiBold"/>
              <a:cs typeface="Outfit SemiBold"/>
              <a:sym typeface="Outfit SemiBold"/>
            </a:endParaRPr>
          </a:p>
        </p:txBody>
      </p:sp>
      <p:grpSp>
        <p:nvGrpSpPr>
          <p:cNvPr id="486" name="Google Shape;486;p55">
            <a:extLst>
              <a:ext uri="{FF2B5EF4-FFF2-40B4-BE49-F238E27FC236}">
                <a16:creationId xmlns:a16="http://schemas.microsoft.com/office/drawing/2014/main" id="{A7C1BC0B-2637-B2B4-235E-E49DA496E292}"/>
              </a:ext>
            </a:extLst>
          </p:cNvPr>
          <p:cNvGrpSpPr/>
          <p:nvPr/>
        </p:nvGrpSpPr>
        <p:grpSpPr>
          <a:xfrm>
            <a:off x="150" y="-214137"/>
            <a:ext cx="2765049" cy="2690788"/>
            <a:chOff x="9584423" y="-302694"/>
            <a:chExt cx="4822200" cy="4822200"/>
          </a:xfrm>
        </p:grpSpPr>
        <p:sp>
          <p:nvSpPr>
            <p:cNvPr id="487" name="Google Shape;487;p55">
              <a:extLst>
                <a:ext uri="{FF2B5EF4-FFF2-40B4-BE49-F238E27FC236}">
                  <a16:creationId xmlns:a16="http://schemas.microsoft.com/office/drawing/2014/main" id="{DAF1B1D5-EFA2-CE19-562C-DABC6E66EA8E}"/>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8" name="Google Shape;488;p55">
              <a:extLst>
                <a:ext uri="{FF2B5EF4-FFF2-40B4-BE49-F238E27FC236}">
                  <a16:creationId xmlns:a16="http://schemas.microsoft.com/office/drawing/2014/main" id="{C27A5B98-0465-9D2F-1737-B955D102E79E}"/>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9" name="Google Shape;489;p55">
              <a:extLst>
                <a:ext uri="{FF2B5EF4-FFF2-40B4-BE49-F238E27FC236}">
                  <a16:creationId xmlns:a16="http://schemas.microsoft.com/office/drawing/2014/main" id="{49A1E530-F1B9-8841-82B8-4C43C81200F6}"/>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0" name="Google Shape;490;p55">
              <a:extLst>
                <a:ext uri="{FF2B5EF4-FFF2-40B4-BE49-F238E27FC236}">
                  <a16:creationId xmlns:a16="http://schemas.microsoft.com/office/drawing/2014/main" id="{4827EDF3-E3AE-F04F-78EF-7093C28E09E2}"/>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491" name="Google Shape;491;p55">
            <a:extLst>
              <a:ext uri="{FF2B5EF4-FFF2-40B4-BE49-F238E27FC236}">
                <a16:creationId xmlns:a16="http://schemas.microsoft.com/office/drawing/2014/main" id="{E62C7637-4701-A7CC-BCF2-B6AFA354090D}"/>
              </a:ext>
            </a:extLst>
          </p:cNvPr>
          <p:cNvGrpSpPr/>
          <p:nvPr/>
        </p:nvGrpSpPr>
        <p:grpSpPr>
          <a:xfrm>
            <a:off x="-840799" y="1115920"/>
            <a:ext cx="5794241" cy="5793661"/>
            <a:chOff x="4094945" y="667082"/>
            <a:chExt cx="5795400" cy="5795400"/>
          </a:xfrm>
        </p:grpSpPr>
        <p:sp>
          <p:nvSpPr>
            <p:cNvPr id="492" name="Google Shape;492;p55">
              <a:extLst>
                <a:ext uri="{FF2B5EF4-FFF2-40B4-BE49-F238E27FC236}">
                  <a16:creationId xmlns:a16="http://schemas.microsoft.com/office/drawing/2014/main" id="{4E745B64-98FC-ACFA-CFA2-A55B342966BE}"/>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3" name="Google Shape;493;p55">
              <a:extLst>
                <a:ext uri="{FF2B5EF4-FFF2-40B4-BE49-F238E27FC236}">
                  <a16:creationId xmlns:a16="http://schemas.microsoft.com/office/drawing/2014/main" id="{3364DF77-6A32-4C74-87F3-10A26287DFF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4" name="Google Shape;494;p55">
              <a:extLst>
                <a:ext uri="{FF2B5EF4-FFF2-40B4-BE49-F238E27FC236}">
                  <a16:creationId xmlns:a16="http://schemas.microsoft.com/office/drawing/2014/main" id="{1964A3EB-71CF-131B-3912-33000319833F}"/>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5" name="Google Shape;495;p55">
              <a:extLst>
                <a:ext uri="{FF2B5EF4-FFF2-40B4-BE49-F238E27FC236}">
                  <a16:creationId xmlns:a16="http://schemas.microsoft.com/office/drawing/2014/main" id="{42655759-2F2D-6B08-AC54-C53C664C935D}"/>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496" name="Google Shape;496;p55">
            <a:extLst>
              <a:ext uri="{FF2B5EF4-FFF2-40B4-BE49-F238E27FC236}">
                <a16:creationId xmlns:a16="http://schemas.microsoft.com/office/drawing/2014/main" id="{EB8CA6DF-38EA-0D8E-D206-2DBBA5D3BFBF}"/>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297535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40"/>
          <p:cNvSpPr/>
          <p:nvPr/>
        </p:nvSpPr>
        <p:spPr>
          <a:xfrm rot="-3576210">
            <a:off x="-547576" y="-2387832"/>
            <a:ext cx="3913189" cy="3913296"/>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pic>
        <p:nvPicPr>
          <p:cNvPr id="208" name="Google Shape;208;p40"/>
          <p:cNvPicPr preferRelativeResize="0"/>
          <p:nvPr/>
        </p:nvPicPr>
        <p:blipFill>
          <a:blip r:embed="rId4">
            <a:alphaModFix/>
          </a:blip>
          <a:stretch>
            <a:fillRect/>
          </a:stretch>
        </p:blipFill>
        <p:spPr>
          <a:xfrm>
            <a:off x="7624525" y="276637"/>
            <a:ext cx="1184649" cy="358628"/>
          </a:xfrm>
          <a:prstGeom prst="rect">
            <a:avLst/>
          </a:prstGeom>
          <a:noFill/>
          <a:ln>
            <a:noFill/>
          </a:ln>
        </p:spPr>
      </p:pic>
      <p:sp>
        <p:nvSpPr>
          <p:cNvPr id="209" name="Google Shape;209;p40"/>
          <p:cNvSpPr txBox="1"/>
          <p:nvPr/>
        </p:nvSpPr>
        <p:spPr>
          <a:xfrm>
            <a:off x="503598" y="2773182"/>
            <a:ext cx="3000000" cy="627577"/>
          </a:xfrm>
          <a:prstGeom prst="rect">
            <a:avLst/>
          </a:prstGeom>
          <a:noFill/>
          <a:ln>
            <a:noFill/>
          </a:ln>
        </p:spPr>
        <p:txBody>
          <a:bodyPr spcFirstLastPara="1" wrap="square" lIns="91425" tIns="91425" rIns="91425" bIns="91425" anchor="t" anchorCtr="0">
            <a:spAutoFit/>
          </a:bodyPr>
          <a:lstStyle/>
          <a:p>
            <a:pPr marL="0" lvl="0" indent="0" algn="l" rtl="0">
              <a:lnSpc>
                <a:spcPct val="135000"/>
              </a:lnSpc>
              <a:spcBef>
                <a:spcPts val="700"/>
              </a:spcBef>
              <a:spcAft>
                <a:spcPts val="0"/>
              </a:spcAft>
              <a:buNone/>
            </a:pPr>
            <a:r>
              <a:rPr lang="en" sz="1700" dirty="0">
                <a:solidFill>
                  <a:srgbClr val="48A8C4"/>
                </a:solidFill>
                <a:latin typeface="Outfit"/>
                <a:ea typeface="Outfit"/>
                <a:cs typeface="Outfit"/>
                <a:sym typeface="Outfit"/>
              </a:rPr>
              <a:t>Education</a:t>
            </a:r>
            <a:endParaRPr sz="1600" dirty="0">
              <a:solidFill>
                <a:srgbClr val="48A8C4"/>
              </a:solidFill>
              <a:latin typeface="Outfit"/>
              <a:ea typeface="Outfit"/>
              <a:cs typeface="Outfit"/>
              <a:sym typeface="Outfit"/>
            </a:endParaRPr>
          </a:p>
        </p:txBody>
      </p:sp>
      <p:sp>
        <p:nvSpPr>
          <p:cNvPr id="210" name="Google Shape;210;p40"/>
          <p:cNvSpPr txBox="1"/>
          <p:nvPr/>
        </p:nvSpPr>
        <p:spPr>
          <a:xfrm>
            <a:off x="503599" y="2326775"/>
            <a:ext cx="3386913" cy="577051"/>
          </a:xfrm>
          <a:prstGeom prst="rect">
            <a:avLst/>
          </a:prstGeom>
          <a:noFill/>
          <a:ln>
            <a:noFill/>
          </a:ln>
        </p:spPr>
        <p:txBody>
          <a:bodyPr spcFirstLastPara="1" wrap="square" lIns="91425" tIns="91425" rIns="91425" bIns="91425" anchor="t" anchorCtr="0">
            <a:spAutoFit/>
          </a:bodyPr>
          <a:lstStyle/>
          <a:p>
            <a:pPr marL="0" lvl="0" indent="0" algn="l" rtl="0">
              <a:lnSpc>
                <a:spcPct val="85000"/>
              </a:lnSpc>
              <a:spcBef>
                <a:spcPts val="0"/>
              </a:spcBef>
              <a:spcAft>
                <a:spcPts val="0"/>
              </a:spcAft>
              <a:buNone/>
            </a:pPr>
            <a:r>
              <a:rPr lang="en" sz="3000" dirty="0">
                <a:latin typeface="Outfit"/>
                <a:ea typeface="Outfit"/>
                <a:cs typeface="Outfit"/>
                <a:sym typeface="Outfit"/>
              </a:rPr>
              <a:t>Fajri Ilham Mughni</a:t>
            </a:r>
            <a:endParaRPr sz="3000" dirty="0">
              <a:solidFill>
                <a:srgbClr val="000000"/>
              </a:solidFill>
              <a:latin typeface="Outfit"/>
              <a:ea typeface="Outfit"/>
              <a:cs typeface="Outfit"/>
              <a:sym typeface="Outfit"/>
            </a:endParaRPr>
          </a:p>
        </p:txBody>
      </p:sp>
      <p:sp>
        <p:nvSpPr>
          <p:cNvPr id="211" name="Google Shape;211;p40"/>
          <p:cNvSpPr txBox="1"/>
          <p:nvPr/>
        </p:nvSpPr>
        <p:spPr>
          <a:xfrm>
            <a:off x="624895" y="3151636"/>
            <a:ext cx="3490439"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Data Science </a:t>
            </a:r>
            <a:r>
              <a:rPr lang="en" i="1" dirty="0">
                <a:latin typeface="Outfit"/>
                <a:ea typeface="Outfit"/>
                <a:cs typeface="Outfit"/>
                <a:sym typeface="Outfit"/>
              </a:rPr>
              <a:t>Student @ DBB Batch 29</a:t>
            </a:r>
          </a:p>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Geological E</a:t>
            </a:r>
            <a:r>
              <a:rPr lang="en" i="1" dirty="0">
                <a:latin typeface="Outfit"/>
                <a:ea typeface="Outfit"/>
                <a:cs typeface="Outfit"/>
                <a:sym typeface="Outfit"/>
              </a:rPr>
              <a:t>ng. Graduate @ ITB 2018</a:t>
            </a:r>
            <a:endParaRPr sz="1400" i="1" dirty="0">
              <a:solidFill>
                <a:srgbClr val="000000"/>
              </a:solidFill>
              <a:latin typeface="Outfit"/>
              <a:ea typeface="Outfit"/>
              <a:cs typeface="Outfit"/>
              <a:sym typeface="Outfit"/>
            </a:endParaRPr>
          </a:p>
        </p:txBody>
      </p:sp>
      <p:pic>
        <p:nvPicPr>
          <p:cNvPr id="212" name="Google Shape;212;p40"/>
          <p:cNvPicPr preferRelativeResize="0"/>
          <p:nvPr/>
        </p:nvPicPr>
        <p:blipFill>
          <a:blip r:embed="rId4">
            <a:alphaModFix/>
          </a:blip>
          <a:stretch>
            <a:fillRect/>
          </a:stretch>
        </p:blipFill>
        <p:spPr>
          <a:xfrm>
            <a:off x="7624525" y="276637"/>
            <a:ext cx="1184649" cy="358628"/>
          </a:xfrm>
          <a:prstGeom prst="rect">
            <a:avLst/>
          </a:prstGeom>
          <a:noFill/>
          <a:ln>
            <a:noFill/>
          </a:ln>
        </p:spPr>
      </p:pic>
      <p:pic>
        <p:nvPicPr>
          <p:cNvPr id="213" name="Google Shape;213;p40"/>
          <p:cNvPicPr preferRelativeResize="0"/>
          <p:nvPr/>
        </p:nvPicPr>
        <p:blipFill rotWithShape="1">
          <a:blip r:embed="rId5">
            <a:alphaModFix/>
          </a:blip>
          <a:srcRect/>
          <a:stretch/>
        </p:blipFill>
        <p:spPr>
          <a:xfrm>
            <a:off x="7629449" y="275964"/>
            <a:ext cx="1184241" cy="359952"/>
          </a:xfrm>
          <a:prstGeom prst="rect">
            <a:avLst/>
          </a:prstGeom>
          <a:noFill/>
          <a:ln>
            <a:noFill/>
          </a:ln>
        </p:spPr>
      </p:pic>
      <p:sp>
        <p:nvSpPr>
          <p:cNvPr id="214" name="Google Shape;214;p40"/>
          <p:cNvSpPr txBox="1"/>
          <p:nvPr/>
        </p:nvSpPr>
        <p:spPr>
          <a:xfrm>
            <a:off x="503591" y="4004624"/>
            <a:ext cx="30783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latin typeface="Outfit SemiBold"/>
                <a:ea typeface="Outfit SemiBold"/>
                <a:cs typeface="Outfit SemiBold"/>
                <a:sym typeface="Outfit SemiBold"/>
              </a:rPr>
              <a:t>LinkedIn:</a:t>
            </a:r>
            <a:endParaRPr sz="1400" i="1" dirty="0">
              <a:latin typeface="Outfit SemiBold"/>
              <a:ea typeface="Outfit SemiBold"/>
              <a:cs typeface="Outfit SemiBold"/>
              <a:sym typeface="Outfit SemiBold"/>
            </a:endParaRPr>
          </a:p>
          <a:p>
            <a:pPr marL="0" lvl="0" indent="0" algn="l" rtl="0">
              <a:lnSpc>
                <a:spcPct val="115000"/>
              </a:lnSpc>
              <a:spcBef>
                <a:spcPts val="0"/>
              </a:spcBef>
              <a:spcAft>
                <a:spcPts val="0"/>
              </a:spcAft>
              <a:buNone/>
            </a:pPr>
            <a:r>
              <a:rPr lang="en" i="1" u="sng" dirty="0">
                <a:solidFill>
                  <a:schemeClr val="hlink"/>
                </a:solidFill>
                <a:latin typeface="Outfit"/>
                <a:ea typeface="Outfit"/>
                <a:cs typeface="Outfit"/>
                <a:sym typeface="Outfit"/>
                <a:hlinkClick r:id="rId6"/>
              </a:rPr>
              <a:t>Fajri Ilham Mughni</a:t>
            </a:r>
            <a:endParaRPr sz="1400" i="1" dirty="0">
              <a:latin typeface="Outfit"/>
              <a:ea typeface="Outfit"/>
              <a:cs typeface="Outfit"/>
              <a:sym typeface="Outfit"/>
            </a:endParaRPr>
          </a:p>
        </p:txBody>
      </p:sp>
      <p:sp>
        <p:nvSpPr>
          <p:cNvPr id="215" name="Google Shape;215;p40"/>
          <p:cNvSpPr/>
          <p:nvPr/>
        </p:nvSpPr>
        <p:spPr>
          <a:xfrm rot="-4242174">
            <a:off x="8037854" y="2354407"/>
            <a:ext cx="2301292" cy="2301476"/>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16" name="Google Shape;216;p40"/>
          <p:cNvSpPr/>
          <p:nvPr/>
        </p:nvSpPr>
        <p:spPr>
          <a:xfrm rot="-1973905">
            <a:off x="8404935" y="4306667"/>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nvGrpSpPr>
          <p:cNvPr id="218" name="Google Shape;218;p40"/>
          <p:cNvGrpSpPr/>
          <p:nvPr/>
        </p:nvGrpSpPr>
        <p:grpSpPr>
          <a:xfrm>
            <a:off x="4405048" y="3146220"/>
            <a:ext cx="3725235" cy="592838"/>
            <a:chOff x="571335" y="2048451"/>
            <a:chExt cx="4623600" cy="593016"/>
          </a:xfrm>
        </p:grpSpPr>
        <p:sp>
          <p:nvSpPr>
            <p:cNvPr id="219" name="Google Shape;219;p40"/>
            <p:cNvSpPr txBox="1"/>
            <p:nvPr/>
          </p:nvSpPr>
          <p:spPr>
            <a:xfrm>
              <a:off x="571335" y="2279751"/>
              <a:ext cx="4623600" cy="3617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dirty="0">
                  <a:latin typeface="Outfit"/>
                  <a:ea typeface="Outfit"/>
                  <a:cs typeface="Outfit"/>
                  <a:sym typeface="Outfit"/>
                </a:rPr>
                <a:t>at Husky-CNOOC Madura Ltd. (2024 – present)</a:t>
              </a:r>
              <a:endParaRPr sz="1000" dirty="0">
                <a:solidFill>
                  <a:srgbClr val="000000"/>
                </a:solidFill>
                <a:latin typeface="Outfit"/>
                <a:ea typeface="Outfit"/>
                <a:cs typeface="Outfit"/>
                <a:sym typeface="Outfit"/>
              </a:endParaRPr>
            </a:p>
          </p:txBody>
        </p:sp>
        <p:sp>
          <p:nvSpPr>
            <p:cNvPr id="220" name="Google Shape;220;p40"/>
            <p:cNvSpPr txBox="1"/>
            <p:nvPr/>
          </p:nvSpPr>
          <p:spPr>
            <a:xfrm>
              <a:off x="571335" y="2048451"/>
              <a:ext cx="4623600" cy="39712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latin typeface="Outfit"/>
                  <a:ea typeface="Outfit"/>
                  <a:cs typeface="Outfit"/>
                  <a:sym typeface="Outfit"/>
                </a:rPr>
                <a:t>Subsurface Data Management, Jr. Consultant</a:t>
              </a:r>
              <a:endParaRPr sz="1200" dirty="0">
                <a:solidFill>
                  <a:srgbClr val="000000"/>
                </a:solidFill>
                <a:latin typeface="Outfit"/>
                <a:ea typeface="Outfit"/>
                <a:cs typeface="Outfit"/>
                <a:sym typeface="Outfit"/>
              </a:endParaRPr>
            </a:p>
          </p:txBody>
        </p:sp>
      </p:grpSp>
      <p:sp>
        <p:nvSpPr>
          <p:cNvPr id="221" name="Google Shape;221;p40"/>
          <p:cNvSpPr/>
          <p:nvPr/>
        </p:nvSpPr>
        <p:spPr>
          <a:xfrm>
            <a:off x="4320683" y="3282303"/>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227" name="Google Shape;227;p40"/>
          <p:cNvSpPr txBox="1"/>
          <p:nvPr/>
        </p:nvSpPr>
        <p:spPr>
          <a:xfrm>
            <a:off x="4320677" y="3955399"/>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My writing</a:t>
            </a:r>
            <a:r>
              <a:rPr lang="en" sz="1400" i="1" dirty="0">
                <a:latin typeface="Outfit SemiBold"/>
                <a:ea typeface="Outfit SemiBold"/>
                <a:cs typeface="Outfit SemiBold"/>
                <a:sym typeface="Outfit SemiBold"/>
              </a:rPr>
              <a:t>:</a:t>
            </a:r>
            <a:endParaRPr sz="1400" dirty="0">
              <a:latin typeface="Outfit SemiBold"/>
              <a:ea typeface="Outfit SemiBold"/>
              <a:cs typeface="Outfit SemiBold"/>
              <a:sym typeface="Outfit SemiBold"/>
            </a:endParaRPr>
          </a:p>
        </p:txBody>
      </p:sp>
      <p:sp>
        <p:nvSpPr>
          <p:cNvPr id="228" name="Google Shape;228;p40"/>
          <p:cNvSpPr txBox="1"/>
          <p:nvPr/>
        </p:nvSpPr>
        <p:spPr>
          <a:xfrm>
            <a:off x="4320677" y="2899901"/>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What do I do</a:t>
            </a:r>
            <a:r>
              <a:rPr lang="en" sz="1400" i="1" dirty="0">
                <a:latin typeface="Outfit SemiBold"/>
                <a:ea typeface="Outfit SemiBold"/>
                <a:cs typeface="Outfit SemiBold"/>
                <a:sym typeface="Outfit SemiBold"/>
              </a:rPr>
              <a:t>:</a:t>
            </a:r>
            <a:endParaRPr sz="1400" i="1" dirty="0">
              <a:latin typeface="Outfit SemiBold"/>
              <a:ea typeface="Outfit SemiBold"/>
              <a:cs typeface="Outfit SemiBold"/>
              <a:sym typeface="Outfit SemiBold"/>
            </a:endParaRPr>
          </a:p>
        </p:txBody>
      </p:sp>
      <p:sp>
        <p:nvSpPr>
          <p:cNvPr id="229" name="Google Shape;229;p40">
            <a:hlinkClick r:id="rId7"/>
          </p:cNvPr>
          <p:cNvSpPr txBox="1"/>
          <p:nvPr/>
        </p:nvSpPr>
        <p:spPr>
          <a:xfrm>
            <a:off x="4405048" y="4287779"/>
            <a:ext cx="3725100" cy="3970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solidFill>
                  <a:schemeClr val="hlink"/>
                </a:solidFill>
                <a:uFill>
                  <a:noFill/>
                </a:uFill>
                <a:latin typeface="Outfit"/>
                <a:ea typeface="Outfit"/>
                <a:cs typeface="Outfit"/>
                <a:sym typeface="Outfit"/>
                <a:hlinkClick r:id="rId7"/>
              </a:rPr>
              <a:t>Medium</a:t>
            </a:r>
            <a:endParaRPr sz="1200" dirty="0">
              <a:latin typeface="Outfit"/>
              <a:ea typeface="Outfit"/>
              <a:cs typeface="Outfit"/>
              <a:sym typeface="Outfit"/>
            </a:endParaRPr>
          </a:p>
        </p:txBody>
      </p:sp>
      <p:sp>
        <p:nvSpPr>
          <p:cNvPr id="230" name="Google Shape;230;p40"/>
          <p:cNvSpPr/>
          <p:nvPr/>
        </p:nvSpPr>
        <p:spPr>
          <a:xfrm>
            <a:off x="4320683" y="4423862"/>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pic>
        <p:nvPicPr>
          <p:cNvPr id="217" name="Google Shape;217;p40"/>
          <p:cNvPicPr preferRelativeResize="0"/>
          <p:nvPr/>
        </p:nvPicPr>
        <p:blipFill rotWithShape="1">
          <a:blip r:embed="rId8"/>
          <a:srcRect t="7261" b="20011"/>
          <a:stretch/>
        </p:blipFill>
        <p:spPr>
          <a:xfrm>
            <a:off x="313221" y="150556"/>
            <a:ext cx="2191593" cy="2191593"/>
          </a:xfrm>
          <a:prstGeom prst="ellipse">
            <a:avLst/>
          </a:prstGeom>
          <a:noFill/>
          <a:ln>
            <a:noFill/>
          </a:ln>
        </p:spPr>
      </p:pic>
      <p:sp>
        <p:nvSpPr>
          <p:cNvPr id="2" name="Google Shape;221;p40">
            <a:extLst>
              <a:ext uri="{FF2B5EF4-FFF2-40B4-BE49-F238E27FC236}">
                <a16:creationId xmlns:a16="http://schemas.microsoft.com/office/drawing/2014/main" id="{A1AF95AB-E85F-BE28-6F23-0E95D6045F7B}"/>
              </a:ext>
            </a:extLst>
          </p:cNvPr>
          <p:cNvSpPr/>
          <p:nvPr/>
        </p:nvSpPr>
        <p:spPr>
          <a:xfrm>
            <a:off x="590346" y="3332806"/>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3" name="Google Shape;221;p40">
            <a:extLst>
              <a:ext uri="{FF2B5EF4-FFF2-40B4-BE49-F238E27FC236}">
                <a16:creationId xmlns:a16="http://schemas.microsoft.com/office/drawing/2014/main" id="{58EAC147-B78B-7257-CE2B-B00714F7AEAC}"/>
              </a:ext>
            </a:extLst>
          </p:cNvPr>
          <p:cNvSpPr/>
          <p:nvPr/>
        </p:nvSpPr>
        <p:spPr>
          <a:xfrm>
            <a:off x="590346" y="3579618"/>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pic>
        <p:nvPicPr>
          <p:cNvPr id="253" name="Google Shape;253;p42"/>
          <p:cNvPicPr preferRelativeResize="0"/>
          <p:nvPr/>
        </p:nvPicPr>
        <p:blipFill>
          <a:blip r:embed="rId4">
            <a:alphaModFix/>
          </a:blip>
          <a:stretch>
            <a:fillRect/>
          </a:stretch>
        </p:blipFill>
        <p:spPr>
          <a:xfrm>
            <a:off x="7624525" y="276637"/>
            <a:ext cx="1184649" cy="358628"/>
          </a:xfrm>
          <a:prstGeom prst="rect">
            <a:avLst/>
          </a:prstGeom>
          <a:noFill/>
          <a:ln>
            <a:noFill/>
          </a:ln>
        </p:spPr>
      </p:pic>
      <p:sp>
        <p:nvSpPr>
          <p:cNvPr id="254" name="Google Shape;254;p42"/>
          <p:cNvSpPr/>
          <p:nvPr/>
        </p:nvSpPr>
        <p:spPr>
          <a:xfrm>
            <a:off x="2078874" y="1355025"/>
            <a:ext cx="2472681" cy="3354998"/>
          </a:xfrm>
          <a:prstGeom prst="roundRect">
            <a:avLst>
              <a:gd name="adj" fmla="val 0"/>
            </a:avLst>
          </a:prstGeom>
          <a:solidFill>
            <a:srgbClr val="48A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Outfit"/>
              <a:ea typeface="Outfit"/>
              <a:cs typeface="Outfit"/>
              <a:sym typeface="Outfit"/>
            </a:endParaRPr>
          </a:p>
        </p:txBody>
      </p:sp>
      <p:sp>
        <p:nvSpPr>
          <p:cNvPr id="255" name="Google Shape;255;p42"/>
          <p:cNvSpPr txBox="1"/>
          <p:nvPr/>
        </p:nvSpPr>
        <p:spPr>
          <a:xfrm>
            <a:off x="2295547" y="1613747"/>
            <a:ext cx="1980600" cy="83096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lt1"/>
                </a:solidFill>
                <a:latin typeface="Outfit SemiBold"/>
                <a:ea typeface="Outfit SemiBold"/>
                <a:cs typeface="Outfit SemiBold"/>
                <a:sym typeface="Outfit SemiBold"/>
              </a:rPr>
              <a:t>Data Cleaning and Manipulation with Python</a:t>
            </a:r>
            <a:endParaRPr dirty="0">
              <a:solidFill>
                <a:schemeClr val="lt1"/>
              </a:solidFill>
              <a:highlight>
                <a:srgbClr val="FFFFFF"/>
              </a:highlight>
              <a:latin typeface="Outfit SemiBold"/>
              <a:ea typeface="Outfit SemiBold"/>
              <a:cs typeface="Outfit SemiBold"/>
              <a:sym typeface="Outfit SemiBold"/>
            </a:endParaRPr>
          </a:p>
        </p:txBody>
      </p:sp>
      <p:sp>
        <p:nvSpPr>
          <p:cNvPr id="256" name="Google Shape;256;p42"/>
          <p:cNvSpPr txBox="1"/>
          <p:nvPr/>
        </p:nvSpPr>
        <p:spPr>
          <a:xfrm>
            <a:off x="2223697" y="2548547"/>
            <a:ext cx="2124300" cy="1606830"/>
          </a:xfrm>
          <a:prstGeom prst="rect">
            <a:avLst/>
          </a:prstGeom>
          <a:noFill/>
          <a:ln>
            <a:noFill/>
          </a:ln>
        </p:spPr>
        <p:txBody>
          <a:bodyPr spcFirstLastPara="1" wrap="square" lIns="0" tIns="13950" rIns="0" bIns="0" anchor="t" anchorCtr="0">
            <a:spAutoFit/>
          </a:bodyPr>
          <a:lstStyle/>
          <a:p>
            <a:pPr marL="457200" lvl="0" indent="-292100" algn="l" rtl="0">
              <a:lnSpc>
                <a:spcPct val="115000"/>
              </a:lnSpc>
              <a:spcBef>
                <a:spcPts val="0"/>
              </a:spcBef>
              <a:spcAft>
                <a:spcPts val="0"/>
              </a:spcAft>
              <a:buClr>
                <a:schemeClr val="lt1"/>
              </a:buClr>
              <a:buSzPts val="1000"/>
              <a:buFont typeface="Outfit"/>
              <a:buChar char="●"/>
            </a:pPr>
            <a:r>
              <a:rPr lang="en-US" sz="1000" dirty="0">
                <a:solidFill>
                  <a:schemeClr val="lt1"/>
                </a:solidFill>
                <a:latin typeface="Outfit"/>
                <a:ea typeface="Outfit"/>
                <a:cs typeface="Outfit"/>
                <a:sym typeface="Outfit"/>
              </a:rPr>
              <a:t>Cleaned data across dataset variations.  </a:t>
            </a:r>
          </a:p>
          <a:p>
            <a:pPr marL="457200" lvl="0" indent="-292100" algn="l" rtl="0">
              <a:lnSpc>
                <a:spcPct val="115000"/>
              </a:lnSpc>
              <a:spcBef>
                <a:spcPts val="0"/>
              </a:spcBef>
              <a:spcAft>
                <a:spcPts val="0"/>
              </a:spcAft>
              <a:buClr>
                <a:schemeClr val="lt1"/>
              </a:buClr>
              <a:buSzPts val="1000"/>
              <a:buFont typeface="Outfit"/>
              <a:buChar char="●"/>
            </a:pPr>
            <a:r>
              <a:rPr lang="en-US" sz="1000" dirty="0">
                <a:solidFill>
                  <a:schemeClr val="lt1"/>
                </a:solidFill>
                <a:latin typeface="Outfit"/>
                <a:ea typeface="Outfit"/>
                <a:cs typeface="Outfit"/>
                <a:sym typeface="Outfit"/>
              </a:rPr>
              <a:t>Analyzed and handled missing values for machine learning and exploratory analysis.  </a:t>
            </a:r>
          </a:p>
          <a:p>
            <a:pPr marL="457200" lvl="0" indent="-292100" algn="l" rtl="0">
              <a:lnSpc>
                <a:spcPct val="115000"/>
              </a:lnSpc>
              <a:spcBef>
                <a:spcPts val="0"/>
              </a:spcBef>
              <a:spcAft>
                <a:spcPts val="0"/>
              </a:spcAft>
              <a:buClr>
                <a:schemeClr val="lt1"/>
              </a:buClr>
              <a:buSzPts val="1000"/>
              <a:buFont typeface="Outfit"/>
              <a:buChar char="●"/>
            </a:pPr>
            <a:r>
              <a:rPr lang="en-US" sz="1000" dirty="0">
                <a:solidFill>
                  <a:schemeClr val="lt1"/>
                </a:solidFill>
                <a:latin typeface="Outfit"/>
                <a:ea typeface="Outfit"/>
                <a:cs typeface="Outfit"/>
                <a:sym typeface="Outfit"/>
              </a:rPr>
              <a:t>Applied label, mean, and one-hot encoding techniques. </a:t>
            </a:r>
          </a:p>
        </p:txBody>
      </p:sp>
      <p:pic>
        <p:nvPicPr>
          <p:cNvPr id="257" name="Google Shape;257;p42"/>
          <p:cNvPicPr preferRelativeResize="0"/>
          <p:nvPr/>
        </p:nvPicPr>
        <p:blipFill rotWithShape="1">
          <a:blip r:embed="rId5">
            <a:alphaModFix/>
          </a:blip>
          <a:srcRect/>
          <a:stretch/>
        </p:blipFill>
        <p:spPr>
          <a:xfrm>
            <a:off x="7629449" y="275964"/>
            <a:ext cx="1184241" cy="359952"/>
          </a:xfrm>
          <a:prstGeom prst="rect">
            <a:avLst/>
          </a:prstGeom>
          <a:noFill/>
          <a:ln>
            <a:noFill/>
          </a:ln>
        </p:spPr>
      </p:pic>
      <p:sp>
        <p:nvSpPr>
          <p:cNvPr id="258" name="Google Shape;258;p42"/>
          <p:cNvSpPr txBox="1"/>
          <p:nvPr/>
        </p:nvSpPr>
        <p:spPr>
          <a:xfrm>
            <a:off x="183925" y="275975"/>
            <a:ext cx="6519000" cy="498600"/>
          </a:xfrm>
          <a:prstGeom prst="rect">
            <a:avLst/>
          </a:prstGeom>
          <a:noFill/>
          <a:ln>
            <a:noFill/>
          </a:ln>
        </p:spPr>
        <p:txBody>
          <a:bodyPr spcFirstLastPara="1" wrap="square" lIns="91425" tIns="91425" rIns="91425" bIns="91425" anchor="t" anchorCtr="0">
            <a:spAutoFit/>
          </a:bodyPr>
          <a:lstStyle/>
          <a:p>
            <a:pPr marL="0" lvl="0" indent="0" algn="l" rtl="0">
              <a:lnSpc>
                <a:spcPct val="85000"/>
              </a:lnSpc>
              <a:spcBef>
                <a:spcPts val="700"/>
              </a:spcBef>
              <a:spcAft>
                <a:spcPts val="0"/>
              </a:spcAft>
              <a:buNone/>
            </a:pPr>
            <a:r>
              <a:rPr lang="en" sz="2400">
                <a:solidFill>
                  <a:schemeClr val="dk1"/>
                </a:solidFill>
                <a:latin typeface="Outfit SemiBold"/>
                <a:ea typeface="Outfit SemiBold"/>
                <a:cs typeface="Outfit SemiBold"/>
                <a:sym typeface="Outfit SemiBold"/>
              </a:rPr>
              <a:t>What I Have Learned in the Bootcamp</a:t>
            </a:r>
            <a:endParaRPr sz="2400">
              <a:latin typeface="Outfit SemiBold"/>
              <a:ea typeface="Outfit SemiBold"/>
              <a:cs typeface="Outfit SemiBold"/>
              <a:sym typeface="Outfit SemiBold"/>
            </a:endParaRPr>
          </a:p>
        </p:txBody>
      </p:sp>
      <p:sp>
        <p:nvSpPr>
          <p:cNvPr id="259" name="Google Shape;259;p42"/>
          <p:cNvSpPr/>
          <p:nvPr/>
        </p:nvSpPr>
        <p:spPr>
          <a:xfrm>
            <a:off x="3006608" y="1065667"/>
            <a:ext cx="498000" cy="399000"/>
          </a:xfrm>
          <a:prstGeom prst="rect">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p>
        </p:txBody>
      </p:sp>
      <p:pic>
        <p:nvPicPr>
          <p:cNvPr id="260" name="Google Shape;260;p42"/>
          <p:cNvPicPr preferRelativeResize="0"/>
          <p:nvPr/>
        </p:nvPicPr>
        <p:blipFill>
          <a:blip r:embed="rId6">
            <a:alphaModFix/>
          </a:blip>
          <a:stretch>
            <a:fillRect/>
          </a:stretch>
        </p:blipFill>
        <p:spPr>
          <a:xfrm>
            <a:off x="2476775" y="4238898"/>
            <a:ext cx="257725" cy="257725"/>
          </a:xfrm>
          <a:prstGeom prst="rect">
            <a:avLst/>
          </a:prstGeom>
          <a:noFill/>
          <a:ln>
            <a:noFill/>
          </a:ln>
        </p:spPr>
      </p:pic>
      <p:sp>
        <p:nvSpPr>
          <p:cNvPr id="261" name="Google Shape;261;p42"/>
          <p:cNvSpPr txBox="1"/>
          <p:nvPr/>
        </p:nvSpPr>
        <p:spPr>
          <a:xfrm>
            <a:off x="2846573" y="4283748"/>
            <a:ext cx="1149900" cy="319298"/>
          </a:xfrm>
          <a:prstGeom prst="rect">
            <a:avLst/>
          </a:prstGeom>
          <a:noFill/>
          <a:ln>
            <a:noFill/>
          </a:ln>
        </p:spPr>
        <p:txBody>
          <a:bodyPr spcFirstLastPara="1" wrap="square" lIns="0" tIns="13950" rIns="0" bIns="0" anchor="t" anchorCtr="0">
            <a:spAutoFit/>
          </a:bodyPr>
          <a:lstStyle/>
          <a:p>
            <a:pPr marL="0" lvl="0" indent="0" algn="l" rtl="0">
              <a:lnSpc>
                <a:spcPct val="115000"/>
              </a:lnSpc>
              <a:spcBef>
                <a:spcPts val="0"/>
              </a:spcBef>
              <a:spcAft>
                <a:spcPts val="1000"/>
              </a:spcAft>
              <a:buNone/>
            </a:pPr>
            <a:r>
              <a:rPr lang="en" sz="1000" dirty="0">
                <a:solidFill>
                  <a:schemeClr val="tx1"/>
                </a:solidFill>
                <a:latin typeface="Outfit"/>
                <a:ea typeface="Outfit"/>
                <a:cs typeface="Outfit"/>
                <a:sym typeface="Outfit"/>
                <a:hlinkClick r:id="rId7">
                  <a:extLst>
                    <a:ext uri="{A12FA001-AC4F-418D-AE19-62706E023703}">
                      <ahyp:hlinkClr xmlns:ahyp="http://schemas.microsoft.com/office/drawing/2018/hyperlinkcolor" val="tx"/>
                    </a:ext>
                  </a:extLst>
                </a:hlinkClick>
              </a:rPr>
              <a:t>The Url to project</a:t>
            </a:r>
            <a:endParaRPr sz="1000" dirty="0">
              <a:solidFill>
                <a:schemeClr val="tx1"/>
              </a:solidFill>
              <a:latin typeface="Outfit"/>
              <a:ea typeface="Outfit"/>
              <a:cs typeface="Outfit"/>
              <a:sym typeface="Outfit"/>
            </a:endParaRPr>
          </a:p>
        </p:txBody>
      </p:sp>
      <p:sp>
        <p:nvSpPr>
          <p:cNvPr id="262" name="Google Shape;262;p42"/>
          <p:cNvSpPr/>
          <p:nvPr/>
        </p:nvSpPr>
        <p:spPr>
          <a:xfrm>
            <a:off x="4711625" y="1355025"/>
            <a:ext cx="2353500" cy="3029100"/>
          </a:xfrm>
          <a:prstGeom prst="roundRect">
            <a:avLst>
              <a:gd name="adj" fmla="val 0"/>
            </a:avLst>
          </a:prstGeom>
          <a:solidFill>
            <a:srgbClr val="48A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latin typeface="Outfit"/>
              <a:ea typeface="Outfit"/>
              <a:cs typeface="Outfit"/>
              <a:sym typeface="Outfit"/>
            </a:endParaRPr>
          </a:p>
        </p:txBody>
      </p:sp>
      <p:sp>
        <p:nvSpPr>
          <p:cNvPr id="263" name="Google Shape;263;p42"/>
          <p:cNvSpPr txBox="1"/>
          <p:nvPr/>
        </p:nvSpPr>
        <p:spPr>
          <a:xfrm>
            <a:off x="4928297" y="1613747"/>
            <a:ext cx="19806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lt1"/>
                </a:solidFill>
                <a:latin typeface="Outfit SemiBold"/>
                <a:ea typeface="Outfit SemiBold"/>
                <a:cs typeface="Outfit SemiBold"/>
                <a:sym typeface="Outfit SemiBold"/>
              </a:rPr>
              <a:t>Web Scrapping from Traveloka Website</a:t>
            </a:r>
            <a:endParaRPr dirty="0">
              <a:solidFill>
                <a:schemeClr val="lt1"/>
              </a:solidFill>
              <a:highlight>
                <a:srgbClr val="FFFFFF"/>
              </a:highlight>
              <a:latin typeface="Outfit SemiBold"/>
              <a:ea typeface="Outfit SemiBold"/>
              <a:cs typeface="Outfit SemiBold"/>
              <a:sym typeface="Outfit SemiBold"/>
            </a:endParaRPr>
          </a:p>
        </p:txBody>
      </p:sp>
      <p:sp>
        <p:nvSpPr>
          <p:cNvPr id="264" name="Google Shape;264;p42"/>
          <p:cNvSpPr txBox="1"/>
          <p:nvPr/>
        </p:nvSpPr>
        <p:spPr>
          <a:xfrm>
            <a:off x="4856447" y="2548547"/>
            <a:ext cx="2124300" cy="1252887"/>
          </a:xfrm>
          <a:prstGeom prst="rect">
            <a:avLst/>
          </a:prstGeom>
          <a:noFill/>
          <a:ln>
            <a:noFill/>
          </a:ln>
        </p:spPr>
        <p:txBody>
          <a:bodyPr spcFirstLastPara="1" wrap="square" lIns="0" tIns="13950" rIns="0" bIns="0" anchor="t" anchorCtr="0">
            <a:spAutoFit/>
          </a:bodyPr>
          <a:lstStyle/>
          <a:p>
            <a:pPr marL="457200" lvl="0" indent="-292100" algn="l" rtl="0">
              <a:lnSpc>
                <a:spcPct val="115000"/>
              </a:lnSpc>
              <a:spcBef>
                <a:spcPts val="0"/>
              </a:spcBef>
              <a:spcAft>
                <a:spcPts val="0"/>
              </a:spcAft>
              <a:buClr>
                <a:schemeClr val="lt1"/>
              </a:buClr>
              <a:buSzPts val="1000"/>
              <a:buFont typeface="Outfit"/>
              <a:buChar char="●"/>
            </a:pPr>
            <a:endParaRPr lang="en-US" sz="1000" dirty="0">
              <a:solidFill>
                <a:schemeClr val="lt1"/>
              </a:solidFill>
              <a:latin typeface="Outfit"/>
              <a:ea typeface="Outfit"/>
              <a:cs typeface="Outfit"/>
              <a:sym typeface="Outfit"/>
            </a:endParaRPr>
          </a:p>
          <a:p>
            <a:pPr marL="457200" lvl="0" indent="-292100" algn="l" rtl="0">
              <a:lnSpc>
                <a:spcPct val="115000"/>
              </a:lnSpc>
              <a:spcBef>
                <a:spcPts val="0"/>
              </a:spcBef>
              <a:spcAft>
                <a:spcPts val="0"/>
              </a:spcAft>
              <a:buClr>
                <a:schemeClr val="lt1"/>
              </a:buClr>
              <a:buSzPts val="1000"/>
              <a:buFont typeface="Outfit"/>
              <a:buChar char="●"/>
            </a:pPr>
            <a:r>
              <a:rPr lang="en-US" sz="1000" dirty="0">
                <a:solidFill>
                  <a:schemeClr val="lt1"/>
                </a:solidFill>
                <a:latin typeface="Outfit"/>
                <a:ea typeface="Outfit"/>
                <a:cs typeface="Outfit"/>
                <a:sym typeface="Outfit"/>
              </a:rPr>
              <a:t>Skilled in storing API data into staging for further processing. </a:t>
            </a:r>
          </a:p>
          <a:p>
            <a:pPr marL="457200" lvl="0" indent="-292100" algn="l" rtl="0">
              <a:lnSpc>
                <a:spcPct val="115000"/>
              </a:lnSpc>
              <a:spcBef>
                <a:spcPts val="0"/>
              </a:spcBef>
              <a:spcAft>
                <a:spcPts val="0"/>
              </a:spcAft>
              <a:buClr>
                <a:schemeClr val="lt1"/>
              </a:buClr>
              <a:buSzPts val="1000"/>
              <a:buFont typeface="Outfit"/>
              <a:buChar char="●"/>
            </a:pPr>
            <a:r>
              <a:rPr lang="en-US" sz="1000" dirty="0">
                <a:solidFill>
                  <a:schemeClr val="lt1"/>
                </a:solidFill>
                <a:latin typeface="Outfit"/>
                <a:ea typeface="Outfit"/>
                <a:cs typeface="Outfit"/>
                <a:sym typeface="Outfit"/>
              </a:rPr>
              <a:t>Proficient in web scraping with </a:t>
            </a:r>
            <a:r>
              <a:rPr lang="en-US" sz="1000" dirty="0" err="1">
                <a:solidFill>
                  <a:schemeClr val="lt1"/>
                </a:solidFill>
                <a:latin typeface="Outfit"/>
                <a:ea typeface="Outfit"/>
                <a:cs typeface="Outfit"/>
                <a:sym typeface="Outfit"/>
              </a:rPr>
              <a:t>BeautifulSoup</a:t>
            </a:r>
            <a:r>
              <a:rPr lang="en-US" sz="1000" dirty="0">
                <a:solidFill>
                  <a:schemeClr val="lt1"/>
                </a:solidFill>
                <a:latin typeface="Outfit"/>
                <a:ea typeface="Outfit"/>
                <a:cs typeface="Outfit"/>
                <a:sym typeface="Outfit"/>
              </a:rPr>
              <a:t> to extract web page information. </a:t>
            </a:r>
          </a:p>
        </p:txBody>
      </p:sp>
      <p:sp>
        <p:nvSpPr>
          <p:cNvPr id="265" name="Google Shape;265;p42"/>
          <p:cNvSpPr/>
          <p:nvPr/>
        </p:nvSpPr>
        <p:spPr>
          <a:xfrm>
            <a:off x="5639358" y="1065667"/>
            <a:ext cx="498000" cy="399000"/>
          </a:xfrm>
          <a:prstGeom prst="rect">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p>
        </p:txBody>
      </p:sp>
      <p:pic>
        <p:nvPicPr>
          <p:cNvPr id="266" name="Google Shape;266;p42"/>
          <p:cNvPicPr preferRelativeResize="0"/>
          <p:nvPr/>
        </p:nvPicPr>
        <p:blipFill>
          <a:blip r:embed="rId6">
            <a:alphaModFix/>
          </a:blip>
          <a:stretch>
            <a:fillRect/>
          </a:stretch>
        </p:blipFill>
        <p:spPr>
          <a:xfrm>
            <a:off x="5109525" y="3991225"/>
            <a:ext cx="257725" cy="257725"/>
          </a:xfrm>
          <a:prstGeom prst="rect">
            <a:avLst/>
          </a:prstGeom>
          <a:noFill/>
          <a:ln>
            <a:noFill/>
          </a:ln>
        </p:spPr>
      </p:pic>
      <p:sp>
        <p:nvSpPr>
          <p:cNvPr id="267" name="Google Shape;267;p42">
            <a:hlinkClick r:id="rId8"/>
          </p:cNvPr>
          <p:cNvSpPr txBox="1"/>
          <p:nvPr/>
        </p:nvSpPr>
        <p:spPr>
          <a:xfrm>
            <a:off x="5479323" y="4036075"/>
            <a:ext cx="1149900" cy="319298"/>
          </a:xfrm>
          <a:prstGeom prst="rect">
            <a:avLst/>
          </a:prstGeom>
          <a:noFill/>
          <a:ln>
            <a:noFill/>
          </a:ln>
        </p:spPr>
        <p:txBody>
          <a:bodyPr spcFirstLastPara="1" wrap="square" lIns="0" tIns="13950" rIns="0" bIns="0" anchor="t" anchorCtr="0">
            <a:spAutoFit/>
          </a:bodyPr>
          <a:lstStyle>
            <a:defPPr marR="0" lvl="0" algn="l" rtl="0">
              <a:lnSpc>
                <a:spcPct val="100000"/>
              </a:lnSpc>
              <a:spcBef>
                <a:spcPts val="0"/>
              </a:spcBef>
              <a:spcAft>
                <a:spcPts val="0"/>
              </a:spcAft>
            </a:defPPr>
            <a:lvl1pPr marL="0" indent="0">
              <a:lnSpc>
                <a:spcPct val="115000"/>
              </a:lnSpc>
              <a:spcAft>
                <a:spcPts val="1000"/>
              </a:spcAft>
              <a:buNone/>
              <a:defRPr sz="1000">
                <a:solidFill>
                  <a:schemeClr val="tx1"/>
                </a:solidFill>
                <a:latin typeface="Outfit"/>
                <a:ea typeface="Outfit"/>
                <a:cs typeface="Outfit"/>
              </a:defRPr>
            </a:lvl1pPr>
          </a:lstStyle>
          <a:p>
            <a:r>
              <a:rPr lang="en" u="sng" dirty="0">
                <a:sym typeface="Outfit"/>
              </a:rPr>
              <a:t>The Url to project</a:t>
            </a:r>
            <a:endParaRPr u="sng" dirty="0">
              <a:sym typeface="Outfit"/>
            </a:endParaRPr>
          </a:p>
        </p:txBody>
      </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p:cNvGrpSpPr/>
        <p:nvPr/>
      </p:nvGrpSpPr>
      <p:grpSpPr>
        <a:xfrm>
          <a:off x="0" y="0"/>
          <a:ext cx="0" cy="0"/>
          <a:chOff x="0" y="0"/>
          <a:chExt cx="0" cy="0"/>
        </a:xfrm>
      </p:grpSpPr>
      <p:sp>
        <p:nvSpPr>
          <p:cNvPr id="190" name="Google Shape;190;p39"/>
          <p:cNvSpPr txBox="1">
            <a:spLocks noGrp="1"/>
          </p:cNvSpPr>
          <p:nvPr>
            <p:ph type="ctrTitle"/>
          </p:nvPr>
        </p:nvSpPr>
        <p:spPr>
          <a:xfrm>
            <a:off x="4742275" y="703163"/>
            <a:ext cx="4281300" cy="1017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dirty="0">
                <a:latin typeface="Outfit SemiBold"/>
                <a:ea typeface="Outfit SemiBold"/>
                <a:cs typeface="Outfit SemiBold"/>
                <a:sym typeface="Outfit SemiBold"/>
              </a:rPr>
              <a:t>Outline :</a:t>
            </a:r>
            <a:endParaRPr sz="4800" dirty="0">
              <a:latin typeface="Outfit SemiBold"/>
              <a:ea typeface="Outfit SemiBold"/>
              <a:cs typeface="Outfit SemiBold"/>
              <a:sym typeface="Outfit SemiBold"/>
            </a:endParaRPr>
          </a:p>
        </p:txBody>
      </p:sp>
      <p:grpSp>
        <p:nvGrpSpPr>
          <p:cNvPr id="191" name="Google Shape;191;p39"/>
          <p:cNvGrpSpPr/>
          <p:nvPr/>
        </p:nvGrpSpPr>
        <p:grpSpPr>
          <a:xfrm>
            <a:off x="150" y="-214137"/>
            <a:ext cx="2765049" cy="2690788"/>
            <a:chOff x="9584423" y="-302694"/>
            <a:chExt cx="4822200" cy="4822200"/>
          </a:xfrm>
        </p:grpSpPr>
        <p:sp>
          <p:nvSpPr>
            <p:cNvPr id="192" name="Google Shape;192;p39"/>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p:cNvGrpSpPr/>
          <p:nvPr/>
        </p:nvGrpSpPr>
        <p:grpSpPr>
          <a:xfrm>
            <a:off x="-840799" y="1115920"/>
            <a:ext cx="5794241" cy="5793661"/>
            <a:chOff x="4094945" y="667082"/>
            <a:chExt cx="5795400" cy="5795400"/>
          </a:xfrm>
        </p:grpSpPr>
        <p:sp>
          <p:nvSpPr>
            <p:cNvPr id="197" name="Google Shape;197;p39"/>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2" name="Google Shape;190;p39">
            <a:extLst>
              <a:ext uri="{FF2B5EF4-FFF2-40B4-BE49-F238E27FC236}">
                <a16:creationId xmlns:a16="http://schemas.microsoft.com/office/drawing/2014/main" id="{FB7FE30B-7463-30E0-6E73-E05C63A42DB3}"/>
              </a:ext>
            </a:extLst>
          </p:cNvPr>
          <p:cNvSpPr txBox="1">
            <a:spLocks/>
          </p:cNvSpPr>
          <p:nvPr/>
        </p:nvSpPr>
        <p:spPr>
          <a:xfrm>
            <a:off x="4742275" y="620269"/>
            <a:ext cx="4281300" cy="522083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Purpose Statement</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Tell Your Story</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Conclusion</a:t>
            </a:r>
          </a:p>
          <a:p>
            <a:pPr marL="457200" indent="-457200" algn="l">
              <a:lnSpc>
                <a:spcPct val="200000"/>
              </a:lnSpc>
              <a:buFont typeface="Wingdings" panose="05000000000000000000" pitchFamily="2" charset="2"/>
              <a:buChar char="ü"/>
            </a:pPr>
            <a:endParaRPr lang="en-US" sz="2600" dirty="0">
              <a:latin typeface="Outfit SemiBold"/>
              <a:ea typeface="Outfit SemiBold"/>
              <a:cs typeface="Outfit SemiBold"/>
              <a:sym typeface="Outfi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p:cNvGrpSpPr/>
        <p:nvPr/>
      </p:nvGrpSpPr>
      <p:grpSpPr>
        <a:xfrm>
          <a:off x="0" y="0"/>
          <a:ext cx="0" cy="0"/>
          <a:chOff x="0" y="0"/>
          <a:chExt cx="0" cy="0"/>
        </a:xfrm>
      </p:grpSpPr>
      <p:sp>
        <p:nvSpPr>
          <p:cNvPr id="237" name="Google Shape;237;p41"/>
          <p:cNvSpPr txBox="1">
            <a:spLocks noGrp="1"/>
          </p:cNvSpPr>
          <p:nvPr>
            <p:ph type="ctrTitle"/>
          </p:nvPr>
        </p:nvSpPr>
        <p:spPr>
          <a:xfrm>
            <a:off x="3299839" y="1554748"/>
            <a:ext cx="4281300" cy="2034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400" dirty="0">
                <a:latin typeface="Outfit SemiBold"/>
                <a:ea typeface="Outfit SemiBold"/>
                <a:cs typeface="Outfit SemiBold"/>
                <a:sym typeface="Outfit SemiBold"/>
              </a:rPr>
              <a:t>What are we talking about</a:t>
            </a:r>
            <a:endParaRPr sz="4400" dirty="0">
              <a:latin typeface="Outfit SemiBold"/>
              <a:ea typeface="Outfit SemiBold"/>
              <a:cs typeface="Outfit SemiBold"/>
              <a:sym typeface="Outfit SemiBold"/>
            </a:endParaRPr>
          </a:p>
        </p:txBody>
      </p:sp>
      <p:grpSp>
        <p:nvGrpSpPr>
          <p:cNvPr id="238" name="Google Shape;238;p41"/>
          <p:cNvGrpSpPr/>
          <p:nvPr/>
        </p:nvGrpSpPr>
        <p:grpSpPr>
          <a:xfrm>
            <a:off x="150" y="-214137"/>
            <a:ext cx="2765049" cy="2690788"/>
            <a:chOff x="9584423" y="-302694"/>
            <a:chExt cx="4822200" cy="4822200"/>
          </a:xfrm>
        </p:grpSpPr>
        <p:sp>
          <p:nvSpPr>
            <p:cNvPr id="239" name="Google Shape;239;p41"/>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0" name="Google Shape;240;p41"/>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1" name="Google Shape;241;p41"/>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2" name="Google Shape;242;p41"/>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48" name="Google Shape;248;p41"/>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B410BA43-87CF-3BAE-F6EC-214C0F917A57}"/>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EFC94D6D-D18E-C1BC-9E83-0C258D8A8E13}"/>
              </a:ext>
            </a:extLst>
          </p:cNvPr>
          <p:cNvSpPr txBox="1">
            <a:spLocks noGrp="1"/>
          </p:cNvSpPr>
          <p:nvPr>
            <p:ph type="ctrTitle"/>
          </p:nvPr>
        </p:nvSpPr>
        <p:spPr>
          <a:xfrm>
            <a:off x="534836" y="1720163"/>
            <a:ext cx="7263443" cy="2034000"/>
          </a:xfrm>
          <a:prstGeom prst="rect">
            <a:avLst/>
          </a:prstGeom>
        </p:spPr>
        <p:txBody>
          <a:bodyPr spcFirstLastPara="1" wrap="square" lIns="91425" tIns="91425" rIns="91425" bIns="91425" anchor="ctr" anchorCtr="0">
            <a:noAutofit/>
          </a:bodyPr>
          <a:lstStyle/>
          <a:p>
            <a:pPr algn="just">
              <a:lnSpc>
                <a:spcPct val="85000"/>
              </a:lnSpc>
            </a:pPr>
            <a:r>
              <a:rPr lang="en-US" sz="2400" dirty="0">
                <a:latin typeface="Outfit" panose="020B0604020202020204" charset="0"/>
                <a:ea typeface="Nirmala UI" panose="020B0502040204020203" pitchFamily="34" charset="0"/>
                <a:cs typeface="Nirmala UI" panose="020B0502040204020203" pitchFamily="34" charset="0"/>
                <a:sym typeface="Outfit SemiBold"/>
              </a:rPr>
              <a:t>Identify if there are clustering patterns in academic journal publications, influenced by </a:t>
            </a:r>
            <a:r>
              <a:rPr lang="en-US" sz="2400" b="1" dirty="0">
                <a:solidFill>
                  <a:srgbClr val="92D050"/>
                </a:solidFill>
                <a:latin typeface="Outfit" panose="020B0604020202020204" charset="0"/>
                <a:ea typeface="Nirmala UI" panose="020B0502040204020203" pitchFamily="34" charset="0"/>
                <a:cs typeface="Nirmala UI" panose="020B0502040204020203" pitchFamily="34" charset="0"/>
                <a:sym typeface="Outfit SemiBold"/>
              </a:rPr>
              <a:t>research quality</a:t>
            </a:r>
            <a:r>
              <a:rPr lang="en-US" sz="2400" dirty="0">
                <a:latin typeface="Outfit" panose="020B0604020202020204" charset="0"/>
                <a:ea typeface="Nirmala UI" panose="020B0502040204020203" pitchFamily="34" charset="0"/>
                <a:cs typeface="Nirmala UI" panose="020B0502040204020203" pitchFamily="34" charset="0"/>
                <a:sym typeface="Outfit SemiBold"/>
              </a:rPr>
              <a:t>, </a:t>
            </a:r>
            <a:r>
              <a:rPr lang="en-US" sz="2400" b="1" dirty="0">
                <a:solidFill>
                  <a:srgbClr val="F08B33"/>
                </a:solidFill>
                <a:latin typeface="Outfit" panose="020B0604020202020204" charset="0"/>
                <a:ea typeface="Nirmala UI" panose="020B0502040204020203" pitchFamily="34" charset="0"/>
                <a:cs typeface="Nirmala UI" panose="020B0502040204020203" pitchFamily="34" charset="0"/>
                <a:sym typeface="Outfit SemiBold"/>
              </a:rPr>
              <a:t>institutional affiliation</a:t>
            </a:r>
            <a:r>
              <a:rPr lang="en-US" sz="2400" dirty="0">
                <a:latin typeface="Outfit" panose="020B0604020202020204" charset="0"/>
                <a:ea typeface="Nirmala UI" panose="020B0502040204020203" pitchFamily="34" charset="0"/>
                <a:cs typeface="Nirmala UI" panose="020B0502040204020203" pitchFamily="34" charset="0"/>
                <a:sym typeface="Outfit SemiBold"/>
              </a:rPr>
              <a:t>, and/or </a:t>
            </a:r>
            <a:r>
              <a:rPr lang="en-US" sz="2400" b="1"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economic factors</a:t>
            </a:r>
            <a:r>
              <a:rPr lang="en-US" sz="2400" dirty="0">
                <a:latin typeface="Outfit" panose="020B0604020202020204" charset="0"/>
                <a:ea typeface="Nirmala UI" panose="020B0502040204020203" pitchFamily="34" charset="0"/>
                <a:cs typeface="Nirmala UI" panose="020B0502040204020203" pitchFamily="34" charset="0"/>
                <a:sym typeface="Outfit SemiBold"/>
              </a:rPr>
              <a:t>, that address the challenges posed by the 2008 economic crisis</a:t>
            </a:r>
          </a:p>
        </p:txBody>
      </p:sp>
      <p:pic>
        <p:nvPicPr>
          <p:cNvPr id="248" name="Google Shape;248;p41">
            <a:extLst>
              <a:ext uri="{FF2B5EF4-FFF2-40B4-BE49-F238E27FC236}">
                <a16:creationId xmlns:a16="http://schemas.microsoft.com/office/drawing/2014/main" id="{DF638B4D-7125-CE4C-9882-147A2F87780A}"/>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5" name="Google Shape;190;p39">
            <a:extLst>
              <a:ext uri="{FF2B5EF4-FFF2-40B4-BE49-F238E27FC236}">
                <a16:creationId xmlns:a16="http://schemas.microsoft.com/office/drawing/2014/main" id="{223390FD-2488-3FE6-0A7B-ECF3FF8A39DB}"/>
              </a:ext>
            </a:extLst>
          </p:cNvPr>
          <p:cNvSpPr txBox="1">
            <a:spLocks/>
          </p:cNvSpPr>
          <p:nvPr/>
        </p:nvSpPr>
        <p:spPr>
          <a:xfrm>
            <a:off x="534836" y="703163"/>
            <a:ext cx="4281300" cy="10170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4000" dirty="0">
                <a:latin typeface="Outfit SemiBold"/>
                <a:ea typeface="Outfit SemiBold"/>
                <a:cs typeface="Outfit SemiBold"/>
                <a:sym typeface="Outfit SemiBold"/>
              </a:rPr>
              <a:t>Objective :</a:t>
            </a:r>
          </a:p>
        </p:txBody>
      </p:sp>
    </p:spTree>
    <p:extLst>
      <p:ext uri="{BB962C8B-B14F-4D97-AF65-F5344CB8AC3E}">
        <p14:creationId xmlns:p14="http://schemas.microsoft.com/office/powerpoint/2010/main" val="347827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AC87876C-E0D4-B7B5-C75C-5C18F2B36A8F}"/>
            </a:ext>
          </a:extLst>
        </p:cNvPr>
        <p:cNvGrpSpPr/>
        <p:nvPr/>
      </p:nvGrpSpPr>
      <p:grpSpPr>
        <a:xfrm>
          <a:off x="0" y="0"/>
          <a:ext cx="0" cy="0"/>
          <a:chOff x="0" y="0"/>
          <a:chExt cx="0" cy="0"/>
        </a:xfrm>
      </p:grpSpPr>
      <p:grpSp>
        <p:nvGrpSpPr>
          <p:cNvPr id="2" name="Google Shape;196;p39">
            <a:extLst>
              <a:ext uri="{FF2B5EF4-FFF2-40B4-BE49-F238E27FC236}">
                <a16:creationId xmlns:a16="http://schemas.microsoft.com/office/drawing/2014/main" id="{3D53D30E-97EE-14C2-8AF2-42D06F582140}"/>
              </a:ext>
            </a:extLst>
          </p:cNvPr>
          <p:cNvGrpSpPr/>
          <p:nvPr/>
        </p:nvGrpSpPr>
        <p:grpSpPr>
          <a:xfrm>
            <a:off x="1674880" y="1115920"/>
            <a:ext cx="5794241" cy="5793661"/>
            <a:chOff x="4094945" y="667082"/>
            <a:chExt cx="5795400" cy="5795400"/>
          </a:xfrm>
        </p:grpSpPr>
        <p:sp>
          <p:nvSpPr>
            <p:cNvPr id="3" name="Google Shape;197;p39">
              <a:extLst>
                <a:ext uri="{FF2B5EF4-FFF2-40B4-BE49-F238E27FC236}">
                  <a16:creationId xmlns:a16="http://schemas.microsoft.com/office/drawing/2014/main" id="{89B84FF9-84ED-1CC9-1697-A9004B2029E2}"/>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 name="Google Shape;198;p39">
              <a:extLst>
                <a:ext uri="{FF2B5EF4-FFF2-40B4-BE49-F238E27FC236}">
                  <a16:creationId xmlns:a16="http://schemas.microsoft.com/office/drawing/2014/main" id="{33BFAAE1-2FF4-AB6A-63C5-F77576BDCA59}"/>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5" name="Google Shape;199;p39">
              <a:extLst>
                <a:ext uri="{FF2B5EF4-FFF2-40B4-BE49-F238E27FC236}">
                  <a16:creationId xmlns:a16="http://schemas.microsoft.com/office/drawing/2014/main" id="{E4E297D6-AC2B-EA52-08DB-BF2F4EA48A2A}"/>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6" name="Google Shape;200;p39">
              <a:extLst>
                <a:ext uri="{FF2B5EF4-FFF2-40B4-BE49-F238E27FC236}">
                  <a16:creationId xmlns:a16="http://schemas.microsoft.com/office/drawing/2014/main" id="{8566AC46-560E-A06E-D998-18B104E1CB8C}"/>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sp>
        <p:nvSpPr>
          <p:cNvPr id="237" name="Google Shape;237;p41">
            <a:extLst>
              <a:ext uri="{FF2B5EF4-FFF2-40B4-BE49-F238E27FC236}">
                <a16:creationId xmlns:a16="http://schemas.microsoft.com/office/drawing/2014/main" id="{A7AB042A-ECB2-F600-E17A-6FECBFA618F1}"/>
              </a:ext>
            </a:extLst>
          </p:cNvPr>
          <p:cNvSpPr txBox="1">
            <a:spLocks noGrp="1"/>
          </p:cNvSpPr>
          <p:nvPr>
            <p:ph type="ctrTitle"/>
          </p:nvPr>
        </p:nvSpPr>
        <p:spPr>
          <a:xfrm>
            <a:off x="2431350" y="161677"/>
            <a:ext cx="4281300" cy="2034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Present data</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72511190-7AA2-DF27-578F-D8E7A8269939}"/>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7" name="Google Shape;284;p43"/>
          <p:cNvSpPr txBox="1"/>
          <p:nvPr/>
        </p:nvSpPr>
        <p:spPr>
          <a:xfrm>
            <a:off x="2475600" y="1319416"/>
            <a:ext cx="4192800" cy="498600"/>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200" dirty="0">
                <a:solidFill>
                  <a:schemeClr val="dk1"/>
                </a:solidFill>
                <a:latin typeface="Outfit SemiBold"/>
                <a:ea typeface="Outfit SemiBold"/>
                <a:cs typeface="Outfit SemiBold"/>
                <a:sym typeface="Outfit SemiBold"/>
              </a:rPr>
              <a:t>All scripts, data, and other technical part of the project can be accessed in </a:t>
            </a:r>
            <a:r>
              <a:rPr lang="en" sz="1200" u="sng" dirty="0">
                <a:solidFill>
                  <a:schemeClr val="hlink"/>
                </a:solidFill>
                <a:latin typeface="Outfit SemiBold"/>
                <a:ea typeface="Outfit SemiBold"/>
                <a:cs typeface="Outfit SemiBold"/>
                <a:sym typeface="Outfit SemiBold"/>
                <a:hlinkClick r:id="rId4"/>
              </a:rPr>
              <a:t>this link</a:t>
            </a:r>
            <a:endParaRPr dirty="0"/>
          </a:p>
        </p:txBody>
      </p:sp>
    </p:spTree>
    <p:extLst>
      <p:ext uri="{BB962C8B-B14F-4D97-AF65-F5344CB8AC3E}">
        <p14:creationId xmlns:p14="http://schemas.microsoft.com/office/powerpoint/2010/main" val="184374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865368F7-15B7-23FB-4CB5-64712D29F2D5}"/>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AF763A2E-1B5B-5978-439A-EBC9AEB2F35D}"/>
              </a:ext>
            </a:extLst>
          </p:cNvPr>
          <p:cNvSpPr txBox="1">
            <a:spLocks noGrp="1"/>
          </p:cNvSpPr>
          <p:nvPr>
            <p:ph type="ctrTitle"/>
          </p:nvPr>
        </p:nvSpPr>
        <p:spPr>
          <a:xfrm>
            <a:off x="330309" y="275964"/>
            <a:ext cx="2066237" cy="981647"/>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Tren</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5C894FFE-AF0D-B09D-DBF2-054E6AE5D4E6}"/>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pic>
        <p:nvPicPr>
          <p:cNvPr id="10" name="Picture 9">
            <a:extLst>
              <a:ext uri="{FF2B5EF4-FFF2-40B4-BE49-F238E27FC236}">
                <a16:creationId xmlns:a16="http://schemas.microsoft.com/office/drawing/2014/main" id="{3C0198A0-5DB1-203A-0EA4-13D86214D5E0}"/>
              </a:ext>
            </a:extLst>
          </p:cNvPr>
          <p:cNvPicPr>
            <a:picLocks noChangeAspect="1"/>
          </p:cNvPicPr>
          <p:nvPr/>
        </p:nvPicPr>
        <p:blipFill>
          <a:blip r:embed="rId4"/>
          <a:stretch>
            <a:fillRect/>
          </a:stretch>
        </p:blipFill>
        <p:spPr>
          <a:xfrm>
            <a:off x="2260869" y="937678"/>
            <a:ext cx="6552822" cy="3268144"/>
          </a:xfrm>
          <a:prstGeom prst="rect">
            <a:avLst/>
          </a:prstGeom>
          <a:ln>
            <a:solidFill>
              <a:schemeClr val="tx1"/>
            </a:solidFill>
          </a:ln>
        </p:spPr>
      </p:pic>
      <p:cxnSp>
        <p:nvCxnSpPr>
          <p:cNvPr id="12" name="Straight Connector 11">
            <a:extLst>
              <a:ext uri="{FF2B5EF4-FFF2-40B4-BE49-F238E27FC236}">
                <a16:creationId xmlns:a16="http://schemas.microsoft.com/office/drawing/2014/main" id="{9070BC35-1844-9794-081C-27BEFC16E3C6}"/>
              </a:ext>
            </a:extLst>
          </p:cNvPr>
          <p:cNvCxnSpPr/>
          <p:nvPr/>
        </p:nvCxnSpPr>
        <p:spPr>
          <a:xfrm>
            <a:off x="6029864" y="1241736"/>
            <a:ext cx="0" cy="2641529"/>
          </a:xfrm>
          <a:prstGeom prst="line">
            <a:avLst/>
          </a:prstGeom>
          <a:ln w="38100">
            <a:solidFill>
              <a:srgbClr val="FF0000">
                <a:alpha val="38000"/>
              </a:srgbClr>
            </a:solidFill>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721AB429-3DEA-6267-BD19-207430E032CA}"/>
              </a:ext>
            </a:extLst>
          </p:cNvPr>
          <p:cNvSpPr/>
          <p:nvPr/>
        </p:nvSpPr>
        <p:spPr>
          <a:xfrm rot="21103192" flipH="1">
            <a:off x="5945773" y="1286163"/>
            <a:ext cx="225283" cy="1898415"/>
          </a:xfrm>
          <a:prstGeom prst="downArrow">
            <a:avLst>
              <a:gd name="adj1" fmla="val 22654"/>
              <a:gd name="adj2" fmla="val 84810"/>
            </a:avLst>
          </a:prstGeom>
          <a:solidFill>
            <a:schemeClr val="tx1">
              <a:alpha val="41000"/>
            </a:schemeClr>
          </a:solidFill>
          <a:ln w="28575">
            <a:solidFill>
              <a:srgbClr val="FFFF66">
                <a:alpha val="38000"/>
              </a:srgb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row: Down 22">
            <a:extLst>
              <a:ext uri="{FF2B5EF4-FFF2-40B4-BE49-F238E27FC236}">
                <a16:creationId xmlns:a16="http://schemas.microsoft.com/office/drawing/2014/main" id="{8BF40A37-8B19-B952-42DF-AE7D369789EF}"/>
              </a:ext>
            </a:extLst>
          </p:cNvPr>
          <p:cNvSpPr/>
          <p:nvPr/>
        </p:nvSpPr>
        <p:spPr>
          <a:xfrm rot="12601784" flipH="1">
            <a:off x="5793869" y="3255139"/>
            <a:ext cx="176144" cy="267326"/>
          </a:xfrm>
          <a:prstGeom prst="downArrow">
            <a:avLst>
              <a:gd name="adj1" fmla="val 22654"/>
              <a:gd name="adj2" fmla="val 84810"/>
            </a:avLst>
          </a:prstGeom>
          <a:solidFill>
            <a:schemeClr val="tx1">
              <a:alpha val="41000"/>
            </a:schemeClr>
          </a:solidFill>
          <a:ln w="28575">
            <a:solidFill>
              <a:srgbClr val="FFFF66">
                <a:alpha val="38000"/>
              </a:srgb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Google Shape;237;p41">
            <a:extLst>
              <a:ext uri="{FF2B5EF4-FFF2-40B4-BE49-F238E27FC236}">
                <a16:creationId xmlns:a16="http://schemas.microsoft.com/office/drawing/2014/main" id="{3F6C9CC8-8B40-91A5-3F5E-9219A3DC539E}"/>
              </a:ext>
            </a:extLst>
          </p:cNvPr>
          <p:cNvSpPr txBox="1">
            <a:spLocks/>
          </p:cNvSpPr>
          <p:nvPr/>
        </p:nvSpPr>
        <p:spPr>
          <a:xfrm>
            <a:off x="5256317" y="2990850"/>
            <a:ext cx="768766" cy="5884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just">
              <a:lnSpc>
                <a:spcPct val="85000"/>
              </a:lnSpc>
            </a:pPr>
            <a:r>
              <a:rPr lang="en-US" sz="600" b="1" dirty="0">
                <a:solidFill>
                  <a:schemeClr val="tx1">
                    <a:alpha val="54000"/>
                  </a:schemeClr>
                </a:solidFill>
                <a:latin typeface="Outfit" panose="020B0604020202020204" charset="0"/>
                <a:ea typeface="Nirmala UI" panose="020B0502040204020203" pitchFamily="34" charset="0"/>
                <a:cs typeface="Nirmala UI" panose="020B0502040204020203" pitchFamily="34" charset="0"/>
                <a:sym typeface="Outfit SemiBold"/>
              </a:rPr>
              <a:t>Publication was increased</a:t>
            </a:r>
          </a:p>
        </p:txBody>
      </p:sp>
      <p:sp>
        <p:nvSpPr>
          <p:cNvPr id="25" name="Google Shape;237;p41">
            <a:extLst>
              <a:ext uri="{FF2B5EF4-FFF2-40B4-BE49-F238E27FC236}">
                <a16:creationId xmlns:a16="http://schemas.microsoft.com/office/drawing/2014/main" id="{AFFB4763-A7C8-EAE2-633B-98F6D6B42AAD}"/>
              </a:ext>
            </a:extLst>
          </p:cNvPr>
          <p:cNvSpPr txBox="1">
            <a:spLocks/>
          </p:cNvSpPr>
          <p:nvPr/>
        </p:nvSpPr>
        <p:spPr>
          <a:xfrm>
            <a:off x="6025083" y="1624738"/>
            <a:ext cx="570450" cy="5884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600" b="1" dirty="0">
                <a:solidFill>
                  <a:schemeClr val="tx1">
                    <a:alpha val="54000"/>
                  </a:schemeClr>
                </a:solidFill>
                <a:latin typeface="Outfit" panose="020B0604020202020204" charset="0"/>
                <a:ea typeface="Nirmala UI" panose="020B0502040204020203" pitchFamily="34" charset="0"/>
                <a:cs typeface="Nirmala UI" panose="020B0502040204020203" pitchFamily="34" charset="0"/>
                <a:sym typeface="Outfit SemiBold"/>
              </a:rPr>
              <a:t>GDP was Decreased </a:t>
            </a:r>
          </a:p>
        </p:txBody>
      </p:sp>
    </p:spTree>
    <p:extLst>
      <p:ext uri="{BB962C8B-B14F-4D97-AF65-F5344CB8AC3E}">
        <p14:creationId xmlns:p14="http://schemas.microsoft.com/office/powerpoint/2010/main" val="15915427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681</TotalTime>
  <Words>1145</Words>
  <Application>Microsoft Office PowerPoint</Application>
  <PresentationFormat>On-screen Show (16:9)</PresentationFormat>
  <Paragraphs>111</Paragraphs>
  <Slides>25</Slides>
  <Notes>25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Calibri</vt:lpstr>
      <vt:lpstr>Consolas</vt:lpstr>
      <vt:lpstr>Plus Jakarta Sans</vt:lpstr>
      <vt:lpstr>Outfit SemiBold</vt:lpstr>
      <vt:lpstr>Wingdings</vt:lpstr>
      <vt:lpstr>Outfit</vt:lpstr>
      <vt:lpstr>Arial</vt:lpstr>
      <vt:lpstr>Simple Light</vt:lpstr>
      <vt:lpstr>Simple Light</vt:lpstr>
      <vt:lpstr>Office Theme</vt:lpstr>
      <vt:lpstr>Crisis and Sustainability:</vt:lpstr>
      <vt:lpstr>Background</vt:lpstr>
      <vt:lpstr>PowerPoint Presentation</vt:lpstr>
      <vt:lpstr>PowerPoint Presentation</vt:lpstr>
      <vt:lpstr>Outline :</vt:lpstr>
      <vt:lpstr>What are we talking about</vt:lpstr>
      <vt:lpstr>Identify if there are clustering patterns in academic journal publications, influenced by research quality, institutional affiliation, and/or economic factors, that address the challenges posed by the 2008 economic crisis</vt:lpstr>
      <vt:lpstr>Present data</vt:lpstr>
      <vt:lpstr>Tren</vt:lpstr>
      <vt:lpstr>PowerPoint Presentation</vt:lpstr>
      <vt:lpstr>Final Clustering Score</vt:lpstr>
      <vt:lpstr>Research Quality</vt:lpstr>
      <vt:lpstr>Research Quality</vt:lpstr>
      <vt:lpstr>Word Cloud on Research Quality in 2008</vt:lpstr>
      <vt:lpstr>Institution Affiliations</vt:lpstr>
      <vt:lpstr>Affiliations</vt:lpstr>
      <vt:lpstr>Economic Factors</vt:lpstr>
      <vt:lpstr>Economic Factors</vt:lpstr>
      <vt:lpstr>Publication Clustering on 2008</vt:lpstr>
      <vt:lpstr>Publication Clustering on 2008</vt:lpstr>
      <vt:lpstr>PowerPoint Presentation</vt:lpstr>
      <vt:lpstr>Conclusions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fajri mughni</cp:lastModifiedBy>
  <cp:revision>12</cp:revision>
  <dcterms:modified xsi:type="dcterms:W3CDTF">2025-01-26T04:56:13Z</dcterms:modified>
</cp:coreProperties>
</file>