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8"/>
  </p:notesMasterIdLst>
  <p:sldIdLst>
    <p:sldId id="256" r:id="rId4"/>
    <p:sldId id="292" r:id="rId5"/>
    <p:sldId id="258" r:id="rId6"/>
    <p:sldId id="257" r:id="rId7"/>
    <p:sldId id="259" r:id="rId8"/>
    <p:sldId id="277" r:id="rId9"/>
    <p:sldId id="278" r:id="rId10"/>
    <p:sldId id="294" r:id="rId11"/>
    <p:sldId id="279" r:id="rId12"/>
    <p:sldId id="293" r:id="rId13"/>
    <p:sldId id="295" r:id="rId14"/>
    <p:sldId id="296" r:id="rId15"/>
    <p:sldId id="272" r:id="rId16"/>
    <p:sldId id="288"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Outfit" panose="020B0604020202020204" charset="0"/>
      <p:regular r:id="rId23"/>
      <p:bold r:id="rId24"/>
    </p:embeddedFont>
    <p:embeddedFont>
      <p:font typeface="Outfit SemiBold" panose="020B0604020202020204" charset="0"/>
      <p:regular r:id="rId25"/>
      <p:bold r:id="rId26"/>
    </p:embeddedFont>
    <p:embeddedFont>
      <p:font typeface="Plus Jakarta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BD58"/>
    <a:srgbClr val="48A8C4"/>
    <a:srgbClr val="CCFF66"/>
    <a:srgbClr val="FFFF66"/>
    <a:srgbClr val="F08B3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74" d="100"/>
          <a:sy n="74" d="100"/>
        </p:scale>
        <p:origin x="1012" y="-25692"/>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895CAA9-8307-C796-8BDC-8B753E0DE3DD}"/>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9F26B629-BF09-C46C-D1AE-331A650BA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05BFABC8-CC2B-1170-FA8A-B5496A3EB0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16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6DF006C-9FD5-726E-C2D9-56DBD17C9224}"/>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B900D696-7DDF-72CA-6102-04B5CBCE17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C4E1C45E-1276-6595-78DD-1E7EDA4AC9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7253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1822702-590F-9D3F-C79E-352B48CD911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97593461-36A4-922D-5506-0DF62D9B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B052246C-118D-095E-0D46-0CCE7EC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2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hyperlink" Target="https://finalprojectfajrids29.streamlit.app/"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hyperlink" Target="https://github.com/Fajrimughni/Final_Project_Fajri" TargetMode="External"/><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finalprojectfajrids29.streamlit.app/" TargetMode="Externa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github.com/Fajrimughni/Final_Project_Fajri/tree/mai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www.panganku.org/" TargetMode="External"/><Relationship Id="rId5" Type="http://schemas.openxmlformats.org/officeDocument/2006/relationships/image" Target="../media/image4.png"/><Relationship Id="rId4" Type="http://schemas.openxmlformats.org/officeDocument/2006/relationships/hyperlink" Target="https://github.com/Fajrimughni/Final_Project_Fajri/blob/main/Penjelasan%20tiap%20Dataset%20Final%20Project.tx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What do you like:</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on 12</a:t>
            </a:r>
            <a:r>
              <a:rPr lang="en" sz="1050" b="1" baseline="30000" dirty="0">
                <a:solidFill>
                  <a:schemeClr val="lt1"/>
                </a:solidFill>
                <a:latin typeface="Plus Jakarta Sans"/>
                <a:cs typeface="Plus Jakarta Sans"/>
                <a:sym typeface="Plus Jakarta Sans"/>
              </a:rPr>
              <a:t>th</a:t>
            </a:r>
            <a:r>
              <a:rPr lang="en" sz="1050" b="1" dirty="0">
                <a:solidFill>
                  <a:schemeClr val="lt1"/>
                </a:solidFill>
                <a:latin typeface="Plus Jakarta Sans"/>
                <a:cs typeface="Plus Jakarta Sans"/>
                <a:sym typeface="Plus Jakarta Sans"/>
              </a:rPr>
              <a:t> April,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dirty="0">
                <a:solidFill>
                  <a:schemeClr val="lt1"/>
                </a:solidFill>
                <a:latin typeface="Outfit SemiBold"/>
                <a:ea typeface="Outfit SemiBold"/>
                <a:cs typeface="Outfit SemiBold"/>
                <a:sym typeface="Outfit SemiBold"/>
              </a:rPr>
              <a:t>Indonesian Food Recommendation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1384462" y="946840"/>
            <a:ext cx="6837107" cy="918200"/>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1. Pembersihan Data (Data Cleaning)</a:t>
            </a:r>
          </a:p>
          <a:p>
            <a:pPr lvl="8">
              <a:buFont typeface="Arial" panose="020B0604020202020204" pitchFamily="34" charset="0"/>
              <a:buChar char="•"/>
            </a:pPr>
            <a:r>
              <a:rPr lang="en-US" dirty="0" err="1"/>
              <a:t>Tangani</a:t>
            </a:r>
            <a:r>
              <a:rPr lang="en-US" dirty="0"/>
              <a:t> data null (</a:t>
            </a:r>
            <a:r>
              <a:rPr lang="en-US" dirty="0" err="1"/>
              <a:t>kosong</a:t>
            </a:r>
            <a:r>
              <a:rPr lang="en-US" dirty="0"/>
              <a:t>), data </a:t>
            </a:r>
            <a:r>
              <a:rPr lang="en-US" dirty="0" err="1"/>
              <a:t>duplikat</a:t>
            </a:r>
            <a:r>
              <a:rPr lang="en-US" dirty="0"/>
              <a:t>, dan </a:t>
            </a:r>
            <a:r>
              <a:rPr lang="en-US" dirty="0" err="1"/>
              <a:t>nilai</a:t>
            </a:r>
            <a:r>
              <a:rPr lang="en-US" dirty="0"/>
              <a:t> yang </a:t>
            </a:r>
            <a:r>
              <a:rPr lang="en-US" dirty="0" err="1"/>
              <a:t>hilang</a:t>
            </a:r>
            <a:r>
              <a:rPr lang="en-US" dirty="0"/>
              <a:t> (missing values).</a:t>
            </a:r>
          </a:p>
          <a:p>
            <a:pPr lvl="8">
              <a:buFont typeface="Arial" panose="020B0604020202020204" pitchFamily="34" charset="0"/>
              <a:buChar char="•"/>
            </a:pPr>
            <a:r>
              <a:rPr lang="en-US" dirty="0" err="1"/>
              <a:t>Pisahkan</a:t>
            </a:r>
            <a:r>
              <a:rPr lang="en-US" dirty="0"/>
              <a:t> </a:t>
            </a:r>
            <a:r>
              <a:rPr lang="en-US" dirty="0" err="1"/>
              <a:t>nilai</a:t>
            </a:r>
            <a:r>
              <a:rPr lang="en-US" dirty="0"/>
              <a:t> </a:t>
            </a:r>
            <a:r>
              <a:rPr lang="en-US" dirty="0" err="1"/>
              <a:t>unik</a:t>
            </a:r>
            <a:r>
              <a:rPr lang="en-US" dirty="0"/>
              <a:t> </a:t>
            </a:r>
            <a:r>
              <a:rPr lang="en-US" dirty="0" err="1"/>
              <a:t>dalam</a:t>
            </a:r>
            <a:r>
              <a:rPr lang="en-US" dirty="0"/>
              <a:t> </a:t>
            </a:r>
            <a:r>
              <a:rPr lang="en-US" dirty="0" err="1"/>
              <a:t>satu</a:t>
            </a:r>
            <a:r>
              <a:rPr lang="en-US" dirty="0"/>
              <a:t> </a:t>
            </a:r>
            <a:r>
              <a:rPr lang="en-US" dirty="0" err="1"/>
              <a:t>kolom</a:t>
            </a:r>
            <a:r>
              <a:rPr lang="en-US" dirty="0"/>
              <a:t> </a:t>
            </a:r>
            <a:r>
              <a:rPr lang="en-US" dirty="0" err="1"/>
              <a:t>menjadi</a:t>
            </a:r>
            <a:r>
              <a:rPr lang="en-US" dirty="0"/>
              <a:t> baris-baris </a:t>
            </a:r>
            <a:r>
              <a:rPr lang="en-US" dirty="0" err="1"/>
              <a:t>terpisah</a:t>
            </a:r>
            <a:r>
              <a:rPr lang="en-US" dirty="0"/>
              <a:t> (</a:t>
            </a:r>
            <a:r>
              <a:rPr lang="en-US" i="1" dirty="0"/>
              <a:t>explode</a:t>
            </a:r>
            <a:r>
              <a:rPr lang="en-US" dirty="0"/>
              <a:t>).</a:t>
            </a:r>
          </a:p>
          <a:p>
            <a:pPr lvl="8">
              <a:buFont typeface="Arial" panose="020B0604020202020204" pitchFamily="34" charset="0"/>
              <a:buChar char="•"/>
            </a:pPr>
            <a:r>
              <a:rPr lang="en-US" dirty="0" err="1"/>
              <a:t>Tampilkan</a:t>
            </a:r>
            <a:r>
              <a:rPr lang="en-US" dirty="0"/>
              <a:t> </a:t>
            </a:r>
            <a:r>
              <a:rPr lang="en-US" dirty="0" err="1"/>
              <a:t>ringkasan</a:t>
            </a:r>
            <a:r>
              <a:rPr lang="en-US" dirty="0"/>
              <a:t> </a:t>
            </a:r>
            <a:r>
              <a:rPr lang="en-US" dirty="0" err="1"/>
              <a:t>hasil</a:t>
            </a:r>
            <a:r>
              <a:rPr lang="en-US" dirty="0"/>
              <a:t>: </a:t>
            </a:r>
            <a:r>
              <a:rPr lang="en-US" dirty="0" err="1"/>
              <a:t>jumlah</a:t>
            </a:r>
            <a:r>
              <a:rPr lang="en-US" dirty="0"/>
              <a:t> baris/</a:t>
            </a:r>
            <a:r>
              <a:rPr lang="en-US" dirty="0" err="1"/>
              <a:t>kolom</a:t>
            </a:r>
            <a:r>
              <a:rPr lang="en-US" dirty="0"/>
              <a:t>, </a:t>
            </a:r>
            <a:r>
              <a:rPr lang="en-US" dirty="0" err="1"/>
              <a:t>distribusi</a:t>
            </a:r>
            <a:r>
              <a:rPr lang="en-US" dirty="0"/>
              <a:t> data, dan </a:t>
            </a:r>
            <a:r>
              <a:rPr lang="en-US" dirty="0" err="1"/>
              <a:t>hipotesis</a:t>
            </a:r>
            <a:r>
              <a:rPr lang="en-US" dirty="0"/>
              <a:t> </a:t>
            </a:r>
            <a:r>
              <a:rPr lang="en-US" dirty="0" err="1"/>
              <a:t>awal</a:t>
            </a:r>
            <a:r>
              <a:rPr lang="en-US" dirty="0"/>
              <a:t>.</a:t>
            </a:r>
          </a:p>
        </p:txBody>
      </p:sp>
      <p:sp>
        <p:nvSpPr>
          <p:cNvPr id="5" name="Google Shape;334;p46">
            <a:extLst>
              <a:ext uri="{FF2B5EF4-FFF2-40B4-BE49-F238E27FC236}">
                <a16:creationId xmlns:a16="http://schemas.microsoft.com/office/drawing/2014/main" id="{5F2207C3-7761-B9A2-1A3E-6B0B672C7F15}"/>
              </a:ext>
            </a:extLst>
          </p:cNvPr>
          <p:cNvSpPr txBox="1"/>
          <p:nvPr/>
        </p:nvSpPr>
        <p:spPr>
          <a:xfrm>
            <a:off x="378089" y="1947672"/>
            <a:ext cx="7843480"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2. </a:t>
            </a:r>
            <a:r>
              <a:rPr lang="en-US" b="1" dirty="0" err="1"/>
              <a:t>Transformasi</a:t>
            </a:r>
            <a:r>
              <a:rPr lang="en-US" b="1" dirty="0"/>
              <a:t> Data</a:t>
            </a:r>
          </a:p>
          <a:p>
            <a:pPr lvl="1">
              <a:buFont typeface="Arial" panose="020B0604020202020204" pitchFamily="34" charset="0"/>
              <a:buChar char="•"/>
            </a:pPr>
            <a:r>
              <a:rPr lang="en-US" dirty="0" err="1"/>
              <a:t>Seleksi</a:t>
            </a:r>
            <a:r>
              <a:rPr lang="en-US" dirty="0"/>
              <a:t> </a:t>
            </a:r>
            <a:r>
              <a:rPr lang="en-US" dirty="0" err="1"/>
              <a:t>kolom</a:t>
            </a:r>
            <a:r>
              <a:rPr lang="en-US" dirty="0"/>
              <a:t> yang </a:t>
            </a:r>
            <a:r>
              <a:rPr lang="en-US" dirty="0" err="1"/>
              <a:t>relevan</a:t>
            </a:r>
            <a:r>
              <a:rPr lang="en-US" dirty="0"/>
              <a:t> </a:t>
            </a:r>
            <a:r>
              <a:rPr lang="en-US" dirty="0" err="1"/>
              <a:t>untuk</a:t>
            </a:r>
            <a:r>
              <a:rPr lang="en-US" dirty="0"/>
              <a:t> </a:t>
            </a:r>
            <a:r>
              <a:rPr lang="en-US" dirty="0" err="1"/>
              <a:t>analisis</a:t>
            </a:r>
            <a:r>
              <a:rPr lang="en-US" dirty="0"/>
              <a:t> </a:t>
            </a:r>
            <a:r>
              <a:rPr lang="en-US" dirty="0" err="1"/>
              <a:t>lanjutan</a:t>
            </a:r>
            <a:r>
              <a:rPr lang="en-US" dirty="0"/>
              <a:t>.</a:t>
            </a:r>
          </a:p>
          <a:p>
            <a:pPr lvl="1">
              <a:buFont typeface="Arial" panose="020B0604020202020204" pitchFamily="34" charset="0"/>
              <a:buChar char="•"/>
            </a:pPr>
            <a:r>
              <a:rPr lang="en-US" dirty="0"/>
              <a:t>Review </a:t>
            </a:r>
            <a:r>
              <a:rPr lang="en-US" dirty="0" err="1"/>
              <a:t>kesetimbangan</a:t>
            </a:r>
            <a:r>
              <a:rPr lang="en-US" dirty="0"/>
              <a:t> value dan </a:t>
            </a:r>
            <a:r>
              <a:rPr lang="en-US" dirty="0" err="1"/>
              <a:t>distribusi</a:t>
            </a:r>
            <a:r>
              <a:rPr lang="en-US" dirty="0"/>
              <a:t> </a:t>
            </a:r>
            <a:r>
              <a:rPr lang="en-US" dirty="0" err="1"/>
              <a:t>kategori</a:t>
            </a:r>
            <a:r>
              <a:rPr lang="en-US" dirty="0"/>
              <a:t> </a:t>
            </a:r>
            <a:r>
              <a:rPr lang="en-US" dirty="0" err="1"/>
              <a:t>untuk</a:t>
            </a:r>
            <a:r>
              <a:rPr lang="en-US" dirty="0"/>
              <a:t> </a:t>
            </a:r>
            <a:r>
              <a:rPr lang="en-US" i="1" dirty="0"/>
              <a:t>data consumer profile</a:t>
            </a:r>
            <a:r>
              <a:rPr lang="en-US" dirty="0"/>
              <a:t> dan </a:t>
            </a:r>
            <a:r>
              <a:rPr lang="en-US" i="1" dirty="0"/>
              <a:t>data </a:t>
            </a:r>
            <a:r>
              <a:rPr lang="en-US" i="1" dirty="0" err="1"/>
              <a:t>resep</a:t>
            </a:r>
            <a:r>
              <a:rPr lang="en-US" dirty="0"/>
              <a:t>.</a:t>
            </a:r>
          </a:p>
        </p:txBody>
      </p:sp>
      <p:sp>
        <p:nvSpPr>
          <p:cNvPr id="6" name="Google Shape;334;p46">
            <a:extLst>
              <a:ext uri="{FF2B5EF4-FFF2-40B4-BE49-F238E27FC236}">
                <a16:creationId xmlns:a16="http://schemas.microsoft.com/office/drawing/2014/main" id="{11F85FE3-94D5-20D2-530B-05BF0292F29A}"/>
              </a:ext>
            </a:extLst>
          </p:cNvPr>
          <p:cNvSpPr txBox="1"/>
          <p:nvPr/>
        </p:nvSpPr>
        <p:spPr>
          <a:xfrm>
            <a:off x="378089" y="2733060"/>
            <a:ext cx="7843477"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3. </a:t>
            </a:r>
            <a:r>
              <a:rPr lang="en-US" b="1" dirty="0" err="1"/>
              <a:t>Pembobotan</a:t>
            </a:r>
            <a:r>
              <a:rPr lang="en-US" b="1" dirty="0"/>
              <a:t> dan </a:t>
            </a:r>
            <a:r>
              <a:rPr lang="en-US" b="1" dirty="0" err="1"/>
              <a:t>Enkode</a:t>
            </a:r>
            <a:r>
              <a:rPr lang="en-US" b="1" dirty="0"/>
              <a:t> Label</a:t>
            </a:r>
          </a:p>
          <a:p>
            <a:pPr lvl="1">
              <a:buFont typeface="Arial" panose="020B0604020202020204" pitchFamily="34" charset="0"/>
              <a:buChar char="•"/>
            </a:pPr>
            <a:r>
              <a:rPr lang="en-US" dirty="0"/>
              <a:t>Beri </a:t>
            </a:r>
            <a:r>
              <a:rPr lang="en-US" dirty="0" err="1"/>
              <a:t>bobot</a:t>
            </a:r>
            <a:r>
              <a:rPr lang="en-US" dirty="0"/>
              <a:t> </a:t>
            </a:r>
            <a:r>
              <a:rPr lang="en-US" dirty="0" err="1"/>
              <a:t>khusus</a:t>
            </a:r>
            <a:r>
              <a:rPr lang="en-US" dirty="0"/>
              <a:t> pada data </a:t>
            </a:r>
            <a:r>
              <a:rPr lang="en-US" dirty="0" err="1"/>
              <a:t>konsumsi</a:t>
            </a:r>
            <a:r>
              <a:rPr lang="en-US" dirty="0"/>
              <a:t> (</a:t>
            </a:r>
            <a:r>
              <a:rPr lang="en-US" dirty="0" err="1"/>
              <a:t>misalnya</a:t>
            </a:r>
            <a:r>
              <a:rPr lang="en-US" dirty="0"/>
              <a:t> </a:t>
            </a:r>
            <a:r>
              <a:rPr lang="en-US" dirty="0" err="1"/>
              <a:t>preferensi</a:t>
            </a:r>
            <a:r>
              <a:rPr lang="en-US" dirty="0"/>
              <a:t> </a:t>
            </a:r>
            <a:r>
              <a:rPr lang="en-US" dirty="0" err="1"/>
              <a:t>sehat</a:t>
            </a:r>
            <a:r>
              <a:rPr lang="en-US" dirty="0"/>
              <a:t> </a:t>
            </a:r>
            <a:r>
              <a:rPr lang="en-US" dirty="0" err="1"/>
              <a:t>atau</a:t>
            </a:r>
            <a:r>
              <a:rPr lang="en-US" dirty="0"/>
              <a:t> </a:t>
            </a:r>
            <a:r>
              <a:rPr lang="en-US" dirty="0" err="1"/>
              <a:t>tradisional</a:t>
            </a:r>
            <a:r>
              <a:rPr lang="en-US" dirty="0"/>
              <a:t>).</a:t>
            </a:r>
          </a:p>
          <a:p>
            <a:pPr lvl="1">
              <a:buFont typeface="Arial" panose="020B0604020202020204" pitchFamily="34" charset="0"/>
              <a:buChar char="•"/>
            </a:pPr>
            <a:r>
              <a:rPr lang="en-US" dirty="0"/>
              <a:t>Encode data </a:t>
            </a:r>
            <a:r>
              <a:rPr lang="en-US" dirty="0" err="1"/>
              <a:t>kategori</a:t>
            </a:r>
            <a:r>
              <a:rPr lang="en-US" dirty="0"/>
              <a:t> (</a:t>
            </a:r>
            <a:r>
              <a:rPr lang="en-US" dirty="0" err="1"/>
              <a:t>seperti</a:t>
            </a:r>
            <a:r>
              <a:rPr lang="en-US" dirty="0"/>
              <a:t> gender, </a:t>
            </a:r>
            <a:r>
              <a:rPr lang="en-US" dirty="0" err="1"/>
              <a:t>preferensi</a:t>
            </a:r>
            <a:r>
              <a:rPr lang="en-US" dirty="0"/>
              <a:t>) </a:t>
            </a:r>
            <a:r>
              <a:rPr lang="en-US" dirty="0" err="1"/>
              <a:t>untuk</a:t>
            </a:r>
            <a:r>
              <a:rPr lang="en-US" dirty="0"/>
              <a:t> </a:t>
            </a:r>
            <a:r>
              <a:rPr lang="en-US" dirty="0" err="1"/>
              <a:t>pemrosesan</a:t>
            </a:r>
            <a:r>
              <a:rPr lang="en-US" dirty="0"/>
              <a:t> ML.</a:t>
            </a:r>
          </a:p>
        </p:txBody>
      </p:sp>
      <p:sp>
        <p:nvSpPr>
          <p:cNvPr id="17" name="Google Shape;334;p46">
            <a:extLst>
              <a:ext uri="{FF2B5EF4-FFF2-40B4-BE49-F238E27FC236}">
                <a16:creationId xmlns:a16="http://schemas.microsoft.com/office/drawing/2014/main" id="{DF43DDE1-3531-0BC6-D405-FDAA4746B70E}"/>
              </a:ext>
            </a:extLst>
          </p:cNvPr>
          <p:cNvSpPr txBox="1"/>
          <p:nvPr/>
        </p:nvSpPr>
        <p:spPr>
          <a:xfrm>
            <a:off x="378086" y="3518448"/>
            <a:ext cx="7843480" cy="1349087"/>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b="1" dirty="0"/>
              <a:t>4. Mapping dan Integrasi Data</a:t>
            </a:r>
          </a:p>
          <a:p>
            <a:pPr>
              <a:lnSpc>
                <a:spcPct val="100000"/>
              </a:lnSpc>
              <a:buFont typeface="Arial" panose="020B0604020202020204" pitchFamily="34" charset="0"/>
              <a:buChar char="•"/>
            </a:pPr>
            <a:r>
              <a:rPr lang="en-US" dirty="0" err="1">
                <a:latin typeface="+mj-lt"/>
              </a:rPr>
              <a:t>Tahapan</a:t>
            </a:r>
            <a:r>
              <a:rPr lang="en-US" dirty="0">
                <a:latin typeface="+mj-lt"/>
              </a:rPr>
              <a:t> </a:t>
            </a:r>
            <a:r>
              <a:rPr lang="en-US" dirty="0" err="1">
                <a:latin typeface="+mj-lt"/>
              </a:rPr>
              <a:t>pemetaan</a:t>
            </a:r>
            <a:r>
              <a:rPr lang="en-US" dirty="0">
                <a:latin typeface="+mj-lt"/>
              </a:rPr>
              <a:t> </a:t>
            </a:r>
            <a:r>
              <a:rPr lang="en-US" dirty="0" err="1">
                <a:latin typeface="+mj-lt"/>
              </a:rPr>
              <a:t>antara</a:t>
            </a:r>
            <a:r>
              <a:rPr lang="en-US" dirty="0">
                <a:latin typeface="+mj-lt"/>
              </a:rPr>
              <a:t> data </a:t>
            </a:r>
            <a:r>
              <a:rPr lang="en-US" dirty="0" err="1">
                <a:latin typeface="+mj-lt"/>
              </a:rPr>
              <a:t>resep</a:t>
            </a:r>
            <a:r>
              <a:rPr lang="en-US" dirty="0">
                <a:latin typeface="+mj-lt"/>
              </a:rPr>
              <a:t> dan data </a:t>
            </a:r>
            <a:r>
              <a:rPr lang="en-US" dirty="0" err="1">
                <a:latin typeface="+mj-lt"/>
              </a:rPr>
              <a:t>nutrisi</a:t>
            </a:r>
            <a:r>
              <a:rPr lang="en-US" dirty="0">
                <a:latin typeface="+mj-lt"/>
              </a:rPr>
              <a:t>:</a:t>
            </a:r>
          </a:p>
          <a:p>
            <a:pPr>
              <a:lnSpc>
                <a:spcPct val="100000"/>
              </a:lnSpc>
              <a:buFont typeface="Arial" panose="020B0604020202020204" pitchFamily="34" charset="0"/>
              <a:buChar char="•"/>
            </a:pPr>
            <a:r>
              <a:rPr lang="en-US" dirty="0" err="1">
                <a:latin typeface="+mj-lt"/>
              </a:rPr>
              <a:t>Pisahkan</a:t>
            </a:r>
            <a:r>
              <a:rPr lang="en-US" dirty="0">
                <a:latin typeface="+mj-lt"/>
              </a:rPr>
              <a:t> string ingredients </a:t>
            </a:r>
            <a:r>
              <a:rPr lang="en-US" dirty="0" err="1">
                <a:latin typeface="+mj-lt"/>
              </a:rPr>
              <a:t>jadi</a:t>
            </a:r>
            <a:r>
              <a:rPr lang="en-US" dirty="0">
                <a:latin typeface="+mj-lt"/>
              </a:rPr>
              <a:t> list.</a:t>
            </a:r>
          </a:p>
          <a:p>
            <a:pPr>
              <a:lnSpc>
                <a:spcPct val="100000"/>
              </a:lnSpc>
              <a:buFont typeface="Arial" panose="020B0604020202020204" pitchFamily="34" charset="0"/>
              <a:buChar char="•"/>
            </a:pPr>
            <a:r>
              <a:rPr lang="en-US" dirty="0" err="1">
                <a:latin typeface="+mj-lt"/>
              </a:rPr>
              <a:t>Tentukan</a:t>
            </a:r>
            <a:r>
              <a:rPr lang="en-US" dirty="0">
                <a:latin typeface="+mj-lt"/>
              </a:rPr>
              <a:t> </a:t>
            </a:r>
            <a:r>
              <a:rPr lang="en-US" dirty="0" err="1">
                <a:latin typeface="+mj-lt"/>
              </a:rPr>
              <a:t>jumlah</a:t>
            </a:r>
            <a:r>
              <a:rPr lang="en-US" dirty="0">
                <a:latin typeface="+mj-lt"/>
              </a:rPr>
              <a:t> </a:t>
            </a:r>
            <a:r>
              <a:rPr lang="en-US" dirty="0" err="1">
                <a:latin typeface="+mj-lt"/>
              </a:rPr>
              <a:t>maksimum</a:t>
            </a:r>
            <a:r>
              <a:rPr lang="en-US" dirty="0">
                <a:latin typeface="+mj-lt"/>
              </a:rPr>
              <a:t> </a:t>
            </a:r>
            <a:r>
              <a:rPr lang="en-US" dirty="0" err="1">
                <a:latin typeface="+mj-lt"/>
              </a:rPr>
              <a:t>bahan</a:t>
            </a:r>
            <a:r>
              <a:rPr lang="en-US" dirty="0">
                <a:latin typeface="+mj-lt"/>
              </a:rPr>
              <a:t> </a:t>
            </a:r>
            <a:r>
              <a:rPr lang="en-US" dirty="0" err="1">
                <a:latin typeface="+mj-lt"/>
              </a:rPr>
              <a:t>untuk</a:t>
            </a:r>
            <a:r>
              <a:rPr lang="en-US" dirty="0">
                <a:latin typeface="+mj-lt"/>
              </a:rPr>
              <a:t> </a:t>
            </a:r>
            <a:r>
              <a:rPr lang="en-US" dirty="0" err="1">
                <a:latin typeface="+mj-lt"/>
              </a:rPr>
              <a:t>satu</a:t>
            </a:r>
            <a:r>
              <a:rPr lang="en-US" dirty="0">
                <a:latin typeface="+mj-lt"/>
              </a:rPr>
              <a:t> </a:t>
            </a:r>
            <a:r>
              <a:rPr lang="en-US" dirty="0" err="1">
                <a:latin typeface="+mj-lt"/>
              </a:rPr>
              <a:t>resep</a:t>
            </a:r>
            <a:r>
              <a:rPr lang="en-US" dirty="0">
                <a:latin typeface="+mj-lt"/>
              </a:rPr>
              <a:t>, </a:t>
            </a:r>
            <a:r>
              <a:rPr lang="en-US" dirty="0" err="1">
                <a:latin typeface="+mj-lt"/>
              </a:rPr>
              <a:t>lalu</a:t>
            </a:r>
            <a:r>
              <a:rPr lang="en-US" dirty="0">
                <a:latin typeface="+mj-lt"/>
              </a:rPr>
              <a:t> </a:t>
            </a:r>
            <a:r>
              <a:rPr lang="en-US" dirty="0" err="1">
                <a:latin typeface="+mj-lt"/>
              </a:rPr>
              <a:t>ubah</a:t>
            </a:r>
            <a:r>
              <a:rPr lang="en-US" dirty="0">
                <a:latin typeface="+mj-lt"/>
              </a:rPr>
              <a:t> </a:t>
            </a:r>
            <a:r>
              <a:rPr lang="en-US" dirty="0" err="1">
                <a:latin typeface="+mj-lt"/>
              </a:rPr>
              <a:t>menjadi</a:t>
            </a:r>
            <a:r>
              <a:rPr lang="en-US" dirty="0">
                <a:latin typeface="+mj-lt"/>
              </a:rPr>
              <a:t> </a:t>
            </a:r>
            <a:r>
              <a:rPr lang="en-US" dirty="0" err="1">
                <a:latin typeface="+mj-lt"/>
              </a:rPr>
              <a:t>kolom</a:t>
            </a:r>
            <a:r>
              <a:rPr lang="en-US" dirty="0">
                <a:latin typeface="+mj-lt"/>
              </a:rPr>
              <a:t> </a:t>
            </a:r>
            <a:r>
              <a:rPr lang="en-US" dirty="0" err="1">
                <a:latin typeface="+mj-lt"/>
              </a:rPr>
              <a:t>terpisah</a:t>
            </a:r>
            <a:endParaRPr lang="en-US" dirty="0">
              <a:latin typeface="+mj-lt"/>
            </a:endParaRPr>
          </a:p>
          <a:p>
            <a:pPr>
              <a:lnSpc>
                <a:spcPct val="100000"/>
              </a:lnSpc>
              <a:buFont typeface="Arial" panose="020B0604020202020204" pitchFamily="34" charset="0"/>
              <a:buChar char="•"/>
            </a:pPr>
            <a:r>
              <a:rPr lang="en-US" dirty="0" err="1">
                <a:latin typeface="+mj-lt"/>
              </a:rPr>
              <a:t>Tambahkan</a:t>
            </a:r>
            <a:r>
              <a:rPr lang="en-US" dirty="0">
                <a:latin typeface="+mj-lt"/>
              </a:rPr>
              <a:t> </a:t>
            </a:r>
            <a:r>
              <a:rPr lang="en-US" dirty="0" err="1">
                <a:latin typeface="+mj-lt"/>
              </a:rPr>
              <a:t>kolom</a:t>
            </a:r>
            <a:r>
              <a:rPr lang="en-US" dirty="0">
                <a:latin typeface="+mj-lt"/>
              </a:rPr>
              <a:t> </a:t>
            </a:r>
            <a:r>
              <a:rPr lang="en-US" dirty="0" err="1">
                <a:latin typeface="+mj-lt"/>
              </a:rPr>
              <a:t>kandungan</a:t>
            </a:r>
            <a:r>
              <a:rPr lang="en-US" dirty="0">
                <a:latin typeface="+mj-lt"/>
              </a:rPr>
              <a:t> </a:t>
            </a:r>
            <a:r>
              <a:rPr lang="en-US" dirty="0" err="1">
                <a:latin typeface="+mj-lt"/>
              </a:rPr>
              <a:t>kalori</a:t>
            </a:r>
            <a:r>
              <a:rPr lang="en-US" dirty="0">
                <a:latin typeface="+mj-lt"/>
              </a:rPr>
              <a:t> </a:t>
            </a:r>
            <a:r>
              <a:rPr lang="en-US" dirty="0" err="1">
                <a:latin typeface="+mj-lt"/>
              </a:rPr>
              <a:t>tiap</a:t>
            </a:r>
            <a:r>
              <a:rPr lang="en-US" dirty="0">
                <a:latin typeface="+mj-lt"/>
              </a:rPr>
              <a:t> </a:t>
            </a:r>
            <a:r>
              <a:rPr lang="en-US" dirty="0" err="1">
                <a:latin typeface="+mj-lt"/>
              </a:rPr>
              <a:t>bahan</a:t>
            </a:r>
            <a:r>
              <a:rPr lang="en-US" dirty="0">
                <a:latin typeface="+mj-lt"/>
              </a:rPr>
              <a:t>.</a:t>
            </a:r>
          </a:p>
          <a:p>
            <a:pPr>
              <a:lnSpc>
                <a:spcPct val="100000"/>
              </a:lnSpc>
              <a:buFont typeface="Arial" panose="020B0604020202020204" pitchFamily="34" charset="0"/>
              <a:buChar char="•"/>
            </a:pPr>
            <a:r>
              <a:rPr lang="en-US" dirty="0" err="1">
                <a:latin typeface="+mj-lt"/>
              </a:rPr>
              <a:t>Hitung</a:t>
            </a:r>
            <a:r>
              <a:rPr lang="en-US" dirty="0">
                <a:latin typeface="+mj-lt"/>
              </a:rPr>
              <a:t> total </a:t>
            </a:r>
            <a:r>
              <a:rPr lang="en-US" dirty="0" err="1">
                <a:latin typeface="+mj-lt"/>
              </a:rPr>
              <a:t>kalori</a:t>
            </a:r>
            <a:r>
              <a:rPr lang="en-US" dirty="0">
                <a:latin typeface="+mj-lt"/>
              </a:rPr>
              <a:t> per </a:t>
            </a:r>
            <a:r>
              <a:rPr lang="en-US" dirty="0" err="1">
                <a:latin typeface="+mj-lt"/>
              </a:rPr>
              <a:t>resep</a:t>
            </a:r>
            <a:r>
              <a:rPr lang="en-US" dirty="0">
                <a:latin typeface="+mj-lt"/>
              </a:rPr>
              <a:t> dan </a:t>
            </a:r>
            <a:r>
              <a:rPr lang="en-US" dirty="0" err="1">
                <a:latin typeface="+mj-lt"/>
              </a:rPr>
              <a:t>tambahkan</a:t>
            </a:r>
            <a:r>
              <a:rPr lang="en-US" dirty="0">
                <a:latin typeface="+mj-lt"/>
              </a:rPr>
              <a:t> </a:t>
            </a:r>
            <a:r>
              <a:rPr lang="en-US" dirty="0" err="1">
                <a:latin typeface="+mj-lt"/>
              </a:rPr>
              <a:t>sebagai</a:t>
            </a:r>
            <a:r>
              <a:rPr lang="en-US" dirty="0">
                <a:latin typeface="+mj-lt"/>
              </a:rPr>
              <a:t> </a:t>
            </a:r>
            <a:r>
              <a:rPr lang="en-US" dirty="0" err="1">
                <a:latin typeface="+mj-lt"/>
              </a:rPr>
              <a:t>fitur</a:t>
            </a:r>
            <a:r>
              <a:rPr lang="en-US" dirty="0">
                <a:latin typeface="+mj-lt"/>
              </a:rPr>
              <a:t> </a:t>
            </a:r>
            <a:r>
              <a:rPr lang="en-US" dirty="0" err="1">
                <a:latin typeface="+mj-lt"/>
              </a:rPr>
              <a:t>total_calories_estimated</a:t>
            </a:r>
            <a:r>
              <a:rPr lang="en-US" dirty="0">
                <a:latin typeface="+mj-lt"/>
              </a:rPr>
              <a:t>.</a:t>
            </a:r>
          </a:p>
        </p:txBody>
      </p:sp>
      <p:pic>
        <p:nvPicPr>
          <p:cNvPr id="21" name="Picture 20">
            <a:extLst>
              <a:ext uri="{FF2B5EF4-FFF2-40B4-BE49-F238E27FC236}">
                <a16:creationId xmlns:a16="http://schemas.microsoft.com/office/drawing/2014/main" id="{D48A6684-EC0B-699F-453B-5E01CFB29D45}"/>
              </a:ext>
            </a:extLst>
          </p:cNvPr>
          <p:cNvPicPr>
            <a:picLocks noChangeAspect="1"/>
          </p:cNvPicPr>
          <p:nvPr/>
        </p:nvPicPr>
        <p:blipFill>
          <a:blip r:embed="rId7"/>
          <a:srcRect l="1445" t="53351" r="7437" b="17653"/>
          <a:stretch/>
        </p:blipFill>
        <p:spPr>
          <a:xfrm>
            <a:off x="378086" y="4843516"/>
            <a:ext cx="4991100" cy="198877"/>
          </a:xfrm>
          <a:prstGeom prst="rect">
            <a:avLst/>
          </a:prstGeom>
        </p:spPr>
      </p:pic>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D2A52D8-8012-B9B2-9E30-5798EF866D61}"/>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C6DC3614-4C04-E3DE-2FFB-AAF0C24DB859}"/>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7AD50B65-32F7-E812-8330-344C2390B142}"/>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DA76A51D-BF26-726C-F7DA-57EA49E35890}"/>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23C36C42-7DB0-FC5E-2BD5-EBB02A2EE604}"/>
              </a:ext>
            </a:extLst>
          </p:cNvPr>
          <p:cNvSpPr txBox="1"/>
          <p:nvPr/>
        </p:nvSpPr>
        <p:spPr>
          <a:xfrm>
            <a:off x="1384462" y="946840"/>
            <a:ext cx="6837107"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5. </a:t>
            </a:r>
            <a:r>
              <a:rPr lang="en-US" b="1" dirty="0" err="1"/>
              <a:t>Penataan</a:t>
            </a:r>
            <a:r>
              <a:rPr lang="en-US" b="1" dirty="0"/>
              <a:t> Fitur Akhir</a:t>
            </a:r>
          </a:p>
          <a:p>
            <a:pPr>
              <a:buNone/>
            </a:pPr>
            <a:endParaRPr lang="en-US" b="1" dirty="0"/>
          </a:p>
        </p:txBody>
      </p:sp>
      <p:sp>
        <p:nvSpPr>
          <p:cNvPr id="5" name="Google Shape;334;p46">
            <a:extLst>
              <a:ext uri="{FF2B5EF4-FFF2-40B4-BE49-F238E27FC236}">
                <a16:creationId xmlns:a16="http://schemas.microsoft.com/office/drawing/2014/main" id="{E8E13889-05BD-39FC-305B-B44AABF474F1}"/>
              </a:ext>
            </a:extLst>
          </p:cNvPr>
          <p:cNvSpPr txBox="1"/>
          <p:nvPr/>
        </p:nvSpPr>
        <p:spPr>
          <a:xfrm>
            <a:off x="378089" y="1947672"/>
            <a:ext cx="7843480"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6. </a:t>
            </a:r>
            <a:r>
              <a:rPr lang="en-US" b="1" dirty="0" err="1"/>
              <a:t>Pembuatan</a:t>
            </a:r>
            <a:r>
              <a:rPr lang="en-US" b="1" dirty="0"/>
              <a:t> Model </a:t>
            </a:r>
            <a:r>
              <a:rPr lang="en-US" b="1" dirty="0" err="1"/>
              <a:t>Rekomendasi</a:t>
            </a:r>
            <a:r>
              <a:rPr lang="en-US" b="1" dirty="0"/>
              <a:t> (Draft)</a:t>
            </a:r>
          </a:p>
        </p:txBody>
      </p:sp>
      <p:pic>
        <p:nvPicPr>
          <p:cNvPr id="3" name="Picture 2">
            <a:extLst>
              <a:ext uri="{FF2B5EF4-FFF2-40B4-BE49-F238E27FC236}">
                <a16:creationId xmlns:a16="http://schemas.microsoft.com/office/drawing/2014/main" id="{1591B9D0-72ED-672B-C226-F960184DF65B}"/>
              </a:ext>
            </a:extLst>
          </p:cNvPr>
          <p:cNvPicPr>
            <a:picLocks noChangeAspect="1"/>
          </p:cNvPicPr>
          <p:nvPr/>
        </p:nvPicPr>
        <p:blipFill>
          <a:blip r:embed="rId7"/>
          <a:stretch>
            <a:fillRect/>
          </a:stretch>
        </p:blipFill>
        <p:spPr>
          <a:xfrm>
            <a:off x="1384460" y="1218909"/>
            <a:ext cx="6837106" cy="423399"/>
          </a:xfrm>
          <a:prstGeom prst="rect">
            <a:avLst/>
          </a:prstGeom>
        </p:spPr>
      </p:pic>
      <p:pic>
        <p:nvPicPr>
          <p:cNvPr id="7" name="Picture 6">
            <a:extLst>
              <a:ext uri="{FF2B5EF4-FFF2-40B4-BE49-F238E27FC236}">
                <a16:creationId xmlns:a16="http://schemas.microsoft.com/office/drawing/2014/main" id="{21F81059-CA60-17C1-57A1-C0EBF8043F28}"/>
              </a:ext>
            </a:extLst>
          </p:cNvPr>
          <p:cNvPicPr>
            <a:picLocks noChangeAspect="1"/>
          </p:cNvPicPr>
          <p:nvPr/>
        </p:nvPicPr>
        <p:blipFill>
          <a:blip r:embed="rId8"/>
          <a:stretch>
            <a:fillRect/>
          </a:stretch>
        </p:blipFill>
        <p:spPr>
          <a:xfrm>
            <a:off x="378086" y="2225279"/>
            <a:ext cx="7843480" cy="2336078"/>
          </a:xfrm>
          <a:prstGeom prst="rect">
            <a:avLst/>
          </a:prstGeom>
        </p:spPr>
      </p:pic>
    </p:spTree>
    <p:extLst>
      <p:ext uri="{BB962C8B-B14F-4D97-AF65-F5344CB8AC3E}">
        <p14:creationId xmlns:p14="http://schemas.microsoft.com/office/powerpoint/2010/main" val="17462370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6FA35E4-96F2-5D97-34DB-D668B9B1E2A3}"/>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191C7B3A-9BDD-3F0E-D691-A820F2DBD858}"/>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C9FA5835-B5C1-67CD-8D28-1D478FD49467}"/>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CE09A966-E678-1327-B8A7-A4F65003ABAB}"/>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7629449" y="816942"/>
            <a:ext cx="1006370" cy="1006370"/>
          </a:xfrm>
          <a:prstGeom prst="rect">
            <a:avLst/>
          </a:prstGeom>
          <a:noFill/>
          <a:ln>
            <a:noFill/>
          </a:ln>
        </p:spPr>
      </p:pic>
      <p:pic>
        <p:nvPicPr>
          <p:cNvPr id="10" name="Picture 9">
            <a:extLst>
              <a:ext uri="{FF2B5EF4-FFF2-40B4-BE49-F238E27FC236}">
                <a16:creationId xmlns:a16="http://schemas.microsoft.com/office/drawing/2014/main" id="{1874387A-07BF-1B12-56FE-A4DF978E5433}"/>
              </a:ext>
            </a:extLst>
          </p:cNvPr>
          <p:cNvPicPr>
            <a:picLocks noChangeAspect="1"/>
          </p:cNvPicPr>
          <p:nvPr/>
        </p:nvPicPr>
        <p:blipFill>
          <a:blip r:embed="rId7"/>
          <a:stretch>
            <a:fillRect/>
          </a:stretch>
        </p:blipFill>
        <p:spPr>
          <a:xfrm>
            <a:off x="276937" y="962734"/>
            <a:ext cx="4393174" cy="2142553"/>
          </a:xfrm>
          <a:prstGeom prst="rect">
            <a:avLst/>
          </a:prstGeom>
        </p:spPr>
      </p:pic>
      <p:pic>
        <p:nvPicPr>
          <p:cNvPr id="12" name="Picture 11">
            <a:extLst>
              <a:ext uri="{FF2B5EF4-FFF2-40B4-BE49-F238E27FC236}">
                <a16:creationId xmlns:a16="http://schemas.microsoft.com/office/drawing/2014/main" id="{581F242E-1FBE-59D3-30D0-E6DD1EED2ED1}"/>
              </a:ext>
            </a:extLst>
          </p:cNvPr>
          <p:cNvPicPr>
            <a:picLocks noChangeAspect="1"/>
          </p:cNvPicPr>
          <p:nvPr/>
        </p:nvPicPr>
        <p:blipFill>
          <a:blip r:embed="rId8"/>
          <a:stretch>
            <a:fillRect/>
          </a:stretch>
        </p:blipFill>
        <p:spPr>
          <a:xfrm>
            <a:off x="68062" y="3217460"/>
            <a:ext cx="4813537" cy="1820378"/>
          </a:xfrm>
          <a:prstGeom prst="rect">
            <a:avLst/>
          </a:prstGeom>
        </p:spPr>
      </p:pic>
      <p:pic>
        <p:nvPicPr>
          <p:cNvPr id="14" name="Picture 13">
            <a:extLst>
              <a:ext uri="{FF2B5EF4-FFF2-40B4-BE49-F238E27FC236}">
                <a16:creationId xmlns:a16="http://schemas.microsoft.com/office/drawing/2014/main" id="{656F6CD7-1903-33A9-F515-250B8D7F51DE}"/>
              </a:ext>
            </a:extLst>
          </p:cNvPr>
          <p:cNvPicPr>
            <a:picLocks noChangeAspect="1"/>
          </p:cNvPicPr>
          <p:nvPr/>
        </p:nvPicPr>
        <p:blipFill>
          <a:blip r:embed="rId9"/>
          <a:stretch>
            <a:fillRect/>
          </a:stretch>
        </p:blipFill>
        <p:spPr>
          <a:xfrm>
            <a:off x="5023718" y="2295922"/>
            <a:ext cx="4023484" cy="2822994"/>
          </a:xfrm>
          <a:prstGeom prst="rect">
            <a:avLst/>
          </a:prstGeom>
        </p:spPr>
      </p:pic>
      <p:sp>
        <p:nvSpPr>
          <p:cNvPr id="18" name="Freeform: Shape 17">
            <a:extLst>
              <a:ext uri="{FF2B5EF4-FFF2-40B4-BE49-F238E27FC236}">
                <a16:creationId xmlns:a16="http://schemas.microsoft.com/office/drawing/2014/main" id="{BE2B0980-DCFC-74B7-2F30-C6BFCAEC76EF}"/>
              </a:ext>
            </a:extLst>
          </p:cNvPr>
          <p:cNvSpPr/>
          <p:nvPr/>
        </p:nvSpPr>
        <p:spPr>
          <a:xfrm>
            <a:off x="4549042" y="1417607"/>
            <a:ext cx="1006370" cy="632224"/>
          </a:xfrm>
          <a:custGeom>
            <a:avLst/>
            <a:gdLst>
              <a:gd name="connsiteX0" fmla="*/ 0 w 948905"/>
              <a:gd name="connsiteY0" fmla="*/ 534838 h 534838"/>
              <a:gd name="connsiteX1" fmla="*/ 948905 w 948905"/>
              <a:gd name="connsiteY1" fmla="*/ 0 h 534838"/>
            </a:gdLst>
            <a:ahLst/>
            <a:cxnLst>
              <a:cxn ang="0">
                <a:pos x="connsiteX0" y="connsiteY0"/>
              </a:cxn>
              <a:cxn ang="0">
                <a:pos x="connsiteX1" y="connsiteY1"/>
              </a:cxn>
            </a:cxnLst>
            <a:rect l="l" t="t" r="r" b="b"/>
            <a:pathLst>
              <a:path w="948905" h="534838">
                <a:moveTo>
                  <a:pt x="0" y="534838"/>
                </a:moveTo>
                <a:lnTo>
                  <a:pt x="948905"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01FDE01-513F-0942-2AF4-995E8A909DC1}"/>
              </a:ext>
            </a:extLst>
          </p:cNvPr>
          <p:cNvSpPr/>
          <p:nvPr/>
        </p:nvSpPr>
        <p:spPr>
          <a:xfrm>
            <a:off x="4813540" y="1449238"/>
            <a:ext cx="715992" cy="1768222"/>
          </a:xfrm>
          <a:custGeom>
            <a:avLst/>
            <a:gdLst>
              <a:gd name="connsiteX0" fmla="*/ 47516 w 806640"/>
              <a:gd name="connsiteY0" fmla="*/ 1837426 h 1837426"/>
              <a:gd name="connsiteX1" fmla="*/ 82021 w 806640"/>
              <a:gd name="connsiteY1" fmla="*/ 793630 h 1837426"/>
              <a:gd name="connsiteX2" fmla="*/ 806640 w 806640"/>
              <a:gd name="connsiteY2" fmla="*/ 0 h 1837426"/>
              <a:gd name="connsiteX3" fmla="*/ 806640 w 806640"/>
              <a:gd name="connsiteY3" fmla="*/ 0 h 1837426"/>
            </a:gdLst>
            <a:ahLst/>
            <a:cxnLst>
              <a:cxn ang="0">
                <a:pos x="connsiteX0" y="connsiteY0"/>
              </a:cxn>
              <a:cxn ang="0">
                <a:pos x="connsiteX1" y="connsiteY1"/>
              </a:cxn>
              <a:cxn ang="0">
                <a:pos x="connsiteX2" y="connsiteY2"/>
              </a:cxn>
              <a:cxn ang="0">
                <a:pos x="connsiteX3" y="connsiteY3"/>
              </a:cxn>
            </a:cxnLst>
            <a:rect l="l" t="t" r="r" b="b"/>
            <a:pathLst>
              <a:path w="806640" h="1837426">
                <a:moveTo>
                  <a:pt x="47516" y="1837426"/>
                </a:moveTo>
                <a:cubicBezTo>
                  <a:pt x="1508" y="1468647"/>
                  <a:pt x="-44500" y="1099868"/>
                  <a:pt x="82021" y="793630"/>
                </a:cubicBezTo>
                <a:cubicBezTo>
                  <a:pt x="208542" y="487392"/>
                  <a:pt x="806640" y="0"/>
                  <a:pt x="806640" y="0"/>
                </a:cubicBezTo>
                <a:lnTo>
                  <a:pt x="806640"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44C9223-A82F-A3CC-767A-5D7589C3D911}"/>
              </a:ext>
            </a:extLst>
          </p:cNvPr>
          <p:cNvSpPr/>
          <p:nvPr/>
        </p:nvSpPr>
        <p:spPr>
          <a:xfrm>
            <a:off x="5046453" y="1457864"/>
            <a:ext cx="474453" cy="828136"/>
          </a:xfrm>
          <a:custGeom>
            <a:avLst/>
            <a:gdLst>
              <a:gd name="connsiteX0" fmla="*/ 0 w 474453"/>
              <a:gd name="connsiteY0" fmla="*/ 828136 h 828136"/>
              <a:gd name="connsiteX1" fmla="*/ 232913 w 474453"/>
              <a:gd name="connsiteY1" fmla="*/ 405442 h 828136"/>
              <a:gd name="connsiteX2" fmla="*/ 474453 w 474453"/>
              <a:gd name="connsiteY2" fmla="*/ 0 h 828136"/>
            </a:gdLst>
            <a:ahLst/>
            <a:cxnLst>
              <a:cxn ang="0">
                <a:pos x="connsiteX0" y="connsiteY0"/>
              </a:cxn>
              <a:cxn ang="0">
                <a:pos x="connsiteX1" y="connsiteY1"/>
              </a:cxn>
              <a:cxn ang="0">
                <a:pos x="connsiteX2" y="connsiteY2"/>
              </a:cxn>
            </a:cxnLst>
            <a:rect l="l" t="t" r="r" b="b"/>
            <a:pathLst>
              <a:path w="474453" h="828136">
                <a:moveTo>
                  <a:pt x="0" y="828136"/>
                </a:moveTo>
                <a:cubicBezTo>
                  <a:pt x="76919" y="685800"/>
                  <a:pt x="153838" y="543465"/>
                  <a:pt x="232913" y="405442"/>
                </a:cubicBezTo>
                <a:cubicBezTo>
                  <a:pt x="311989" y="267419"/>
                  <a:pt x="393221" y="133709"/>
                  <a:pt x="4744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34;p46">
            <a:extLst>
              <a:ext uri="{FF2B5EF4-FFF2-40B4-BE49-F238E27FC236}">
                <a16:creationId xmlns:a16="http://schemas.microsoft.com/office/drawing/2014/main" id="{A71CB5F3-6B28-1B96-7352-0DDCD96AF91C}"/>
              </a:ext>
            </a:extLst>
          </p:cNvPr>
          <p:cNvSpPr txBox="1"/>
          <p:nvPr/>
        </p:nvSpPr>
        <p:spPr>
          <a:xfrm>
            <a:off x="5520906" y="958093"/>
            <a:ext cx="1979223" cy="811761"/>
          </a:xfrm>
          <a:prstGeom prst="rect">
            <a:avLst/>
          </a:prstGeom>
          <a:solidFill>
            <a:schemeClr val="bg1"/>
          </a:solid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lgn="ctr">
              <a:buNone/>
            </a:pPr>
            <a:r>
              <a:rPr lang="en-US" b="1" dirty="0"/>
              <a:t>7. </a:t>
            </a:r>
            <a:r>
              <a:rPr lang="en-US" b="1" dirty="0" err="1"/>
              <a:t>Pembuatan</a:t>
            </a:r>
            <a:r>
              <a:rPr lang="en-US" b="1" dirty="0"/>
              <a:t> Model machine Learning </a:t>
            </a:r>
            <a:r>
              <a:rPr lang="en-US" b="1" dirty="0" err="1"/>
              <a:t>dengan</a:t>
            </a:r>
            <a:r>
              <a:rPr lang="en-US" b="1" dirty="0"/>
              <a:t> file .</a:t>
            </a:r>
            <a:r>
              <a:rPr lang="en-US" b="1" dirty="0" err="1"/>
              <a:t>py</a:t>
            </a:r>
            <a:r>
              <a:rPr lang="en-US" b="1" dirty="0"/>
              <a:t> dan </a:t>
            </a:r>
            <a:r>
              <a:rPr lang="en-US" b="1" dirty="0" err="1"/>
              <a:t>Streamlit</a:t>
            </a:r>
            <a:endParaRPr lang="en-US" b="1" dirty="0"/>
          </a:p>
        </p:txBody>
      </p:sp>
    </p:spTree>
    <p:extLst>
      <p:ext uri="{BB962C8B-B14F-4D97-AF65-F5344CB8AC3E}">
        <p14:creationId xmlns:p14="http://schemas.microsoft.com/office/powerpoint/2010/main" val="2119847192"/>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332453" y="1259114"/>
            <a:ext cx="4235048"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8" name="Group 7">
            <a:extLst>
              <a:ext uri="{FF2B5EF4-FFF2-40B4-BE49-F238E27FC236}">
                <a16:creationId xmlns:a16="http://schemas.microsoft.com/office/drawing/2014/main" id="{6E333BEA-D0C4-A14C-942C-3DA0A466EBD3}"/>
              </a:ext>
            </a:extLst>
          </p:cNvPr>
          <p:cNvGrpSpPr/>
          <p:nvPr/>
        </p:nvGrpSpPr>
        <p:grpSpPr>
          <a:xfrm>
            <a:off x="3703960" y="264836"/>
            <a:ext cx="3324071" cy="685323"/>
            <a:chOff x="5112563" y="854675"/>
            <a:chExt cx="3324071" cy="685323"/>
          </a:xfrm>
        </p:grpSpPr>
        <p:pic>
          <p:nvPicPr>
            <p:cNvPr id="6" name="Picture 5">
              <a:extLst>
                <a:ext uri="{FF2B5EF4-FFF2-40B4-BE49-F238E27FC236}">
                  <a16:creationId xmlns:a16="http://schemas.microsoft.com/office/drawing/2014/main" id="{66C229B4-E6FD-2354-AB58-CB19A0023A4C}"/>
                </a:ext>
              </a:extLst>
            </p:cNvPr>
            <p:cNvPicPr>
              <a:picLocks noChangeAspect="1"/>
            </p:cNvPicPr>
            <p:nvPr/>
          </p:nvPicPr>
          <p:blipFill>
            <a:blip r:embed="rId4"/>
            <a:stretch>
              <a:fillRect/>
            </a:stretch>
          </p:blipFill>
          <p:spPr>
            <a:xfrm>
              <a:off x="5112563" y="854675"/>
              <a:ext cx="685323" cy="685323"/>
            </a:xfrm>
            <a:prstGeom prst="rect">
              <a:avLst/>
            </a:prstGeom>
          </p:spPr>
        </p:pic>
        <p:sp>
          <p:nvSpPr>
            <p:cNvPr id="7" name="TextBox 6">
              <a:extLst>
                <a:ext uri="{FF2B5EF4-FFF2-40B4-BE49-F238E27FC236}">
                  <a16:creationId xmlns:a16="http://schemas.microsoft.com/office/drawing/2014/main" id="{7E2FF69F-1B2B-FF8E-EDEF-E609B5DA192D}"/>
                </a:ext>
              </a:extLst>
            </p:cNvPr>
            <p:cNvSpPr txBox="1"/>
            <p:nvPr/>
          </p:nvSpPr>
          <p:spPr>
            <a:xfrm>
              <a:off x="5847067" y="922577"/>
              <a:ext cx="2589567" cy="523220"/>
            </a:xfrm>
            <a:prstGeom prst="rect">
              <a:avLst/>
            </a:prstGeom>
            <a:noFill/>
          </p:spPr>
          <p:txBody>
            <a:bodyPr wrap="square" rtlCol="0">
              <a:spAutoFit/>
            </a:bodyPr>
            <a:lstStyle/>
            <a:p>
              <a:r>
                <a:rPr lang="en-US" dirty="0"/>
                <a:t>https://github.</a:t>
              </a:r>
              <a:r>
                <a:rPr lang="en-US" dirty="0">
                  <a:hlinkClick r:id="rId5"/>
                </a:rPr>
                <a:t>com</a:t>
              </a:r>
              <a:r>
                <a:rPr lang="en-US" dirty="0"/>
                <a:t>/Fajrimughni/Final_Project_Fajri</a:t>
              </a:r>
            </a:p>
          </p:txBody>
        </p:sp>
      </p:grpSp>
      <p:grpSp>
        <p:nvGrpSpPr>
          <p:cNvPr id="12" name="Group 11">
            <a:extLst>
              <a:ext uri="{FF2B5EF4-FFF2-40B4-BE49-F238E27FC236}">
                <a16:creationId xmlns:a16="http://schemas.microsoft.com/office/drawing/2014/main" id="{83E1733F-5130-7C39-E864-5B18BB1DCFBD}"/>
              </a:ext>
            </a:extLst>
          </p:cNvPr>
          <p:cNvGrpSpPr/>
          <p:nvPr/>
        </p:nvGrpSpPr>
        <p:grpSpPr>
          <a:xfrm>
            <a:off x="110176" y="139423"/>
            <a:ext cx="3199603" cy="936150"/>
            <a:chOff x="4960986" y="1513699"/>
            <a:chExt cx="3199603" cy="936150"/>
          </a:xfrm>
        </p:grpSpPr>
        <p:pic>
          <p:nvPicPr>
            <p:cNvPr id="10" name="Picture 9">
              <a:extLst>
                <a:ext uri="{FF2B5EF4-FFF2-40B4-BE49-F238E27FC236}">
                  <a16:creationId xmlns:a16="http://schemas.microsoft.com/office/drawing/2014/main" id="{FB719102-7A42-344D-599A-76D4E4CED8BF}"/>
                </a:ext>
              </a:extLst>
            </p:cNvPr>
            <p:cNvPicPr>
              <a:picLocks noChangeAspect="1"/>
            </p:cNvPicPr>
            <p:nvPr/>
          </p:nvPicPr>
          <p:blipFill>
            <a:blip r:embed="rId6"/>
            <a:stretch>
              <a:fillRect/>
            </a:stretch>
          </p:blipFill>
          <p:spPr>
            <a:xfrm>
              <a:off x="4960986" y="1513699"/>
              <a:ext cx="936150" cy="936150"/>
            </a:xfrm>
            <a:prstGeom prst="rect">
              <a:avLst/>
            </a:prstGeom>
          </p:spPr>
        </p:pic>
        <p:sp>
          <p:nvSpPr>
            <p:cNvPr id="11" name="TextBox 10">
              <a:extLst>
                <a:ext uri="{FF2B5EF4-FFF2-40B4-BE49-F238E27FC236}">
                  <a16:creationId xmlns:a16="http://schemas.microsoft.com/office/drawing/2014/main" id="{118D0E7E-CFAF-6846-C303-2742456071B0}"/>
                </a:ext>
              </a:extLst>
            </p:cNvPr>
            <p:cNvSpPr txBox="1"/>
            <p:nvPr/>
          </p:nvSpPr>
          <p:spPr>
            <a:xfrm>
              <a:off x="5862287" y="1732458"/>
              <a:ext cx="2298302" cy="523220"/>
            </a:xfrm>
            <a:prstGeom prst="rect">
              <a:avLst/>
            </a:prstGeom>
            <a:noFill/>
          </p:spPr>
          <p:txBody>
            <a:bodyPr wrap="square" rtlCol="0">
              <a:spAutoFit/>
            </a:bodyPr>
            <a:lstStyle/>
            <a:p>
              <a:r>
                <a:rPr lang="en-US" dirty="0"/>
                <a:t>https://</a:t>
              </a:r>
              <a:r>
                <a:rPr lang="en-US" dirty="0">
                  <a:hlinkClick r:id="rId7"/>
                </a:rPr>
                <a:t>finalprojectfajrids29</a:t>
              </a:r>
              <a:r>
                <a:rPr lang="en-US" dirty="0"/>
                <a:t>.streamlit.app/</a:t>
              </a:r>
            </a:p>
          </p:txBody>
        </p:sp>
      </p:grpSp>
      <p:pic>
        <p:nvPicPr>
          <p:cNvPr id="9" name="Picture 8">
            <a:extLst>
              <a:ext uri="{FF2B5EF4-FFF2-40B4-BE49-F238E27FC236}">
                <a16:creationId xmlns:a16="http://schemas.microsoft.com/office/drawing/2014/main" id="{FC99B1E6-602E-6E3F-C547-20B51FF5C1DF}"/>
              </a:ext>
            </a:extLst>
          </p:cNvPr>
          <p:cNvPicPr>
            <a:picLocks noChangeAspect="1"/>
          </p:cNvPicPr>
          <p:nvPr/>
        </p:nvPicPr>
        <p:blipFill>
          <a:blip r:embed="rId8"/>
          <a:stretch>
            <a:fillRect/>
          </a:stretch>
        </p:blipFill>
        <p:spPr>
          <a:xfrm>
            <a:off x="1025043" y="3997710"/>
            <a:ext cx="5370511" cy="1080000"/>
          </a:xfrm>
          <a:prstGeom prst="rect">
            <a:avLst/>
          </a:prstGeom>
        </p:spPr>
      </p:pic>
      <p:grpSp>
        <p:nvGrpSpPr>
          <p:cNvPr id="15" name="Group 14">
            <a:extLst>
              <a:ext uri="{FF2B5EF4-FFF2-40B4-BE49-F238E27FC236}">
                <a16:creationId xmlns:a16="http://schemas.microsoft.com/office/drawing/2014/main" id="{C8AC1F96-B5DE-2ED8-7AA5-48FE91FDC48E}"/>
              </a:ext>
            </a:extLst>
          </p:cNvPr>
          <p:cNvGrpSpPr/>
          <p:nvPr/>
        </p:nvGrpSpPr>
        <p:grpSpPr>
          <a:xfrm>
            <a:off x="34495" y="1174477"/>
            <a:ext cx="6809926" cy="2794545"/>
            <a:chOff x="34495" y="1174477"/>
            <a:chExt cx="6809926" cy="2794545"/>
          </a:xfrm>
        </p:grpSpPr>
        <p:pic>
          <p:nvPicPr>
            <p:cNvPr id="3" name="Picture 2">
              <a:extLst>
                <a:ext uri="{FF2B5EF4-FFF2-40B4-BE49-F238E27FC236}">
                  <a16:creationId xmlns:a16="http://schemas.microsoft.com/office/drawing/2014/main" id="{6EE9386D-C7B1-6F83-BD2A-865CD94A62C0}"/>
                </a:ext>
              </a:extLst>
            </p:cNvPr>
            <p:cNvPicPr>
              <a:picLocks noChangeAspect="1"/>
            </p:cNvPicPr>
            <p:nvPr/>
          </p:nvPicPr>
          <p:blipFill>
            <a:blip r:embed="rId9"/>
            <a:stretch>
              <a:fillRect/>
            </a:stretch>
          </p:blipFill>
          <p:spPr>
            <a:xfrm>
              <a:off x="3913275" y="1174477"/>
              <a:ext cx="2931146" cy="2793600"/>
            </a:xfrm>
            <a:prstGeom prst="rect">
              <a:avLst/>
            </a:prstGeom>
          </p:spPr>
        </p:pic>
        <p:pic>
          <p:nvPicPr>
            <p:cNvPr id="14" name="Picture 13">
              <a:extLst>
                <a:ext uri="{FF2B5EF4-FFF2-40B4-BE49-F238E27FC236}">
                  <a16:creationId xmlns:a16="http://schemas.microsoft.com/office/drawing/2014/main" id="{03BFAB6B-6B98-A76A-0BCC-9126174231EE}"/>
                </a:ext>
              </a:extLst>
            </p:cNvPr>
            <p:cNvPicPr>
              <a:picLocks noChangeAspect="1"/>
            </p:cNvPicPr>
            <p:nvPr/>
          </p:nvPicPr>
          <p:blipFill>
            <a:blip r:embed="rId10"/>
            <a:stretch>
              <a:fillRect/>
            </a:stretch>
          </p:blipFill>
          <p:spPr>
            <a:xfrm>
              <a:off x="34495" y="1174477"/>
              <a:ext cx="3848226" cy="279454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6" name="Action Button: Go Home 5">
            <a:hlinkClick r:id="rId5" highlightClick="1">
              <a:snd r:embed="rId4" name="drumroll.wav"/>
            </a:hlinkClick>
            <a:extLst>
              <a:ext uri="{FF2B5EF4-FFF2-40B4-BE49-F238E27FC236}">
                <a16:creationId xmlns:a16="http://schemas.microsoft.com/office/drawing/2014/main" id="{D2812FA8-C68D-2DA6-FF2A-1566FE85989B}"/>
              </a:ext>
            </a:extLst>
          </p:cNvPr>
          <p:cNvSpPr/>
          <p:nvPr/>
        </p:nvSpPr>
        <p:spPr>
          <a:xfrm>
            <a:off x="5700090" y="3033593"/>
            <a:ext cx="1203241" cy="1203241"/>
          </a:xfrm>
          <a:prstGeom prst="actionButtonHome">
            <a:avLst/>
          </a:prstGeom>
          <a:solidFill>
            <a:srgbClr val="48A8C4"/>
          </a:solidFill>
          <a:ln>
            <a:solidFill>
              <a:srgbClr val="FFBD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5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620269"/>
            <a:ext cx="4281300" cy="522083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Goals</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Data Understanding</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EDA</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635294" y="1292964"/>
            <a:ext cx="7873412" cy="2720174"/>
          </a:xfrm>
          <a:prstGeom prst="rect">
            <a:avLst/>
          </a:prstGeom>
        </p:spPr>
        <p:txBody>
          <a:bodyPr spcFirstLastPara="1" wrap="square" lIns="91425" tIns="91425" rIns="91425" bIns="91425" anchor="ctr" anchorCtr="0">
            <a:noAutofit/>
          </a:bodyPr>
          <a:lstStyle/>
          <a:p>
            <a:pPr algn="just">
              <a:lnSpc>
                <a:spcPct val="85000"/>
              </a:lnSpc>
            </a:pP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Analisis</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bertujuan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memahami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preferensi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masyarakat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dengan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menggabungkan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Melalui</a:t>
            </a:r>
            <a:r>
              <a:rPr lang="en-US" sz="1800" dirty="0">
                <a:latin typeface="Outfit" panose="020B0604020202020204" charset="0"/>
                <a:ea typeface="Nirmala UI" panose="020B0502040204020203" pitchFamily="34" charset="0"/>
                <a:cs typeface="Nirmala UI" panose="020B0502040204020203" pitchFamily="34" charset="0"/>
                <a:sym typeface="Outfit SemiBold"/>
              </a:rPr>
              <a:t> proses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pembersihan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transformasi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fitur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pemetaan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antara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serta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teknik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menggunakan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algoritma</a:t>
            </a:r>
            <a:r>
              <a:rPr lang="en-US" sz="1800" dirty="0">
                <a:latin typeface="Outfit" panose="020B0604020202020204" charset="0"/>
                <a:ea typeface="Nirmala UI" panose="020B0502040204020203" pitchFamily="34" charset="0"/>
                <a:cs typeface="Nirmala UI" panose="020B0502040204020203" pitchFamily="34" charset="0"/>
                <a:sym typeface="Outfit SemiBold"/>
              </a:rPr>
              <a:t> machine learning,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proyek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menghasilkan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pengelompokan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b="1" dirty="0">
                <a:solidFill>
                  <a:srgbClr val="FF0000"/>
                </a:solidFill>
                <a:latin typeface="Outfit" panose="020B0604020202020204" charset="0"/>
                <a:ea typeface="Nirmala UI" panose="020B0502040204020203" pitchFamily="34" charset="0"/>
                <a:cs typeface="Nirmala UI" panose="020B0502040204020203" pitchFamily="34" charset="0"/>
                <a:sym typeface="Outfit SemiBold"/>
              </a:rPr>
              <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berdasarkan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kalori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tingkat</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kesukaan</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(loves)</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karakteristik</a:t>
            </a:r>
            <a:r>
              <a:rPr lang="en-US" sz="1800" dirty="0">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Hasil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memberikan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wawasan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awal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terhadap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pola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konsumsi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kesadaran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gizi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serta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potensi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segmentasi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a:latin typeface="Outfit" panose="020B0604020202020204" charset="0"/>
                <a:ea typeface="Nirmala UI" panose="020B0502040204020203" pitchFamily="34" charset="0"/>
                <a:cs typeface="Nirmala UI" panose="020B0502040204020203" pitchFamily="34" charset="0"/>
                <a:sym typeface="Outfit SemiBold"/>
              </a:rPr>
              <a:t>yang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dapat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dimanfaatkan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riset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perilaku</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konsumen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strategi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kesehatan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publik</a:t>
            </a:r>
            <a:r>
              <a:rPr lang="en-US" sz="1800" dirty="0">
                <a:latin typeface="Outfit" panose="020B0604020202020204" charset="0"/>
                <a:ea typeface="Nirmala UI" panose="020B0502040204020203" pitchFamily="34" charset="0"/>
                <a:cs typeface="Nirmala UI" panose="020B0502040204020203" pitchFamily="34" charset="0"/>
                <a:sym typeface="Outfit SemiBold"/>
              </a:rPr>
              <a:t>.</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275964"/>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Goals/Objective :</a:t>
            </a:r>
          </a:p>
        </p:txBody>
      </p:sp>
    </p:spTree>
    <p:extLst>
      <p:ext uri="{BB962C8B-B14F-4D97-AF65-F5344CB8AC3E}">
        <p14:creationId xmlns:p14="http://schemas.microsoft.com/office/powerpoint/2010/main" val="347827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Present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80981B22-4F81-8958-169F-AC1F62917BA1}"/>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9C12517-9B75-0DBF-47B3-FD41285EE30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A73081F3-E07A-28AA-6EEB-D1B07FC8385F}"/>
              </a:ext>
            </a:extLst>
          </p:cNvPr>
          <p:cNvSpPr txBox="1">
            <a:spLocks/>
          </p:cNvSpPr>
          <p:nvPr/>
        </p:nvSpPr>
        <p:spPr>
          <a:xfrm>
            <a:off x="2169046" y="275964"/>
            <a:ext cx="4805907" cy="10170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Data Understanding:</a:t>
            </a:r>
          </a:p>
        </p:txBody>
      </p:sp>
      <p:sp>
        <p:nvSpPr>
          <p:cNvPr id="2" name="Google Shape;284;p43">
            <a:extLst>
              <a:ext uri="{FF2B5EF4-FFF2-40B4-BE49-F238E27FC236}">
                <a16:creationId xmlns:a16="http://schemas.microsoft.com/office/drawing/2014/main" id="{4EC663C5-D4D2-6397-B0C4-7FDBEF4C18CA}"/>
              </a:ext>
            </a:extLst>
          </p:cNvPr>
          <p:cNvSpPr txBox="1"/>
          <p:nvPr/>
        </p:nvSpPr>
        <p:spPr>
          <a:xfrm>
            <a:off x="2475599" y="882446"/>
            <a:ext cx="4192800" cy="498568"/>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description about the data can be accessed through </a:t>
            </a:r>
            <a:r>
              <a:rPr lang="en" sz="1200" u="sng" dirty="0">
                <a:solidFill>
                  <a:schemeClr val="hlink"/>
                </a:solidFill>
                <a:latin typeface="Outfit SemiBold"/>
                <a:ea typeface="Outfit SemiBold"/>
                <a:cs typeface="Outfit SemiBold"/>
                <a:sym typeface="Outfit SemiBold"/>
                <a:hlinkClick r:id="rId4"/>
              </a:rPr>
              <a:t>this link</a:t>
            </a:r>
            <a:endParaRPr dirty="0"/>
          </a:p>
        </p:txBody>
      </p:sp>
      <p:grpSp>
        <p:nvGrpSpPr>
          <p:cNvPr id="3" name="Group 2">
            <a:extLst>
              <a:ext uri="{FF2B5EF4-FFF2-40B4-BE49-F238E27FC236}">
                <a16:creationId xmlns:a16="http://schemas.microsoft.com/office/drawing/2014/main" id="{A79DE1F7-D9E7-CA83-6A4B-BE8E1E2E8805}"/>
              </a:ext>
            </a:extLst>
          </p:cNvPr>
          <p:cNvGrpSpPr/>
          <p:nvPr/>
        </p:nvGrpSpPr>
        <p:grpSpPr>
          <a:xfrm>
            <a:off x="2051795" y="2001926"/>
            <a:ext cx="4747112" cy="1139648"/>
            <a:chOff x="1771253" y="851602"/>
            <a:chExt cx="4747112" cy="1139648"/>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4061990" y="1437723"/>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771253" y="1523763"/>
              <a:ext cx="2057181"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"dataset-ayam.csv"</a:t>
              </a:r>
            </a:p>
          </p:txBody>
        </p:sp>
        <p:sp>
          <p:nvSpPr>
            <p:cNvPr id="6" name="Google Shape;334;p46">
              <a:extLst>
                <a:ext uri="{FF2B5EF4-FFF2-40B4-BE49-F238E27FC236}">
                  <a16:creationId xmlns:a16="http://schemas.microsoft.com/office/drawing/2014/main" id="{800FC48B-3756-A40D-F24B-2CD3D2410AD4}"/>
                </a:ext>
              </a:extLst>
            </p:cNvPr>
            <p:cNvSpPr txBox="1"/>
            <p:nvPr/>
          </p:nvSpPr>
          <p:spPr>
            <a:xfrm>
              <a:off x="4849073" y="1523763"/>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7" name="Google Shape;334;p46">
              <a:extLst>
                <a:ext uri="{FF2B5EF4-FFF2-40B4-BE49-F238E27FC236}">
                  <a16:creationId xmlns:a16="http://schemas.microsoft.com/office/drawing/2014/main" id="{4E58FC26-E0F8-C8C7-210E-74C8D1EEFD00}"/>
                </a:ext>
              </a:extLst>
            </p:cNvPr>
            <p:cNvSpPr txBox="1"/>
            <p:nvPr/>
          </p:nvSpPr>
          <p:spPr>
            <a:xfrm>
              <a:off x="2755365" y="851602"/>
              <a:ext cx="3166776"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a:t>
              </a:r>
              <a:r>
                <a:rPr lang="en-US" dirty="0" err="1">
                  <a:sym typeface="Outfit"/>
                </a:rPr>
                <a:t>DATASET_cultural</a:t>
              </a:r>
              <a:r>
                <a:rPr lang="en-US" dirty="0">
                  <a:sym typeface="Outfit"/>
                </a:rPr>
                <a:t> dimension of food consumption.xlsx"</a:t>
              </a:r>
            </a:p>
          </p:txBody>
        </p:sp>
      </p:grpSp>
      <p:sp>
        <p:nvSpPr>
          <p:cNvPr id="4" name="Google Shape;334;p46">
            <a:extLst>
              <a:ext uri="{FF2B5EF4-FFF2-40B4-BE49-F238E27FC236}">
                <a16:creationId xmlns:a16="http://schemas.microsoft.com/office/drawing/2014/main" id="{557B6490-F89D-12E0-07E0-63DCB6BCFA2A}"/>
              </a:ext>
            </a:extLst>
          </p:cNvPr>
          <p:cNvSpPr txBox="1"/>
          <p:nvPr/>
        </p:nvSpPr>
        <p:spPr>
          <a:xfrm>
            <a:off x="5129615" y="3141574"/>
            <a:ext cx="1669292" cy="57461884"/>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image: link to food/drink images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ChatGPT said: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Indonesia </a:t>
            </a:r>
            <a:r>
              <a:rPr kumimoji="0" lang="en-US" altLang="en-US" sz="800" b="0" i="0" u="none" strike="noStrike" cap="none" normalizeH="0" baseline="0" dirty="0" err="1">
                <a:ln>
                  <a:noFill/>
                </a:ln>
                <a:solidFill>
                  <a:schemeClr val="tx1"/>
                </a:solidFill>
                <a:effectLst/>
                <a:latin typeface="Arial" panose="020B0604020202020204" pitchFamily="34" charset="0"/>
              </a:rPr>
              <a:t>memiliki</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kekayaan</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pangan</a:t>
            </a:r>
            <a:r>
              <a:rPr kumimoji="0" lang="en-US" altLang="en-US" sz="800" b="0" i="0" u="none" strike="noStrike" cap="none" normalizeH="0" baseline="0" dirty="0">
                <a:ln>
                  <a:noFill/>
                </a:ln>
                <a:solidFill>
                  <a:schemeClr val="tx1"/>
                </a:solidFill>
                <a:effectLst/>
                <a:latin typeface="Arial" panose="020B0604020202020204" pitchFamily="34" charset="0"/>
              </a:rPr>
              <a:t> yang </a:t>
            </a:r>
            <a:r>
              <a:rPr kumimoji="0" lang="en-US" altLang="en-US" sz="800" b="0" i="0" u="none" strike="noStrike" cap="none" normalizeH="0" baseline="0" dirty="0" err="1">
                <a:ln>
                  <a:noFill/>
                </a:ln>
                <a:solidFill>
                  <a:schemeClr val="tx1"/>
                </a:solidFill>
                <a:effectLst/>
                <a:latin typeface="Arial" panose="020B0604020202020204" pitchFamily="34" charset="0"/>
              </a:rPr>
              <a:t>melimpah</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dengan</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makanan</a:t>
            </a:r>
            <a:r>
              <a:rPr kumimoji="0" lang="en-US" altLang="en-US" sz="800" b="0" i="0" u="none" strike="noStrike" cap="none" normalizeH="0" baseline="0" dirty="0">
                <a:ln>
                  <a:noFill/>
                </a:ln>
                <a:solidFill>
                  <a:schemeClr val="tx1"/>
                </a:solidFill>
                <a:effectLst/>
                <a:latin typeface="Arial" panose="020B0604020202020204" pitchFamily="34" charset="0"/>
              </a:rPr>
              <a:t> dan </a:t>
            </a:r>
            <a:r>
              <a:rPr kumimoji="0" lang="en-US" altLang="en-US" sz="800" b="0" i="0" u="none" strike="noStrike" cap="none" normalizeH="0" baseline="0" dirty="0" err="1">
                <a:ln>
                  <a:noFill/>
                </a:ln>
                <a:solidFill>
                  <a:schemeClr val="tx1"/>
                </a:solidFill>
                <a:effectLst/>
                <a:latin typeface="Arial" panose="020B0604020202020204" pitchFamily="34" charset="0"/>
              </a:rPr>
              <a:t>minuman</a:t>
            </a:r>
            <a:r>
              <a:rPr kumimoji="0" lang="en-US" altLang="en-US" sz="800" b="0" i="0" u="none" strike="noStrike" cap="none" normalizeH="0" baseline="0" dirty="0">
                <a:ln>
                  <a:noFill/>
                </a:ln>
                <a:solidFill>
                  <a:schemeClr val="tx1"/>
                </a:solidFill>
                <a:effectLst/>
                <a:latin typeface="Arial" panose="020B0604020202020204" pitchFamily="34" charset="0"/>
              </a:rPr>
              <a:t> yang </a:t>
            </a:r>
            <a:r>
              <a:rPr kumimoji="0" lang="en-US" altLang="en-US" sz="800" b="0" i="0" u="none" strike="noStrike" cap="none" normalizeH="0" baseline="0" dirty="0" err="1">
                <a:ln>
                  <a:noFill/>
                </a:ln>
                <a:solidFill>
                  <a:schemeClr val="tx1"/>
                </a:solidFill>
                <a:effectLst/>
                <a:latin typeface="Arial" panose="020B0604020202020204" pitchFamily="34" charset="0"/>
              </a:rPr>
              <a:t>bernilai</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gizi</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tinggi</a:t>
            </a:r>
            <a:r>
              <a:rPr kumimoji="0" lang="en-US" altLang="en-US" sz="800" b="0" i="0" u="none" strike="noStrike" cap="none" normalizeH="0" baseline="0" dirty="0">
                <a:ln>
                  <a:noFill/>
                </a:ln>
                <a:solidFill>
                  <a:schemeClr val="tx1"/>
                </a:solidFill>
                <a:effectLst/>
                <a:latin typeface="Arial" panose="020B0604020202020204" pitchFamily="34" charset="0"/>
              </a:rPr>
              <a:t> dan </a:t>
            </a:r>
            <a:r>
              <a:rPr kumimoji="0" lang="en-US" altLang="en-US" sz="800" b="0" i="0" u="none" strike="noStrike" cap="none" normalizeH="0" baseline="0" dirty="0" err="1">
                <a:ln>
                  <a:noFill/>
                </a:ln>
                <a:solidFill>
                  <a:schemeClr val="tx1"/>
                </a:solidFill>
                <a:effectLst/>
                <a:latin typeface="Arial" panose="020B0604020202020204" pitchFamily="34" charset="0"/>
              </a:rPr>
              <a:t>bermanfaat</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bagi</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tubuh</a:t>
            </a:r>
            <a:r>
              <a:rPr kumimoji="0" lang="en-US" altLang="en-US" sz="800" b="0" i="0" u="none" strike="noStrike" cap="none" normalizeH="0" baseline="0" dirty="0">
                <a:ln>
                  <a:noFill/>
                </a:ln>
                <a:solidFill>
                  <a:schemeClr val="tx1"/>
                </a:solidFill>
                <a:effectLst/>
                <a:latin typeface="Arial" panose="020B0604020202020204" pitchFamily="34" charset="0"/>
              </a:rPr>
              <a:t>. Dataset </a:t>
            </a:r>
            <a:r>
              <a:rPr kumimoji="0" lang="en-US" altLang="en-US" sz="800" b="0" i="0" u="none" strike="noStrike" cap="none" normalizeH="0" baseline="0" dirty="0" err="1">
                <a:ln>
                  <a:noFill/>
                </a:ln>
                <a:solidFill>
                  <a:schemeClr val="tx1"/>
                </a:solidFill>
                <a:effectLst/>
                <a:latin typeface="Arial" panose="020B0604020202020204" pitchFamily="34" charset="0"/>
              </a:rPr>
              <a:t>ini</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berasal</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dari</a:t>
            </a:r>
            <a:r>
              <a:rPr kumimoji="0" lang="en-US" altLang="en-US" sz="800" b="0" i="0" u="none" strike="noStrike" cap="none" normalizeH="0" baseline="0" dirty="0">
                <a:ln>
                  <a:noFill/>
                </a:ln>
                <a:solidFill>
                  <a:schemeClr val="tx1"/>
                </a:solidFill>
                <a:effectLst/>
                <a:latin typeface="Arial" panose="020B0604020202020204" pitchFamily="34" charset="0"/>
              </a:rPr>
              <a:t> Tabel </a:t>
            </a:r>
            <a:r>
              <a:rPr kumimoji="0" lang="en-US" altLang="en-US" sz="800" b="0" i="0" u="none" strike="noStrike" cap="none" normalizeH="0" baseline="0" dirty="0" err="1">
                <a:ln>
                  <a:noFill/>
                </a:ln>
                <a:solidFill>
                  <a:schemeClr val="tx1"/>
                </a:solidFill>
                <a:effectLst/>
                <a:latin typeface="Arial" panose="020B0604020202020204" pitchFamily="34" charset="0"/>
              </a:rPr>
              <a:t>Komposisi</a:t>
            </a:r>
            <a:r>
              <a:rPr kumimoji="0" lang="en-US" altLang="en-US" sz="800" b="0" i="0" u="none" strike="noStrike" cap="none" normalizeH="0" baseline="0" dirty="0">
                <a:ln>
                  <a:noFill/>
                </a:ln>
                <a:solidFill>
                  <a:schemeClr val="tx1"/>
                </a:solidFill>
                <a:effectLst/>
                <a:latin typeface="Arial" panose="020B0604020202020204" pitchFamily="34" charset="0"/>
              </a:rPr>
              <a:t> Pangan Indonesia yang </a:t>
            </a:r>
            <a:r>
              <a:rPr kumimoji="0" lang="en-US" altLang="en-US" sz="800" b="0" i="0" u="none" strike="noStrike" cap="none" normalizeH="0" baseline="0" dirty="0" err="1">
                <a:ln>
                  <a:noFill/>
                </a:ln>
                <a:solidFill>
                  <a:schemeClr val="tx1"/>
                </a:solidFill>
                <a:effectLst/>
                <a:latin typeface="Arial" panose="020B0604020202020204" pitchFamily="34" charset="0"/>
              </a:rPr>
              <a:t>diterbitkan</a:t>
            </a:r>
            <a:r>
              <a:rPr kumimoji="0" lang="en-US" altLang="en-US" sz="800" b="0" i="0" u="none" strike="noStrike" cap="none" normalizeH="0" baseline="0" dirty="0">
                <a:ln>
                  <a:noFill/>
                </a:ln>
                <a:solidFill>
                  <a:schemeClr val="tx1"/>
                </a:solidFill>
                <a:effectLst/>
                <a:latin typeface="Arial" panose="020B0604020202020204" pitchFamily="34" charset="0"/>
              </a:rPr>
              <a:t> oleh Kementerian Kesehatan RI (</a:t>
            </a:r>
            <a:r>
              <a:rPr kumimoji="0" lang="en-US" altLang="en-US" sz="4000" b="0" i="0" u="none" strike="noStrike" cap="none" normalizeH="0" baseline="0" dirty="0">
                <a:ln>
                  <a:noFill/>
                </a:ln>
                <a:solidFill>
                  <a:schemeClr val="tx1"/>
                </a:solidFill>
                <a:effectLst/>
                <a:latin typeface="Arial" panose="020B0604020202020204" pitchFamily="34" charset="0"/>
                <a:hlinkClick r:id="rId6"/>
              </a:rPr>
              <a:t>www.panganku.org</a:t>
            </a:r>
            <a:r>
              <a:rPr kumimoji="0" lang="en-US" altLang="en-US" sz="4000" b="0" i="0" u="none" strike="noStrike" cap="none" normalizeH="0" baseline="0" dirty="0">
                <a:ln>
                  <a:noFill/>
                </a:ln>
                <a:solidFill>
                  <a:schemeClr val="tx1"/>
                </a:solidFill>
                <a:effectLst/>
                <a:latin typeface="Arial" panose="020B0604020202020204" pitchFamily="34" charset="0"/>
              </a:rPr>
              <a:t>) dan </a:t>
            </a:r>
            <a:r>
              <a:rPr kumimoji="0" lang="en-US" altLang="en-US" sz="4000" b="0" i="0" u="none" strike="noStrike" cap="none" normalizeH="0" baseline="0" dirty="0" err="1">
                <a:ln>
                  <a:noFill/>
                </a:ln>
                <a:solidFill>
                  <a:schemeClr val="tx1"/>
                </a:solidFill>
                <a:effectLst/>
                <a:latin typeface="Arial" panose="020B0604020202020204" pitchFamily="34" charset="0"/>
              </a:rPr>
              <a:t>telah</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dimodifikasi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melalui</a:t>
            </a:r>
            <a:r>
              <a:rPr kumimoji="0" lang="en-US" altLang="en-US" sz="4000" b="0" i="0" u="none" strike="noStrike" cap="none" normalizeH="0" baseline="0" dirty="0">
                <a:ln>
                  <a:noFill/>
                </a:ln>
                <a:solidFill>
                  <a:schemeClr val="tx1"/>
                </a:solidFill>
                <a:effectLst/>
                <a:latin typeface="Arial" panose="020B0604020202020204" pitchFamily="34" charset="0"/>
              </a:rPr>
              <a:t> proses </a:t>
            </a:r>
            <a:r>
              <a:rPr kumimoji="0" lang="en-US" altLang="en-US" sz="4000" b="0" i="0" u="none" strike="noStrike" cap="none" normalizeH="0" baseline="0" dirty="0" err="1">
                <a:ln>
                  <a:noFill/>
                </a:ln>
                <a:solidFill>
                  <a:schemeClr val="tx1"/>
                </a:solidFill>
                <a:effectLst/>
                <a:latin typeface="Arial" panose="020B0604020202020204" pitchFamily="34" charset="0"/>
              </a:rPr>
              <a:t>pembersihan</a:t>
            </a:r>
            <a:r>
              <a:rPr kumimoji="0" lang="en-US" altLang="en-US" sz="4000" b="0" i="0" u="none" strike="noStrike" cap="none" normalizeH="0" baseline="0" dirty="0">
                <a:ln>
                  <a:noFill/>
                </a:ln>
                <a:solidFill>
                  <a:schemeClr val="tx1"/>
                </a:solidFill>
                <a:effectLst/>
                <a:latin typeface="Arial" panose="020B0604020202020204" pitchFamily="34" charset="0"/>
              </a:rPr>
              <a:t> data </a:t>
            </a:r>
            <a:r>
              <a:rPr kumimoji="0" lang="en-US" altLang="en-US" sz="4000" b="0" i="0" u="none" strike="noStrike" cap="none" normalizeH="0" baseline="0" dirty="0" err="1">
                <a:ln>
                  <a:noFill/>
                </a:ln>
                <a:solidFill>
                  <a:schemeClr val="tx1"/>
                </a:solidFill>
                <a:effectLst/>
                <a:latin typeface="Arial" panose="020B0604020202020204" pitchFamily="34" charset="0"/>
              </a:rPr>
              <a:t>serta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penambahan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tautan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gambar</a:t>
            </a:r>
            <a:r>
              <a:rPr kumimoji="0" lang="en-US" altLang="en-US" sz="4000" b="0" i="0" u="none" strike="noStrike" cap="none" normalizeH="0" baseline="0" dirty="0">
                <a:ln>
                  <a:noFill/>
                </a:ln>
                <a:solidFill>
                  <a:schemeClr val="tx1"/>
                </a:solidFill>
                <a:effectLst/>
                <a:latin typeface="Arial" panose="020B0604020202020204" pitchFamily="34" charset="0"/>
              </a:rPr>
              <a:t>. Dataset </a:t>
            </a:r>
            <a:r>
              <a:rPr kumimoji="0" lang="en-US" altLang="en-US" sz="4000" b="0" i="0" u="none" strike="noStrike" cap="none" normalizeH="0" baseline="0" dirty="0" err="1">
                <a:ln>
                  <a:noFill/>
                </a:ln>
                <a:solidFill>
                  <a:schemeClr val="tx1"/>
                </a:solidFill>
                <a:effectLst/>
                <a:latin typeface="Arial" panose="020B0604020202020204" pitchFamily="34" charset="0"/>
              </a:rPr>
              <a:t>ini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berisi</a:t>
            </a:r>
            <a:r>
              <a:rPr kumimoji="0" lang="en-US" altLang="en-US" sz="4000" b="0" i="0" u="none" strike="noStrike" cap="none" normalizeH="0" baseline="0" dirty="0">
                <a:ln>
                  <a:noFill/>
                </a:ln>
                <a:solidFill>
                  <a:schemeClr val="tx1"/>
                </a:solidFill>
                <a:effectLst/>
                <a:latin typeface="Arial" panose="020B0604020202020204" pitchFamily="34" charset="0"/>
              </a:rPr>
              <a:t> 1.346 baris data </a:t>
            </a:r>
            <a:r>
              <a:rPr kumimoji="0" lang="en-US" altLang="en-US" sz="4000" b="0" i="0" u="none" strike="noStrike" cap="none" normalizeH="0" baseline="0" dirty="0" err="1">
                <a:ln>
                  <a:noFill/>
                </a:ln>
                <a:solidFill>
                  <a:schemeClr val="tx1"/>
                </a:solidFill>
                <a:effectLst/>
                <a:latin typeface="Arial" panose="020B0604020202020204" pitchFamily="34" charset="0"/>
              </a:rPr>
              <a:t>makanan</a:t>
            </a:r>
            <a:r>
              <a:rPr kumimoji="0" lang="en-US" altLang="en-US" sz="4000" b="0" i="0" u="none" strike="noStrike" cap="none" normalizeH="0" baseline="0" dirty="0">
                <a:ln>
                  <a:noFill/>
                </a:ln>
                <a:solidFill>
                  <a:schemeClr val="tx1"/>
                </a:solidFill>
                <a:effectLst/>
                <a:latin typeface="Arial" panose="020B0604020202020204" pitchFamily="34" charset="0"/>
              </a:rPr>
              <a:t> dan </a:t>
            </a:r>
            <a:r>
              <a:rPr kumimoji="0" lang="en-US" altLang="en-US" sz="4000" b="0" i="0" u="none" strike="noStrike" cap="none" normalizeH="0" baseline="0" dirty="0" err="1">
                <a:ln>
                  <a:noFill/>
                </a:ln>
                <a:solidFill>
                  <a:schemeClr val="tx1"/>
                </a:solidFill>
                <a:effectLst/>
                <a:latin typeface="Arial" panose="020B0604020202020204" pitchFamily="34" charset="0"/>
              </a:rPr>
              <a:t>minuman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khas</a:t>
            </a:r>
            <a:r>
              <a:rPr kumimoji="0" lang="en-US" altLang="en-US" sz="4000" b="0" i="0" u="none" strike="noStrike" cap="none" normalizeH="0" baseline="0" dirty="0">
                <a:ln>
                  <a:noFill/>
                </a:ln>
                <a:solidFill>
                  <a:schemeClr val="tx1"/>
                </a:solidFill>
                <a:effectLst/>
                <a:latin typeface="Arial" panose="020B0604020202020204" pitchFamily="34" charset="0"/>
              </a:rPr>
              <a:t> Indonesia, masing-masing </a:t>
            </a:r>
            <a:r>
              <a:rPr kumimoji="0" lang="en-US" altLang="en-US" sz="4000" b="0" i="0" u="none" strike="noStrike" cap="none" normalizeH="0" baseline="0" dirty="0" err="1">
                <a:ln>
                  <a:noFill/>
                </a:ln>
                <a:solidFill>
                  <a:schemeClr val="tx1"/>
                </a:solidFill>
                <a:effectLst/>
                <a:latin typeface="Arial" panose="020B0604020202020204" pitchFamily="34" charset="0"/>
              </a:rPr>
              <a:t>dengan</a:t>
            </a:r>
            <a:r>
              <a:rPr kumimoji="0" lang="en-US" altLang="en-US" sz="4000" b="0" i="0" u="none" strike="noStrike" cap="none" normalizeH="0" baseline="0" dirty="0">
                <a:ln>
                  <a:noFill/>
                </a:ln>
                <a:solidFill>
                  <a:schemeClr val="tx1"/>
                </a:solidFill>
                <a:effectLst/>
                <a:latin typeface="Arial" panose="020B0604020202020204" pitchFamily="34" charset="0"/>
              </a:rPr>
              <a:t> 7 </a:t>
            </a:r>
            <a:r>
              <a:rPr kumimoji="0" lang="en-US" altLang="en-US" sz="4000" b="0" i="0" u="none" strike="noStrike" cap="none" normalizeH="0" baseline="0" dirty="0" err="1">
                <a:ln>
                  <a:noFill/>
                </a:ln>
                <a:solidFill>
                  <a:schemeClr val="tx1"/>
                </a:solidFill>
                <a:effectLst/>
                <a:latin typeface="Arial" panose="020B0604020202020204" pitchFamily="34" charset="0"/>
              </a:rPr>
              <a:t>kolom</a:t>
            </a:r>
            <a:r>
              <a:rPr kumimoji="0" lang="en-US" altLang="en-US" sz="4000" b="0" i="0" u="none" strike="noStrike" cap="none" normalizeH="0" baseline="0" dirty="0">
                <a:ln>
                  <a:noFill/>
                </a:ln>
                <a:solidFill>
                  <a:schemeClr val="tx1"/>
                </a:solidFill>
                <a:effectLst/>
                <a:latin typeface="Arial" panose="020B0604020202020204" pitchFamily="34" charset="0"/>
              </a:rPr>
              <a:t>: id, </a:t>
            </a:r>
            <a:r>
              <a:rPr kumimoji="0" lang="en-US" altLang="en-US" sz="4000" b="0" i="0" u="none" strike="noStrike" cap="none" normalizeH="0" baseline="0" dirty="0" err="1">
                <a:ln>
                  <a:noFill/>
                </a:ln>
                <a:solidFill>
                  <a:schemeClr val="tx1"/>
                </a:solidFill>
                <a:effectLst/>
                <a:latin typeface="Arial" panose="020B0604020202020204" pitchFamily="34" charset="0"/>
              </a:rPr>
              <a:t>kalori</a:t>
            </a:r>
            <a:r>
              <a:rPr kumimoji="0" lang="en-US" altLang="en-US" sz="4000" b="0" i="0" u="none" strike="noStrike" cap="none" normalizeH="0" baseline="0" dirty="0">
                <a:ln>
                  <a:noFill/>
                </a:ln>
                <a:solidFill>
                  <a:schemeClr val="tx1"/>
                </a:solidFill>
                <a:effectLst/>
                <a:latin typeface="Arial" panose="020B0604020202020204" pitchFamily="34" charset="0"/>
              </a:rPr>
              <a:t> (per 100 gram), protein, lemak, </a:t>
            </a:r>
            <a:r>
              <a:rPr kumimoji="0" lang="en-US" altLang="en-US" sz="4000" b="0" i="0" u="none" strike="noStrike" cap="none" normalizeH="0" baseline="0" dirty="0" err="1">
                <a:ln>
                  <a:noFill/>
                </a:ln>
                <a:solidFill>
                  <a:schemeClr val="tx1"/>
                </a:solidFill>
                <a:effectLst/>
                <a:latin typeface="Arial" panose="020B0604020202020204" pitchFamily="34" charset="0"/>
              </a:rPr>
              <a:t>karbohidrat</a:t>
            </a:r>
            <a:r>
              <a:rPr kumimoji="0" lang="en-US" altLang="en-US" sz="4000" b="0" i="0" u="none" strike="noStrike" cap="none" normalizeH="0" baseline="0" dirty="0">
                <a:ln>
                  <a:noFill/>
                </a:ln>
                <a:solidFill>
                  <a:schemeClr val="tx1"/>
                </a:solidFill>
                <a:effectLst/>
                <a:latin typeface="Arial" panose="020B0604020202020204" pitchFamily="34" charset="0"/>
              </a:rPr>
              <a:t>, nama </a:t>
            </a:r>
            <a:r>
              <a:rPr kumimoji="0" lang="en-US" altLang="en-US" sz="4000" b="0" i="0" u="none" strike="noStrike" cap="none" normalizeH="0" baseline="0" dirty="0" err="1">
                <a:ln>
                  <a:noFill/>
                </a:ln>
                <a:solidFill>
                  <a:schemeClr val="tx1"/>
                </a:solidFill>
                <a:effectLst/>
                <a:latin typeface="Arial" panose="020B0604020202020204" pitchFamily="34" charset="0"/>
              </a:rPr>
              <a:t>makanan</a:t>
            </a:r>
            <a:r>
              <a:rPr kumimoji="0" lang="en-US" altLang="en-US" sz="4000" b="0" i="0" u="none" strike="noStrike" cap="none" normalizeH="0" baseline="0" dirty="0">
                <a:ln>
                  <a:noFill/>
                </a:ln>
                <a:solidFill>
                  <a:schemeClr val="tx1"/>
                </a:solidFill>
                <a:effectLst/>
                <a:latin typeface="Arial" panose="020B0604020202020204" pitchFamily="34" charset="0"/>
              </a:rPr>
              <a:t>/</a:t>
            </a:r>
            <a:r>
              <a:rPr kumimoji="0" lang="en-US" altLang="en-US" sz="4000" b="0" i="0" u="none" strike="noStrike" cap="none" normalizeH="0" baseline="0" dirty="0" err="1">
                <a:ln>
                  <a:noFill/>
                </a:ln>
                <a:solidFill>
                  <a:schemeClr val="tx1"/>
                </a:solidFill>
                <a:effectLst/>
                <a:latin typeface="Arial" panose="020B0604020202020204" pitchFamily="34" charset="0"/>
              </a:rPr>
              <a:t>minuman</a:t>
            </a:r>
            <a:r>
              <a:rPr kumimoji="0" lang="en-US" altLang="en-US" sz="4000" b="0" i="0" u="none" strike="noStrike" cap="none" normalizeH="0" baseline="0" dirty="0">
                <a:ln>
                  <a:noFill/>
                </a:ln>
                <a:solidFill>
                  <a:schemeClr val="tx1"/>
                </a:solidFill>
                <a:effectLst/>
                <a:latin typeface="Arial" panose="020B0604020202020204" pitchFamily="34" charset="0"/>
              </a:rPr>
              <a:t>, dan </a:t>
            </a:r>
            <a:r>
              <a:rPr kumimoji="0" lang="en-US" altLang="en-US" sz="4000" b="0" i="0" u="none" strike="noStrike" cap="none" normalizeH="0" baseline="0" dirty="0" err="1">
                <a:ln>
                  <a:noFill/>
                </a:ln>
                <a:solidFill>
                  <a:schemeClr val="tx1"/>
                </a:solidFill>
                <a:effectLst/>
                <a:latin typeface="Arial" panose="020B0604020202020204" pitchFamily="34" charset="0"/>
              </a:rPr>
              <a:t>tautan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gambar</a:t>
            </a:r>
            <a:r>
              <a:rPr kumimoji="0" lang="en-US" altLang="en-US" sz="4000" b="0" i="0" u="none" strike="noStrike" cap="none" normalizeH="0" baseline="0" dirty="0">
                <a:ln>
                  <a:noFill/>
                </a:ln>
                <a:solidFill>
                  <a:schemeClr val="tx1"/>
                </a:solidFill>
                <a:effectLst/>
                <a:latin typeface="Arial" panose="020B0604020202020204" pitchFamily="34" charset="0"/>
              </a:rPr>
              <a:t>. Dataset </a:t>
            </a:r>
            <a:r>
              <a:rPr kumimoji="0" lang="en-US" altLang="en-US" sz="4000" b="0" i="0" u="none" strike="noStrike" cap="none" normalizeH="0" baseline="0" dirty="0" err="1">
                <a:ln>
                  <a:noFill/>
                </a:ln>
                <a:solidFill>
                  <a:schemeClr val="tx1"/>
                </a:solidFill>
                <a:effectLst/>
                <a:latin typeface="Arial" panose="020B0604020202020204" pitchFamily="34" charset="0"/>
              </a:rPr>
              <a:t>ini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dapat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memberikan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wawasan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mengenai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kandungan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gizi</a:t>
            </a:r>
            <a:r>
              <a:rPr kumimoji="0" lang="en-US" altLang="en-US" sz="4000" b="0" i="0" u="none" strike="noStrike" cap="none" normalizeH="0" baseline="0" dirty="0">
                <a:ln>
                  <a:noFill/>
                </a:ln>
                <a:solidFill>
                  <a:schemeClr val="tx1"/>
                </a:solidFill>
                <a:effectLst/>
                <a:latin typeface="Arial" panose="020B0604020202020204" pitchFamily="34" charset="0"/>
              </a:rPr>
              <a:t> yang </a:t>
            </a:r>
            <a:r>
              <a:rPr kumimoji="0" lang="en-US" altLang="en-US" sz="4000" b="0" i="0" u="none" strike="noStrike" cap="none" normalizeH="0" baseline="0" dirty="0" err="1">
                <a:ln>
                  <a:noFill/>
                </a:ln>
                <a:solidFill>
                  <a:schemeClr val="tx1"/>
                </a:solidFill>
                <a:effectLst/>
                <a:latin typeface="Arial" panose="020B0604020202020204" pitchFamily="34" charset="0"/>
              </a:rPr>
              <a:t>dikonsumsi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dari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makanan</a:t>
            </a:r>
            <a:r>
              <a:rPr kumimoji="0" lang="en-US" altLang="en-US" sz="4000" b="0" i="0" u="none" strike="noStrike" cap="none" normalizeH="0" baseline="0" dirty="0">
                <a:ln>
                  <a:noFill/>
                </a:ln>
                <a:solidFill>
                  <a:schemeClr val="tx1"/>
                </a:solidFill>
                <a:effectLst/>
                <a:latin typeface="Arial" panose="020B0604020202020204" pitchFamily="34" charset="0"/>
              </a:rPr>
              <a:t> dan </a:t>
            </a:r>
            <a:r>
              <a:rPr kumimoji="0" lang="en-US" altLang="en-US" sz="4000" b="0" i="0" u="none" strike="noStrike" cap="none" normalizeH="0" baseline="0" dirty="0" err="1">
                <a:ln>
                  <a:noFill/>
                </a:ln>
                <a:solidFill>
                  <a:schemeClr val="tx1"/>
                </a:solidFill>
                <a:effectLst/>
                <a:latin typeface="Arial" panose="020B0604020202020204" pitchFamily="34" charset="0"/>
              </a:rPr>
              <a:t>minuman</a:t>
            </a:r>
            <a:r>
              <a:rPr kumimoji="0" lang="en-US" altLang="en-US" sz="4000" b="0" i="0" u="none" strike="noStrike" cap="none" normalizeH="0" baseline="0">
                <a:ln>
                  <a:noFill/>
                </a:ln>
                <a:solidFill>
                  <a:schemeClr val="tx1"/>
                </a:solidFill>
                <a:effectLst/>
                <a:latin typeface="Arial" panose="020B0604020202020204" pitchFamily="34" charset="0"/>
              </a:rPr>
              <a:t> Indonesia.</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Google Shape;334;p46">
            <a:extLst>
              <a:ext uri="{FF2B5EF4-FFF2-40B4-BE49-F238E27FC236}">
                <a16:creationId xmlns:a16="http://schemas.microsoft.com/office/drawing/2014/main" id="{65DCB1BB-039B-C486-4610-E91C9F45E41A}"/>
              </a:ext>
            </a:extLst>
          </p:cNvPr>
          <p:cNvSpPr txBox="1"/>
          <p:nvPr/>
        </p:nvSpPr>
        <p:spPr>
          <a:xfrm>
            <a:off x="1334400" y="1626294"/>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9" name="Google Shape;334;p46">
            <a:extLst>
              <a:ext uri="{FF2B5EF4-FFF2-40B4-BE49-F238E27FC236}">
                <a16:creationId xmlns:a16="http://schemas.microsoft.com/office/drawing/2014/main" id="{B0767924-E623-0986-CA86-17B49379A372}"/>
              </a:ext>
            </a:extLst>
          </p:cNvPr>
          <p:cNvSpPr txBox="1"/>
          <p:nvPr/>
        </p:nvSpPr>
        <p:spPr>
          <a:xfrm>
            <a:off x="7386923" y="1591695"/>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10" name="Rectangle 1">
            <a:extLst>
              <a:ext uri="{FF2B5EF4-FFF2-40B4-BE49-F238E27FC236}">
                <a16:creationId xmlns:a16="http://schemas.microsoft.com/office/drawing/2014/main" id="{19189A29-5505-C27F-82E9-C8A53D18E22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8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835"/>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EDA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3" name="Picture 2">
            <a:extLst>
              <a:ext uri="{FF2B5EF4-FFF2-40B4-BE49-F238E27FC236}">
                <a16:creationId xmlns:a16="http://schemas.microsoft.com/office/drawing/2014/main" id="{4A573216-EC54-74AC-9470-4C430EB064D0}"/>
              </a:ext>
            </a:extLst>
          </p:cNvPr>
          <p:cNvPicPr>
            <a:picLocks noChangeAspect="1"/>
          </p:cNvPicPr>
          <p:nvPr/>
        </p:nvPicPr>
        <p:blipFill>
          <a:blip r:embed="rId4"/>
          <a:srcRect/>
          <a:stretch/>
        </p:blipFill>
        <p:spPr>
          <a:xfrm>
            <a:off x="4512472" y="1419130"/>
            <a:ext cx="2957535" cy="1465310"/>
          </a:xfrm>
          <a:prstGeom prst="rect">
            <a:avLst/>
          </a:prstGeom>
        </p:spPr>
      </p:pic>
      <p:pic>
        <p:nvPicPr>
          <p:cNvPr id="5" name="Picture 4">
            <a:extLst>
              <a:ext uri="{FF2B5EF4-FFF2-40B4-BE49-F238E27FC236}">
                <a16:creationId xmlns:a16="http://schemas.microsoft.com/office/drawing/2014/main" id="{7D86D7FA-1843-EC06-6A8A-6B69895F0EBB}"/>
              </a:ext>
            </a:extLst>
          </p:cNvPr>
          <p:cNvPicPr>
            <a:picLocks noChangeAspect="1"/>
          </p:cNvPicPr>
          <p:nvPr/>
        </p:nvPicPr>
        <p:blipFill>
          <a:blip r:embed="rId5"/>
          <a:stretch>
            <a:fillRect/>
          </a:stretch>
        </p:blipFill>
        <p:spPr>
          <a:xfrm>
            <a:off x="7470007" y="1436140"/>
            <a:ext cx="1593153" cy="1467454"/>
          </a:xfrm>
          <a:prstGeom prst="rect">
            <a:avLst/>
          </a:prstGeom>
        </p:spPr>
      </p:pic>
      <p:pic>
        <p:nvPicPr>
          <p:cNvPr id="7" name="Picture 6">
            <a:extLst>
              <a:ext uri="{FF2B5EF4-FFF2-40B4-BE49-F238E27FC236}">
                <a16:creationId xmlns:a16="http://schemas.microsoft.com/office/drawing/2014/main" id="{F9568FDD-8F77-C78A-E4A6-792661D45633}"/>
              </a:ext>
            </a:extLst>
          </p:cNvPr>
          <p:cNvPicPr>
            <a:picLocks noChangeAspect="1"/>
          </p:cNvPicPr>
          <p:nvPr/>
        </p:nvPicPr>
        <p:blipFill>
          <a:blip r:embed="rId6"/>
          <a:stretch>
            <a:fillRect/>
          </a:stretch>
        </p:blipFill>
        <p:spPr>
          <a:xfrm>
            <a:off x="2550448" y="1437212"/>
            <a:ext cx="1962025" cy="1465310"/>
          </a:xfrm>
          <a:prstGeom prst="rect">
            <a:avLst/>
          </a:prstGeom>
        </p:spPr>
      </p:pic>
      <p:pic>
        <p:nvPicPr>
          <p:cNvPr id="4" name="Picture 3">
            <a:extLst>
              <a:ext uri="{FF2B5EF4-FFF2-40B4-BE49-F238E27FC236}">
                <a16:creationId xmlns:a16="http://schemas.microsoft.com/office/drawing/2014/main" id="{6AED8DF0-BCEB-1576-473E-2D2C823A0910}"/>
              </a:ext>
            </a:extLst>
          </p:cNvPr>
          <p:cNvPicPr>
            <a:picLocks noChangeAspect="1"/>
          </p:cNvPicPr>
          <p:nvPr/>
        </p:nvPicPr>
        <p:blipFill>
          <a:blip r:embed="rId7"/>
          <a:stretch>
            <a:fillRect/>
          </a:stretch>
        </p:blipFill>
        <p:spPr>
          <a:xfrm>
            <a:off x="85929" y="1419130"/>
            <a:ext cx="2456259" cy="1465311"/>
          </a:xfrm>
          <a:prstGeom prst="rect">
            <a:avLst/>
          </a:prstGeom>
        </p:spPr>
      </p:pic>
      <p:grpSp>
        <p:nvGrpSpPr>
          <p:cNvPr id="12" name="Group 11">
            <a:extLst>
              <a:ext uri="{FF2B5EF4-FFF2-40B4-BE49-F238E27FC236}">
                <a16:creationId xmlns:a16="http://schemas.microsoft.com/office/drawing/2014/main" id="{B90850A0-64A2-9818-002B-4BE4FD86E986}"/>
              </a:ext>
            </a:extLst>
          </p:cNvPr>
          <p:cNvGrpSpPr/>
          <p:nvPr/>
        </p:nvGrpSpPr>
        <p:grpSpPr>
          <a:xfrm>
            <a:off x="257829" y="2902522"/>
            <a:ext cx="8628341" cy="1708869"/>
            <a:chOff x="-2109" y="2992604"/>
            <a:chExt cx="8628341" cy="1708869"/>
          </a:xfrm>
        </p:grpSpPr>
        <p:pic>
          <p:nvPicPr>
            <p:cNvPr id="8" name="Picture 7">
              <a:extLst>
                <a:ext uri="{FF2B5EF4-FFF2-40B4-BE49-F238E27FC236}">
                  <a16:creationId xmlns:a16="http://schemas.microsoft.com/office/drawing/2014/main" id="{D7F22283-0BA3-9B6E-0B6A-B441A7F77961}"/>
                </a:ext>
              </a:extLst>
            </p:cNvPr>
            <p:cNvPicPr>
              <a:picLocks noChangeAspect="1"/>
            </p:cNvPicPr>
            <p:nvPr/>
          </p:nvPicPr>
          <p:blipFill>
            <a:blip r:embed="rId8"/>
            <a:stretch>
              <a:fillRect/>
            </a:stretch>
          </p:blipFill>
          <p:spPr>
            <a:xfrm>
              <a:off x="-2109" y="2992604"/>
              <a:ext cx="4023084" cy="1708869"/>
            </a:xfrm>
            <a:prstGeom prst="rect">
              <a:avLst/>
            </a:prstGeom>
          </p:spPr>
        </p:pic>
        <p:pic>
          <p:nvPicPr>
            <p:cNvPr id="10" name="Picture 9">
              <a:extLst>
                <a:ext uri="{FF2B5EF4-FFF2-40B4-BE49-F238E27FC236}">
                  <a16:creationId xmlns:a16="http://schemas.microsoft.com/office/drawing/2014/main" id="{19A16A80-6E4A-9C6F-7015-0468E6075E41}"/>
                </a:ext>
              </a:extLst>
            </p:cNvPr>
            <p:cNvPicPr>
              <a:picLocks noChangeAspect="1"/>
            </p:cNvPicPr>
            <p:nvPr/>
          </p:nvPicPr>
          <p:blipFill>
            <a:blip r:embed="rId9"/>
            <a:stretch>
              <a:fillRect/>
            </a:stretch>
          </p:blipFill>
          <p:spPr>
            <a:xfrm>
              <a:off x="4020975" y="2992604"/>
              <a:ext cx="4605257" cy="1708869"/>
            </a:xfrm>
            <a:prstGeom prst="rect">
              <a:avLst/>
            </a:prstGeom>
          </p:spPr>
        </p:pic>
      </p:grpSp>
    </p:spTree>
    <p:extLst>
      <p:ext uri="{BB962C8B-B14F-4D97-AF65-F5344CB8AC3E}">
        <p14:creationId xmlns:p14="http://schemas.microsoft.com/office/powerpoint/2010/main" val="1591542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853</TotalTime>
  <Words>691</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Wingdings</vt:lpstr>
      <vt:lpstr>Outfit</vt:lpstr>
      <vt:lpstr>Calibri</vt:lpstr>
      <vt:lpstr>Outfit SemiBold</vt:lpstr>
      <vt:lpstr>Plus Jakarta Sans</vt:lpstr>
      <vt:lpstr>Consolas</vt:lpstr>
      <vt:lpstr>Simple Light</vt:lpstr>
      <vt:lpstr>Simple Light</vt:lpstr>
      <vt:lpstr>Office Theme</vt:lpstr>
      <vt:lpstr>What do you like:</vt:lpstr>
      <vt:lpstr>Background</vt:lpstr>
      <vt:lpstr>PowerPoint Presentation</vt:lpstr>
      <vt:lpstr>Outline :</vt:lpstr>
      <vt:lpstr>What are we talking about</vt:lpstr>
      <vt:lpstr>Analisis ini bertujuan untuk memahami preferensi makanan masyarakat Indonesia dengan menggabungkan data konsumsi makanan, nutrisi, dan resep tradisional Indonesia. Melalui proses pembersihan data, transformasi fitur, pemetaan antara bahan resep dan kandungan nutrisi, serta teknik klasterisasi menggunakan algoritma machine learning, proyek ini menghasilkan pengelompokan (klaster) makanan (?) berdasarkan kandungan kalori, tingkat kesukaan (loves), dan karakteristik bahan. Hasil klasterisasi ini memberikan wawasan awal terhadap pola konsumsi, kesadaran gizi, serta potensi segmentasi makanan tradisional yang dapat dimanfaatkan untuk riset perilaku konsumen dan strategi kesehatan publik.</vt:lpstr>
      <vt:lpstr>Present data</vt:lpstr>
      <vt:lpstr>PowerPoint Presentation</vt:lpstr>
      <vt:lpstr>EDA</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18</cp:revision>
  <dcterms:modified xsi:type="dcterms:W3CDTF">2025-04-19T00:08:38Z</dcterms:modified>
</cp:coreProperties>
</file>