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23"/>
  </p:notesMasterIdLst>
  <p:sldIdLst>
    <p:sldId id="256" r:id="rId4"/>
    <p:sldId id="292" r:id="rId5"/>
    <p:sldId id="258" r:id="rId6"/>
    <p:sldId id="257" r:id="rId7"/>
    <p:sldId id="259" r:id="rId8"/>
    <p:sldId id="277" r:id="rId9"/>
    <p:sldId id="297" r:id="rId10"/>
    <p:sldId id="278" r:id="rId11"/>
    <p:sldId id="294" r:id="rId12"/>
    <p:sldId id="279" r:id="rId13"/>
    <p:sldId id="298" r:id="rId14"/>
    <p:sldId id="293" r:id="rId15"/>
    <p:sldId id="300" r:id="rId16"/>
    <p:sldId id="295" r:id="rId17"/>
    <p:sldId id="301" r:id="rId18"/>
    <p:sldId id="302" r:id="rId19"/>
    <p:sldId id="299" r:id="rId20"/>
    <p:sldId id="272" r:id="rId21"/>
    <p:sldId id="288" r:id="rId22"/>
  </p:sldIdLst>
  <p:sldSz cx="9144000" cy="5143500" type="screen16x9"/>
  <p:notesSz cx="6858000" cy="9144000"/>
  <p:embeddedFontLst>
    <p:embeddedFont>
      <p:font typeface="Consolas" panose="020B0609020204030204" pitchFamily="49" charset="0"/>
      <p:regular r:id="rId24"/>
      <p:bold r:id="rId25"/>
      <p:italic r:id="rId26"/>
      <p:boldItalic r:id="rId27"/>
    </p:embeddedFont>
    <p:embeddedFont>
      <p:font typeface="Outfit" panose="020B0604020202020204" charset="0"/>
      <p:regular r:id="rId28"/>
      <p:bold r:id="rId29"/>
    </p:embeddedFont>
    <p:embeddedFont>
      <p:font typeface="Outfit SemiBold" panose="020B0604020202020204" charset="0"/>
      <p:regular r:id="rId30"/>
      <p:bold r:id="rId31"/>
    </p:embeddedFont>
    <p:embeddedFont>
      <p:font typeface="Plus Jakarta Sans"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BD58"/>
    <a:srgbClr val="48A8C4"/>
    <a:srgbClr val="CCFF66"/>
    <a:srgbClr val="FFFF66"/>
    <a:srgbClr val="F08B3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3D4C7A-0556-4E45-9826-DAF6E0AA9D57}">
  <a:tblStyle styleId="{523D4C7A-0556-4E45-9826-DAF6E0AA9D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74" d="100"/>
          <a:sy n="74" d="100"/>
        </p:scale>
        <p:origin x="1012" y="36"/>
      </p:cViewPr>
      <p:guideLst>
        <p:guide orient="horz" pos="162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font" Target="fonts/font1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516e7fd8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516e7fd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2514B8FC-09D8-D5A6-7C42-6690934640B2}"/>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A02152D1-C9B2-AE51-522D-92839E4BEA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63431CC2-ED54-0CC9-31D8-72F58BC3DE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425864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02255918-A905-8878-E2A9-1E80784FF9AD}"/>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02C2E4B9-A48D-B3E1-E9C8-7237884C90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9646BBD-C4AE-3547-2E50-8F2B1B9746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634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2B3AEF37-8DF3-B59E-52EB-2A688537669C}"/>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816A9506-6AAC-C1B6-4EB1-CEAF9C8ADD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FF034E51-454F-FCCC-2DBA-4B327A780C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9229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76EBE5C4-1FDB-EEF8-97BE-F12E51407B21}"/>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64B9086A-CD21-3FB8-C7E3-8A6DA51714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C005E819-3BFC-6CDF-0F9E-DA8EC88551B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89964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0895CAA9-8307-C796-8BDC-8B753E0DE3DD}"/>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9F26B629-BF09-C46C-D1AE-331A650BA0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05BFABC8-CC2B-1170-FA8A-B5496A3EB0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0161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B5754B4-0778-A161-1CDF-FF0BD8AD7B98}"/>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DD227563-7DDC-BF89-99A0-232692A24C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47B25F5B-4E52-6592-C170-4F6239558F3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59352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2AAE6D31-9204-8340-1C26-6BB2596FB1F7}"/>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E714E85D-AD33-46B0-B1A4-D444AFE4B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D709A2A1-A1CF-6E68-4D97-3F680988750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5060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F2F5FBB5-8C4E-2BC0-614B-A3F524DF5467}"/>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DD9F1431-9741-DCB6-9C3F-1145E0DE37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454700B7-C238-1326-BBF1-6EEDCBF4F7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34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2516e7fd8f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32516e7fd8f_0_6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58750" indent="0">
              <a:lnSpc>
                <a:spcPts val="1425"/>
              </a:lnSpc>
              <a:buNone/>
            </a:pP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Dampak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Ekonomi 2008:</a:t>
            </a:r>
          </a:p>
          <a:p>
            <a:pPr marL="158750" indent="0">
              <a:lnSpc>
                <a:spcPts val="1425"/>
              </a:lnSpc>
              <a:buNone/>
            </a:pP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ekonomi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memengaruhi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distribusi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peningkatan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fokus</a:t>
            </a:r>
            <a:r>
              <a:rPr lang="en-US" b="0" dirty="0">
                <a:solidFill>
                  <a:srgbClr val="D4D4D4"/>
                </a:solidFill>
                <a:effectLst/>
                <a:latin typeface="Consolas" panose="020B0609020204030204" pitchFamily="49" charset="0"/>
              </a:rPr>
              <a:t> pada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tinggi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setelah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tahun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tersebut</a:t>
            </a:r>
            <a:r>
              <a:rPr lang="en-US" b="0" dirty="0">
                <a:solidFill>
                  <a:srgbClr val="D4D4D4"/>
                </a:solidFill>
                <a:effectLst/>
                <a:latin typeface="Consolas" panose="020B0609020204030204" pitchFamily="49" charset="0"/>
              </a:rPr>
              <a:t>.</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Peran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Baik:</a:t>
            </a:r>
          </a:p>
          <a:p>
            <a:pPr marL="158750" indent="0">
              <a:lnSpc>
                <a:spcPts val="1425"/>
              </a:lnSpc>
              <a:buNone/>
            </a:pP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baik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tetap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menjadi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tulang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punggung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publikasi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ilmiah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meskipun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sempat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menurun</a:t>
            </a:r>
            <a:r>
              <a:rPr lang="en-US" b="0" dirty="0">
                <a:solidFill>
                  <a:srgbClr val="D4D4D4"/>
                </a:solidFill>
                <a:effectLst/>
                <a:latin typeface="Consolas" panose="020B0609020204030204" pitchFamily="49" charset="0"/>
              </a:rPr>
              <a:t> pada 2008.</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Konsistensi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Sedang:</a:t>
            </a:r>
          </a:p>
          <a:p>
            <a:pPr marL="158750" indent="0">
              <a:lnSpc>
                <a:spcPts val="1425"/>
              </a:lnSpc>
              <a:buNone/>
            </a:pPr>
            <a:r>
              <a:rPr lang="en-US" b="0" dirty="0" err="1">
                <a:solidFill>
                  <a:srgbClr val="D4D4D4"/>
                </a:solidFill>
                <a:effectLst/>
                <a:latin typeface="Consolas" panose="020B0609020204030204" pitchFamily="49" charset="0"/>
              </a:rPr>
              <a:t>Kategori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menunjukkan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dinamika</a:t>
            </a:r>
            <a:r>
              <a:rPr lang="en-US" b="0" dirty="0">
                <a:solidFill>
                  <a:srgbClr val="D4D4D4"/>
                </a:solidFill>
                <a:effectLst/>
                <a:latin typeface="Consolas" panose="020B0609020204030204" pitchFamily="49" charset="0"/>
              </a:rPr>
              <a:t> yang </a:t>
            </a:r>
            <a:r>
              <a:rPr lang="en-US" b="0" dirty="0" err="1">
                <a:solidFill>
                  <a:srgbClr val="D4D4D4"/>
                </a:solidFill>
                <a:effectLst/>
                <a:latin typeface="Consolas" panose="020B0609020204030204" pitchFamily="49" charset="0"/>
              </a:rPr>
              <a:t>fluktuatif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mencerminkan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untuk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menyeimbangkan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kuantitas</a:t>
            </a:r>
            <a:r>
              <a:rPr lang="en-US" b="0" dirty="0">
                <a:solidFill>
                  <a:srgbClr val="D4D4D4"/>
                </a:solidFill>
                <a:effectLst/>
                <a:latin typeface="Consolas" panose="020B0609020204030204" pitchFamily="49" charset="0"/>
              </a:rPr>
              <a:t> dan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mungkin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karena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aksesibilitas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atau</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relevansinya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umum</a:t>
            </a:r>
            <a:r>
              <a:rPr lang="en-US" b="0" dirty="0">
                <a:solidFill>
                  <a:srgbClr val="D4D4D4"/>
                </a:solidFill>
                <a:effectLst/>
                <a:latin typeface="Consolas" panose="020B0609020204030204" pitchFamily="49" charset="0"/>
              </a:rPr>
              <a:t>).</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a:extLst>
            <a:ext uri="{FF2B5EF4-FFF2-40B4-BE49-F238E27FC236}">
              <a16:creationId xmlns:a16="http://schemas.microsoft.com/office/drawing/2014/main" id="{AFD26F49-6A4B-54F6-7781-532BD4F09B27}"/>
            </a:ext>
          </a:extLst>
        </p:cNvPr>
        <p:cNvGrpSpPr/>
        <p:nvPr/>
      </p:nvGrpSpPr>
      <p:grpSpPr>
        <a:xfrm>
          <a:off x="0" y="0"/>
          <a:ext cx="0" cy="0"/>
          <a:chOff x="0" y="0"/>
          <a:chExt cx="0" cy="0"/>
        </a:xfrm>
      </p:grpSpPr>
      <p:sp>
        <p:nvSpPr>
          <p:cNvPr id="482" name="Google Shape;482;g32516e7fd8f_0_702:notes">
            <a:extLst>
              <a:ext uri="{FF2B5EF4-FFF2-40B4-BE49-F238E27FC236}">
                <a16:creationId xmlns:a16="http://schemas.microsoft.com/office/drawing/2014/main" id="{50D09059-5884-70ED-AACD-26467C76CC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2516e7fd8f_0_702:notes">
            <a:extLst>
              <a:ext uri="{FF2B5EF4-FFF2-40B4-BE49-F238E27FC236}">
                <a16:creationId xmlns:a16="http://schemas.microsoft.com/office/drawing/2014/main" id="{25216341-9299-F983-5DA2-38E7BC59C1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3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8C640AC8-F37D-D47D-97A4-F14D97B17DC4}"/>
            </a:ext>
          </a:extLst>
        </p:cNvPr>
        <p:cNvGrpSpPr/>
        <p:nvPr/>
      </p:nvGrpSpPr>
      <p:grpSpPr>
        <a:xfrm>
          <a:off x="0" y="0"/>
          <a:ext cx="0" cy="0"/>
          <a:chOff x="0" y="0"/>
          <a:chExt cx="0" cy="0"/>
        </a:xfrm>
      </p:grpSpPr>
      <p:sp>
        <p:nvSpPr>
          <p:cNvPr id="187" name="Google Shape;187;g32516e7fd8f_0_172:notes">
            <a:extLst>
              <a:ext uri="{FF2B5EF4-FFF2-40B4-BE49-F238E27FC236}">
                <a16:creationId xmlns:a16="http://schemas.microsoft.com/office/drawing/2014/main" id="{F242FC25-655E-863F-3A52-EE42C3950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a:extLst>
              <a:ext uri="{FF2B5EF4-FFF2-40B4-BE49-F238E27FC236}">
                <a16:creationId xmlns:a16="http://schemas.microsoft.com/office/drawing/2014/main" id="{764E6210-DACD-5EC3-5BE9-6112F2F79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0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516e7fd8f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2516e7fd8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516e7fd8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516e7fd8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6B142022-D731-6AFC-6260-2A194F6F8044}"/>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F5E0607B-6DA9-2781-7DF8-1F1B7546BD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25A7B10-4319-DBAE-1CBB-1158E6ACC7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4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AB658CD2-A6CA-8E45-06DA-69452A7977CE}"/>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88CD2B90-479C-5261-A83A-0105B74638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3A5C06EF-1EED-75ED-BD29-213EE25CB1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285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E53E26CD-E58D-40E7-1FB0-44902D7056E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D2FF4453-9A1A-F4B9-1664-99A1446A31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53A6E2C-9C78-05CF-29D0-A2FE2E231E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57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71822702-590F-9D3F-C79E-352B48CD911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97593461-36A4-922D-5506-0DF62D9B1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B052246C-118D-095E-0D46-0CCE7EC42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223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04" name="Google Shape;104;p2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7"/>
        <p:cNvGrpSpPr/>
        <p:nvPr/>
      </p:nvGrpSpPr>
      <p:grpSpPr>
        <a:xfrm>
          <a:off x="0" y="0"/>
          <a:ext cx="0" cy="0"/>
          <a:chOff x="0" y="0"/>
          <a:chExt cx="0" cy="0"/>
        </a:xfrm>
      </p:grpSpPr>
      <p:sp>
        <p:nvSpPr>
          <p:cNvPr id="108" name="Google Shape;108;p27"/>
          <p:cNvSpPr txBox="1">
            <a:spLocks noGrp="1"/>
          </p:cNvSpPr>
          <p:nvPr>
            <p:ph type="ftr" idx="11"/>
          </p:nvPr>
        </p:nvSpPr>
        <p:spPr>
          <a:xfrm>
            <a:off x="3108960" y="4783455"/>
            <a:ext cx="29262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09" name="Google Shape;109;p27"/>
          <p:cNvSpPr txBox="1">
            <a:spLocks noGrp="1"/>
          </p:cNvSpPr>
          <p:nvPr>
            <p:ph type="dt" idx="10"/>
          </p:nvPr>
        </p:nvSpPr>
        <p:spPr>
          <a:xfrm>
            <a:off x="457200" y="4783455"/>
            <a:ext cx="21030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10" name="Google Shape;110;p27"/>
          <p:cNvSpPr txBox="1">
            <a:spLocks noGrp="1"/>
          </p:cNvSpPr>
          <p:nvPr>
            <p:ph type="sldNum" idx="12"/>
          </p:nvPr>
        </p:nvSpPr>
        <p:spPr>
          <a:xfrm>
            <a:off x="6583680" y="4783455"/>
            <a:ext cx="21030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28"/>
          <p:cNvSpPr txBox="1">
            <a:spLocks noGrp="1"/>
          </p:cNvSpPr>
          <p:nvPr>
            <p:ph type="ctrTitle"/>
          </p:nvPr>
        </p:nvSpPr>
        <p:spPr>
          <a:xfrm>
            <a:off x="685802" y="1597824"/>
            <a:ext cx="7772700" cy="1102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subTitle" idx="1"/>
          </p:nvPr>
        </p:nvSpPr>
        <p:spPr>
          <a:xfrm>
            <a:off x="1371603" y="2914657"/>
            <a:ext cx="6400800" cy="1314600"/>
          </a:xfrm>
          <a:prstGeom prst="rect">
            <a:avLst/>
          </a:prstGeom>
          <a:noFill/>
          <a:ln>
            <a:noFill/>
          </a:ln>
        </p:spPr>
        <p:txBody>
          <a:bodyPr spcFirstLastPara="1" wrap="square" lIns="91400" tIns="45700" rIns="91400" bIns="45700" anchor="t" anchorCtr="0">
            <a:normAutofit/>
          </a:bodyPr>
          <a:lstStyle>
            <a:lvl1pPr lvl="0" algn="ctr">
              <a:lnSpc>
                <a:spcPct val="100000"/>
              </a:lnSpc>
              <a:spcBef>
                <a:spcPts val="600"/>
              </a:spcBef>
              <a:spcAft>
                <a:spcPts val="0"/>
              </a:spcAft>
              <a:buClr>
                <a:srgbClr val="888888"/>
              </a:buClr>
              <a:buSzPts val="3200"/>
              <a:buNone/>
              <a:defRPr>
                <a:solidFill>
                  <a:srgbClr val="888888"/>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50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14" name="Google Shape;114;p28"/>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8"/>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722314" y="3305184"/>
            <a:ext cx="7772700" cy="1021500"/>
          </a:xfrm>
          <a:prstGeom prst="rect">
            <a:avLst/>
          </a:prstGeom>
          <a:noFill/>
          <a:ln>
            <a:noFill/>
          </a:ln>
        </p:spPr>
        <p:txBody>
          <a:bodyPr spcFirstLastPara="1" wrap="square" lIns="91400" tIns="45700" rIns="91400"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9"/>
          <p:cNvSpPr txBox="1">
            <a:spLocks noGrp="1"/>
          </p:cNvSpPr>
          <p:nvPr>
            <p:ph type="body" idx="1"/>
          </p:nvPr>
        </p:nvSpPr>
        <p:spPr>
          <a:xfrm>
            <a:off x="722314" y="2180041"/>
            <a:ext cx="7772700" cy="11253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4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300"/>
              </a:spcBef>
              <a:spcAft>
                <a:spcPts val="0"/>
              </a:spcAft>
              <a:buClr>
                <a:srgbClr val="888888"/>
              </a:buClr>
              <a:buSzPts val="1400"/>
              <a:buNone/>
              <a:defRPr sz="1400">
                <a:solidFill>
                  <a:srgbClr val="888888"/>
                </a:solidFill>
              </a:defRPr>
            </a:lvl7pPr>
            <a:lvl8pPr marL="3657600" lvl="7" indent="-228600" algn="l">
              <a:lnSpc>
                <a:spcPct val="100000"/>
              </a:lnSpc>
              <a:spcBef>
                <a:spcPts val="300"/>
              </a:spcBef>
              <a:spcAft>
                <a:spcPts val="0"/>
              </a:spcAft>
              <a:buClr>
                <a:srgbClr val="888888"/>
              </a:buClr>
              <a:buSzPts val="1400"/>
              <a:buNone/>
              <a:defRPr sz="1400">
                <a:solidFill>
                  <a:srgbClr val="888888"/>
                </a:solidFill>
              </a:defRPr>
            </a:lvl8pPr>
            <a:lvl9pPr marL="4114800" lvl="8" indent="-228600" algn="l">
              <a:lnSpc>
                <a:spcPct val="100000"/>
              </a:lnSpc>
              <a:spcBef>
                <a:spcPts val="300"/>
              </a:spcBef>
              <a:spcAft>
                <a:spcPts val="0"/>
              </a:spcAft>
              <a:buClr>
                <a:srgbClr val="888888"/>
              </a:buClr>
              <a:buSzPts val="1400"/>
              <a:buNone/>
              <a:defRPr sz="1400">
                <a:solidFill>
                  <a:srgbClr val="888888"/>
                </a:solidFill>
              </a:defRPr>
            </a:lvl9pPr>
          </a:lstStyle>
          <a:p>
            <a:endParaRPr/>
          </a:p>
        </p:txBody>
      </p:sp>
      <p:sp>
        <p:nvSpPr>
          <p:cNvPr id="120" name="Google Shape;120;p29"/>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a:off x="350839" y="1228729"/>
            <a:ext cx="30828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6" name="Google Shape;126;p30"/>
          <p:cNvSpPr txBox="1">
            <a:spLocks noGrp="1"/>
          </p:cNvSpPr>
          <p:nvPr>
            <p:ph type="body" idx="2"/>
          </p:nvPr>
        </p:nvSpPr>
        <p:spPr>
          <a:xfrm>
            <a:off x="3586169" y="1228729"/>
            <a:ext cx="30843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7" name="Google Shape;127;p30"/>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0"/>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a:off x="457200" y="1151337"/>
            <a:ext cx="40404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3" name="Google Shape;133;p31"/>
          <p:cNvSpPr txBox="1">
            <a:spLocks noGrp="1"/>
          </p:cNvSpPr>
          <p:nvPr>
            <p:ph type="body" idx="2"/>
          </p:nvPr>
        </p:nvSpPr>
        <p:spPr>
          <a:xfrm>
            <a:off x="457200" y="1631161"/>
            <a:ext cx="40404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4" name="Google Shape;134;p31"/>
          <p:cNvSpPr txBox="1">
            <a:spLocks noGrp="1"/>
          </p:cNvSpPr>
          <p:nvPr>
            <p:ph type="body" idx="3"/>
          </p:nvPr>
        </p:nvSpPr>
        <p:spPr>
          <a:xfrm>
            <a:off x="4645033" y="1151337"/>
            <a:ext cx="40419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5" name="Google Shape;135;p31"/>
          <p:cNvSpPr txBox="1">
            <a:spLocks noGrp="1"/>
          </p:cNvSpPr>
          <p:nvPr>
            <p:ph type="body" idx="4"/>
          </p:nvPr>
        </p:nvSpPr>
        <p:spPr>
          <a:xfrm>
            <a:off x="4645033" y="1631161"/>
            <a:ext cx="40419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6" name="Google Shape;136;p31"/>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1"/>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3"/>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3"/>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3"/>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457201" y="204788"/>
            <a:ext cx="3008100" cy="8715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4"/>
          <p:cNvSpPr txBox="1">
            <a:spLocks noGrp="1"/>
          </p:cNvSpPr>
          <p:nvPr>
            <p:ph type="body" idx="1"/>
          </p:nvPr>
        </p:nvSpPr>
        <p:spPr>
          <a:xfrm>
            <a:off x="3575055" y="204789"/>
            <a:ext cx="5111700" cy="4389900"/>
          </a:xfrm>
          <a:prstGeom prst="rect">
            <a:avLst/>
          </a:prstGeom>
          <a:noFill/>
          <a:ln>
            <a:noFill/>
          </a:ln>
        </p:spPr>
        <p:txBody>
          <a:bodyPr spcFirstLastPara="1" wrap="square" lIns="91400" tIns="45700" rIns="91400" bIns="45700" anchor="t" anchorCtr="0">
            <a:normAutofit/>
          </a:bodyPr>
          <a:lstStyle>
            <a:lvl1pPr marL="457200" lvl="0" indent="-431800" algn="l">
              <a:lnSpc>
                <a:spcPct val="100000"/>
              </a:lnSpc>
              <a:spcBef>
                <a:spcPts val="600"/>
              </a:spcBef>
              <a:spcAft>
                <a:spcPts val="0"/>
              </a:spcAft>
              <a:buClr>
                <a:schemeClr val="dk1"/>
              </a:buClr>
              <a:buSzPts val="3200"/>
              <a:buChar char="•"/>
              <a:defRPr sz="3200"/>
            </a:lvl1pPr>
            <a:lvl2pPr marL="914400" lvl="1" indent="-406400" algn="l">
              <a:lnSpc>
                <a:spcPct val="100000"/>
              </a:lnSpc>
              <a:spcBef>
                <a:spcPts val="6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1" name="Google Shape;151;p34"/>
          <p:cNvSpPr txBox="1">
            <a:spLocks noGrp="1"/>
          </p:cNvSpPr>
          <p:nvPr>
            <p:ph type="body" idx="2"/>
          </p:nvPr>
        </p:nvSpPr>
        <p:spPr>
          <a:xfrm>
            <a:off x="457201" y="1076328"/>
            <a:ext cx="3008100" cy="35181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2" name="Google Shape;152;p34"/>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4"/>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35"/>
          <p:cNvSpPr txBox="1">
            <a:spLocks noGrp="1"/>
          </p:cNvSpPr>
          <p:nvPr>
            <p:ph type="title"/>
          </p:nvPr>
        </p:nvSpPr>
        <p:spPr>
          <a:xfrm>
            <a:off x="1792291" y="3600459"/>
            <a:ext cx="5486400" cy="4251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5"/>
          <p:cNvSpPr>
            <a:spLocks noGrp="1"/>
          </p:cNvSpPr>
          <p:nvPr>
            <p:ph type="pic" idx="2"/>
          </p:nvPr>
        </p:nvSpPr>
        <p:spPr>
          <a:xfrm>
            <a:off x="1792291" y="459582"/>
            <a:ext cx="5486400" cy="3086100"/>
          </a:xfrm>
          <a:prstGeom prst="rect">
            <a:avLst/>
          </a:prstGeom>
          <a:noFill/>
          <a:ln>
            <a:noFill/>
          </a:ln>
        </p:spPr>
      </p:sp>
      <p:sp>
        <p:nvSpPr>
          <p:cNvPr id="158" name="Google Shape;158;p35"/>
          <p:cNvSpPr txBox="1">
            <a:spLocks noGrp="1"/>
          </p:cNvSpPr>
          <p:nvPr>
            <p:ph type="body" idx="1"/>
          </p:nvPr>
        </p:nvSpPr>
        <p:spPr>
          <a:xfrm>
            <a:off x="1792291" y="4025514"/>
            <a:ext cx="5486400" cy="6036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9" name="Google Shape;159;p3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body" idx="1"/>
          </p:nvPr>
        </p:nvSpPr>
        <p:spPr>
          <a:xfrm rot="5400000">
            <a:off x="2874764" y="-1217396"/>
            <a:ext cx="3394500" cy="82296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65" name="Google Shape;165;p3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37"/>
          <p:cNvSpPr txBox="1">
            <a:spLocks noGrp="1"/>
          </p:cNvSpPr>
          <p:nvPr>
            <p:ph type="title"/>
          </p:nvPr>
        </p:nvSpPr>
        <p:spPr>
          <a:xfrm rot="5400000">
            <a:off x="3634235" y="1667692"/>
            <a:ext cx="4493400" cy="1579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7"/>
          <p:cNvSpPr txBox="1">
            <a:spLocks noGrp="1"/>
          </p:cNvSpPr>
          <p:nvPr>
            <p:ph type="body" idx="1"/>
          </p:nvPr>
        </p:nvSpPr>
        <p:spPr>
          <a:xfrm rot="5400000">
            <a:off x="398070" y="163492"/>
            <a:ext cx="4493400" cy="45879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71" name="Google Shape;171;p37"/>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7"/>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sz="1400">
                <a:solidFill>
                  <a:schemeClr val="dk2"/>
                </a:solidFill>
              </a:defRPr>
            </a:lvl2pPr>
            <a:lvl3pPr marL="1371600" lvl="2" indent="-317500">
              <a:lnSpc>
                <a:spcPct val="115000"/>
              </a:lnSpc>
              <a:spcBef>
                <a:spcPts val="0"/>
              </a:spcBef>
              <a:spcAft>
                <a:spcPts val="0"/>
              </a:spcAft>
              <a:buClr>
                <a:schemeClr val="dk2"/>
              </a:buClr>
              <a:buSzPts val="1400"/>
              <a:buChar char="■"/>
              <a:defRPr sz="1400">
                <a:solidFill>
                  <a:schemeClr val="dk2"/>
                </a:solidFill>
              </a:defRPr>
            </a:lvl3pPr>
            <a:lvl4pPr marL="1828800" lvl="3" indent="-317500">
              <a:lnSpc>
                <a:spcPct val="115000"/>
              </a:lnSpc>
              <a:spcBef>
                <a:spcPts val="0"/>
              </a:spcBef>
              <a:spcAft>
                <a:spcPts val="0"/>
              </a:spcAft>
              <a:buClr>
                <a:schemeClr val="dk2"/>
              </a:buClr>
              <a:buSzPts val="1400"/>
              <a:buChar char="●"/>
              <a:defRPr sz="1400">
                <a:solidFill>
                  <a:schemeClr val="dk2"/>
                </a:solidFill>
              </a:defRPr>
            </a:lvl4pPr>
            <a:lvl5pPr marL="2286000" lvl="4" indent="-317500">
              <a:lnSpc>
                <a:spcPct val="115000"/>
              </a:lnSpc>
              <a:spcBef>
                <a:spcPts val="0"/>
              </a:spcBef>
              <a:spcAft>
                <a:spcPts val="0"/>
              </a:spcAft>
              <a:buClr>
                <a:schemeClr val="dk2"/>
              </a:buClr>
              <a:buSzPts val="1400"/>
              <a:buChar char="○"/>
              <a:defRPr sz="1400">
                <a:solidFill>
                  <a:schemeClr val="dk2"/>
                </a:solidFill>
              </a:defRPr>
            </a:lvl5pPr>
            <a:lvl6pPr marL="2743200" lvl="5" indent="-317500">
              <a:lnSpc>
                <a:spcPct val="115000"/>
              </a:lnSpc>
              <a:spcBef>
                <a:spcPts val="0"/>
              </a:spcBef>
              <a:spcAft>
                <a:spcPts val="0"/>
              </a:spcAft>
              <a:buClr>
                <a:schemeClr val="dk2"/>
              </a:buClr>
              <a:buSzPts val="1400"/>
              <a:buChar char="■"/>
              <a:defRPr sz="1400">
                <a:solidFill>
                  <a:schemeClr val="dk2"/>
                </a:solidFill>
              </a:defRPr>
            </a:lvl6pPr>
            <a:lvl7pPr marL="3200400" lvl="6" indent="-317500">
              <a:lnSpc>
                <a:spcPct val="115000"/>
              </a:lnSpc>
              <a:spcBef>
                <a:spcPts val="0"/>
              </a:spcBef>
              <a:spcAft>
                <a:spcPts val="0"/>
              </a:spcAft>
              <a:buClr>
                <a:schemeClr val="dk2"/>
              </a:buClr>
              <a:buSzPts val="1400"/>
              <a:buChar char="●"/>
              <a:defRPr sz="1400">
                <a:solidFill>
                  <a:schemeClr val="dk2"/>
                </a:solidFill>
              </a:defRPr>
            </a:lvl7pPr>
            <a:lvl8pPr marL="3657600" lvl="7" indent="-317500">
              <a:lnSpc>
                <a:spcPct val="115000"/>
              </a:lnSpc>
              <a:spcBef>
                <a:spcPts val="0"/>
              </a:spcBef>
              <a:spcAft>
                <a:spcPts val="0"/>
              </a:spcAft>
              <a:buClr>
                <a:schemeClr val="dk2"/>
              </a:buClr>
              <a:buSzPts val="1400"/>
              <a:buChar char="○"/>
              <a:defRPr sz="1400">
                <a:solidFill>
                  <a:schemeClr val="dk2"/>
                </a:solidFill>
              </a:defRPr>
            </a:lvl8pPr>
            <a:lvl9pPr marL="4114800" lvl="8" indent="-31750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25"/>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marR="0" lvl="0" indent="-431800" algn="l">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hemeOverride" Target="../theme/themeOverride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14.xml"/><Relationship Id="rId7"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hemeOverride" Target="../theme/themeOverride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hemeOverride" Target="../theme/themeOverride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2.sv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finalprojectfajri-j4angay3v8h2o5wvhfuteq.streamlit.app/"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 Id="rId6" Type="http://schemas.openxmlformats.org/officeDocument/2006/relationships/image" Target="../media/image16.png"/><Relationship Id="rId5" Type="http://schemas.openxmlformats.org/officeDocument/2006/relationships/hyperlink" Target="https://github.com/Fajrimughni/Final_Project_Fajri"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notesSlide" Target="../notesSlides/notesSlide3.xml"/><Relationship Id="rId7" Type="http://schemas.openxmlformats.org/officeDocument/2006/relationships/hyperlink" Target="https://medium.com/@fajrimughni" TargetMode="External"/><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hyperlink" Target="https://www.linkedin.com/in/fajrimughni/"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s://github.com/Fajrimughni/Final_Project_Fajri/tree/mai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github.com/Fajrimughni/Final_Project_Fajri/blob/main/Penjelasan%20tiap%20Dataset%20Final%20Project.t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7"/>
        <p:cNvGrpSpPr/>
        <p:nvPr/>
      </p:nvGrpSpPr>
      <p:grpSpPr>
        <a:xfrm>
          <a:off x="0" y="0"/>
          <a:ext cx="0" cy="0"/>
          <a:chOff x="0" y="0"/>
          <a:chExt cx="0" cy="0"/>
        </a:xfrm>
      </p:grpSpPr>
      <p:sp>
        <p:nvSpPr>
          <p:cNvPr id="178" name="Google Shape;178;p38"/>
          <p:cNvSpPr/>
          <p:nvPr/>
        </p:nvSpPr>
        <p:spPr>
          <a:xfrm>
            <a:off x="-1049844" y="1041881"/>
            <a:ext cx="7578900" cy="41016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79" name="Google Shape;179;p38"/>
          <p:cNvSpPr txBox="1">
            <a:spLocks noGrp="1"/>
          </p:cNvSpPr>
          <p:nvPr>
            <p:ph type="ctrTitle"/>
          </p:nvPr>
        </p:nvSpPr>
        <p:spPr>
          <a:xfrm>
            <a:off x="455100" y="1366250"/>
            <a:ext cx="5367730" cy="21564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US" sz="3600" dirty="0">
                <a:solidFill>
                  <a:schemeClr val="lt1"/>
                </a:solidFill>
                <a:latin typeface="Outfit SemiBold"/>
                <a:ea typeface="Outfit SemiBold"/>
                <a:cs typeface="Outfit SemiBold"/>
                <a:sym typeface="Outfit SemiBold"/>
              </a:rPr>
              <a:t>What do you like:</a:t>
            </a:r>
          </a:p>
        </p:txBody>
      </p:sp>
      <p:sp>
        <p:nvSpPr>
          <p:cNvPr id="180" name="Google Shape;180;p38"/>
          <p:cNvSpPr txBox="1">
            <a:spLocks noGrp="1"/>
          </p:cNvSpPr>
          <p:nvPr>
            <p:ph type="subTitle" idx="1"/>
          </p:nvPr>
        </p:nvSpPr>
        <p:spPr>
          <a:xfrm>
            <a:off x="508562" y="3639960"/>
            <a:ext cx="4788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Plus Jakarta Sans"/>
                <a:ea typeface="Plus Jakarta Sans"/>
                <a:cs typeface="Plus Jakarta Sans"/>
                <a:sym typeface="Plus Jakarta Sans"/>
              </a:rPr>
              <a:t>Fajri Ilham Mughni</a:t>
            </a:r>
          </a:p>
          <a:p>
            <a:pPr marL="0" lvl="0" indent="0" algn="l" rtl="0">
              <a:spcBef>
                <a:spcPts val="0"/>
              </a:spcBef>
              <a:spcAft>
                <a:spcPts val="0"/>
              </a:spcAft>
              <a:buClr>
                <a:schemeClr val="dk1"/>
              </a:buClr>
              <a:buSzPts val="1100"/>
              <a:buFont typeface="Arial"/>
              <a:buNone/>
            </a:pPr>
            <a:r>
              <a:rPr lang="en" sz="1050" b="1" dirty="0">
                <a:solidFill>
                  <a:schemeClr val="lt1"/>
                </a:solidFill>
                <a:latin typeface="Plus Jakarta Sans"/>
                <a:cs typeface="Plus Jakarta Sans"/>
                <a:sym typeface="Plus Jakarta Sans"/>
              </a:rPr>
              <a:t>Updated on 19</a:t>
            </a:r>
            <a:r>
              <a:rPr lang="en" sz="1050" b="1" baseline="30000" dirty="0">
                <a:solidFill>
                  <a:schemeClr val="lt1"/>
                </a:solidFill>
                <a:latin typeface="Plus Jakarta Sans"/>
                <a:cs typeface="Plus Jakarta Sans"/>
                <a:sym typeface="Plus Jakarta Sans"/>
              </a:rPr>
              <a:t>th</a:t>
            </a:r>
            <a:r>
              <a:rPr lang="en" sz="1050" b="1" dirty="0">
                <a:solidFill>
                  <a:schemeClr val="lt1"/>
                </a:solidFill>
                <a:latin typeface="Plus Jakarta Sans"/>
                <a:cs typeface="Plus Jakarta Sans"/>
                <a:sym typeface="Plus Jakarta Sans"/>
              </a:rPr>
              <a:t> April, 2025</a:t>
            </a:r>
            <a:endParaRPr sz="1400" dirty="0">
              <a:solidFill>
                <a:schemeClr val="lt1"/>
              </a:solidFill>
            </a:endParaRPr>
          </a:p>
        </p:txBody>
      </p:sp>
      <p:pic>
        <p:nvPicPr>
          <p:cNvPr id="181" name="Google Shape;181;p38"/>
          <p:cNvPicPr preferRelativeResize="0"/>
          <p:nvPr/>
        </p:nvPicPr>
        <p:blipFill rotWithShape="1">
          <a:blip r:embed="rId3">
            <a:alphaModFix/>
          </a:blip>
          <a:srcRect/>
          <a:stretch/>
        </p:blipFill>
        <p:spPr>
          <a:xfrm>
            <a:off x="7629449" y="275964"/>
            <a:ext cx="1184241" cy="359952"/>
          </a:xfrm>
          <a:prstGeom prst="rect">
            <a:avLst/>
          </a:prstGeom>
          <a:noFill/>
          <a:ln>
            <a:noFill/>
          </a:ln>
        </p:spPr>
      </p:pic>
      <p:cxnSp>
        <p:nvCxnSpPr>
          <p:cNvPr id="182" name="Google Shape;182;p38"/>
          <p:cNvCxnSpPr/>
          <p:nvPr/>
        </p:nvCxnSpPr>
        <p:spPr>
          <a:xfrm>
            <a:off x="609820" y="4432618"/>
            <a:ext cx="3933300" cy="0"/>
          </a:xfrm>
          <a:prstGeom prst="straightConnector1">
            <a:avLst/>
          </a:prstGeom>
          <a:noFill/>
          <a:ln w="9525" cap="flat" cmpd="sng">
            <a:solidFill>
              <a:schemeClr val="lt1"/>
            </a:solidFill>
            <a:prstDash val="solid"/>
            <a:round/>
            <a:headEnd type="none" w="med" len="med"/>
            <a:tailEnd type="none" w="med" len="med"/>
          </a:ln>
        </p:spPr>
      </p:cxnSp>
      <p:sp>
        <p:nvSpPr>
          <p:cNvPr id="183" name="Google Shape;183;p38"/>
          <p:cNvSpPr/>
          <p:nvPr/>
        </p:nvSpPr>
        <p:spPr>
          <a:xfrm>
            <a:off x="1144053" y="4371137"/>
            <a:ext cx="611700" cy="123000"/>
          </a:xfrm>
          <a:prstGeom prst="roundRect">
            <a:avLst>
              <a:gd name="adj" fmla="val 50000"/>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4" name="Google Shape;184;p38"/>
          <p:cNvSpPr/>
          <p:nvPr/>
        </p:nvSpPr>
        <p:spPr>
          <a:xfrm rot="-1973905">
            <a:off x="5562549" y="2327723"/>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5" name="Google Shape;185;p38"/>
          <p:cNvSpPr/>
          <p:nvPr/>
        </p:nvSpPr>
        <p:spPr>
          <a:xfrm rot="-3576061">
            <a:off x="4993052" y="3067954"/>
            <a:ext cx="3037833" cy="3136368"/>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3" name="TextBox 2">
            <a:extLst>
              <a:ext uri="{FF2B5EF4-FFF2-40B4-BE49-F238E27FC236}">
                <a16:creationId xmlns:a16="http://schemas.microsoft.com/office/drawing/2014/main" id="{1F9ACDD4-E527-410E-A7D5-B24A379D3EA7}"/>
              </a:ext>
            </a:extLst>
          </p:cNvPr>
          <p:cNvSpPr txBox="1"/>
          <p:nvPr/>
        </p:nvSpPr>
        <p:spPr>
          <a:xfrm>
            <a:off x="609820" y="2642560"/>
            <a:ext cx="5098210" cy="461665"/>
          </a:xfrm>
          <a:prstGeom prst="rect">
            <a:avLst/>
          </a:prstGeom>
          <a:noFill/>
        </p:spPr>
        <p:txBody>
          <a:bodyPr wrap="square">
            <a:spAutoFit/>
          </a:bodyPr>
          <a:lstStyle/>
          <a:p>
            <a:r>
              <a:rPr lang="en-US" sz="2400" b="1" dirty="0">
                <a:solidFill>
                  <a:schemeClr val="lt1"/>
                </a:solidFill>
                <a:latin typeface="Outfit SemiBold"/>
                <a:ea typeface="Outfit SemiBold"/>
                <a:cs typeface="Outfit SemiBold"/>
                <a:sym typeface="Outfit SemiBold"/>
              </a:rPr>
              <a:t>Indonesian</a:t>
            </a:r>
            <a:r>
              <a:rPr lang="en-US" sz="2400" dirty="0">
                <a:solidFill>
                  <a:schemeClr val="lt1"/>
                </a:solidFill>
                <a:latin typeface="Outfit SemiBold"/>
                <a:ea typeface="Outfit SemiBold"/>
                <a:cs typeface="Outfit SemiBold"/>
                <a:sym typeface="Outfit SemiBold"/>
              </a:rPr>
              <a:t> Food Recommendation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865368F7-15B7-23FB-4CB5-64712D29F2D5}"/>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AF763A2E-1B5B-5978-439A-EBC9AEB2F35D}"/>
              </a:ext>
            </a:extLst>
          </p:cNvPr>
          <p:cNvSpPr txBox="1">
            <a:spLocks noGrp="1"/>
          </p:cNvSpPr>
          <p:nvPr>
            <p:ph type="ctrTitle"/>
          </p:nvPr>
        </p:nvSpPr>
        <p:spPr>
          <a:xfrm>
            <a:off x="330309" y="835"/>
            <a:ext cx="2066237" cy="981647"/>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EDA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5C894FFE-AF0D-B09D-DBF2-054E6AE5D4E6}"/>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pic>
        <p:nvPicPr>
          <p:cNvPr id="3" name="Picture 2">
            <a:extLst>
              <a:ext uri="{FF2B5EF4-FFF2-40B4-BE49-F238E27FC236}">
                <a16:creationId xmlns:a16="http://schemas.microsoft.com/office/drawing/2014/main" id="{4A573216-EC54-74AC-9470-4C430EB064D0}"/>
              </a:ext>
            </a:extLst>
          </p:cNvPr>
          <p:cNvPicPr>
            <a:picLocks noChangeAspect="1"/>
          </p:cNvPicPr>
          <p:nvPr/>
        </p:nvPicPr>
        <p:blipFill>
          <a:blip r:embed="rId4"/>
          <a:srcRect/>
          <a:stretch/>
        </p:blipFill>
        <p:spPr>
          <a:xfrm>
            <a:off x="4512472" y="1419130"/>
            <a:ext cx="2957535" cy="1465310"/>
          </a:xfrm>
          <a:prstGeom prst="rect">
            <a:avLst/>
          </a:prstGeom>
        </p:spPr>
      </p:pic>
      <p:pic>
        <p:nvPicPr>
          <p:cNvPr id="5" name="Picture 4">
            <a:extLst>
              <a:ext uri="{FF2B5EF4-FFF2-40B4-BE49-F238E27FC236}">
                <a16:creationId xmlns:a16="http://schemas.microsoft.com/office/drawing/2014/main" id="{7D86D7FA-1843-EC06-6A8A-6B69895F0EBB}"/>
              </a:ext>
            </a:extLst>
          </p:cNvPr>
          <p:cNvPicPr>
            <a:picLocks noChangeAspect="1"/>
          </p:cNvPicPr>
          <p:nvPr/>
        </p:nvPicPr>
        <p:blipFill>
          <a:blip r:embed="rId5"/>
          <a:stretch>
            <a:fillRect/>
          </a:stretch>
        </p:blipFill>
        <p:spPr>
          <a:xfrm>
            <a:off x="7470007" y="1436140"/>
            <a:ext cx="1593153" cy="1467454"/>
          </a:xfrm>
          <a:prstGeom prst="rect">
            <a:avLst/>
          </a:prstGeom>
        </p:spPr>
      </p:pic>
      <p:pic>
        <p:nvPicPr>
          <p:cNvPr id="7" name="Picture 6">
            <a:extLst>
              <a:ext uri="{FF2B5EF4-FFF2-40B4-BE49-F238E27FC236}">
                <a16:creationId xmlns:a16="http://schemas.microsoft.com/office/drawing/2014/main" id="{F9568FDD-8F77-C78A-E4A6-792661D45633}"/>
              </a:ext>
            </a:extLst>
          </p:cNvPr>
          <p:cNvPicPr>
            <a:picLocks noChangeAspect="1"/>
          </p:cNvPicPr>
          <p:nvPr/>
        </p:nvPicPr>
        <p:blipFill>
          <a:blip r:embed="rId6"/>
          <a:stretch>
            <a:fillRect/>
          </a:stretch>
        </p:blipFill>
        <p:spPr>
          <a:xfrm>
            <a:off x="2550448" y="1437212"/>
            <a:ext cx="1962025" cy="1465310"/>
          </a:xfrm>
          <a:prstGeom prst="rect">
            <a:avLst/>
          </a:prstGeom>
        </p:spPr>
      </p:pic>
      <p:pic>
        <p:nvPicPr>
          <p:cNvPr id="4" name="Picture 3">
            <a:extLst>
              <a:ext uri="{FF2B5EF4-FFF2-40B4-BE49-F238E27FC236}">
                <a16:creationId xmlns:a16="http://schemas.microsoft.com/office/drawing/2014/main" id="{6AED8DF0-BCEB-1576-473E-2D2C823A0910}"/>
              </a:ext>
            </a:extLst>
          </p:cNvPr>
          <p:cNvPicPr>
            <a:picLocks noChangeAspect="1"/>
          </p:cNvPicPr>
          <p:nvPr/>
        </p:nvPicPr>
        <p:blipFill>
          <a:blip r:embed="rId7"/>
          <a:stretch>
            <a:fillRect/>
          </a:stretch>
        </p:blipFill>
        <p:spPr>
          <a:xfrm>
            <a:off x="85929" y="1419130"/>
            <a:ext cx="2456259" cy="1465311"/>
          </a:xfrm>
          <a:prstGeom prst="rect">
            <a:avLst/>
          </a:prstGeom>
        </p:spPr>
      </p:pic>
      <p:grpSp>
        <p:nvGrpSpPr>
          <p:cNvPr id="12" name="Group 11">
            <a:extLst>
              <a:ext uri="{FF2B5EF4-FFF2-40B4-BE49-F238E27FC236}">
                <a16:creationId xmlns:a16="http://schemas.microsoft.com/office/drawing/2014/main" id="{B90850A0-64A2-9818-002B-4BE4FD86E986}"/>
              </a:ext>
            </a:extLst>
          </p:cNvPr>
          <p:cNvGrpSpPr/>
          <p:nvPr/>
        </p:nvGrpSpPr>
        <p:grpSpPr>
          <a:xfrm>
            <a:off x="80840" y="2901450"/>
            <a:ext cx="8982319" cy="2083546"/>
            <a:chOff x="-2109" y="2992604"/>
            <a:chExt cx="8628341" cy="1708869"/>
          </a:xfrm>
        </p:grpSpPr>
        <p:pic>
          <p:nvPicPr>
            <p:cNvPr id="8" name="Picture 7">
              <a:extLst>
                <a:ext uri="{FF2B5EF4-FFF2-40B4-BE49-F238E27FC236}">
                  <a16:creationId xmlns:a16="http://schemas.microsoft.com/office/drawing/2014/main" id="{D7F22283-0BA3-9B6E-0B6A-B441A7F77961}"/>
                </a:ext>
              </a:extLst>
            </p:cNvPr>
            <p:cNvPicPr>
              <a:picLocks noChangeAspect="1"/>
            </p:cNvPicPr>
            <p:nvPr/>
          </p:nvPicPr>
          <p:blipFill>
            <a:blip r:embed="rId8"/>
            <a:stretch>
              <a:fillRect/>
            </a:stretch>
          </p:blipFill>
          <p:spPr>
            <a:xfrm>
              <a:off x="-2109" y="2992604"/>
              <a:ext cx="4023084" cy="1708869"/>
            </a:xfrm>
            <a:prstGeom prst="rect">
              <a:avLst/>
            </a:prstGeom>
          </p:spPr>
        </p:pic>
        <p:pic>
          <p:nvPicPr>
            <p:cNvPr id="10" name="Picture 9">
              <a:extLst>
                <a:ext uri="{FF2B5EF4-FFF2-40B4-BE49-F238E27FC236}">
                  <a16:creationId xmlns:a16="http://schemas.microsoft.com/office/drawing/2014/main" id="{19A16A80-6E4A-9C6F-7015-0468E6075E41}"/>
                </a:ext>
              </a:extLst>
            </p:cNvPr>
            <p:cNvPicPr>
              <a:picLocks noChangeAspect="1"/>
            </p:cNvPicPr>
            <p:nvPr/>
          </p:nvPicPr>
          <p:blipFill>
            <a:blip r:embed="rId9"/>
            <a:stretch>
              <a:fillRect/>
            </a:stretch>
          </p:blipFill>
          <p:spPr>
            <a:xfrm>
              <a:off x="4020975" y="2992604"/>
              <a:ext cx="4605257" cy="1708869"/>
            </a:xfrm>
            <a:prstGeom prst="rect">
              <a:avLst/>
            </a:prstGeom>
          </p:spPr>
        </p:pic>
      </p:grpSp>
    </p:spTree>
    <p:extLst>
      <p:ext uri="{BB962C8B-B14F-4D97-AF65-F5344CB8AC3E}">
        <p14:creationId xmlns:p14="http://schemas.microsoft.com/office/powerpoint/2010/main" val="159154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9E8FD033-FFC9-91B4-C1C2-A563BD4616DD}"/>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BFD941F4-36BC-C59B-C679-3BEFC053CE81}"/>
              </a:ext>
            </a:extLst>
          </p:cNvPr>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400" dirty="0">
                <a:latin typeface="Outfit SemiBold"/>
                <a:ea typeface="Outfit SemiBold"/>
                <a:cs typeface="Outfit SemiBold"/>
                <a:sym typeface="Outfit SemiBold"/>
              </a:rPr>
              <a:t>Data Processing</a:t>
            </a:r>
            <a:endParaRPr sz="4400" dirty="0">
              <a:latin typeface="Outfit SemiBold"/>
              <a:ea typeface="Outfit SemiBold"/>
              <a:cs typeface="Outfit SemiBold"/>
              <a:sym typeface="Outfit SemiBold"/>
            </a:endParaRPr>
          </a:p>
        </p:txBody>
      </p:sp>
      <p:grpSp>
        <p:nvGrpSpPr>
          <p:cNvPr id="238" name="Google Shape;238;p41">
            <a:extLst>
              <a:ext uri="{FF2B5EF4-FFF2-40B4-BE49-F238E27FC236}">
                <a16:creationId xmlns:a16="http://schemas.microsoft.com/office/drawing/2014/main" id="{90817A18-7910-4761-E0AB-76FAA5015D7E}"/>
              </a:ext>
            </a:extLst>
          </p:cNvPr>
          <p:cNvGrpSpPr/>
          <p:nvPr/>
        </p:nvGrpSpPr>
        <p:grpSpPr>
          <a:xfrm>
            <a:off x="150" y="-214137"/>
            <a:ext cx="2765049" cy="2690788"/>
            <a:chOff x="9584423" y="-302694"/>
            <a:chExt cx="4822200" cy="4822200"/>
          </a:xfrm>
        </p:grpSpPr>
        <p:sp>
          <p:nvSpPr>
            <p:cNvPr id="239" name="Google Shape;239;p41">
              <a:extLst>
                <a:ext uri="{FF2B5EF4-FFF2-40B4-BE49-F238E27FC236}">
                  <a16:creationId xmlns:a16="http://schemas.microsoft.com/office/drawing/2014/main" id="{61E0115F-9EE9-CA9B-703A-A1DE6A86C2C6}"/>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a:extLst>
                <a:ext uri="{FF2B5EF4-FFF2-40B4-BE49-F238E27FC236}">
                  <a16:creationId xmlns:a16="http://schemas.microsoft.com/office/drawing/2014/main" id="{5718AC76-B406-5340-D8B1-A663F67B3BA3}"/>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a:extLst>
                <a:ext uri="{FF2B5EF4-FFF2-40B4-BE49-F238E27FC236}">
                  <a16:creationId xmlns:a16="http://schemas.microsoft.com/office/drawing/2014/main" id="{76B7F52E-56AE-AAAC-C7C5-D57BBBA0D07C}"/>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a:extLst>
                <a:ext uri="{FF2B5EF4-FFF2-40B4-BE49-F238E27FC236}">
                  <a16:creationId xmlns:a16="http://schemas.microsoft.com/office/drawing/2014/main" id="{4434B05E-D61C-A944-D8AD-82A53678ED7D}"/>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a:extLst>
              <a:ext uri="{FF2B5EF4-FFF2-40B4-BE49-F238E27FC236}">
                <a16:creationId xmlns:a16="http://schemas.microsoft.com/office/drawing/2014/main" id="{629E0F3B-9AC0-ABF9-306E-4C12C3758C15}"/>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277897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3941C1EE-B294-A716-78A4-DC1347A6B96C}"/>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E5481000-5B3C-0A8B-733E-EB7561805DA5}"/>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D97A0FA4-BEA0-CEB2-091A-8AC36E022EED}"/>
              </a:ext>
            </a:extLst>
          </p:cNvPr>
          <p:cNvSpPr txBox="1"/>
          <p:nvPr/>
        </p:nvSpPr>
        <p:spPr>
          <a:xfrm>
            <a:off x="249775" y="221080"/>
            <a:ext cx="3336107" cy="469718"/>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pPr algn="l"/>
            <a:r>
              <a:rPr lang="en-US" dirty="0">
                <a:sym typeface="Outfit SemiBold"/>
              </a:rPr>
              <a:t>Project Steps for Analysis</a:t>
            </a:r>
          </a:p>
        </p:txBody>
      </p:sp>
      <p:pic>
        <p:nvPicPr>
          <p:cNvPr id="8" name="Google Shape;321;p46" descr="Arrow circle with solid fill">
            <a:extLst>
              <a:ext uri="{FF2B5EF4-FFF2-40B4-BE49-F238E27FC236}">
                <a16:creationId xmlns:a16="http://schemas.microsoft.com/office/drawing/2014/main" id="{491A269A-82DE-D010-25CC-386752834DF3}"/>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585882" y="55252"/>
            <a:ext cx="801375" cy="801375"/>
          </a:xfrm>
          <a:prstGeom prst="rect">
            <a:avLst/>
          </a:prstGeom>
          <a:noFill/>
          <a:ln>
            <a:noFill/>
          </a:ln>
        </p:spPr>
      </p:pic>
      <p:sp>
        <p:nvSpPr>
          <p:cNvPr id="9" name="Google Shape;334;p46">
            <a:extLst>
              <a:ext uri="{FF2B5EF4-FFF2-40B4-BE49-F238E27FC236}">
                <a16:creationId xmlns:a16="http://schemas.microsoft.com/office/drawing/2014/main" id="{A7A99631-F6A5-E07C-5053-8AA29D5A67FE}"/>
              </a:ext>
            </a:extLst>
          </p:cNvPr>
          <p:cNvSpPr txBox="1"/>
          <p:nvPr/>
        </p:nvSpPr>
        <p:spPr>
          <a:xfrm>
            <a:off x="249775" y="792568"/>
            <a:ext cx="8160586" cy="2068515"/>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marL="342900" indent="-342900">
              <a:buAutoNum type="arabicPeriod"/>
            </a:pPr>
            <a:r>
              <a:rPr lang="en-US" dirty="0"/>
              <a:t>Data Cleaning</a:t>
            </a:r>
          </a:p>
          <a:p>
            <a:pPr marL="342900" indent="-342900">
              <a:buFont typeface="Arial" panose="020B0604020202020204" pitchFamily="34" charset="0"/>
              <a:buChar char="•"/>
            </a:pPr>
            <a:r>
              <a:rPr lang="en-US" dirty="0"/>
              <a:t>Handle null values, duplicates, and missing data : Identify and treat empty or missing values, and remove or resolve duplicate records to ensure data integrity.</a:t>
            </a:r>
          </a:p>
          <a:p>
            <a:pPr marL="342900" indent="-342900">
              <a:buFont typeface="Arial" panose="020B0604020202020204" pitchFamily="34" charset="0"/>
              <a:buChar char="•"/>
            </a:pPr>
            <a:r>
              <a:rPr lang="en-US" dirty="0"/>
              <a:t>Split multiple unique values in a single column into separate rows (explode) : If a column contains multiple values (e.g., ingredients separated by commas), separate them into individual rows to facilitate analysis.</a:t>
            </a:r>
          </a:p>
          <a:p>
            <a:pPr marL="342900" indent="-342900">
              <a:buFont typeface="Arial" panose="020B0604020202020204" pitchFamily="34" charset="0"/>
              <a:buChar char="•"/>
            </a:pPr>
            <a:r>
              <a:rPr lang="en-US" dirty="0"/>
              <a:t>Display summary of </a:t>
            </a:r>
            <a:r>
              <a:rPr lang="en-US" dirty="0" err="1"/>
              <a:t>resultsProvide</a:t>
            </a:r>
            <a:r>
              <a:rPr lang="en-US" dirty="0"/>
              <a:t> a summary that includes:</a:t>
            </a:r>
          </a:p>
          <a:p>
            <a:pPr marL="538163" lvl="7" indent="-179388">
              <a:lnSpc>
                <a:spcPts val="1425"/>
              </a:lnSpc>
              <a:buFont typeface="Arial" panose="020B0604020202020204" pitchFamily="34" charset="0"/>
              <a:buChar char="•"/>
            </a:pPr>
            <a:r>
              <a:rPr lang="en-US" dirty="0">
                <a:solidFill>
                  <a:schemeClr val="tx1"/>
                </a:solidFill>
                <a:latin typeface="Consolas" panose="020B0609020204030204" pitchFamily="49" charset="0"/>
              </a:rPr>
              <a:t>Number of rows and columns</a:t>
            </a:r>
          </a:p>
          <a:p>
            <a:pPr marL="538163" lvl="7" indent="-179388">
              <a:lnSpc>
                <a:spcPts val="1425"/>
              </a:lnSpc>
              <a:buFont typeface="Arial" panose="020B0604020202020204" pitchFamily="34" charset="0"/>
              <a:buChar char="•"/>
            </a:pPr>
            <a:r>
              <a:rPr lang="en-US" dirty="0">
                <a:solidFill>
                  <a:schemeClr val="tx1"/>
                </a:solidFill>
                <a:latin typeface="Consolas" panose="020B0609020204030204" pitchFamily="49" charset="0"/>
              </a:rPr>
              <a:t>Data distribution (e.g., frequency counts, value ranges)</a:t>
            </a:r>
          </a:p>
          <a:p>
            <a:pPr marL="538163" lvl="7" indent="-179388">
              <a:lnSpc>
                <a:spcPts val="1425"/>
              </a:lnSpc>
              <a:buFont typeface="Arial" panose="020B0604020202020204" pitchFamily="34" charset="0"/>
              <a:buChar char="•"/>
            </a:pPr>
            <a:r>
              <a:rPr lang="en-US" dirty="0">
                <a:solidFill>
                  <a:schemeClr val="tx1"/>
                </a:solidFill>
                <a:latin typeface="Consolas" panose="020B0609020204030204" pitchFamily="49" charset="0"/>
              </a:rPr>
              <a:t>Initial hypotheses based on patterns or trends observed in the cleaned data</a:t>
            </a:r>
          </a:p>
        </p:txBody>
      </p:sp>
      <p:sp>
        <p:nvSpPr>
          <p:cNvPr id="5" name="Google Shape;334;p46">
            <a:extLst>
              <a:ext uri="{FF2B5EF4-FFF2-40B4-BE49-F238E27FC236}">
                <a16:creationId xmlns:a16="http://schemas.microsoft.com/office/drawing/2014/main" id="{5F2207C3-7761-B9A2-1A3E-6B0B672C7F15}"/>
              </a:ext>
            </a:extLst>
          </p:cNvPr>
          <p:cNvSpPr txBox="1"/>
          <p:nvPr/>
        </p:nvSpPr>
        <p:spPr>
          <a:xfrm>
            <a:off x="249775" y="2953960"/>
            <a:ext cx="8160586" cy="152990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dirty="0"/>
              <a:t>2. Data Transformation</a:t>
            </a:r>
          </a:p>
          <a:p>
            <a:pPr marL="285750" indent="-285750">
              <a:buFont typeface="Arial" panose="020B0604020202020204" pitchFamily="34" charset="0"/>
              <a:buChar char="•"/>
            </a:pPr>
            <a:r>
              <a:rPr lang="en-US" dirty="0"/>
              <a:t>Select relevant columns : Choose only the necessary features from the dataset that are important for further analysis, such as nutritional values, ingredient lists, and consumer demographics.</a:t>
            </a:r>
          </a:p>
          <a:p>
            <a:pPr marL="285750" indent="-285750">
              <a:buFont typeface="Arial" panose="020B0604020202020204" pitchFamily="34" charset="0"/>
              <a:buChar char="•"/>
            </a:pPr>
            <a:r>
              <a:rPr lang="en-US" dirty="0"/>
              <a:t>Review value balance and category distribution : Analyze the distribution of values and category frequencies in both the consumer profile data and the recipe data to understand patterns, detect imbalance, and prepare for modeling or clustering.</a:t>
            </a:r>
          </a:p>
        </p:txBody>
      </p:sp>
    </p:spTree>
    <p:extLst>
      <p:ext uri="{BB962C8B-B14F-4D97-AF65-F5344CB8AC3E}">
        <p14:creationId xmlns:p14="http://schemas.microsoft.com/office/powerpoint/2010/main" val="1574514138"/>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177E6C24-0334-4661-DDAA-C724CCD147C3}"/>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44F455F6-CF27-F640-23AB-5BB8152B7ADC}"/>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89A1E317-5687-75C6-0B32-7104EDC1D613}"/>
              </a:ext>
            </a:extLst>
          </p:cNvPr>
          <p:cNvSpPr txBox="1"/>
          <p:nvPr/>
        </p:nvSpPr>
        <p:spPr>
          <a:xfrm>
            <a:off x="249775" y="221080"/>
            <a:ext cx="3336107" cy="469718"/>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pPr algn="l"/>
            <a:r>
              <a:rPr lang="en-US" dirty="0">
                <a:sym typeface="Outfit SemiBold"/>
              </a:rPr>
              <a:t>Project Steps for Analysis</a:t>
            </a:r>
          </a:p>
        </p:txBody>
      </p:sp>
      <p:pic>
        <p:nvPicPr>
          <p:cNvPr id="8" name="Google Shape;321;p46" descr="Arrow circle with solid fill">
            <a:extLst>
              <a:ext uri="{FF2B5EF4-FFF2-40B4-BE49-F238E27FC236}">
                <a16:creationId xmlns:a16="http://schemas.microsoft.com/office/drawing/2014/main" id="{1AD6EA61-DB0E-80BF-A5E8-4400650A9D63}"/>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585882" y="55252"/>
            <a:ext cx="801375" cy="801375"/>
          </a:xfrm>
          <a:prstGeom prst="rect">
            <a:avLst/>
          </a:prstGeom>
          <a:noFill/>
          <a:ln>
            <a:noFill/>
          </a:ln>
        </p:spPr>
      </p:pic>
      <p:sp>
        <p:nvSpPr>
          <p:cNvPr id="6" name="Google Shape;334;p46">
            <a:extLst>
              <a:ext uri="{FF2B5EF4-FFF2-40B4-BE49-F238E27FC236}">
                <a16:creationId xmlns:a16="http://schemas.microsoft.com/office/drawing/2014/main" id="{6B0B7004-C49E-DB47-EFED-59DBE003ABBA}"/>
              </a:ext>
            </a:extLst>
          </p:cNvPr>
          <p:cNvSpPr txBox="1"/>
          <p:nvPr/>
        </p:nvSpPr>
        <p:spPr>
          <a:xfrm>
            <a:off x="249778" y="778247"/>
            <a:ext cx="8563912" cy="2068515"/>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dirty="0"/>
              <a:t>3. Weighting and Label Encoding</a:t>
            </a:r>
          </a:p>
          <a:p>
            <a:pPr marL="285750" indent="-285750">
              <a:buFont typeface="Arial" panose="020B0604020202020204" pitchFamily="34" charset="0"/>
              <a:buChar char="•"/>
            </a:pPr>
            <a:r>
              <a:rPr lang="en-US" dirty="0"/>
              <a:t>Assign special weights to consumption data : Apply custom weights to reflect specific preferences, such as:</a:t>
            </a:r>
          </a:p>
          <a:p>
            <a:pPr marL="534988" indent="-268288">
              <a:buFont typeface="Arial" panose="020B0604020202020204" pitchFamily="34" charset="0"/>
              <a:buChar char="•"/>
            </a:pPr>
            <a:r>
              <a:rPr lang="en-US" dirty="0"/>
              <a:t>Healthy choices</a:t>
            </a:r>
          </a:p>
          <a:p>
            <a:pPr marL="534988" indent="-268288">
              <a:buFont typeface="Arial" panose="020B0604020202020204" pitchFamily="34" charset="0"/>
              <a:buChar char="•"/>
            </a:pPr>
            <a:r>
              <a:rPr lang="en-US" dirty="0"/>
              <a:t>Traditional food preferences These weights can help the model prioritize recommendations based on cultural or nutritional values.</a:t>
            </a:r>
          </a:p>
          <a:p>
            <a:pPr marL="285750" indent="-285750">
              <a:buFont typeface="Arial" panose="020B0604020202020204" pitchFamily="34" charset="0"/>
              <a:buChar char="•"/>
            </a:pPr>
            <a:r>
              <a:rPr lang="en-US" dirty="0"/>
              <a:t>Encode categorical </a:t>
            </a:r>
            <a:r>
              <a:rPr lang="en-US" dirty="0" err="1"/>
              <a:t>dataTransform</a:t>
            </a:r>
            <a:r>
              <a:rPr lang="en-US" dirty="0"/>
              <a:t> categorical variables (e.g., gender, preferences, age group) into numerical formats using:</a:t>
            </a:r>
          </a:p>
          <a:p>
            <a:pPr marL="534988" indent="-268288">
              <a:buFont typeface="Arial" panose="020B0604020202020204" pitchFamily="34" charset="0"/>
              <a:buChar char="•"/>
            </a:pPr>
            <a:r>
              <a:rPr lang="en-US" dirty="0"/>
              <a:t>Label Encoding</a:t>
            </a:r>
          </a:p>
          <a:p>
            <a:pPr marL="534988" indent="-268288">
              <a:buFont typeface="Arial" panose="020B0604020202020204" pitchFamily="34" charset="0"/>
              <a:buChar char="•"/>
            </a:pPr>
            <a:r>
              <a:rPr lang="en-US" dirty="0"/>
              <a:t>One-Hot Encoding This step is essential to make the data suitable for machine learning algorithms.</a:t>
            </a:r>
          </a:p>
        </p:txBody>
      </p:sp>
      <p:sp>
        <p:nvSpPr>
          <p:cNvPr id="17" name="Google Shape;334;p46">
            <a:extLst>
              <a:ext uri="{FF2B5EF4-FFF2-40B4-BE49-F238E27FC236}">
                <a16:creationId xmlns:a16="http://schemas.microsoft.com/office/drawing/2014/main" id="{2CCC7D6E-85F0-2E8F-9D80-8C151D0A9A8E}"/>
              </a:ext>
            </a:extLst>
          </p:cNvPr>
          <p:cNvSpPr txBox="1"/>
          <p:nvPr/>
        </p:nvSpPr>
        <p:spPr>
          <a:xfrm>
            <a:off x="249775" y="2934211"/>
            <a:ext cx="8563912" cy="2068515"/>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r>
              <a:rPr lang="en-US" dirty="0"/>
              <a:t>4. Data Mapping and Integration : Steps for mapping recipe data with nutritional data</a:t>
            </a:r>
          </a:p>
          <a:p>
            <a:pPr marL="285750" indent="-285750">
              <a:buFont typeface="Arial" panose="020B0604020202020204" pitchFamily="34" charset="0"/>
              <a:buChar char="•"/>
            </a:pPr>
            <a:r>
              <a:rPr lang="en-US" dirty="0"/>
              <a:t>Split the ingredients string into a list : Convert text-based ingredient lists into structured Python lists to enable matching with nutrition data.</a:t>
            </a:r>
          </a:p>
          <a:p>
            <a:pPr marL="285750" indent="-285750">
              <a:buFont typeface="Arial" panose="020B0604020202020204" pitchFamily="34" charset="0"/>
              <a:buChar char="•"/>
            </a:pPr>
            <a:r>
              <a:rPr lang="en-US" dirty="0"/>
              <a:t>Determine the maximum number of ingredients per recipe : Use this to create separate columns for each ingredient</a:t>
            </a:r>
          </a:p>
          <a:p>
            <a:pPr marL="285750" indent="-285750">
              <a:buFont typeface="Arial" panose="020B0604020202020204" pitchFamily="34" charset="0"/>
              <a:buChar char="•"/>
            </a:pPr>
            <a:r>
              <a:rPr lang="en-US" dirty="0"/>
              <a:t>Add a column for the calorie content of each ingredient : Match each ingredient to its corresponding nutritional value (especially calories) from the nutrition dataset.</a:t>
            </a:r>
          </a:p>
          <a:p>
            <a:pPr marL="285750" indent="-285750">
              <a:buFont typeface="Arial" panose="020B0604020202020204" pitchFamily="34" charset="0"/>
              <a:buChar char="•"/>
            </a:pPr>
            <a:r>
              <a:rPr lang="en-US" dirty="0"/>
              <a:t>Calculate the total calories per recipe : Sum the calories of all ingredients in a recipe to create a new feature:</a:t>
            </a:r>
            <a:br>
              <a:rPr lang="en-US" dirty="0"/>
            </a:br>
            <a:r>
              <a:rPr lang="en-US" dirty="0"/>
              <a:t>**</a:t>
            </a:r>
            <a:r>
              <a:rPr lang="en-US" dirty="0" err="1"/>
              <a:t>total_calories_estimated</a:t>
            </a:r>
            <a:r>
              <a:rPr lang="en-US" dirty="0"/>
              <a:t>**</a:t>
            </a:r>
            <a:endParaRPr lang="en-US" b="1" dirty="0"/>
          </a:p>
        </p:txBody>
      </p:sp>
    </p:spTree>
    <p:extLst>
      <p:ext uri="{BB962C8B-B14F-4D97-AF65-F5344CB8AC3E}">
        <p14:creationId xmlns:p14="http://schemas.microsoft.com/office/powerpoint/2010/main" val="1029913561"/>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AD2A52D8-8012-B9B2-9E30-5798EF866D61}"/>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C6DC3614-4C04-E3DE-2FFB-AAF0C24DB859}"/>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9" name="Google Shape;334;p46">
            <a:extLst>
              <a:ext uri="{FF2B5EF4-FFF2-40B4-BE49-F238E27FC236}">
                <a16:creationId xmlns:a16="http://schemas.microsoft.com/office/drawing/2014/main" id="{23C36C42-7DB0-FC5E-2BD5-EBB02A2EE604}"/>
              </a:ext>
            </a:extLst>
          </p:cNvPr>
          <p:cNvSpPr txBox="1"/>
          <p:nvPr/>
        </p:nvSpPr>
        <p:spPr>
          <a:xfrm>
            <a:off x="249775" y="772806"/>
            <a:ext cx="804041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dirty="0"/>
              <a:t>5. Final Feature Structuring</a:t>
            </a:r>
            <a:endParaRPr lang="en-US" b="1" dirty="0"/>
          </a:p>
        </p:txBody>
      </p:sp>
      <p:sp>
        <p:nvSpPr>
          <p:cNvPr id="14" name="Rectangle 13">
            <a:extLst>
              <a:ext uri="{FF2B5EF4-FFF2-40B4-BE49-F238E27FC236}">
                <a16:creationId xmlns:a16="http://schemas.microsoft.com/office/drawing/2014/main" id="{E288CF46-90C6-94CD-52D3-3E47F3F790D1}"/>
              </a:ext>
            </a:extLst>
          </p:cNvPr>
          <p:cNvSpPr/>
          <p:nvPr/>
        </p:nvSpPr>
        <p:spPr>
          <a:xfrm>
            <a:off x="249775" y="1127966"/>
            <a:ext cx="8040412" cy="2193203"/>
          </a:xfrm>
          <a:prstGeom prst="rect">
            <a:avLst/>
          </a:prstGeom>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chemeClr val="tx1"/>
                </a:solidFill>
                <a:latin typeface="Consolas" panose="020B0609020204030204" pitchFamily="49" charset="0"/>
                <a:cs typeface="Arial"/>
              </a:rPr>
              <a:t>Create </a:t>
            </a:r>
            <a:r>
              <a:rPr lang="en-US" altLang="en-US" sz="1100" dirty="0" err="1">
                <a:solidFill>
                  <a:schemeClr val="tx1"/>
                </a:solidFill>
                <a:latin typeface="Consolas" panose="020B0609020204030204" pitchFamily="49" charset="0"/>
                <a:cs typeface="Arial"/>
              </a:rPr>
              <a:t>df_recipe_revised</a:t>
            </a:r>
            <a:r>
              <a:rPr lang="en-US" altLang="en-US" sz="1100" dirty="0">
                <a:solidFill>
                  <a:schemeClr val="tx1"/>
                </a:solidFill>
                <a:latin typeface="Consolas" panose="020B0609020204030204" pitchFamily="49" charset="0"/>
                <a:cs typeface="Arial"/>
              </a:rPr>
              <a:t> </a:t>
            </a:r>
            <a:r>
              <a:rPr lang="en-US" altLang="en-US" sz="1100" dirty="0" err="1">
                <a:solidFill>
                  <a:schemeClr val="tx1"/>
                </a:solidFill>
                <a:latin typeface="Consolas" panose="020B0609020204030204" pitchFamily="49" charset="0"/>
                <a:cs typeface="Arial"/>
              </a:rPr>
              <a:t>DataFrame</a:t>
            </a:r>
            <a:r>
              <a:rPr lang="en-US" altLang="en-US" sz="1100" dirty="0">
                <a:solidFill>
                  <a:schemeClr val="tx1"/>
                </a:solidFill>
                <a:latin typeface="Consolas" panose="020B0609020204030204" pitchFamily="49" charset="0"/>
                <a:cs typeface="Arial"/>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'title': The title of the recipe.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'steps': The steps involved in the recipe.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'loves': The number of people who love the recipe.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a:t>
            </a:r>
            <a:r>
              <a:rPr lang="en-US" altLang="en-US" sz="1100" dirty="0" err="1">
                <a:solidFill>
                  <a:schemeClr val="tx1"/>
                </a:solidFill>
                <a:latin typeface="Consolas" panose="020B0609020204030204" pitchFamily="49" charset="0"/>
                <a:cs typeface="Arial"/>
              </a:rPr>
              <a:t>ingredients_List</a:t>
            </a:r>
            <a:r>
              <a:rPr lang="en-US" altLang="en-US" sz="1100" dirty="0">
                <a:solidFill>
                  <a:schemeClr val="tx1"/>
                </a:solidFill>
                <a:latin typeface="Consolas" panose="020B0609020204030204" pitchFamily="49" charset="0"/>
                <a:cs typeface="Arial"/>
              </a:rPr>
              <a:t>': The list of ingredients required for the recipe.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a:t>
            </a:r>
            <a:r>
              <a:rPr lang="en-US" altLang="en-US" sz="1100" dirty="0" err="1">
                <a:solidFill>
                  <a:schemeClr val="tx1"/>
                </a:solidFill>
                <a:latin typeface="Consolas" panose="020B0609020204030204" pitchFamily="49" charset="0"/>
                <a:cs typeface="Arial"/>
              </a:rPr>
              <a:t>total_calories_estimated</a:t>
            </a:r>
            <a:r>
              <a:rPr lang="en-US" altLang="en-US" sz="1100" dirty="0">
                <a:solidFill>
                  <a:schemeClr val="tx1"/>
                </a:solidFill>
                <a:latin typeface="Consolas" panose="020B0609020204030204" pitchFamily="49" charset="0"/>
                <a:cs typeface="Arial"/>
              </a:rPr>
              <a:t>': The estimated total calories for the recipe.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a:t>
            </a:r>
            <a:r>
              <a:rPr lang="en-US" altLang="en-US" sz="1100" dirty="0" err="1">
                <a:solidFill>
                  <a:schemeClr val="tx1"/>
                </a:solidFill>
                <a:latin typeface="Consolas" panose="020B0609020204030204" pitchFamily="49" charset="0"/>
                <a:cs typeface="Arial"/>
              </a:rPr>
              <a:t>num_ingredients</a:t>
            </a:r>
            <a:r>
              <a:rPr lang="en-US" altLang="en-US" sz="1100" dirty="0">
                <a:solidFill>
                  <a:schemeClr val="tx1"/>
                </a:solidFill>
                <a:latin typeface="Consolas" panose="020B0609020204030204" pitchFamily="49" charset="0"/>
                <a:cs typeface="Arial"/>
              </a:rPr>
              <a:t>’ : The number of ingredients in the recipe</a:t>
            </a:r>
          </a:p>
          <a:p>
            <a:pPr marL="0" lvl="0" eaLnBrk="0" fontAlgn="base" hangingPunct="0">
              <a:spcBef>
                <a:spcPct val="0"/>
              </a:spcBef>
              <a:spcAft>
                <a:spcPct val="0"/>
              </a:spcAft>
              <a:buClrTx/>
              <a:buFontTx/>
              <a:buNone/>
            </a:pPr>
            <a:r>
              <a:rPr lang="en-US" altLang="en-US" sz="1100" dirty="0">
                <a:solidFill>
                  <a:schemeClr val="tx1"/>
                </a:solidFill>
                <a:latin typeface="Consolas" panose="020B0609020204030204" pitchFamily="49" charset="0"/>
                <a:cs typeface="Arial"/>
              </a:rPr>
              <a:t>Create </a:t>
            </a:r>
            <a:r>
              <a:rPr lang="en-US" altLang="en-US" sz="1100" dirty="0" err="1">
                <a:solidFill>
                  <a:schemeClr val="tx1"/>
                </a:solidFill>
                <a:latin typeface="Consolas" panose="020B0609020204030204" pitchFamily="49" charset="0"/>
                <a:cs typeface="Arial"/>
              </a:rPr>
              <a:t>consumer_profile</a:t>
            </a:r>
            <a:r>
              <a:rPr lang="en-US" altLang="en-US" sz="1100" dirty="0">
                <a:solidFill>
                  <a:schemeClr val="tx1"/>
                </a:solidFill>
                <a:latin typeface="Consolas" panose="020B0609020204030204" pitchFamily="49" charset="0"/>
                <a:cs typeface="Arial"/>
              </a:rPr>
              <a:t> </a:t>
            </a:r>
            <a:r>
              <a:rPr lang="en-US" altLang="en-US" sz="1100" dirty="0" err="1">
                <a:solidFill>
                  <a:schemeClr val="tx1"/>
                </a:solidFill>
                <a:latin typeface="Consolas" panose="020B0609020204030204" pitchFamily="49" charset="0"/>
                <a:cs typeface="Arial"/>
              </a:rPr>
              <a:t>DataFrame</a:t>
            </a:r>
            <a:r>
              <a:rPr lang="en-US" altLang="en-US" sz="1100" dirty="0">
                <a:solidFill>
                  <a:schemeClr val="tx1"/>
                </a:solidFill>
                <a:latin typeface="Consolas" panose="020B0609020204030204" pitchFamily="49" charset="0"/>
                <a:cs typeface="Arial"/>
              </a:rPr>
              <a:t>:</a:t>
            </a:r>
          </a:p>
          <a:p>
            <a:pPr marL="457200" lvl="1" eaLnBrk="0" fontAlgn="base" hangingPunct="0">
              <a:spcBef>
                <a:spcPct val="0"/>
              </a:spcBef>
              <a:spcAft>
                <a:spcPct val="0"/>
              </a:spcAft>
              <a:buClrTx/>
              <a:buFontTx/>
              <a:buChar char="•"/>
            </a:pPr>
            <a:r>
              <a:rPr lang="en-US" altLang="en-US" sz="1100" dirty="0">
                <a:solidFill>
                  <a:schemeClr val="tx1"/>
                </a:solidFill>
                <a:latin typeface="Consolas" panose="020B0609020204030204" pitchFamily="49" charset="0"/>
                <a:cs typeface="Arial"/>
              </a:rPr>
              <a:t>'gender': The gender of the consumer.</a:t>
            </a:r>
          </a:p>
          <a:p>
            <a:pPr marL="457200" lvl="1" eaLnBrk="0" fontAlgn="base" hangingPunct="0">
              <a:spcBef>
                <a:spcPct val="0"/>
              </a:spcBef>
              <a:spcAft>
                <a:spcPct val="0"/>
              </a:spcAft>
              <a:buClrTx/>
              <a:buFontTx/>
              <a:buChar char="•"/>
            </a:pPr>
            <a:r>
              <a:rPr lang="en-US" altLang="en-US" sz="1100" dirty="0">
                <a:solidFill>
                  <a:schemeClr val="tx1"/>
                </a:solidFill>
                <a:latin typeface="Consolas" panose="020B0609020204030204" pitchFamily="49" charset="0"/>
                <a:cs typeface="Arial"/>
              </a:rPr>
              <a:t>'</a:t>
            </a:r>
            <a:r>
              <a:rPr lang="en-US" altLang="en-US" sz="1100" dirty="0" err="1">
                <a:solidFill>
                  <a:schemeClr val="tx1"/>
                </a:solidFill>
                <a:latin typeface="Consolas" panose="020B0609020204030204" pitchFamily="49" charset="0"/>
                <a:cs typeface="Arial"/>
              </a:rPr>
              <a:t>age_group</a:t>
            </a:r>
            <a:r>
              <a:rPr lang="en-US" altLang="en-US" sz="1100" dirty="0">
                <a:solidFill>
                  <a:schemeClr val="tx1"/>
                </a:solidFill>
                <a:latin typeface="Consolas" panose="020B0609020204030204" pitchFamily="49" charset="0"/>
                <a:cs typeface="Arial"/>
              </a:rPr>
              <a:t>': The age group of the consumer.</a:t>
            </a:r>
          </a:p>
          <a:p>
            <a:pPr marL="457200" lvl="1" eaLnBrk="0" fontAlgn="base" hangingPunct="0">
              <a:spcBef>
                <a:spcPct val="0"/>
              </a:spcBef>
              <a:spcAft>
                <a:spcPct val="0"/>
              </a:spcAft>
              <a:buClrTx/>
              <a:buFontTx/>
              <a:buChar char="•"/>
            </a:pPr>
            <a:r>
              <a:rPr lang="en-US" altLang="en-US" sz="1100" dirty="0">
                <a:solidFill>
                  <a:schemeClr val="tx1"/>
                </a:solidFill>
                <a:latin typeface="Consolas" panose="020B0609020204030204" pitchFamily="49" charset="0"/>
                <a:cs typeface="Arial"/>
              </a:rPr>
              <a:t>'</a:t>
            </a:r>
            <a:r>
              <a:rPr lang="en-US" altLang="en-US" sz="1100" dirty="0" err="1">
                <a:solidFill>
                  <a:schemeClr val="tx1"/>
                </a:solidFill>
                <a:latin typeface="Consolas" panose="020B0609020204030204" pitchFamily="49" charset="0"/>
                <a:cs typeface="Arial"/>
              </a:rPr>
              <a:t>prefer_traditional</a:t>
            </a:r>
            <a:r>
              <a:rPr lang="en-US" altLang="en-US" sz="1100" dirty="0">
                <a:solidFill>
                  <a:schemeClr val="tx1"/>
                </a:solidFill>
                <a:latin typeface="Consolas" panose="020B0609020204030204" pitchFamily="49" charset="0"/>
                <a:cs typeface="Arial"/>
              </a:rPr>
              <a:t>': Whether the consumer prefers traditional food or not.</a:t>
            </a:r>
          </a:p>
          <a:p>
            <a:pPr marL="457200" lvl="1" eaLnBrk="0" fontAlgn="base" hangingPunct="0">
              <a:spcBef>
                <a:spcPct val="0"/>
              </a:spcBef>
              <a:spcAft>
                <a:spcPct val="0"/>
              </a:spcAft>
              <a:buClrTx/>
              <a:buFontTx/>
              <a:buChar char="•"/>
            </a:pPr>
            <a:r>
              <a:rPr lang="en-US" altLang="en-US" sz="1100" dirty="0">
                <a:solidFill>
                  <a:schemeClr val="tx1"/>
                </a:solidFill>
                <a:latin typeface="Consolas" panose="020B0609020204030204" pitchFamily="49" charset="0"/>
                <a:cs typeface="Arial"/>
              </a:rPr>
              <a:t>'</a:t>
            </a:r>
            <a:r>
              <a:rPr lang="en-US" altLang="en-US" sz="1100" dirty="0" err="1">
                <a:solidFill>
                  <a:schemeClr val="tx1"/>
                </a:solidFill>
                <a:latin typeface="Consolas" panose="020B0609020204030204" pitchFamily="49" charset="0"/>
                <a:cs typeface="Arial"/>
              </a:rPr>
              <a:t>prefer_healthy</a:t>
            </a:r>
            <a:r>
              <a:rPr lang="en-US" altLang="en-US" sz="1100" dirty="0">
                <a:solidFill>
                  <a:schemeClr val="tx1"/>
                </a:solidFill>
                <a:latin typeface="Consolas" panose="020B0609020204030204" pitchFamily="49" charset="0"/>
                <a:cs typeface="Arial"/>
              </a:rPr>
              <a:t>': Whether the consumer prefers healthy food or not</a:t>
            </a:r>
          </a:p>
        </p:txBody>
      </p:sp>
      <p:sp>
        <p:nvSpPr>
          <p:cNvPr id="3" name="Google Shape;320;p46">
            <a:extLst>
              <a:ext uri="{FF2B5EF4-FFF2-40B4-BE49-F238E27FC236}">
                <a16:creationId xmlns:a16="http://schemas.microsoft.com/office/drawing/2014/main" id="{11BA51FD-E1A9-5D27-7F21-432A885DD295}"/>
              </a:ext>
            </a:extLst>
          </p:cNvPr>
          <p:cNvSpPr txBox="1"/>
          <p:nvPr/>
        </p:nvSpPr>
        <p:spPr>
          <a:xfrm>
            <a:off x="249775" y="221080"/>
            <a:ext cx="3336107" cy="469718"/>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pPr algn="l"/>
            <a:r>
              <a:rPr lang="en-US" dirty="0">
                <a:sym typeface="Outfit SemiBold"/>
              </a:rPr>
              <a:t>Project Steps for Analysis</a:t>
            </a:r>
          </a:p>
        </p:txBody>
      </p:sp>
      <p:pic>
        <p:nvPicPr>
          <p:cNvPr id="4" name="Google Shape;321;p46" descr="Arrow circle with solid fill">
            <a:extLst>
              <a:ext uri="{FF2B5EF4-FFF2-40B4-BE49-F238E27FC236}">
                <a16:creationId xmlns:a16="http://schemas.microsoft.com/office/drawing/2014/main" id="{06BFAECB-66B6-21BE-0EAB-016F0F3C5B53}"/>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585882" y="55252"/>
            <a:ext cx="801375" cy="801375"/>
          </a:xfrm>
          <a:prstGeom prst="rect">
            <a:avLst/>
          </a:prstGeom>
          <a:noFill/>
          <a:ln>
            <a:noFill/>
          </a:ln>
        </p:spPr>
      </p:pic>
      <p:sp>
        <p:nvSpPr>
          <p:cNvPr id="7" name="Rectangle 2">
            <a:extLst>
              <a:ext uri="{FF2B5EF4-FFF2-40B4-BE49-F238E27FC236}">
                <a16:creationId xmlns:a16="http://schemas.microsoft.com/office/drawing/2014/main" id="{7F763111-4B9F-6AFB-580F-A5C377897B3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6" name="Group 25">
            <a:extLst>
              <a:ext uri="{FF2B5EF4-FFF2-40B4-BE49-F238E27FC236}">
                <a16:creationId xmlns:a16="http://schemas.microsoft.com/office/drawing/2014/main" id="{3482B9A2-B1A5-EDCB-0973-72F378361516}"/>
              </a:ext>
            </a:extLst>
          </p:cNvPr>
          <p:cNvGrpSpPr/>
          <p:nvPr/>
        </p:nvGrpSpPr>
        <p:grpSpPr>
          <a:xfrm>
            <a:off x="249775" y="3765664"/>
            <a:ext cx="8658806" cy="1101872"/>
            <a:chOff x="249775" y="3321169"/>
            <a:chExt cx="8658806" cy="1101872"/>
          </a:xfrm>
        </p:grpSpPr>
        <p:pic>
          <p:nvPicPr>
            <p:cNvPr id="19" name="Picture 18">
              <a:extLst>
                <a:ext uri="{FF2B5EF4-FFF2-40B4-BE49-F238E27FC236}">
                  <a16:creationId xmlns:a16="http://schemas.microsoft.com/office/drawing/2014/main" id="{7982FFEB-DA78-E52F-1BAC-91FDC505A63C}"/>
                </a:ext>
              </a:extLst>
            </p:cNvPr>
            <p:cNvPicPr>
              <a:picLocks noChangeAspect="1"/>
            </p:cNvPicPr>
            <p:nvPr/>
          </p:nvPicPr>
          <p:blipFill>
            <a:blip r:embed="rId7"/>
            <a:srcRect l="14505" t="34640" r="13090" b="33520"/>
            <a:stretch/>
          </p:blipFill>
          <p:spPr>
            <a:xfrm>
              <a:off x="249776" y="3605841"/>
              <a:ext cx="3716746" cy="817200"/>
            </a:xfrm>
            <a:prstGeom prst="rect">
              <a:avLst/>
            </a:prstGeom>
          </p:spPr>
        </p:pic>
        <p:sp>
          <p:nvSpPr>
            <p:cNvPr id="21" name="TextBox 20">
              <a:extLst>
                <a:ext uri="{FF2B5EF4-FFF2-40B4-BE49-F238E27FC236}">
                  <a16:creationId xmlns:a16="http://schemas.microsoft.com/office/drawing/2014/main" id="{6BEF7A72-CABA-AA5F-8910-C98E5BAB226B}"/>
                </a:ext>
              </a:extLst>
            </p:cNvPr>
            <p:cNvSpPr txBox="1"/>
            <p:nvPr/>
          </p:nvSpPr>
          <p:spPr>
            <a:xfrm>
              <a:off x="249775" y="3321169"/>
              <a:ext cx="4572000" cy="307777"/>
            </a:xfrm>
            <a:prstGeom prst="rect">
              <a:avLst/>
            </a:prstGeom>
            <a:noFill/>
          </p:spPr>
          <p:txBody>
            <a:bodyPr wrap="square">
              <a:spAutoFit/>
            </a:bodyPr>
            <a:lstStyle/>
            <a:p>
              <a:r>
                <a:rPr lang="en-US" altLang="en-US" sz="1400" i="1" dirty="0" err="1">
                  <a:solidFill>
                    <a:schemeClr val="tx1"/>
                  </a:solidFill>
                  <a:latin typeface="Consolas" panose="020B0609020204030204" pitchFamily="49" charset="0"/>
                  <a:cs typeface="Arial"/>
                </a:rPr>
                <a:t>df_recipe_revised</a:t>
              </a:r>
              <a:r>
                <a:rPr lang="en-US" altLang="en-US" sz="1400" i="1" dirty="0">
                  <a:solidFill>
                    <a:schemeClr val="tx1"/>
                  </a:solidFill>
                  <a:latin typeface="Consolas" panose="020B0609020204030204" pitchFamily="49" charset="0"/>
                  <a:cs typeface="Arial"/>
                </a:rPr>
                <a:t> </a:t>
              </a:r>
              <a:endParaRPr lang="en-US" i="1" dirty="0"/>
            </a:p>
          </p:txBody>
        </p:sp>
        <p:sp>
          <p:nvSpPr>
            <p:cNvPr id="23" name="TextBox 22">
              <a:extLst>
                <a:ext uri="{FF2B5EF4-FFF2-40B4-BE49-F238E27FC236}">
                  <a16:creationId xmlns:a16="http://schemas.microsoft.com/office/drawing/2014/main" id="{945D33AD-1E9F-4A69-C43E-8E4BEEAEC4DB}"/>
                </a:ext>
              </a:extLst>
            </p:cNvPr>
            <p:cNvSpPr txBox="1"/>
            <p:nvPr/>
          </p:nvSpPr>
          <p:spPr>
            <a:xfrm>
              <a:off x="4336581" y="3321169"/>
              <a:ext cx="4572000" cy="307777"/>
            </a:xfrm>
            <a:prstGeom prst="rect">
              <a:avLst/>
            </a:prstGeom>
            <a:noFill/>
          </p:spPr>
          <p:txBody>
            <a:bodyPr wrap="square">
              <a:spAutoFit/>
            </a:bodyPr>
            <a:lstStyle/>
            <a:p>
              <a:r>
                <a:rPr lang="en-US" altLang="en-US" sz="1400" i="1" dirty="0" err="1">
                  <a:solidFill>
                    <a:schemeClr val="tx1"/>
                  </a:solidFill>
                  <a:latin typeface="Consolas" panose="020B0609020204030204" pitchFamily="49" charset="0"/>
                  <a:cs typeface="Arial"/>
                </a:rPr>
                <a:t>consumer_profile</a:t>
              </a:r>
              <a:endParaRPr lang="en-US" i="1" dirty="0"/>
            </a:p>
          </p:txBody>
        </p:sp>
        <p:pic>
          <p:nvPicPr>
            <p:cNvPr id="25" name="Picture 24">
              <a:extLst>
                <a:ext uri="{FF2B5EF4-FFF2-40B4-BE49-F238E27FC236}">
                  <a16:creationId xmlns:a16="http://schemas.microsoft.com/office/drawing/2014/main" id="{D10741F9-EDA0-ED32-3B7A-EE18627CA12E}"/>
                </a:ext>
              </a:extLst>
            </p:cNvPr>
            <p:cNvPicPr>
              <a:picLocks noChangeAspect="1"/>
            </p:cNvPicPr>
            <p:nvPr/>
          </p:nvPicPr>
          <p:blipFill>
            <a:blip r:embed="rId8"/>
            <a:srcRect t="22891" b="20921"/>
            <a:stretch/>
          </p:blipFill>
          <p:spPr>
            <a:xfrm>
              <a:off x="4336581" y="3605841"/>
              <a:ext cx="4477109" cy="815252"/>
            </a:xfrm>
            <a:prstGeom prst="rect">
              <a:avLst/>
            </a:prstGeom>
          </p:spPr>
        </p:pic>
      </p:grpSp>
      <p:sp>
        <p:nvSpPr>
          <p:cNvPr id="27" name="Google Shape;334;p46">
            <a:extLst>
              <a:ext uri="{FF2B5EF4-FFF2-40B4-BE49-F238E27FC236}">
                <a16:creationId xmlns:a16="http://schemas.microsoft.com/office/drawing/2014/main" id="{2BF4B1C0-9E5B-32FA-2A38-35839BB030A3}"/>
              </a:ext>
            </a:extLst>
          </p:cNvPr>
          <p:cNvSpPr txBox="1"/>
          <p:nvPr/>
        </p:nvSpPr>
        <p:spPr>
          <a:xfrm>
            <a:off x="249775" y="3492512"/>
            <a:ext cx="804041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i="1" dirty="0" err="1"/>
              <a:t>Dataframe</a:t>
            </a:r>
            <a:r>
              <a:rPr lang="en-US" i="1" dirty="0"/>
              <a:t> Information</a:t>
            </a:r>
            <a:endParaRPr lang="en-US" b="1" i="1" dirty="0"/>
          </a:p>
        </p:txBody>
      </p:sp>
    </p:spTree>
    <p:extLst>
      <p:ext uri="{BB962C8B-B14F-4D97-AF65-F5344CB8AC3E}">
        <p14:creationId xmlns:p14="http://schemas.microsoft.com/office/powerpoint/2010/main" val="174623704"/>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584A3AAA-F7C6-B043-99A4-FCED65C34651}"/>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B5E77930-7BED-A47B-F162-EEFFD6CE5C1E}"/>
              </a:ext>
            </a:extLst>
          </p:cNvPr>
          <p:cNvSpPr/>
          <p:nvPr/>
        </p:nvSpPr>
        <p:spPr>
          <a:xfrm>
            <a:off x="249775" y="1132276"/>
            <a:ext cx="7971792" cy="2463593"/>
          </a:xfrm>
          <a:prstGeom prst="rect">
            <a:avLst/>
          </a:prstGeom>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Dropdown for User ID Selection:</a:t>
            </a:r>
          </a:p>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Use </a:t>
            </a:r>
            <a:r>
              <a:rPr lang="en-US" altLang="en-US" sz="1100" dirty="0" err="1">
                <a:solidFill>
                  <a:schemeClr val="tx1"/>
                </a:solidFill>
                <a:latin typeface="Consolas" panose="020B0609020204030204" pitchFamily="49" charset="0"/>
                <a:cs typeface="Arial"/>
              </a:rPr>
              <a:t>st.selectbox</a:t>
            </a:r>
            <a:r>
              <a:rPr lang="en-US" altLang="en-US" sz="1100" dirty="0">
                <a:solidFill>
                  <a:schemeClr val="tx1"/>
                </a:solidFill>
                <a:latin typeface="Consolas" panose="020B0609020204030204" pitchFamily="49" charset="0"/>
                <a:cs typeface="Arial"/>
              </a:rPr>
              <a:t>() to let users select a User ID from the list.</a:t>
            </a:r>
          </a:p>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Display User Profile:</a:t>
            </a:r>
          </a:p>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After selecting the User ID, display the user’s profile information such as Gender, Age Group, and Preferences for Traditional Food and Healthy Food.</a:t>
            </a:r>
          </a:p>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Generate Recipe Recommendations:</a:t>
            </a:r>
          </a:p>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Use a recipe recommendation model to generate a list of recommended recipes based on the user’s preferences and available recipe data.</a:t>
            </a:r>
          </a:p>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Display Recipe Information:</a:t>
            </a:r>
          </a:p>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If recipes are recommended, display:</a:t>
            </a:r>
          </a:p>
          <a:p>
            <a:pPr marL="457200" lvl="1"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Recipe title</a:t>
            </a:r>
          </a:p>
          <a:p>
            <a:pPr marL="457200" lvl="1"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Number of likes</a:t>
            </a:r>
          </a:p>
          <a:p>
            <a:pPr marL="457200" lvl="1"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Estimated calories per serving</a:t>
            </a:r>
          </a:p>
          <a:p>
            <a:pPr marL="0" lvl="0" indent="0"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If no recipes match, show a warning message.</a:t>
            </a:r>
          </a:p>
        </p:txBody>
      </p:sp>
      <p:pic>
        <p:nvPicPr>
          <p:cNvPr id="319" name="Google Shape;319;p46">
            <a:extLst>
              <a:ext uri="{FF2B5EF4-FFF2-40B4-BE49-F238E27FC236}">
                <a16:creationId xmlns:a16="http://schemas.microsoft.com/office/drawing/2014/main" id="{436DC270-E1C4-017B-D832-D806213DFA1D}"/>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5" name="Google Shape;334;p46">
            <a:extLst>
              <a:ext uri="{FF2B5EF4-FFF2-40B4-BE49-F238E27FC236}">
                <a16:creationId xmlns:a16="http://schemas.microsoft.com/office/drawing/2014/main" id="{51A8FC8B-FED5-723C-7E61-7EC8FF116E04}"/>
              </a:ext>
            </a:extLst>
          </p:cNvPr>
          <p:cNvSpPr txBox="1"/>
          <p:nvPr/>
        </p:nvSpPr>
        <p:spPr>
          <a:xfrm>
            <a:off x="249775" y="747520"/>
            <a:ext cx="79717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r>
              <a:rPr lang="en-US" dirty="0"/>
              <a:t>6. Recommendation Model Creation</a:t>
            </a:r>
          </a:p>
        </p:txBody>
      </p:sp>
      <p:sp>
        <p:nvSpPr>
          <p:cNvPr id="3" name="Google Shape;320;p46">
            <a:extLst>
              <a:ext uri="{FF2B5EF4-FFF2-40B4-BE49-F238E27FC236}">
                <a16:creationId xmlns:a16="http://schemas.microsoft.com/office/drawing/2014/main" id="{AD16BA85-97BB-F673-7932-DF87F9B094D7}"/>
              </a:ext>
            </a:extLst>
          </p:cNvPr>
          <p:cNvSpPr txBox="1"/>
          <p:nvPr/>
        </p:nvSpPr>
        <p:spPr>
          <a:xfrm>
            <a:off x="249775" y="221080"/>
            <a:ext cx="3336107" cy="469718"/>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pPr algn="l"/>
            <a:r>
              <a:rPr lang="en-US" dirty="0">
                <a:sym typeface="Outfit SemiBold"/>
              </a:rPr>
              <a:t>Project Steps for Analysis</a:t>
            </a:r>
          </a:p>
        </p:txBody>
      </p:sp>
      <p:pic>
        <p:nvPicPr>
          <p:cNvPr id="4" name="Google Shape;321;p46" descr="Arrow circle with solid fill">
            <a:extLst>
              <a:ext uri="{FF2B5EF4-FFF2-40B4-BE49-F238E27FC236}">
                <a16:creationId xmlns:a16="http://schemas.microsoft.com/office/drawing/2014/main" id="{E5F1EDC1-712A-2928-44F3-0D2F57BEE4F5}"/>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585882" y="55252"/>
            <a:ext cx="801375" cy="801375"/>
          </a:xfrm>
          <a:prstGeom prst="rect">
            <a:avLst/>
          </a:prstGeom>
          <a:noFill/>
          <a:ln>
            <a:noFill/>
          </a:ln>
        </p:spPr>
      </p:pic>
      <p:sp>
        <p:nvSpPr>
          <p:cNvPr id="7" name="Rectangle 2">
            <a:extLst>
              <a:ext uri="{FF2B5EF4-FFF2-40B4-BE49-F238E27FC236}">
                <a16:creationId xmlns:a16="http://schemas.microsoft.com/office/drawing/2014/main" id="{B6455FED-B581-A761-ED69-35D4316B355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8200807"/>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C164FDE4-5DCE-5506-D282-38FCB78F3948}"/>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E1A421B8-AE06-A083-C697-A1B945107C15}"/>
              </a:ext>
            </a:extLst>
          </p:cNvPr>
          <p:cNvSpPr/>
          <p:nvPr/>
        </p:nvSpPr>
        <p:spPr>
          <a:xfrm>
            <a:off x="249774" y="1132276"/>
            <a:ext cx="7971793" cy="3508735"/>
          </a:xfrm>
          <a:prstGeom prst="rect">
            <a:avLst/>
          </a:prstGeom>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Select Features for Clustering: Choose relevant features like </a:t>
            </a:r>
            <a:r>
              <a:rPr lang="en-US" altLang="en-US" sz="1100" dirty="0" err="1">
                <a:solidFill>
                  <a:schemeClr val="tx1"/>
                </a:solidFill>
                <a:latin typeface="Consolas" panose="020B0609020204030204" pitchFamily="49" charset="0"/>
                <a:cs typeface="Arial"/>
              </a:rPr>
              <a:t>total_calories_estimated</a:t>
            </a:r>
            <a:r>
              <a:rPr lang="en-US" altLang="en-US" sz="1100" dirty="0">
                <a:solidFill>
                  <a:schemeClr val="tx1"/>
                </a:solidFill>
                <a:latin typeface="Consolas" panose="020B0609020204030204" pitchFamily="49" charset="0"/>
                <a:cs typeface="Arial"/>
              </a:rPr>
              <a:t>, loves, and </a:t>
            </a:r>
            <a:r>
              <a:rPr lang="en-US" altLang="en-US" sz="1100" dirty="0" err="1">
                <a:solidFill>
                  <a:schemeClr val="tx1"/>
                </a:solidFill>
                <a:latin typeface="Consolas" panose="020B0609020204030204" pitchFamily="49" charset="0"/>
                <a:cs typeface="Arial"/>
              </a:rPr>
              <a:t>num_ingredients</a:t>
            </a:r>
            <a:r>
              <a:rPr lang="en-US" altLang="en-US" sz="1100" dirty="0">
                <a:solidFill>
                  <a:schemeClr val="tx1"/>
                </a:solidFill>
                <a:latin typeface="Consolas" panose="020B0609020204030204" pitchFamily="49" charset="0"/>
                <a:cs typeface="Arial"/>
              </a:rPr>
              <a:t> for clustering analysis.</a:t>
            </a:r>
          </a:p>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Standardize Features: Use </a:t>
            </a:r>
            <a:r>
              <a:rPr lang="en-US" altLang="en-US" sz="1100" dirty="0" err="1">
                <a:solidFill>
                  <a:schemeClr val="tx1"/>
                </a:solidFill>
                <a:latin typeface="Consolas" panose="020B0609020204030204" pitchFamily="49" charset="0"/>
                <a:cs typeface="Arial"/>
              </a:rPr>
              <a:t>StandardScaler</a:t>
            </a:r>
            <a:r>
              <a:rPr lang="en-US" altLang="en-US" sz="1100" dirty="0">
                <a:solidFill>
                  <a:schemeClr val="tx1"/>
                </a:solidFill>
                <a:latin typeface="Consolas" panose="020B0609020204030204" pitchFamily="49" charset="0"/>
                <a:cs typeface="Arial"/>
              </a:rPr>
              <a:t> to normalize the data so that the features have the same scale, ensuring no feature dominates the clustering process.</a:t>
            </a:r>
          </a:p>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Choose Number of Clusters (K): Use </a:t>
            </a:r>
            <a:r>
              <a:rPr lang="en-US" altLang="en-US" sz="1100" dirty="0" err="1">
                <a:solidFill>
                  <a:schemeClr val="tx1"/>
                </a:solidFill>
                <a:latin typeface="Consolas" panose="020B0609020204030204" pitchFamily="49" charset="0"/>
                <a:cs typeface="Arial"/>
              </a:rPr>
              <a:t>st.slider</a:t>
            </a:r>
            <a:r>
              <a:rPr lang="en-US" altLang="en-US" sz="1100" dirty="0">
                <a:solidFill>
                  <a:schemeClr val="tx1"/>
                </a:solidFill>
                <a:latin typeface="Consolas" panose="020B0609020204030204" pitchFamily="49" charset="0"/>
                <a:cs typeface="Arial"/>
              </a:rPr>
              <a:t>() to let users choose the desired number of clusters (e.g., between 2 and 10 clusters).</a:t>
            </a:r>
          </a:p>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Apply K-Means Clustering: Apply the </a:t>
            </a:r>
            <a:r>
              <a:rPr lang="en-US" altLang="en-US" sz="1100" dirty="0" err="1">
                <a:solidFill>
                  <a:schemeClr val="tx1"/>
                </a:solidFill>
                <a:latin typeface="Consolas" panose="020B0609020204030204" pitchFamily="49" charset="0"/>
                <a:cs typeface="Arial"/>
              </a:rPr>
              <a:t>KMeans</a:t>
            </a:r>
            <a:r>
              <a:rPr lang="en-US" altLang="en-US" sz="1100" dirty="0">
                <a:solidFill>
                  <a:schemeClr val="tx1"/>
                </a:solidFill>
                <a:latin typeface="Consolas" panose="020B0609020204030204" pitchFamily="49" charset="0"/>
                <a:cs typeface="Arial"/>
              </a:rPr>
              <a:t> algorithm with the selected number of clusters to cluster the data based on the chosen features.</a:t>
            </a:r>
          </a:p>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Assign Cluster Labels: Assign labels to each cluster based on </a:t>
            </a:r>
            <a:r>
              <a:rPr lang="en-US" altLang="en-US" sz="1100" dirty="0" err="1">
                <a:solidFill>
                  <a:schemeClr val="tx1"/>
                </a:solidFill>
                <a:latin typeface="Consolas" panose="020B0609020204030204" pitchFamily="49" charset="0"/>
                <a:cs typeface="Arial"/>
              </a:rPr>
              <a:t>total_calories_estimated</a:t>
            </a:r>
            <a:r>
              <a:rPr lang="en-US" altLang="en-US" sz="1100" dirty="0">
                <a:solidFill>
                  <a:schemeClr val="tx1"/>
                </a:solidFill>
                <a:latin typeface="Consolas" panose="020B0609020204030204" pitchFamily="49" charset="0"/>
                <a:cs typeface="Arial"/>
              </a:rPr>
              <a:t> and loves values, such as "High Calorie Favorites", "High Calorie", "Healthy Favorites", or "Healthy".</a:t>
            </a:r>
          </a:p>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Use PCA for Visualization: Apply PCA (Principal Component Analysis) to reduce the dimensionality of the data to 2D, making it easier to visualize.</a:t>
            </a:r>
          </a:p>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Scatter Plot Visualization: Use seaborn to create a scatter plot that shows the distribution of clusters based on the PCA results, enabling a 2D visualization of the data spread.</a:t>
            </a:r>
          </a:p>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Correlation Visualization: Use a heatmap to display correlations between features like </a:t>
            </a:r>
            <a:r>
              <a:rPr lang="en-US" altLang="en-US" sz="1100" dirty="0" err="1">
                <a:solidFill>
                  <a:schemeClr val="tx1"/>
                </a:solidFill>
                <a:latin typeface="Consolas" panose="020B0609020204030204" pitchFamily="49" charset="0"/>
                <a:cs typeface="Arial"/>
              </a:rPr>
              <a:t>total_calories_estimated</a:t>
            </a:r>
            <a:r>
              <a:rPr lang="en-US" altLang="en-US" sz="1100" dirty="0">
                <a:solidFill>
                  <a:schemeClr val="tx1"/>
                </a:solidFill>
                <a:latin typeface="Consolas" panose="020B0609020204030204" pitchFamily="49" charset="0"/>
                <a:cs typeface="Arial"/>
              </a:rPr>
              <a:t>, loves, </a:t>
            </a:r>
            <a:r>
              <a:rPr lang="en-US" altLang="en-US" sz="1100" dirty="0" err="1">
                <a:solidFill>
                  <a:schemeClr val="tx1"/>
                </a:solidFill>
                <a:latin typeface="Consolas" panose="020B0609020204030204" pitchFamily="49" charset="0"/>
                <a:cs typeface="Arial"/>
              </a:rPr>
              <a:t>num_ingredients</a:t>
            </a:r>
            <a:r>
              <a:rPr lang="en-US" altLang="en-US" sz="1100" dirty="0">
                <a:solidFill>
                  <a:schemeClr val="tx1"/>
                </a:solidFill>
                <a:latin typeface="Consolas" panose="020B0609020204030204" pitchFamily="49" charset="0"/>
                <a:cs typeface="Arial"/>
              </a:rPr>
              <a:t>, and cluster, providing insights into the relationships between features.</a:t>
            </a:r>
          </a:p>
          <a:p>
            <a:pPr marL="180975" lvl="0" indent="-180975" defTabSz="914400" eaLnBrk="0" fontAlgn="base" latinLnBrk="0" hangingPunct="0">
              <a:spcBef>
                <a:spcPct val="0"/>
              </a:spcBef>
              <a:spcAft>
                <a:spcPct val="0"/>
              </a:spcAft>
              <a:buClrTx/>
              <a:buSzTx/>
              <a:buFontTx/>
              <a:buChar char="•"/>
              <a:tabLst/>
            </a:pPr>
            <a:r>
              <a:rPr lang="en-US" altLang="en-US" sz="1100" dirty="0">
                <a:solidFill>
                  <a:schemeClr val="tx1"/>
                </a:solidFill>
                <a:latin typeface="Consolas" panose="020B0609020204030204" pitchFamily="49" charset="0"/>
                <a:cs typeface="Arial"/>
              </a:rPr>
              <a:t>Display Data by Cluster: Allow users to select a specific cluster using </a:t>
            </a:r>
            <a:r>
              <a:rPr lang="en-US" altLang="en-US" sz="1100" dirty="0" err="1">
                <a:solidFill>
                  <a:schemeClr val="tx1"/>
                </a:solidFill>
                <a:latin typeface="Consolas" panose="020B0609020204030204" pitchFamily="49" charset="0"/>
                <a:cs typeface="Arial"/>
              </a:rPr>
              <a:t>st.selectbox</a:t>
            </a:r>
            <a:r>
              <a:rPr lang="en-US" altLang="en-US" sz="1100" dirty="0">
                <a:solidFill>
                  <a:schemeClr val="tx1"/>
                </a:solidFill>
                <a:latin typeface="Consolas" panose="020B0609020204030204" pitchFamily="49" charset="0"/>
                <a:cs typeface="Arial"/>
              </a:rPr>
              <a:t>() or </a:t>
            </a:r>
            <a:r>
              <a:rPr lang="en-US" altLang="en-US" sz="1100" dirty="0" err="1">
                <a:solidFill>
                  <a:schemeClr val="tx1"/>
                </a:solidFill>
                <a:latin typeface="Consolas" panose="020B0609020204030204" pitchFamily="49" charset="0"/>
                <a:cs typeface="Arial"/>
              </a:rPr>
              <a:t>st.radio</a:t>
            </a:r>
            <a:r>
              <a:rPr lang="en-US" altLang="en-US" sz="1100" dirty="0">
                <a:solidFill>
                  <a:schemeClr val="tx1"/>
                </a:solidFill>
                <a:latin typeface="Consolas" panose="020B0609020204030204" pitchFamily="49" charset="0"/>
                <a:cs typeface="Arial"/>
              </a:rPr>
              <a:t>(), and display the recipe data within the chosen cluster.</a:t>
            </a:r>
          </a:p>
          <a:p>
            <a:pPr marL="0" lvl="0" indent="0" defTabSz="914400" eaLnBrk="0" fontAlgn="base" latinLnBrk="0" hangingPunct="0">
              <a:spcBef>
                <a:spcPct val="0"/>
              </a:spcBef>
              <a:spcAft>
                <a:spcPct val="0"/>
              </a:spcAft>
              <a:buClrTx/>
              <a:buSzTx/>
              <a:buFontTx/>
              <a:buChar char="•"/>
              <a:tabLst/>
            </a:pPr>
            <a:endParaRPr lang="en-US" altLang="en-US" sz="1100" dirty="0">
              <a:solidFill>
                <a:schemeClr val="tx1"/>
              </a:solidFill>
              <a:latin typeface="Consolas" panose="020B0609020204030204" pitchFamily="49" charset="0"/>
              <a:cs typeface="Arial"/>
            </a:endParaRPr>
          </a:p>
        </p:txBody>
      </p:sp>
      <p:pic>
        <p:nvPicPr>
          <p:cNvPr id="319" name="Google Shape;319;p46">
            <a:extLst>
              <a:ext uri="{FF2B5EF4-FFF2-40B4-BE49-F238E27FC236}">
                <a16:creationId xmlns:a16="http://schemas.microsoft.com/office/drawing/2014/main" id="{E20B30CE-BB4E-BB87-F840-E50D6F305C3F}"/>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334;p46">
            <a:extLst>
              <a:ext uri="{FF2B5EF4-FFF2-40B4-BE49-F238E27FC236}">
                <a16:creationId xmlns:a16="http://schemas.microsoft.com/office/drawing/2014/main" id="{966897E5-F474-F68A-C6F2-65AAD29DD01C}"/>
              </a:ext>
            </a:extLst>
          </p:cNvPr>
          <p:cNvSpPr txBox="1"/>
          <p:nvPr/>
        </p:nvSpPr>
        <p:spPr>
          <a:xfrm>
            <a:off x="249775" y="747520"/>
            <a:ext cx="79717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r>
              <a:rPr lang="en-US" dirty="0"/>
              <a:t>7. Segmentation Model Creation</a:t>
            </a:r>
          </a:p>
        </p:txBody>
      </p:sp>
      <p:sp>
        <p:nvSpPr>
          <p:cNvPr id="3" name="Google Shape;320;p46">
            <a:extLst>
              <a:ext uri="{FF2B5EF4-FFF2-40B4-BE49-F238E27FC236}">
                <a16:creationId xmlns:a16="http://schemas.microsoft.com/office/drawing/2014/main" id="{8C0B2693-A292-C0F4-4F5D-11B117B9EFDB}"/>
              </a:ext>
            </a:extLst>
          </p:cNvPr>
          <p:cNvSpPr txBox="1"/>
          <p:nvPr/>
        </p:nvSpPr>
        <p:spPr>
          <a:xfrm>
            <a:off x="249775" y="221080"/>
            <a:ext cx="3336107" cy="469718"/>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pPr algn="l"/>
            <a:r>
              <a:rPr lang="en-US" dirty="0">
                <a:sym typeface="Outfit SemiBold"/>
              </a:rPr>
              <a:t>Project Steps for Analysis</a:t>
            </a:r>
          </a:p>
        </p:txBody>
      </p:sp>
      <p:pic>
        <p:nvPicPr>
          <p:cNvPr id="4" name="Google Shape;321;p46" descr="Arrow circle with solid fill">
            <a:extLst>
              <a:ext uri="{FF2B5EF4-FFF2-40B4-BE49-F238E27FC236}">
                <a16:creationId xmlns:a16="http://schemas.microsoft.com/office/drawing/2014/main" id="{37F60E1B-8658-AAA1-F9F3-9F4A689DA6DF}"/>
              </a:ext>
            </a:extLst>
          </p:cNvPr>
          <p:cNvPicPr preferRelativeResize="0"/>
          <p:nvPr/>
        </p:nvPicPr>
        <p:blipFill>
          <a:blip r:embed="rId4">
            <a:extLst>
              <a:ext uri="{96DAC541-7B7A-43D3-8B79-37D633B846F1}">
                <asvg:svgBlip xmlns:asvg="http://schemas.microsoft.com/office/drawing/2016/SVG/main" r:embed="rId5"/>
              </a:ext>
            </a:extLst>
          </a:blip>
          <a:srcRect/>
          <a:stretch/>
        </p:blipFill>
        <p:spPr>
          <a:xfrm>
            <a:off x="3585882" y="55252"/>
            <a:ext cx="801375" cy="801375"/>
          </a:xfrm>
          <a:prstGeom prst="rect">
            <a:avLst/>
          </a:prstGeom>
          <a:noFill/>
          <a:ln>
            <a:noFill/>
          </a:ln>
        </p:spPr>
      </p:pic>
      <p:sp>
        <p:nvSpPr>
          <p:cNvPr id="7" name="Rectangle 2">
            <a:extLst>
              <a:ext uri="{FF2B5EF4-FFF2-40B4-BE49-F238E27FC236}">
                <a16:creationId xmlns:a16="http://schemas.microsoft.com/office/drawing/2014/main" id="{3D144CF5-F745-EEE5-D892-400DF46E5B3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5837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ABDF00B5-7556-6878-FC35-D7393F68E075}"/>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58C57D6F-6043-A28D-4343-0C0393C07305}"/>
              </a:ext>
            </a:extLst>
          </p:cNvPr>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400" dirty="0">
                <a:latin typeface="Outfit SemiBold"/>
                <a:ea typeface="Outfit SemiBold"/>
                <a:cs typeface="Outfit SemiBold"/>
                <a:sym typeface="Outfit SemiBold"/>
              </a:rPr>
              <a:t>Streamlit &amp;</a:t>
            </a:r>
            <a:br>
              <a:rPr lang="en" sz="4400" dirty="0">
                <a:latin typeface="Outfit SemiBold"/>
                <a:ea typeface="Outfit SemiBold"/>
                <a:cs typeface="Outfit SemiBold"/>
                <a:sym typeface="Outfit SemiBold"/>
              </a:rPr>
            </a:br>
            <a:r>
              <a:rPr lang="en" sz="4400" dirty="0">
                <a:latin typeface="Outfit SemiBold"/>
                <a:ea typeface="Outfit SemiBold"/>
                <a:cs typeface="Outfit SemiBold"/>
                <a:sym typeface="Outfit SemiBold"/>
              </a:rPr>
              <a:t>Github</a:t>
            </a:r>
            <a:br>
              <a:rPr lang="en" sz="4400" dirty="0">
                <a:latin typeface="Outfit SemiBold"/>
                <a:ea typeface="Outfit SemiBold"/>
                <a:cs typeface="Outfit SemiBold"/>
                <a:sym typeface="Outfit SemiBold"/>
              </a:rPr>
            </a:br>
            <a:r>
              <a:rPr lang="en" sz="4400" dirty="0">
                <a:latin typeface="Outfit SemiBold"/>
                <a:ea typeface="Outfit SemiBold"/>
                <a:cs typeface="Outfit SemiBold"/>
                <a:sym typeface="Outfit SemiBold"/>
              </a:rPr>
              <a:t>Deliverables</a:t>
            </a:r>
            <a:endParaRPr sz="4400" dirty="0">
              <a:latin typeface="Outfit SemiBold"/>
              <a:ea typeface="Outfit SemiBold"/>
              <a:cs typeface="Outfit SemiBold"/>
              <a:sym typeface="Outfit SemiBold"/>
            </a:endParaRPr>
          </a:p>
        </p:txBody>
      </p:sp>
      <p:grpSp>
        <p:nvGrpSpPr>
          <p:cNvPr id="238" name="Google Shape;238;p41">
            <a:extLst>
              <a:ext uri="{FF2B5EF4-FFF2-40B4-BE49-F238E27FC236}">
                <a16:creationId xmlns:a16="http://schemas.microsoft.com/office/drawing/2014/main" id="{A8542158-DB0A-874A-24E1-BD6712643D3E}"/>
              </a:ext>
            </a:extLst>
          </p:cNvPr>
          <p:cNvGrpSpPr/>
          <p:nvPr/>
        </p:nvGrpSpPr>
        <p:grpSpPr>
          <a:xfrm>
            <a:off x="150" y="-214137"/>
            <a:ext cx="2765049" cy="2690788"/>
            <a:chOff x="9584423" y="-302694"/>
            <a:chExt cx="4822200" cy="4822200"/>
          </a:xfrm>
        </p:grpSpPr>
        <p:sp>
          <p:nvSpPr>
            <p:cNvPr id="239" name="Google Shape;239;p41">
              <a:extLst>
                <a:ext uri="{FF2B5EF4-FFF2-40B4-BE49-F238E27FC236}">
                  <a16:creationId xmlns:a16="http://schemas.microsoft.com/office/drawing/2014/main" id="{A5FFE7F7-C443-F050-6470-B7A34F51D62B}"/>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a:extLst>
                <a:ext uri="{FF2B5EF4-FFF2-40B4-BE49-F238E27FC236}">
                  <a16:creationId xmlns:a16="http://schemas.microsoft.com/office/drawing/2014/main" id="{2DE2F7D9-4A06-AA8A-7BE1-309F527989F8}"/>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a:extLst>
                <a:ext uri="{FF2B5EF4-FFF2-40B4-BE49-F238E27FC236}">
                  <a16:creationId xmlns:a16="http://schemas.microsoft.com/office/drawing/2014/main" id="{5E974ED6-5BA4-E119-5891-937E4E403525}"/>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a:extLst>
                <a:ext uri="{FF2B5EF4-FFF2-40B4-BE49-F238E27FC236}">
                  <a16:creationId xmlns:a16="http://schemas.microsoft.com/office/drawing/2014/main" id="{CAA3B350-D623-062C-8DC6-349F0A339564}"/>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a:extLst>
              <a:ext uri="{FF2B5EF4-FFF2-40B4-BE49-F238E27FC236}">
                <a16:creationId xmlns:a16="http://schemas.microsoft.com/office/drawing/2014/main" id="{79697CF7-32CD-C377-F511-4EABDAAA4E41}"/>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282574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5"/>
        <p:cNvGrpSpPr/>
        <p:nvPr/>
      </p:nvGrpSpPr>
      <p:grpSpPr>
        <a:xfrm>
          <a:off x="0" y="0"/>
          <a:ext cx="0" cy="0"/>
          <a:chOff x="0" y="0"/>
          <a:chExt cx="0" cy="0"/>
        </a:xfrm>
      </p:grpSpPr>
      <p:pic>
        <p:nvPicPr>
          <p:cNvPr id="477" name="Google Shape;477;p54"/>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478" name="Google Shape;478;p54"/>
          <p:cNvSpPr/>
          <p:nvPr/>
        </p:nvSpPr>
        <p:spPr>
          <a:xfrm>
            <a:off x="7332453" y="1259114"/>
            <a:ext cx="4235048" cy="40083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9" name="Google Shape;479;p54"/>
          <p:cNvSpPr/>
          <p:nvPr/>
        </p:nvSpPr>
        <p:spPr>
          <a:xfrm>
            <a:off x="6955327" y="3369968"/>
            <a:ext cx="1321200" cy="916800"/>
          </a:xfrm>
          <a:prstGeom prst="parallelogram">
            <a:avLst>
              <a:gd name="adj" fmla="val 25000"/>
            </a:avLst>
          </a:prstGeom>
          <a:solidFill>
            <a:srgbClr val="F08B33"/>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nvGrpSpPr>
          <p:cNvPr id="5" name="Group 4">
            <a:extLst>
              <a:ext uri="{FF2B5EF4-FFF2-40B4-BE49-F238E27FC236}">
                <a16:creationId xmlns:a16="http://schemas.microsoft.com/office/drawing/2014/main" id="{344700A9-9995-E11E-E005-C8EA1E2B20BF}"/>
              </a:ext>
            </a:extLst>
          </p:cNvPr>
          <p:cNvGrpSpPr/>
          <p:nvPr/>
        </p:nvGrpSpPr>
        <p:grpSpPr>
          <a:xfrm>
            <a:off x="981444" y="1129645"/>
            <a:ext cx="5973883" cy="2152016"/>
            <a:chOff x="981444" y="1129645"/>
            <a:chExt cx="5973883" cy="2152016"/>
          </a:xfrm>
        </p:grpSpPr>
        <p:grpSp>
          <p:nvGrpSpPr>
            <p:cNvPr id="8" name="Group 7">
              <a:extLst>
                <a:ext uri="{FF2B5EF4-FFF2-40B4-BE49-F238E27FC236}">
                  <a16:creationId xmlns:a16="http://schemas.microsoft.com/office/drawing/2014/main" id="{6E333BEA-D0C4-A14C-942C-3DA0A466EBD3}"/>
                </a:ext>
              </a:extLst>
            </p:cNvPr>
            <p:cNvGrpSpPr/>
            <p:nvPr/>
          </p:nvGrpSpPr>
          <p:grpSpPr>
            <a:xfrm>
              <a:off x="1069675" y="2596338"/>
              <a:ext cx="4935237" cy="685323"/>
              <a:chOff x="5112563" y="854675"/>
              <a:chExt cx="4935237" cy="685323"/>
            </a:xfrm>
          </p:grpSpPr>
          <p:pic>
            <p:nvPicPr>
              <p:cNvPr id="6" name="Picture 5">
                <a:extLst>
                  <a:ext uri="{FF2B5EF4-FFF2-40B4-BE49-F238E27FC236}">
                    <a16:creationId xmlns:a16="http://schemas.microsoft.com/office/drawing/2014/main" id="{66C229B4-E6FD-2354-AB58-CB19A0023A4C}"/>
                  </a:ext>
                </a:extLst>
              </p:cNvPr>
              <p:cNvPicPr>
                <a:picLocks noChangeAspect="1"/>
              </p:cNvPicPr>
              <p:nvPr/>
            </p:nvPicPr>
            <p:blipFill>
              <a:blip r:embed="rId4"/>
              <a:stretch>
                <a:fillRect/>
              </a:stretch>
            </p:blipFill>
            <p:spPr>
              <a:xfrm>
                <a:off x="5112563" y="854675"/>
                <a:ext cx="685323" cy="685323"/>
              </a:xfrm>
              <a:prstGeom prst="rect">
                <a:avLst/>
              </a:prstGeom>
            </p:spPr>
          </p:pic>
          <p:sp>
            <p:nvSpPr>
              <p:cNvPr id="7" name="TextBox 6">
                <a:extLst>
                  <a:ext uri="{FF2B5EF4-FFF2-40B4-BE49-F238E27FC236}">
                    <a16:creationId xmlns:a16="http://schemas.microsoft.com/office/drawing/2014/main" id="{7E2FF69F-1B2B-FF8E-EDEF-E609B5DA192D}"/>
                  </a:ext>
                </a:extLst>
              </p:cNvPr>
              <p:cNvSpPr txBox="1"/>
              <p:nvPr/>
            </p:nvSpPr>
            <p:spPr>
              <a:xfrm>
                <a:off x="5925633" y="1043447"/>
                <a:ext cx="4122167" cy="307777"/>
              </a:xfrm>
              <a:prstGeom prst="rect">
                <a:avLst/>
              </a:prstGeom>
              <a:noFill/>
            </p:spPr>
            <p:txBody>
              <a:bodyPr wrap="square" rtlCol="0">
                <a:spAutoFit/>
              </a:bodyPr>
              <a:lstStyle/>
              <a:p>
                <a:r>
                  <a:rPr lang="en-US" dirty="0">
                    <a:hlinkClick r:id="rId5"/>
                  </a:rPr>
                  <a:t>https://github.com/Fajrimughni/Final_Project_Fajri</a:t>
                </a:r>
                <a:endParaRPr lang="en-US" dirty="0"/>
              </a:p>
            </p:txBody>
          </p:sp>
        </p:grpSp>
        <p:grpSp>
          <p:nvGrpSpPr>
            <p:cNvPr id="12" name="Group 11">
              <a:extLst>
                <a:ext uri="{FF2B5EF4-FFF2-40B4-BE49-F238E27FC236}">
                  <a16:creationId xmlns:a16="http://schemas.microsoft.com/office/drawing/2014/main" id="{83E1733F-5130-7C39-E864-5B18BB1DCFBD}"/>
                </a:ext>
              </a:extLst>
            </p:cNvPr>
            <p:cNvGrpSpPr/>
            <p:nvPr/>
          </p:nvGrpSpPr>
          <p:grpSpPr>
            <a:xfrm>
              <a:off x="981444" y="1635600"/>
              <a:ext cx="5973883" cy="936150"/>
              <a:chOff x="4960986" y="1513699"/>
              <a:chExt cx="5973883" cy="936150"/>
            </a:xfrm>
          </p:grpSpPr>
          <p:pic>
            <p:nvPicPr>
              <p:cNvPr id="10" name="Picture 9">
                <a:extLst>
                  <a:ext uri="{FF2B5EF4-FFF2-40B4-BE49-F238E27FC236}">
                    <a16:creationId xmlns:a16="http://schemas.microsoft.com/office/drawing/2014/main" id="{FB719102-7A42-344D-599A-76D4E4CED8BF}"/>
                  </a:ext>
                </a:extLst>
              </p:cNvPr>
              <p:cNvPicPr>
                <a:picLocks noChangeAspect="1"/>
              </p:cNvPicPr>
              <p:nvPr/>
            </p:nvPicPr>
            <p:blipFill>
              <a:blip r:embed="rId6"/>
              <a:stretch>
                <a:fillRect/>
              </a:stretch>
            </p:blipFill>
            <p:spPr>
              <a:xfrm>
                <a:off x="4960986" y="1513699"/>
                <a:ext cx="936150" cy="936150"/>
              </a:xfrm>
              <a:prstGeom prst="rect">
                <a:avLst/>
              </a:prstGeom>
            </p:spPr>
          </p:pic>
          <p:sp>
            <p:nvSpPr>
              <p:cNvPr id="11" name="TextBox 10">
                <a:extLst>
                  <a:ext uri="{FF2B5EF4-FFF2-40B4-BE49-F238E27FC236}">
                    <a16:creationId xmlns:a16="http://schemas.microsoft.com/office/drawing/2014/main" id="{118D0E7E-CFAF-6846-C303-2742456071B0}"/>
                  </a:ext>
                </a:extLst>
              </p:cNvPr>
              <p:cNvSpPr txBox="1"/>
              <p:nvPr/>
            </p:nvSpPr>
            <p:spPr>
              <a:xfrm>
                <a:off x="5862287" y="1826425"/>
                <a:ext cx="5072582" cy="307777"/>
              </a:xfrm>
              <a:prstGeom prst="rect">
                <a:avLst/>
              </a:prstGeom>
              <a:noFill/>
            </p:spPr>
            <p:txBody>
              <a:bodyPr wrap="square" rtlCol="0">
                <a:spAutoFit/>
              </a:bodyPr>
              <a:lstStyle/>
              <a:p>
                <a:r>
                  <a:rPr lang="en-US" dirty="0">
                    <a:hlinkClick r:id="rId7"/>
                  </a:rPr>
                  <a:t>https://finalprojectfajri-j4angay3v8h2o5wvhfuteq.streamlit.app/</a:t>
                </a:r>
                <a:endParaRPr lang="en-US" dirty="0"/>
              </a:p>
            </p:txBody>
          </p:sp>
        </p:grpSp>
        <p:sp>
          <p:nvSpPr>
            <p:cNvPr id="4" name="Google Shape;320;p46">
              <a:extLst>
                <a:ext uri="{FF2B5EF4-FFF2-40B4-BE49-F238E27FC236}">
                  <a16:creationId xmlns:a16="http://schemas.microsoft.com/office/drawing/2014/main" id="{A9A9AEB8-CEE4-A5AA-C66D-49C20CFE1B8A}"/>
                </a:ext>
              </a:extLst>
            </p:cNvPr>
            <p:cNvSpPr txBox="1"/>
            <p:nvPr/>
          </p:nvSpPr>
          <p:spPr>
            <a:xfrm>
              <a:off x="981444" y="1129645"/>
              <a:ext cx="3973506"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All About My </a:t>
              </a:r>
              <a:r>
                <a:rPr lang="en-US" dirty="0" err="1">
                  <a:sym typeface="Outfit SemiBold"/>
                </a:rPr>
                <a:t>Streamlit</a:t>
              </a:r>
              <a:r>
                <a:rPr lang="en-US" dirty="0">
                  <a:sym typeface="Outfit SemiBold"/>
                </a:rPr>
                <a:t> Project!</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4">
          <a:extLst>
            <a:ext uri="{FF2B5EF4-FFF2-40B4-BE49-F238E27FC236}">
              <a16:creationId xmlns:a16="http://schemas.microsoft.com/office/drawing/2014/main" id="{CD44C296-8194-3779-21B2-04B468DECF30}"/>
            </a:ext>
          </a:extLst>
        </p:cNvPr>
        <p:cNvGrpSpPr/>
        <p:nvPr/>
      </p:nvGrpSpPr>
      <p:grpSpPr>
        <a:xfrm>
          <a:off x="0" y="0"/>
          <a:ext cx="0" cy="0"/>
          <a:chOff x="0" y="0"/>
          <a:chExt cx="0" cy="0"/>
        </a:xfrm>
      </p:grpSpPr>
      <p:sp>
        <p:nvSpPr>
          <p:cNvPr id="485" name="Google Shape;485;p55">
            <a:extLst>
              <a:ext uri="{FF2B5EF4-FFF2-40B4-BE49-F238E27FC236}">
                <a16:creationId xmlns:a16="http://schemas.microsoft.com/office/drawing/2014/main" id="{0169E549-D8DC-C0D8-8091-88FA6235112F}"/>
              </a:ext>
            </a:extLst>
          </p:cNvPr>
          <p:cNvSpPr txBox="1">
            <a:spLocks noGrp="1"/>
          </p:cNvSpPr>
          <p:nvPr>
            <p:ph type="ctrTitle"/>
          </p:nvPr>
        </p:nvSpPr>
        <p:spPr>
          <a:xfrm>
            <a:off x="4572000" y="1335300"/>
            <a:ext cx="4281300" cy="24729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a:latin typeface="Outfit SemiBold"/>
                <a:ea typeface="Outfit SemiBold"/>
                <a:cs typeface="Outfit SemiBold"/>
                <a:sym typeface="Outfit SemiBold"/>
              </a:rPr>
              <a:t>Thank You</a:t>
            </a:r>
            <a:endParaRPr sz="4800">
              <a:latin typeface="Outfit SemiBold"/>
              <a:ea typeface="Outfit SemiBold"/>
              <a:cs typeface="Outfit SemiBold"/>
              <a:sym typeface="Outfit SemiBold"/>
            </a:endParaRPr>
          </a:p>
        </p:txBody>
      </p:sp>
      <p:grpSp>
        <p:nvGrpSpPr>
          <p:cNvPr id="486" name="Google Shape;486;p55">
            <a:extLst>
              <a:ext uri="{FF2B5EF4-FFF2-40B4-BE49-F238E27FC236}">
                <a16:creationId xmlns:a16="http://schemas.microsoft.com/office/drawing/2014/main" id="{A7C1BC0B-2637-B2B4-235E-E49DA496E292}"/>
              </a:ext>
            </a:extLst>
          </p:cNvPr>
          <p:cNvGrpSpPr/>
          <p:nvPr/>
        </p:nvGrpSpPr>
        <p:grpSpPr>
          <a:xfrm>
            <a:off x="150" y="-214137"/>
            <a:ext cx="2765049" cy="2690788"/>
            <a:chOff x="9584423" y="-302694"/>
            <a:chExt cx="4822200" cy="4822200"/>
          </a:xfrm>
        </p:grpSpPr>
        <p:sp>
          <p:nvSpPr>
            <p:cNvPr id="487" name="Google Shape;487;p55">
              <a:extLst>
                <a:ext uri="{FF2B5EF4-FFF2-40B4-BE49-F238E27FC236}">
                  <a16:creationId xmlns:a16="http://schemas.microsoft.com/office/drawing/2014/main" id="{DAF1B1D5-EFA2-CE19-562C-DABC6E66EA8E}"/>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8" name="Google Shape;488;p55">
              <a:extLst>
                <a:ext uri="{FF2B5EF4-FFF2-40B4-BE49-F238E27FC236}">
                  <a16:creationId xmlns:a16="http://schemas.microsoft.com/office/drawing/2014/main" id="{C27A5B98-0465-9D2F-1737-B955D102E79E}"/>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9" name="Google Shape;489;p55">
              <a:extLst>
                <a:ext uri="{FF2B5EF4-FFF2-40B4-BE49-F238E27FC236}">
                  <a16:creationId xmlns:a16="http://schemas.microsoft.com/office/drawing/2014/main" id="{49A1E530-F1B9-8841-82B8-4C43C81200F6}"/>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0" name="Google Shape;490;p55">
              <a:extLst>
                <a:ext uri="{FF2B5EF4-FFF2-40B4-BE49-F238E27FC236}">
                  <a16:creationId xmlns:a16="http://schemas.microsoft.com/office/drawing/2014/main" id="{4827EDF3-E3AE-F04F-78EF-7093C28E09E2}"/>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491" name="Google Shape;491;p55">
            <a:extLst>
              <a:ext uri="{FF2B5EF4-FFF2-40B4-BE49-F238E27FC236}">
                <a16:creationId xmlns:a16="http://schemas.microsoft.com/office/drawing/2014/main" id="{E62C7637-4701-A7CC-BCF2-B6AFA354090D}"/>
              </a:ext>
            </a:extLst>
          </p:cNvPr>
          <p:cNvGrpSpPr/>
          <p:nvPr/>
        </p:nvGrpSpPr>
        <p:grpSpPr>
          <a:xfrm>
            <a:off x="-840799" y="1115920"/>
            <a:ext cx="5794241" cy="5793661"/>
            <a:chOff x="4094945" y="667082"/>
            <a:chExt cx="5795400" cy="5795400"/>
          </a:xfrm>
        </p:grpSpPr>
        <p:sp>
          <p:nvSpPr>
            <p:cNvPr id="492" name="Google Shape;492;p55">
              <a:extLst>
                <a:ext uri="{FF2B5EF4-FFF2-40B4-BE49-F238E27FC236}">
                  <a16:creationId xmlns:a16="http://schemas.microsoft.com/office/drawing/2014/main" id="{4E745B64-98FC-ACFA-CFA2-A55B342966BE}"/>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3" name="Google Shape;493;p55">
              <a:extLst>
                <a:ext uri="{FF2B5EF4-FFF2-40B4-BE49-F238E27FC236}">
                  <a16:creationId xmlns:a16="http://schemas.microsoft.com/office/drawing/2014/main" id="{3364DF77-6A32-4C74-87F3-10A26287DFF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4" name="Google Shape;494;p55">
              <a:extLst>
                <a:ext uri="{FF2B5EF4-FFF2-40B4-BE49-F238E27FC236}">
                  <a16:creationId xmlns:a16="http://schemas.microsoft.com/office/drawing/2014/main" id="{1964A3EB-71CF-131B-3912-33000319833F}"/>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5" name="Google Shape;495;p55">
              <a:extLst>
                <a:ext uri="{FF2B5EF4-FFF2-40B4-BE49-F238E27FC236}">
                  <a16:creationId xmlns:a16="http://schemas.microsoft.com/office/drawing/2014/main" id="{42655759-2F2D-6B08-AC54-C53C664C935D}"/>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496" name="Google Shape;496;p55">
            <a:extLst>
              <a:ext uri="{FF2B5EF4-FFF2-40B4-BE49-F238E27FC236}">
                <a16:creationId xmlns:a16="http://schemas.microsoft.com/office/drawing/2014/main" id="{EB8CA6DF-38EA-0D8E-D206-2DBBA5D3BFBF}"/>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297535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a:extLst>
            <a:ext uri="{FF2B5EF4-FFF2-40B4-BE49-F238E27FC236}">
              <a16:creationId xmlns:a16="http://schemas.microsoft.com/office/drawing/2014/main" id="{7EE527D7-4018-1BD5-91AD-B465D2B25329}"/>
            </a:ext>
          </a:extLst>
        </p:cNvPr>
        <p:cNvGrpSpPr/>
        <p:nvPr/>
      </p:nvGrpSpPr>
      <p:grpSpPr>
        <a:xfrm>
          <a:off x="0" y="0"/>
          <a:ext cx="0" cy="0"/>
          <a:chOff x="0" y="0"/>
          <a:chExt cx="0" cy="0"/>
        </a:xfrm>
      </p:grpSpPr>
      <p:sp>
        <p:nvSpPr>
          <p:cNvPr id="190" name="Google Shape;190;p39">
            <a:extLst>
              <a:ext uri="{FF2B5EF4-FFF2-40B4-BE49-F238E27FC236}">
                <a16:creationId xmlns:a16="http://schemas.microsoft.com/office/drawing/2014/main" id="{F1AE6E45-D97A-444C-C1A9-5F9A810B1517}"/>
              </a:ext>
            </a:extLst>
          </p:cNvPr>
          <p:cNvSpPr txBox="1">
            <a:spLocks noGrp="1"/>
          </p:cNvSpPr>
          <p:nvPr>
            <p:ph type="ctrTitle"/>
          </p:nvPr>
        </p:nvSpPr>
        <p:spPr>
          <a:xfrm>
            <a:off x="4524678" y="2063250"/>
            <a:ext cx="4281300" cy="1017000"/>
          </a:xfrm>
          <a:prstGeom prst="rect">
            <a:avLst/>
          </a:prstGeom>
        </p:spPr>
        <p:txBody>
          <a:bodyPr spcFirstLastPara="1" wrap="square" lIns="91425" tIns="91425" rIns="91425" bIns="91425" anchor="ctr" anchorCtr="0">
            <a:normAutofit fontScale="90000"/>
          </a:bodyPr>
          <a:lstStyle/>
          <a:p>
            <a:pPr marL="0" lvl="0" indent="0" rtl="0">
              <a:lnSpc>
                <a:spcPct val="85000"/>
              </a:lnSpc>
              <a:spcBef>
                <a:spcPts val="0"/>
              </a:spcBef>
              <a:spcAft>
                <a:spcPts val="0"/>
              </a:spcAft>
              <a:buNone/>
            </a:pPr>
            <a:r>
              <a:rPr lang="en" sz="4800" dirty="0">
                <a:latin typeface="Outfit SemiBold"/>
                <a:ea typeface="Outfit SemiBold"/>
                <a:cs typeface="Outfit SemiBold"/>
                <a:sym typeface="Outfit SemiBold"/>
              </a:rPr>
              <a:t>Personal</a:t>
            </a:r>
            <a:br>
              <a:rPr lang="en" sz="4800" dirty="0">
                <a:latin typeface="Outfit SemiBold"/>
                <a:ea typeface="Outfit SemiBold"/>
                <a:cs typeface="Outfit SemiBold"/>
                <a:sym typeface="Outfit SemiBold"/>
              </a:rPr>
            </a:br>
            <a:r>
              <a:rPr lang="en" sz="4800" dirty="0">
                <a:latin typeface="Outfit SemiBold"/>
                <a:ea typeface="Outfit SemiBold"/>
                <a:cs typeface="Outfit SemiBold"/>
                <a:sym typeface="Outfit SemiBold"/>
              </a:rPr>
              <a:t>Background</a:t>
            </a:r>
            <a:endParaRPr sz="4800" dirty="0">
              <a:latin typeface="Outfit SemiBold"/>
              <a:ea typeface="Outfit SemiBold"/>
              <a:cs typeface="Outfit SemiBold"/>
              <a:sym typeface="Outfit SemiBold"/>
            </a:endParaRPr>
          </a:p>
        </p:txBody>
      </p:sp>
      <p:grpSp>
        <p:nvGrpSpPr>
          <p:cNvPr id="191" name="Google Shape;191;p39">
            <a:extLst>
              <a:ext uri="{FF2B5EF4-FFF2-40B4-BE49-F238E27FC236}">
                <a16:creationId xmlns:a16="http://schemas.microsoft.com/office/drawing/2014/main" id="{7889A091-8EDE-711E-E011-391137FC87D8}"/>
              </a:ext>
            </a:extLst>
          </p:cNvPr>
          <p:cNvGrpSpPr/>
          <p:nvPr/>
        </p:nvGrpSpPr>
        <p:grpSpPr>
          <a:xfrm>
            <a:off x="150" y="-214137"/>
            <a:ext cx="2765049" cy="2690788"/>
            <a:chOff x="9584423" y="-302694"/>
            <a:chExt cx="4822200" cy="4822200"/>
          </a:xfrm>
        </p:grpSpPr>
        <p:sp>
          <p:nvSpPr>
            <p:cNvPr id="192" name="Google Shape;192;p39">
              <a:extLst>
                <a:ext uri="{FF2B5EF4-FFF2-40B4-BE49-F238E27FC236}">
                  <a16:creationId xmlns:a16="http://schemas.microsoft.com/office/drawing/2014/main" id="{0107F886-E4FD-958D-850F-FE405C311E07}"/>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a:extLst>
                <a:ext uri="{FF2B5EF4-FFF2-40B4-BE49-F238E27FC236}">
                  <a16:creationId xmlns:a16="http://schemas.microsoft.com/office/drawing/2014/main" id="{4190C72C-EEAB-4A08-E6BA-59832D369802}"/>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a:extLst>
                <a:ext uri="{FF2B5EF4-FFF2-40B4-BE49-F238E27FC236}">
                  <a16:creationId xmlns:a16="http://schemas.microsoft.com/office/drawing/2014/main" id="{AD963009-EBF7-0708-F7A3-69CEC006F858}"/>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a:extLst>
                <a:ext uri="{FF2B5EF4-FFF2-40B4-BE49-F238E27FC236}">
                  <a16:creationId xmlns:a16="http://schemas.microsoft.com/office/drawing/2014/main" id="{66223DDE-57AC-81C7-4AD0-AD1E53E37137}"/>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a:extLst>
              <a:ext uri="{FF2B5EF4-FFF2-40B4-BE49-F238E27FC236}">
                <a16:creationId xmlns:a16="http://schemas.microsoft.com/office/drawing/2014/main" id="{2845E491-E9C8-41C1-4224-809844B21F87}"/>
              </a:ext>
            </a:extLst>
          </p:cNvPr>
          <p:cNvGrpSpPr/>
          <p:nvPr/>
        </p:nvGrpSpPr>
        <p:grpSpPr>
          <a:xfrm>
            <a:off x="-840799" y="1115920"/>
            <a:ext cx="5794241" cy="5793661"/>
            <a:chOff x="4094945" y="667082"/>
            <a:chExt cx="5795400" cy="5795400"/>
          </a:xfrm>
        </p:grpSpPr>
        <p:sp>
          <p:nvSpPr>
            <p:cNvPr id="197" name="Google Shape;197;p39">
              <a:extLst>
                <a:ext uri="{FF2B5EF4-FFF2-40B4-BE49-F238E27FC236}">
                  <a16:creationId xmlns:a16="http://schemas.microsoft.com/office/drawing/2014/main" id="{43E98B10-F304-EB4B-1898-CED2C094A205}"/>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a:extLst>
                <a:ext uri="{FF2B5EF4-FFF2-40B4-BE49-F238E27FC236}">
                  <a16:creationId xmlns:a16="http://schemas.microsoft.com/office/drawing/2014/main" id="{E118B22B-569B-9712-C33B-653C33B94F0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a:extLst>
                <a:ext uri="{FF2B5EF4-FFF2-40B4-BE49-F238E27FC236}">
                  <a16:creationId xmlns:a16="http://schemas.microsoft.com/office/drawing/2014/main" id="{4187BAE2-325C-35F7-0382-D52F2692249E}"/>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a:extLst>
                <a:ext uri="{FF2B5EF4-FFF2-40B4-BE49-F238E27FC236}">
                  <a16:creationId xmlns:a16="http://schemas.microsoft.com/office/drawing/2014/main" id="{47F18399-FF9E-DC42-D17C-A5A7ACC8668F}"/>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a:extLst>
              <a:ext uri="{FF2B5EF4-FFF2-40B4-BE49-F238E27FC236}">
                <a16:creationId xmlns:a16="http://schemas.microsoft.com/office/drawing/2014/main" id="{7D7D3BD5-3018-71EA-A79A-DD7B7399460F}"/>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3969307454"/>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40"/>
          <p:cNvSpPr/>
          <p:nvPr/>
        </p:nvSpPr>
        <p:spPr>
          <a:xfrm rot="-3576210">
            <a:off x="-547576" y="-2387832"/>
            <a:ext cx="3913189" cy="3913296"/>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pic>
        <p:nvPicPr>
          <p:cNvPr id="208" name="Google Shape;208;p40"/>
          <p:cNvPicPr preferRelativeResize="0"/>
          <p:nvPr/>
        </p:nvPicPr>
        <p:blipFill>
          <a:blip r:embed="rId4">
            <a:alphaModFix/>
          </a:blip>
          <a:stretch>
            <a:fillRect/>
          </a:stretch>
        </p:blipFill>
        <p:spPr>
          <a:xfrm>
            <a:off x="7624525" y="276637"/>
            <a:ext cx="1184649" cy="358628"/>
          </a:xfrm>
          <a:prstGeom prst="rect">
            <a:avLst/>
          </a:prstGeom>
          <a:noFill/>
          <a:ln>
            <a:noFill/>
          </a:ln>
        </p:spPr>
      </p:pic>
      <p:sp>
        <p:nvSpPr>
          <p:cNvPr id="209" name="Google Shape;209;p40"/>
          <p:cNvSpPr txBox="1"/>
          <p:nvPr/>
        </p:nvSpPr>
        <p:spPr>
          <a:xfrm>
            <a:off x="503598" y="2773182"/>
            <a:ext cx="3000000" cy="627577"/>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700"/>
              </a:spcBef>
              <a:spcAft>
                <a:spcPts val="0"/>
              </a:spcAft>
              <a:buNone/>
            </a:pPr>
            <a:r>
              <a:rPr lang="en" sz="1700" dirty="0">
                <a:solidFill>
                  <a:srgbClr val="48A8C4"/>
                </a:solidFill>
                <a:latin typeface="Outfit"/>
                <a:ea typeface="Outfit"/>
                <a:cs typeface="Outfit"/>
                <a:sym typeface="Outfit"/>
              </a:rPr>
              <a:t>Education</a:t>
            </a:r>
            <a:endParaRPr sz="1600" dirty="0">
              <a:solidFill>
                <a:srgbClr val="48A8C4"/>
              </a:solidFill>
              <a:latin typeface="Outfit"/>
              <a:ea typeface="Outfit"/>
              <a:cs typeface="Outfit"/>
              <a:sym typeface="Outfit"/>
            </a:endParaRPr>
          </a:p>
        </p:txBody>
      </p:sp>
      <p:sp>
        <p:nvSpPr>
          <p:cNvPr id="210" name="Google Shape;210;p40"/>
          <p:cNvSpPr txBox="1"/>
          <p:nvPr/>
        </p:nvSpPr>
        <p:spPr>
          <a:xfrm>
            <a:off x="503599" y="2326775"/>
            <a:ext cx="3386913" cy="577051"/>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0"/>
              </a:spcBef>
              <a:spcAft>
                <a:spcPts val="0"/>
              </a:spcAft>
              <a:buNone/>
            </a:pPr>
            <a:r>
              <a:rPr lang="en" sz="3000" dirty="0">
                <a:latin typeface="Outfit"/>
                <a:ea typeface="Outfit"/>
                <a:cs typeface="Outfit"/>
                <a:sym typeface="Outfit"/>
              </a:rPr>
              <a:t>Fajri Ilham Mughni</a:t>
            </a:r>
            <a:endParaRPr sz="3000" dirty="0">
              <a:solidFill>
                <a:srgbClr val="000000"/>
              </a:solidFill>
              <a:latin typeface="Outfit"/>
              <a:ea typeface="Outfit"/>
              <a:cs typeface="Outfit"/>
              <a:sym typeface="Outfit"/>
            </a:endParaRPr>
          </a:p>
        </p:txBody>
      </p:sp>
      <p:sp>
        <p:nvSpPr>
          <p:cNvPr id="211" name="Google Shape;211;p40"/>
          <p:cNvSpPr txBox="1"/>
          <p:nvPr/>
        </p:nvSpPr>
        <p:spPr>
          <a:xfrm>
            <a:off x="624895" y="3151636"/>
            <a:ext cx="3490439"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Data Science </a:t>
            </a:r>
            <a:r>
              <a:rPr lang="en" i="1" dirty="0">
                <a:latin typeface="Outfit"/>
                <a:ea typeface="Outfit"/>
                <a:cs typeface="Outfit"/>
                <a:sym typeface="Outfit"/>
              </a:rPr>
              <a:t>Student @ DBB Batch 29</a:t>
            </a:r>
          </a:p>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Geological E</a:t>
            </a:r>
            <a:r>
              <a:rPr lang="en" i="1" dirty="0">
                <a:latin typeface="Outfit"/>
                <a:ea typeface="Outfit"/>
                <a:cs typeface="Outfit"/>
                <a:sym typeface="Outfit"/>
              </a:rPr>
              <a:t>ng. Graduate @ ITB 2018</a:t>
            </a:r>
            <a:endParaRPr sz="1400" i="1" dirty="0">
              <a:solidFill>
                <a:srgbClr val="000000"/>
              </a:solidFill>
              <a:latin typeface="Outfit"/>
              <a:ea typeface="Outfit"/>
              <a:cs typeface="Outfit"/>
              <a:sym typeface="Outfit"/>
            </a:endParaRPr>
          </a:p>
        </p:txBody>
      </p:sp>
      <p:pic>
        <p:nvPicPr>
          <p:cNvPr id="212" name="Google Shape;212;p40"/>
          <p:cNvPicPr preferRelativeResize="0"/>
          <p:nvPr/>
        </p:nvPicPr>
        <p:blipFill>
          <a:blip r:embed="rId4">
            <a:alphaModFix/>
          </a:blip>
          <a:stretch>
            <a:fillRect/>
          </a:stretch>
        </p:blipFill>
        <p:spPr>
          <a:xfrm>
            <a:off x="7624525" y="276637"/>
            <a:ext cx="1184649" cy="358628"/>
          </a:xfrm>
          <a:prstGeom prst="rect">
            <a:avLst/>
          </a:prstGeom>
          <a:noFill/>
          <a:ln>
            <a:noFill/>
          </a:ln>
        </p:spPr>
      </p:pic>
      <p:pic>
        <p:nvPicPr>
          <p:cNvPr id="213" name="Google Shape;213;p40"/>
          <p:cNvPicPr preferRelativeResize="0"/>
          <p:nvPr/>
        </p:nvPicPr>
        <p:blipFill rotWithShape="1">
          <a:blip r:embed="rId5">
            <a:alphaModFix/>
          </a:blip>
          <a:srcRect/>
          <a:stretch/>
        </p:blipFill>
        <p:spPr>
          <a:xfrm>
            <a:off x="7629449" y="275964"/>
            <a:ext cx="1184241" cy="359952"/>
          </a:xfrm>
          <a:prstGeom prst="rect">
            <a:avLst/>
          </a:prstGeom>
          <a:noFill/>
          <a:ln>
            <a:noFill/>
          </a:ln>
        </p:spPr>
      </p:pic>
      <p:sp>
        <p:nvSpPr>
          <p:cNvPr id="214" name="Google Shape;214;p40"/>
          <p:cNvSpPr txBox="1"/>
          <p:nvPr/>
        </p:nvSpPr>
        <p:spPr>
          <a:xfrm>
            <a:off x="503591" y="4004624"/>
            <a:ext cx="30783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latin typeface="Outfit SemiBold"/>
                <a:ea typeface="Outfit SemiBold"/>
                <a:cs typeface="Outfit SemiBold"/>
                <a:sym typeface="Outfit SemiBold"/>
              </a:rPr>
              <a:t>LinkedIn:</a:t>
            </a:r>
            <a:endParaRPr sz="1400" i="1" dirty="0">
              <a:latin typeface="Outfit SemiBold"/>
              <a:ea typeface="Outfit SemiBold"/>
              <a:cs typeface="Outfit SemiBold"/>
              <a:sym typeface="Outfit SemiBold"/>
            </a:endParaRPr>
          </a:p>
          <a:p>
            <a:pPr marL="0" lvl="0" indent="0" algn="l" rtl="0">
              <a:lnSpc>
                <a:spcPct val="115000"/>
              </a:lnSpc>
              <a:spcBef>
                <a:spcPts val="0"/>
              </a:spcBef>
              <a:spcAft>
                <a:spcPts val="0"/>
              </a:spcAft>
              <a:buNone/>
            </a:pPr>
            <a:r>
              <a:rPr lang="en" i="1" u="sng" dirty="0">
                <a:solidFill>
                  <a:schemeClr val="hlink"/>
                </a:solidFill>
                <a:latin typeface="Outfit"/>
                <a:ea typeface="Outfit"/>
                <a:cs typeface="Outfit"/>
                <a:sym typeface="Outfit"/>
                <a:hlinkClick r:id="rId6"/>
              </a:rPr>
              <a:t>Fajri Ilham Mughni</a:t>
            </a:r>
            <a:endParaRPr sz="1400" i="1" dirty="0">
              <a:latin typeface="Outfit"/>
              <a:ea typeface="Outfit"/>
              <a:cs typeface="Outfit"/>
              <a:sym typeface="Outfit"/>
            </a:endParaRPr>
          </a:p>
        </p:txBody>
      </p:sp>
      <p:sp>
        <p:nvSpPr>
          <p:cNvPr id="215" name="Google Shape;215;p40"/>
          <p:cNvSpPr/>
          <p:nvPr/>
        </p:nvSpPr>
        <p:spPr>
          <a:xfrm rot="-4242174">
            <a:off x="8037854" y="2354407"/>
            <a:ext cx="2301292" cy="2301476"/>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16" name="Google Shape;216;p40"/>
          <p:cNvSpPr/>
          <p:nvPr/>
        </p:nvSpPr>
        <p:spPr>
          <a:xfrm rot="-1973905">
            <a:off x="8404935" y="4306667"/>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nvGrpSpPr>
          <p:cNvPr id="218" name="Google Shape;218;p40"/>
          <p:cNvGrpSpPr/>
          <p:nvPr/>
        </p:nvGrpSpPr>
        <p:grpSpPr>
          <a:xfrm>
            <a:off x="4405048" y="3146220"/>
            <a:ext cx="3725235" cy="592838"/>
            <a:chOff x="571335" y="2048451"/>
            <a:chExt cx="4623600" cy="593016"/>
          </a:xfrm>
        </p:grpSpPr>
        <p:sp>
          <p:nvSpPr>
            <p:cNvPr id="219" name="Google Shape;219;p40"/>
            <p:cNvSpPr txBox="1"/>
            <p:nvPr/>
          </p:nvSpPr>
          <p:spPr>
            <a:xfrm>
              <a:off x="571335" y="2279751"/>
              <a:ext cx="4623600" cy="3617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dirty="0">
                  <a:latin typeface="Outfit"/>
                  <a:ea typeface="Outfit"/>
                  <a:cs typeface="Outfit"/>
                  <a:sym typeface="Outfit"/>
                </a:rPr>
                <a:t>at Husky-CNOOC Madura Ltd. (2024 – present)</a:t>
              </a:r>
              <a:endParaRPr sz="1000" dirty="0">
                <a:solidFill>
                  <a:srgbClr val="000000"/>
                </a:solidFill>
                <a:latin typeface="Outfit"/>
                <a:ea typeface="Outfit"/>
                <a:cs typeface="Outfit"/>
                <a:sym typeface="Outfit"/>
              </a:endParaRPr>
            </a:p>
          </p:txBody>
        </p:sp>
        <p:sp>
          <p:nvSpPr>
            <p:cNvPr id="220" name="Google Shape;220;p40"/>
            <p:cNvSpPr txBox="1"/>
            <p:nvPr/>
          </p:nvSpPr>
          <p:spPr>
            <a:xfrm>
              <a:off x="571335" y="2048451"/>
              <a:ext cx="4623600" cy="3971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latin typeface="Outfit"/>
                  <a:ea typeface="Outfit"/>
                  <a:cs typeface="Outfit"/>
                  <a:sym typeface="Outfit"/>
                </a:rPr>
                <a:t>Subsurface Data Management, Jr. Consultant</a:t>
              </a:r>
              <a:endParaRPr sz="1200" dirty="0">
                <a:solidFill>
                  <a:srgbClr val="000000"/>
                </a:solidFill>
                <a:latin typeface="Outfit"/>
                <a:ea typeface="Outfit"/>
                <a:cs typeface="Outfit"/>
                <a:sym typeface="Outfit"/>
              </a:endParaRPr>
            </a:p>
          </p:txBody>
        </p:sp>
      </p:grpSp>
      <p:sp>
        <p:nvSpPr>
          <p:cNvPr id="221" name="Google Shape;221;p40"/>
          <p:cNvSpPr/>
          <p:nvPr/>
        </p:nvSpPr>
        <p:spPr>
          <a:xfrm>
            <a:off x="4320683" y="3282303"/>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227" name="Google Shape;227;p40"/>
          <p:cNvSpPr txBox="1"/>
          <p:nvPr/>
        </p:nvSpPr>
        <p:spPr>
          <a:xfrm>
            <a:off x="4320677" y="3955399"/>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My writing</a:t>
            </a:r>
            <a:r>
              <a:rPr lang="en" sz="1400" i="1" dirty="0">
                <a:latin typeface="Outfit SemiBold"/>
                <a:ea typeface="Outfit SemiBold"/>
                <a:cs typeface="Outfit SemiBold"/>
                <a:sym typeface="Outfit SemiBold"/>
              </a:rPr>
              <a:t>:</a:t>
            </a:r>
            <a:endParaRPr sz="1400" dirty="0">
              <a:latin typeface="Outfit SemiBold"/>
              <a:ea typeface="Outfit SemiBold"/>
              <a:cs typeface="Outfit SemiBold"/>
              <a:sym typeface="Outfit SemiBold"/>
            </a:endParaRPr>
          </a:p>
        </p:txBody>
      </p:sp>
      <p:sp>
        <p:nvSpPr>
          <p:cNvPr id="228" name="Google Shape;228;p40"/>
          <p:cNvSpPr txBox="1"/>
          <p:nvPr/>
        </p:nvSpPr>
        <p:spPr>
          <a:xfrm>
            <a:off x="4320677" y="2899901"/>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What do I do</a:t>
            </a:r>
            <a:r>
              <a:rPr lang="en" sz="1400" i="1" dirty="0">
                <a:latin typeface="Outfit SemiBold"/>
                <a:ea typeface="Outfit SemiBold"/>
                <a:cs typeface="Outfit SemiBold"/>
                <a:sym typeface="Outfit SemiBold"/>
              </a:rPr>
              <a:t>:</a:t>
            </a:r>
            <a:endParaRPr sz="1400" i="1" dirty="0">
              <a:latin typeface="Outfit SemiBold"/>
              <a:ea typeface="Outfit SemiBold"/>
              <a:cs typeface="Outfit SemiBold"/>
              <a:sym typeface="Outfit SemiBold"/>
            </a:endParaRPr>
          </a:p>
        </p:txBody>
      </p:sp>
      <p:sp>
        <p:nvSpPr>
          <p:cNvPr id="229" name="Google Shape;229;p40">
            <a:hlinkClick r:id="rId7"/>
          </p:cNvPr>
          <p:cNvSpPr txBox="1"/>
          <p:nvPr/>
        </p:nvSpPr>
        <p:spPr>
          <a:xfrm>
            <a:off x="4405048" y="4287779"/>
            <a:ext cx="37251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solidFill>
                  <a:schemeClr val="hlink"/>
                </a:solidFill>
                <a:uFill>
                  <a:noFill/>
                </a:uFill>
                <a:latin typeface="Outfit"/>
                <a:ea typeface="Outfit"/>
                <a:cs typeface="Outfit"/>
                <a:sym typeface="Outfit"/>
                <a:hlinkClick r:id="rId7"/>
              </a:rPr>
              <a:t>Medium</a:t>
            </a:r>
            <a:endParaRPr sz="1200" dirty="0">
              <a:latin typeface="Outfit"/>
              <a:ea typeface="Outfit"/>
              <a:cs typeface="Outfit"/>
              <a:sym typeface="Outfit"/>
            </a:endParaRPr>
          </a:p>
        </p:txBody>
      </p:sp>
      <p:sp>
        <p:nvSpPr>
          <p:cNvPr id="230" name="Google Shape;230;p40"/>
          <p:cNvSpPr/>
          <p:nvPr/>
        </p:nvSpPr>
        <p:spPr>
          <a:xfrm>
            <a:off x="4320683" y="4423862"/>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pic>
        <p:nvPicPr>
          <p:cNvPr id="217" name="Google Shape;217;p40"/>
          <p:cNvPicPr preferRelativeResize="0"/>
          <p:nvPr/>
        </p:nvPicPr>
        <p:blipFill rotWithShape="1">
          <a:blip r:embed="rId8"/>
          <a:srcRect t="7261" b="20011"/>
          <a:stretch/>
        </p:blipFill>
        <p:spPr>
          <a:xfrm>
            <a:off x="313221" y="150556"/>
            <a:ext cx="2191593" cy="2191593"/>
          </a:xfrm>
          <a:prstGeom prst="ellipse">
            <a:avLst/>
          </a:prstGeom>
          <a:noFill/>
          <a:ln>
            <a:noFill/>
          </a:ln>
        </p:spPr>
      </p:pic>
      <p:sp>
        <p:nvSpPr>
          <p:cNvPr id="2" name="Google Shape;221;p40">
            <a:extLst>
              <a:ext uri="{FF2B5EF4-FFF2-40B4-BE49-F238E27FC236}">
                <a16:creationId xmlns:a16="http://schemas.microsoft.com/office/drawing/2014/main" id="{A1AF95AB-E85F-BE28-6F23-0E95D6045F7B}"/>
              </a:ext>
            </a:extLst>
          </p:cNvPr>
          <p:cNvSpPr/>
          <p:nvPr/>
        </p:nvSpPr>
        <p:spPr>
          <a:xfrm>
            <a:off x="590346" y="3332806"/>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3" name="Google Shape;221;p40">
            <a:extLst>
              <a:ext uri="{FF2B5EF4-FFF2-40B4-BE49-F238E27FC236}">
                <a16:creationId xmlns:a16="http://schemas.microsoft.com/office/drawing/2014/main" id="{58EAC147-B78B-7257-CE2B-B00714F7AEAC}"/>
              </a:ext>
            </a:extLst>
          </p:cNvPr>
          <p:cNvSpPr/>
          <p:nvPr/>
        </p:nvSpPr>
        <p:spPr>
          <a:xfrm>
            <a:off x="590346" y="3579618"/>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39"/>
          <p:cNvSpPr txBox="1">
            <a:spLocks noGrp="1"/>
          </p:cNvSpPr>
          <p:nvPr>
            <p:ph type="ctrTitle"/>
          </p:nvPr>
        </p:nvSpPr>
        <p:spPr>
          <a:xfrm>
            <a:off x="4742275" y="703163"/>
            <a:ext cx="4281300" cy="1017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dirty="0">
                <a:latin typeface="Outfit SemiBold"/>
                <a:ea typeface="Outfit SemiBold"/>
                <a:cs typeface="Outfit SemiBold"/>
                <a:sym typeface="Outfit SemiBold"/>
              </a:rPr>
              <a:t>Outline :</a:t>
            </a:r>
            <a:endParaRPr sz="4800" dirty="0">
              <a:latin typeface="Outfit SemiBold"/>
              <a:ea typeface="Outfit SemiBold"/>
              <a:cs typeface="Outfit SemiBold"/>
              <a:sym typeface="Outfit SemiBold"/>
            </a:endParaRPr>
          </a:p>
        </p:txBody>
      </p:sp>
      <p:grpSp>
        <p:nvGrpSpPr>
          <p:cNvPr id="191" name="Google Shape;191;p39"/>
          <p:cNvGrpSpPr/>
          <p:nvPr/>
        </p:nvGrpSpPr>
        <p:grpSpPr>
          <a:xfrm>
            <a:off x="150" y="-214137"/>
            <a:ext cx="2765049" cy="2690788"/>
            <a:chOff x="9584423" y="-302694"/>
            <a:chExt cx="4822200" cy="4822200"/>
          </a:xfrm>
        </p:grpSpPr>
        <p:sp>
          <p:nvSpPr>
            <p:cNvPr id="192" name="Google Shape;192;p39"/>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p:cNvGrpSpPr/>
          <p:nvPr/>
        </p:nvGrpSpPr>
        <p:grpSpPr>
          <a:xfrm>
            <a:off x="-840799" y="1115920"/>
            <a:ext cx="5794241" cy="5793661"/>
            <a:chOff x="4094945" y="667082"/>
            <a:chExt cx="5795400" cy="5795400"/>
          </a:xfrm>
        </p:grpSpPr>
        <p:sp>
          <p:nvSpPr>
            <p:cNvPr id="197" name="Google Shape;197;p39"/>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190;p39">
            <a:extLst>
              <a:ext uri="{FF2B5EF4-FFF2-40B4-BE49-F238E27FC236}">
                <a16:creationId xmlns:a16="http://schemas.microsoft.com/office/drawing/2014/main" id="{FB7FE30B-7463-30E0-6E73-E05C63A42DB3}"/>
              </a:ext>
            </a:extLst>
          </p:cNvPr>
          <p:cNvSpPr txBox="1">
            <a:spLocks/>
          </p:cNvSpPr>
          <p:nvPr/>
        </p:nvSpPr>
        <p:spPr>
          <a:xfrm>
            <a:off x="4742275" y="1533157"/>
            <a:ext cx="4281300" cy="4866322"/>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Goals</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Data Understanding</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Processing the Data</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Deliverables</a:t>
            </a:r>
          </a:p>
          <a:p>
            <a:pPr marL="457200" indent="-457200" algn="l">
              <a:lnSpc>
                <a:spcPct val="200000"/>
              </a:lnSpc>
              <a:buFont typeface="Wingdings" panose="05000000000000000000" pitchFamily="2" charset="2"/>
              <a:buChar char="ü"/>
            </a:pPr>
            <a:endParaRPr lang="en-US" sz="2600" dirty="0">
              <a:latin typeface="Outfit SemiBold"/>
              <a:ea typeface="Outfit SemiBold"/>
              <a:cs typeface="Outfit SemiBold"/>
              <a:sym typeface="Outfit SemiBold"/>
            </a:endParaRPr>
          </a:p>
          <a:p>
            <a:pPr marL="457200" indent="-457200" algn="l">
              <a:lnSpc>
                <a:spcPct val="200000"/>
              </a:lnSpc>
              <a:buFont typeface="Wingdings" panose="05000000000000000000" pitchFamily="2" charset="2"/>
              <a:buChar char="ü"/>
            </a:pPr>
            <a:endParaRPr lang="en-US" sz="2600" dirty="0">
              <a:latin typeface="Outfit SemiBold"/>
              <a:ea typeface="Outfit SemiBold"/>
              <a:cs typeface="Outfit SemiBold"/>
              <a:sym typeface="Outfi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p:cNvGrpSpPr/>
        <p:nvPr/>
      </p:nvGrpSpPr>
      <p:grpSpPr>
        <a:xfrm>
          <a:off x="0" y="0"/>
          <a:ext cx="0" cy="0"/>
          <a:chOff x="0" y="0"/>
          <a:chExt cx="0" cy="0"/>
        </a:xfrm>
      </p:grpSpPr>
      <p:sp>
        <p:nvSpPr>
          <p:cNvPr id="237" name="Google Shape;237;p41"/>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What are we talking about</a:t>
            </a:r>
            <a:endParaRPr sz="4400" dirty="0">
              <a:latin typeface="Outfit SemiBold"/>
              <a:ea typeface="Outfit SemiBold"/>
              <a:cs typeface="Outfit SemiBold"/>
              <a:sym typeface="Outfit SemiBold"/>
            </a:endParaRPr>
          </a:p>
        </p:txBody>
      </p:sp>
      <p:grpSp>
        <p:nvGrpSpPr>
          <p:cNvPr id="238" name="Google Shape;238;p41"/>
          <p:cNvGrpSpPr/>
          <p:nvPr/>
        </p:nvGrpSpPr>
        <p:grpSpPr>
          <a:xfrm>
            <a:off x="150" y="-214137"/>
            <a:ext cx="2765049" cy="2690788"/>
            <a:chOff x="9584423" y="-302694"/>
            <a:chExt cx="4822200" cy="4822200"/>
          </a:xfrm>
        </p:grpSpPr>
        <p:sp>
          <p:nvSpPr>
            <p:cNvPr id="239" name="Google Shape;239;p41"/>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237;p41">
            <a:extLst>
              <a:ext uri="{FF2B5EF4-FFF2-40B4-BE49-F238E27FC236}">
                <a16:creationId xmlns:a16="http://schemas.microsoft.com/office/drawing/2014/main" id="{0D88414B-E657-B080-6C22-9972BC2D90D5}"/>
              </a:ext>
            </a:extLst>
          </p:cNvPr>
          <p:cNvSpPr txBox="1">
            <a:spLocks/>
          </p:cNvSpPr>
          <p:nvPr/>
        </p:nvSpPr>
        <p:spPr>
          <a:xfrm>
            <a:off x="3219325" y="2423141"/>
            <a:ext cx="4281300" cy="2034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nSpc>
                <a:spcPct val="85000"/>
              </a:lnSpc>
            </a:pPr>
            <a:r>
              <a:rPr lang="en-US" sz="2800" dirty="0">
                <a:solidFill>
                  <a:srgbClr val="FF0000"/>
                </a:solidFill>
                <a:latin typeface="Outfit SemiBold"/>
                <a:ea typeface="Outfit SemiBold"/>
                <a:cs typeface="Outfit SemiBold"/>
                <a:sym typeface="Outfit SemiBold"/>
              </a:rPr>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B410BA43-87CF-3BAE-F6EC-214C0F917A57}"/>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EFC94D6D-D18E-C1BC-9E83-0C258D8A8E13}"/>
              </a:ext>
            </a:extLst>
          </p:cNvPr>
          <p:cNvSpPr txBox="1">
            <a:spLocks noGrp="1"/>
          </p:cNvSpPr>
          <p:nvPr>
            <p:ph type="ctrTitle"/>
          </p:nvPr>
        </p:nvSpPr>
        <p:spPr>
          <a:xfrm>
            <a:off x="635294" y="1292964"/>
            <a:ext cx="7873412" cy="2720174"/>
          </a:xfrm>
          <a:prstGeom prst="rect">
            <a:avLst/>
          </a:prstGeom>
        </p:spPr>
        <p:txBody>
          <a:bodyPr spcFirstLastPara="1" wrap="square" lIns="91425" tIns="91425" rIns="91425" bIns="91425" anchor="ctr" anchorCtr="0">
            <a:noAutofit/>
          </a:bodyPr>
          <a:lstStyle/>
          <a:p>
            <a:pPr algn="just">
              <a:lnSpc>
                <a:spcPct val="85000"/>
              </a:lnSpc>
            </a:pPr>
            <a:r>
              <a:rPr lang="en-US" sz="1800" dirty="0">
                <a:latin typeface="Outfit" panose="020B0604020202020204" charset="0"/>
                <a:ea typeface="Nirmala UI" panose="020B0502040204020203" pitchFamily="34" charset="0"/>
                <a:cs typeface="Nirmala UI" panose="020B0502040204020203" pitchFamily="34" charset="0"/>
                <a:sym typeface="Outfit SemiBold"/>
              </a:rPr>
              <a:t>This analysis aims to understand the food preferences of Indonesian society by integrating food consumption data, nutritional information, and traditional Indonesian recipes. Through a process of data cleaning, feature transformation, mapping between recipe ingredients and nutritional content, and clustering techniques using machine learning algorithms, this project produces groupings (clusters) of foods based on calorie content, preference level (loves), and ingredient characteristics. The results of this clustering provide preliminary insights into consumption patterns, nutritional awareness, and the potential segmentation of traditional foods that can be leveraged for consumer behavior research and public health strategy.</a:t>
            </a:r>
          </a:p>
        </p:txBody>
      </p:sp>
      <p:pic>
        <p:nvPicPr>
          <p:cNvPr id="248" name="Google Shape;248;p41">
            <a:extLst>
              <a:ext uri="{FF2B5EF4-FFF2-40B4-BE49-F238E27FC236}">
                <a16:creationId xmlns:a16="http://schemas.microsoft.com/office/drawing/2014/main" id="{DF638B4D-7125-CE4C-9882-147A2F87780A}"/>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223390FD-2488-3FE6-0A7B-ECF3FF8A39DB}"/>
              </a:ext>
            </a:extLst>
          </p:cNvPr>
          <p:cNvSpPr txBox="1">
            <a:spLocks/>
          </p:cNvSpPr>
          <p:nvPr/>
        </p:nvSpPr>
        <p:spPr>
          <a:xfrm>
            <a:off x="534836" y="275964"/>
            <a:ext cx="4281300" cy="1017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Goals/Objective :</a:t>
            </a:r>
          </a:p>
        </p:txBody>
      </p:sp>
    </p:spTree>
    <p:extLst>
      <p:ext uri="{BB962C8B-B14F-4D97-AF65-F5344CB8AC3E}">
        <p14:creationId xmlns:p14="http://schemas.microsoft.com/office/powerpoint/2010/main" val="347827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76096F99-714D-F681-D998-04614AA5384B}"/>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0B3F9546-9FA5-6FD2-A88E-945D6F269A03}"/>
              </a:ext>
            </a:extLst>
          </p:cNvPr>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400" dirty="0">
                <a:latin typeface="Outfit SemiBold"/>
                <a:ea typeface="Outfit SemiBold"/>
                <a:cs typeface="Outfit SemiBold"/>
                <a:sym typeface="Outfit SemiBold"/>
              </a:rPr>
              <a:t>Data Understanding</a:t>
            </a:r>
            <a:endParaRPr sz="4400" dirty="0">
              <a:latin typeface="Outfit SemiBold"/>
              <a:ea typeface="Outfit SemiBold"/>
              <a:cs typeface="Outfit SemiBold"/>
              <a:sym typeface="Outfit SemiBold"/>
            </a:endParaRPr>
          </a:p>
        </p:txBody>
      </p:sp>
      <p:grpSp>
        <p:nvGrpSpPr>
          <p:cNvPr id="238" name="Google Shape;238;p41">
            <a:extLst>
              <a:ext uri="{FF2B5EF4-FFF2-40B4-BE49-F238E27FC236}">
                <a16:creationId xmlns:a16="http://schemas.microsoft.com/office/drawing/2014/main" id="{4230FBF1-909A-8475-1264-250EC045465E}"/>
              </a:ext>
            </a:extLst>
          </p:cNvPr>
          <p:cNvGrpSpPr/>
          <p:nvPr/>
        </p:nvGrpSpPr>
        <p:grpSpPr>
          <a:xfrm>
            <a:off x="150" y="-214137"/>
            <a:ext cx="2765049" cy="2690788"/>
            <a:chOff x="9584423" y="-302694"/>
            <a:chExt cx="4822200" cy="4822200"/>
          </a:xfrm>
        </p:grpSpPr>
        <p:sp>
          <p:nvSpPr>
            <p:cNvPr id="239" name="Google Shape;239;p41">
              <a:extLst>
                <a:ext uri="{FF2B5EF4-FFF2-40B4-BE49-F238E27FC236}">
                  <a16:creationId xmlns:a16="http://schemas.microsoft.com/office/drawing/2014/main" id="{5B3FF621-72BC-35C7-3DF7-6A5E11EDD143}"/>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a:extLst>
                <a:ext uri="{FF2B5EF4-FFF2-40B4-BE49-F238E27FC236}">
                  <a16:creationId xmlns:a16="http://schemas.microsoft.com/office/drawing/2014/main" id="{7290C2CA-7E85-3E10-DE24-3EABDB960A59}"/>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a:extLst>
                <a:ext uri="{FF2B5EF4-FFF2-40B4-BE49-F238E27FC236}">
                  <a16:creationId xmlns:a16="http://schemas.microsoft.com/office/drawing/2014/main" id="{5ADC1B9D-4AD3-9ADD-BBBB-8B7B06B44FAD}"/>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a:extLst>
                <a:ext uri="{FF2B5EF4-FFF2-40B4-BE49-F238E27FC236}">
                  <a16:creationId xmlns:a16="http://schemas.microsoft.com/office/drawing/2014/main" id="{9520BCDE-6B28-E8A4-5CA2-CE70F43CF21F}"/>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a:extLst>
              <a:ext uri="{FF2B5EF4-FFF2-40B4-BE49-F238E27FC236}">
                <a16:creationId xmlns:a16="http://schemas.microsoft.com/office/drawing/2014/main" id="{FFEC9ABC-2FC2-2AD9-5281-08D54A6A993A}"/>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288290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AC87876C-E0D4-B7B5-C75C-5C18F2B36A8F}"/>
            </a:ext>
          </a:extLst>
        </p:cNvPr>
        <p:cNvGrpSpPr/>
        <p:nvPr/>
      </p:nvGrpSpPr>
      <p:grpSpPr>
        <a:xfrm>
          <a:off x="0" y="0"/>
          <a:ext cx="0" cy="0"/>
          <a:chOff x="0" y="0"/>
          <a:chExt cx="0" cy="0"/>
        </a:xfrm>
      </p:grpSpPr>
      <p:grpSp>
        <p:nvGrpSpPr>
          <p:cNvPr id="2" name="Google Shape;196;p39">
            <a:extLst>
              <a:ext uri="{FF2B5EF4-FFF2-40B4-BE49-F238E27FC236}">
                <a16:creationId xmlns:a16="http://schemas.microsoft.com/office/drawing/2014/main" id="{3D53D30E-97EE-14C2-8AF2-42D06F582140}"/>
              </a:ext>
            </a:extLst>
          </p:cNvPr>
          <p:cNvGrpSpPr/>
          <p:nvPr/>
        </p:nvGrpSpPr>
        <p:grpSpPr>
          <a:xfrm>
            <a:off x="1674880" y="1115920"/>
            <a:ext cx="5794241" cy="5793661"/>
            <a:chOff x="4094945" y="667082"/>
            <a:chExt cx="5795400" cy="5795400"/>
          </a:xfrm>
        </p:grpSpPr>
        <p:sp>
          <p:nvSpPr>
            <p:cNvPr id="3" name="Google Shape;197;p39">
              <a:extLst>
                <a:ext uri="{FF2B5EF4-FFF2-40B4-BE49-F238E27FC236}">
                  <a16:creationId xmlns:a16="http://schemas.microsoft.com/office/drawing/2014/main" id="{89B84FF9-84ED-1CC9-1697-A9004B2029E2}"/>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 name="Google Shape;198;p39">
              <a:extLst>
                <a:ext uri="{FF2B5EF4-FFF2-40B4-BE49-F238E27FC236}">
                  <a16:creationId xmlns:a16="http://schemas.microsoft.com/office/drawing/2014/main" id="{33BFAAE1-2FF4-AB6A-63C5-F77576BDCA59}"/>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5" name="Google Shape;199;p39">
              <a:extLst>
                <a:ext uri="{FF2B5EF4-FFF2-40B4-BE49-F238E27FC236}">
                  <a16:creationId xmlns:a16="http://schemas.microsoft.com/office/drawing/2014/main" id="{E4E297D6-AC2B-EA52-08DB-BF2F4EA48A2A}"/>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6" name="Google Shape;200;p39">
              <a:extLst>
                <a:ext uri="{FF2B5EF4-FFF2-40B4-BE49-F238E27FC236}">
                  <a16:creationId xmlns:a16="http://schemas.microsoft.com/office/drawing/2014/main" id="{8566AC46-560E-A06E-D998-18B104E1CB8C}"/>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sp>
        <p:nvSpPr>
          <p:cNvPr id="237" name="Google Shape;237;p41">
            <a:extLst>
              <a:ext uri="{FF2B5EF4-FFF2-40B4-BE49-F238E27FC236}">
                <a16:creationId xmlns:a16="http://schemas.microsoft.com/office/drawing/2014/main" id="{A7AB042A-ECB2-F600-E17A-6FECBFA618F1}"/>
              </a:ext>
            </a:extLst>
          </p:cNvPr>
          <p:cNvSpPr txBox="1">
            <a:spLocks noGrp="1"/>
          </p:cNvSpPr>
          <p:nvPr>
            <p:ph type="ctrTitle"/>
          </p:nvPr>
        </p:nvSpPr>
        <p:spPr>
          <a:xfrm>
            <a:off x="2431350" y="161677"/>
            <a:ext cx="4281300" cy="2034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Source of data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72511190-7AA2-DF27-578F-D8E7A8269939}"/>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7" name="Google Shape;284;p43"/>
          <p:cNvSpPr txBox="1"/>
          <p:nvPr/>
        </p:nvSpPr>
        <p:spPr>
          <a:xfrm>
            <a:off x="2475600" y="1319416"/>
            <a:ext cx="4192800" cy="498600"/>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scripts, data, and other technical part of the project can be accessed in </a:t>
            </a:r>
            <a:r>
              <a:rPr lang="en" sz="1200" u="sng" dirty="0">
                <a:solidFill>
                  <a:schemeClr val="hlink"/>
                </a:solidFill>
                <a:latin typeface="Outfit SemiBold"/>
                <a:ea typeface="Outfit SemiBold"/>
                <a:cs typeface="Outfit SemiBold"/>
                <a:sym typeface="Outfit SemiBold"/>
                <a:hlinkClick r:id="rId4"/>
              </a:rPr>
              <a:t>this link</a:t>
            </a:r>
            <a:endParaRPr dirty="0"/>
          </a:p>
        </p:txBody>
      </p:sp>
    </p:spTree>
    <p:extLst>
      <p:ext uri="{BB962C8B-B14F-4D97-AF65-F5344CB8AC3E}">
        <p14:creationId xmlns:p14="http://schemas.microsoft.com/office/powerpoint/2010/main" val="184374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80981B22-4F81-8958-169F-AC1F62917BA1}"/>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39C12517-9B75-0DBF-47B3-FD41285EE304}"/>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grpSp>
        <p:nvGrpSpPr>
          <p:cNvPr id="16" name="Group 15">
            <a:extLst>
              <a:ext uri="{FF2B5EF4-FFF2-40B4-BE49-F238E27FC236}">
                <a16:creationId xmlns:a16="http://schemas.microsoft.com/office/drawing/2014/main" id="{C938FBBB-71B2-D7D1-908C-8BFEC19B2DFF}"/>
              </a:ext>
            </a:extLst>
          </p:cNvPr>
          <p:cNvGrpSpPr/>
          <p:nvPr/>
        </p:nvGrpSpPr>
        <p:grpSpPr>
          <a:xfrm>
            <a:off x="2169046" y="94674"/>
            <a:ext cx="4805907" cy="1105050"/>
            <a:chOff x="2169046" y="94674"/>
            <a:chExt cx="4805907" cy="1105050"/>
          </a:xfrm>
        </p:grpSpPr>
        <p:sp>
          <p:nvSpPr>
            <p:cNvPr id="5" name="Google Shape;190;p39">
              <a:extLst>
                <a:ext uri="{FF2B5EF4-FFF2-40B4-BE49-F238E27FC236}">
                  <a16:creationId xmlns:a16="http://schemas.microsoft.com/office/drawing/2014/main" id="{A73081F3-E07A-28AA-6EEB-D1B07FC8385F}"/>
                </a:ext>
              </a:extLst>
            </p:cNvPr>
            <p:cNvSpPr txBox="1">
              <a:spLocks/>
            </p:cNvSpPr>
            <p:nvPr/>
          </p:nvSpPr>
          <p:spPr>
            <a:xfrm>
              <a:off x="2169046" y="94674"/>
              <a:ext cx="4805907" cy="1017000"/>
            </a:xfrm>
            <a:prstGeom prst="rect">
              <a:avLst/>
            </a:prstGeom>
            <a:noFill/>
            <a:ln>
              <a:noFill/>
            </a:ln>
          </p:spPr>
          <p:txBody>
            <a:bodyPr spcFirstLastPara="1" wrap="square" lIns="91425" tIns="91425" rIns="91425" bIns="91425" anchor="ctr" anchorCtr="0">
              <a:normAutofit fontScale="92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Data Understanding:</a:t>
              </a:r>
            </a:p>
          </p:txBody>
        </p:sp>
        <p:sp>
          <p:nvSpPr>
            <p:cNvPr id="2" name="Google Shape;284;p43">
              <a:extLst>
                <a:ext uri="{FF2B5EF4-FFF2-40B4-BE49-F238E27FC236}">
                  <a16:creationId xmlns:a16="http://schemas.microsoft.com/office/drawing/2014/main" id="{4EC663C5-D4D2-6397-B0C4-7FDBEF4C18CA}"/>
                </a:ext>
              </a:extLst>
            </p:cNvPr>
            <p:cNvSpPr txBox="1"/>
            <p:nvPr/>
          </p:nvSpPr>
          <p:spPr>
            <a:xfrm>
              <a:off x="2475599" y="701156"/>
              <a:ext cx="4192800" cy="498568"/>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description about the data can be accessed through </a:t>
              </a:r>
              <a:r>
                <a:rPr lang="en" sz="1200" u="sng" dirty="0">
                  <a:solidFill>
                    <a:schemeClr val="hlink"/>
                  </a:solidFill>
                  <a:latin typeface="Outfit SemiBold"/>
                  <a:ea typeface="Outfit SemiBold"/>
                  <a:cs typeface="Outfit SemiBold"/>
                  <a:sym typeface="Outfit SemiBold"/>
                  <a:hlinkClick r:id="rId4"/>
                </a:rPr>
                <a:t>this link</a:t>
              </a:r>
              <a:endParaRPr dirty="0"/>
            </a:p>
          </p:txBody>
        </p:sp>
      </p:grpSp>
      <p:grpSp>
        <p:nvGrpSpPr>
          <p:cNvPr id="15" name="Group 14">
            <a:extLst>
              <a:ext uri="{FF2B5EF4-FFF2-40B4-BE49-F238E27FC236}">
                <a16:creationId xmlns:a16="http://schemas.microsoft.com/office/drawing/2014/main" id="{FF341920-C1DC-AD9E-CC8E-3B120E01FD6E}"/>
              </a:ext>
            </a:extLst>
          </p:cNvPr>
          <p:cNvGrpSpPr/>
          <p:nvPr/>
        </p:nvGrpSpPr>
        <p:grpSpPr>
          <a:xfrm>
            <a:off x="415865" y="1162755"/>
            <a:ext cx="8312270" cy="3836963"/>
            <a:chOff x="334934" y="1162755"/>
            <a:chExt cx="8312270" cy="3836963"/>
          </a:xfrm>
        </p:grpSpPr>
        <p:grpSp>
          <p:nvGrpSpPr>
            <p:cNvPr id="3" name="Group 2">
              <a:extLst>
                <a:ext uri="{FF2B5EF4-FFF2-40B4-BE49-F238E27FC236}">
                  <a16:creationId xmlns:a16="http://schemas.microsoft.com/office/drawing/2014/main" id="{A79DE1F7-D9E7-CA83-6A4B-BE8E1E2E8805}"/>
                </a:ext>
              </a:extLst>
            </p:cNvPr>
            <p:cNvGrpSpPr/>
            <p:nvPr/>
          </p:nvGrpSpPr>
          <p:grpSpPr>
            <a:xfrm>
              <a:off x="1913753" y="2434942"/>
              <a:ext cx="4747112" cy="1139648"/>
              <a:chOff x="1771253" y="851602"/>
              <a:chExt cx="4747112" cy="1139648"/>
            </a:xfrm>
          </p:grpSpPr>
          <p:pic>
            <p:nvPicPr>
              <p:cNvPr id="321" name="Google Shape;321;p46">
                <a:extLst>
                  <a:ext uri="{FF2B5EF4-FFF2-40B4-BE49-F238E27FC236}">
                    <a16:creationId xmlns:a16="http://schemas.microsoft.com/office/drawing/2014/main" id="{5BF34DC0-3422-B929-8D9D-B56F901C98DD}"/>
                  </a:ext>
                </a:extLst>
              </p:cNvPr>
              <p:cNvPicPr preferRelativeResize="0"/>
              <p:nvPr/>
            </p:nvPicPr>
            <p:blipFill>
              <a:blip r:embed="rId5">
                <a:alphaModFix/>
              </a:blip>
              <a:stretch>
                <a:fillRect/>
              </a:stretch>
            </p:blipFill>
            <p:spPr>
              <a:xfrm>
                <a:off x="4061990" y="1437723"/>
                <a:ext cx="553527" cy="553527"/>
              </a:xfrm>
              <a:prstGeom prst="rect">
                <a:avLst/>
              </a:prstGeom>
              <a:noFill/>
              <a:ln>
                <a:noFill/>
              </a:ln>
            </p:spPr>
          </p:pic>
          <p:sp>
            <p:nvSpPr>
              <p:cNvPr id="334" name="Google Shape;334;p46">
                <a:extLst>
                  <a:ext uri="{FF2B5EF4-FFF2-40B4-BE49-F238E27FC236}">
                    <a16:creationId xmlns:a16="http://schemas.microsoft.com/office/drawing/2014/main" id="{419B6CDF-90DD-0F14-B714-821A22FCC9CE}"/>
                  </a:ext>
                </a:extLst>
              </p:cNvPr>
              <p:cNvSpPr txBox="1"/>
              <p:nvPr/>
            </p:nvSpPr>
            <p:spPr>
              <a:xfrm>
                <a:off x="1771253" y="1523763"/>
                <a:ext cx="2057181"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"dataset-ayam.csv"</a:t>
                </a:r>
              </a:p>
            </p:txBody>
          </p:sp>
          <p:sp>
            <p:nvSpPr>
              <p:cNvPr id="6" name="Google Shape;334;p46">
                <a:extLst>
                  <a:ext uri="{FF2B5EF4-FFF2-40B4-BE49-F238E27FC236}">
                    <a16:creationId xmlns:a16="http://schemas.microsoft.com/office/drawing/2014/main" id="{800FC48B-3756-A40D-F24B-2CD3D2410AD4}"/>
                  </a:ext>
                </a:extLst>
              </p:cNvPr>
              <p:cNvSpPr txBox="1"/>
              <p:nvPr/>
            </p:nvSpPr>
            <p:spPr>
              <a:xfrm>
                <a:off x="4849073" y="1523763"/>
                <a:ext cx="16692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"nutrition.csv"</a:t>
                </a:r>
              </a:p>
            </p:txBody>
          </p:sp>
          <p:sp>
            <p:nvSpPr>
              <p:cNvPr id="7" name="Google Shape;334;p46">
                <a:extLst>
                  <a:ext uri="{FF2B5EF4-FFF2-40B4-BE49-F238E27FC236}">
                    <a16:creationId xmlns:a16="http://schemas.microsoft.com/office/drawing/2014/main" id="{4E58FC26-E0F8-C8C7-210E-74C8D1EEFD00}"/>
                  </a:ext>
                </a:extLst>
              </p:cNvPr>
              <p:cNvSpPr txBox="1"/>
              <p:nvPr/>
            </p:nvSpPr>
            <p:spPr>
              <a:xfrm>
                <a:off x="2755365" y="851602"/>
                <a:ext cx="3166776"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a:t>
                </a:r>
                <a:r>
                  <a:rPr lang="en-US" dirty="0" err="1">
                    <a:sym typeface="Outfit"/>
                  </a:rPr>
                  <a:t>DATASET_cultural</a:t>
                </a:r>
                <a:r>
                  <a:rPr lang="en-US" dirty="0">
                    <a:sym typeface="Outfit"/>
                  </a:rPr>
                  <a:t> dimension of food consumption.xlsx"</a:t>
                </a:r>
              </a:p>
            </p:txBody>
          </p:sp>
        </p:grpSp>
        <p:sp>
          <p:nvSpPr>
            <p:cNvPr id="4" name="Google Shape;334;p46">
              <a:extLst>
                <a:ext uri="{FF2B5EF4-FFF2-40B4-BE49-F238E27FC236}">
                  <a16:creationId xmlns:a16="http://schemas.microsoft.com/office/drawing/2014/main" id="{557B6490-F89D-12E0-07E0-63DCB6BCFA2A}"/>
                </a:ext>
              </a:extLst>
            </p:cNvPr>
            <p:cNvSpPr txBox="1"/>
            <p:nvPr/>
          </p:nvSpPr>
          <p:spPr>
            <a:xfrm>
              <a:off x="4991573" y="3522390"/>
              <a:ext cx="3655631" cy="147732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just" eaLnBrk="0" fontAlgn="base" hangingPunct="0">
                <a:lnSpc>
                  <a:spcPct val="100000"/>
                </a:lnSpc>
                <a:spcBef>
                  <a:spcPct val="0"/>
                </a:spcBef>
                <a:spcAft>
                  <a:spcPct val="0"/>
                </a:spcAft>
                <a:buClrTx/>
              </a:pPr>
              <a:r>
                <a:rPr kumimoji="0" lang="en-US" altLang="en-US" sz="1000" b="0" i="0" u="none" strike="noStrike" cap="none" normalizeH="0" baseline="0" dirty="0">
                  <a:ln>
                    <a:noFill/>
                  </a:ln>
                  <a:solidFill>
                    <a:schemeClr val="tx1"/>
                  </a:solidFill>
                  <a:effectLst/>
                  <a:latin typeface="Arial" panose="020B0604020202020204" pitchFamily="34" charset="0"/>
                </a:rPr>
                <a:t>Indonesia possesses a rich variety of foods with high nutritional value. This dataset, sourced from the Indonesian Food Composition Table, contains 1,346 entries of traditional foods and beverages, including information on calories, protein, fat, carbohydrates, and image links. This data is valuable for understanding the nutritional content of food consumption in </a:t>
              </a:r>
              <a:r>
                <a:rPr kumimoji="0" lang="en-US" altLang="en-US" sz="1000" b="0" i="0" u="none" strike="noStrike" cap="none" normalizeH="0" baseline="0" dirty="0" err="1">
                  <a:ln>
                    <a:noFill/>
                  </a:ln>
                  <a:solidFill>
                    <a:schemeClr val="tx1"/>
                  </a:solidFill>
                  <a:effectLst/>
                  <a:latin typeface="Arial" panose="020B0604020202020204" pitchFamily="34" charset="0"/>
                </a:rPr>
                <a:t>Indonesia.The</a:t>
              </a:r>
              <a:r>
                <a:rPr kumimoji="0" lang="en-US" altLang="en-US" sz="1000" b="0" i="0" u="none" strike="noStrike" cap="none" normalizeH="0" baseline="0" dirty="0">
                  <a:ln>
                    <a:noFill/>
                  </a:ln>
                  <a:solidFill>
                    <a:schemeClr val="tx1"/>
                  </a:solidFill>
                  <a:effectLst/>
                  <a:latin typeface="Arial" panose="020B0604020202020204" pitchFamily="34" charset="0"/>
                </a:rPr>
                <a:t> dataset originates from the Indonesian Food Composition Table published by the Ministry of Health of the Republic of Indonesia (www.panganku.org).</a:t>
              </a:r>
            </a:p>
          </p:txBody>
        </p:sp>
        <p:sp>
          <p:nvSpPr>
            <p:cNvPr id="8" name="Google Shape;334;p46">
              <a:extLst>
                <a:ext uri="{FF2B5EF4-FFF2-40B4-BE49-F238E27FC236}">
                  <a16:creationId xmlns:a16="http://schemas.microsoft.com/office/drawing/2014/main" id="{65DCB1BB-039B-C486-4610-E91C9F45E41A}"/>
                </a:ext>
              </a:extLst>
            </p:cNvPr>
            <p:cNvSpPr txBox="1"/>
            <p:nvPr/>
          </p:nvSpPr>
          <p:spPr>
            <a:xfrm>
              <a:off x="334934" y="3522390"/>
              <a:ext cx="3636000" cy="1323439"/>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just" eaLnBrk="0" fontAlgn="base" hangingPunct="0">
                <a:lnSpc>
                  <a:spcPct val="100000"/>
                </a:lnSpc>
                <a:spcBef>
                  <a:spcPct val="0"/>
                </a:spcBef>
                <a:spcAft>
                  <a:spcPct val="0"/>
                </a:spcAft>
                <a:buClrTx/>
              </a:pPr>
              <a:r>
                <a:rPr kumimoji="0" lang="en-US" altLang="en-US" sz="1000" b="0" i="0" u="none" strike="noStrike" cap="none" normalizeH="0" baseline="0" dirty="0">
                  <a:ln>
                    <a:noFill/>
                  </a:ln>
                  <a:solidFill>
                    <a:schemeClr val="tx1"/>
                  </a:solidFill>
                  <a:effectLst/>
                  <a:latin typeface="Arial" panose="020B0604020202020204" pitchFamily="34" charset="0"/>
                </a:rPr>
                <a:t>Indonesian cuisine is a rich and diverse cultural heritage, originating from over 300 ethnic groups across approximately 6,000 inhabited islands. There are around 5,350 traditional recipes, with 30 considered the most essential. The cuisine ranges from rice-based dishes to street food, influenced by local traditions as well as foreign cultures such as Indian, Middle Eastern, Chinese, Polynesian, and Melanesian.</a:t>
              </a:r>
            </a:p>
          </p:txBody>
        </p:sp>
        <p:sp>
          <p:nvSpPr>
            <p:cNvPr id="9" name="Google Shape;334;p46">
              <a:extLst>
                <a:ext uri="{FF2B5EF4-FFF2-40B4-BE49-F238E27FC236}">
                  <a16:creationId xmlns:a16="http://schemas.microsoft.com/office/drawing/2014/main" id="{B0767924-E623-0986-CA86-17B49379A372}"/>
                </a:ext>
              </a:extLst>
            </p:cNvPr>
            <p:cNvSpPr txBox="1"/>
            <p:nvPr/>
          </p:nvSpPr>
          <p:spPr>
            <a:xfrm>
              <a:off x="2078299" y="1162755"/>
              <a:ext cx="4805907" cy="1169551"/>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This dataset illustrates the influence of cultural dimensions, particularly cultural values and practices, on food consumption patterns among urban communities in Indonesia. The data was collected from 710 respondents across five major cities through direct interviews. The findings indicate that cultural dimensions play a more dominant role than economic and health factors, especially among the lower-middle class, while the upper class is more influenced by economic factors and modern healthy lifestyle trends.</a:t>
              </a:r>
            </a:p>
          </p:txBody>
        </p:sp>
      </p:grpSp>
    </p:spTree>
    <p:extLst>
      <p:ext uri="{BB962C8B-B14F-4D97-AF65-F5344CB8AC3E}">
        <p14:creationId xmlns:p14="http://schemas.microsoft.com/office/powerpoint/2010/main" val="32268050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6.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943</TotalTime>
  <Words>1561</Words>
  <Application>Microsoft Office PowerPoint</Application>
  <PresentationFormat>On-screen Show (16:9)</PresentationFormat>
  <Paragraphs>116</Paragraphs>
  <Slides>19</Slides>
  <Notes>19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19</vt:i4>
      </vt:variant>
    </vt:vector>
  </HeadingPairs>
  <TitlesOfParts>
    <vt:vector size="29" baseType="lpstr">
      <vt:lpstr>Calibri</vt:lpstr>
      <vt:lpstr>Outfit</vt:lpstr>
      <vt:lpstr>Consolas</vt:lpstr>
      <vt:lpstr>Outfit SemiBold</vt:lpstr>
      <vt:lpstr>Plus Jakarta Sans</vt:lpstr>
      <vt:lpstr>Arial</vt:lpstr>
      <vt:lpstr>Wingdings</vt:lpstr>
      <vt:lpstr>Simple Light</vt:lpstr>
      <vt:lpstr>Simple Light</vt:lpstr>
      <vt:lpstr>Office Theme</vt:lpstr>
      <vt:lpstr>What do you like:</vt:lpstr>
      <vt:lpstr>Personal Background</vt:lpstr>
      <vt:lpstr>PowerPoint Presentation</vt:lpstr>
      <vt:lpstr>Outline :</vt:lpstr>
      <vt:lpstr>What are we talking about</vt:lpstr>
      <vt:lpstr>This analysis aims to understand the food preferences of Indonesian society by integrating food consumption data, nutritional information, and traditional Indonesian recipes. Through a process of data cleaning, feature transformation, mapping between recipe ingredients and nutritional content, and clustering techniques using machine learning algorithms, this project produces groupings (clusters) of foods based on calorie content, preference level (loves), and ingredient characteristics. The results of this clustering provide preliminary insights into consumption patterns, nutritional awareness, and the potential segmentation of traditional foods that can be leveraged for consumer behavior research and public health strategy.</vt:lpstr>
      <vt:lpstr>Data Understanding</vt:lpstr>
      <vt:lpstr>Source of data</vt:lpstr>
      <vt:lpstr>PowerPoint Presentation</vt:lpstr>
      <vt:lpstr>EDA</vt:lpstr>
      <vt:lpstr>Data Processing</vt:lpstr>
      <vt:lpstr>PowerPoint Presentation</vt:lpstr>
      <vt:lpstr>PowerPoint Presentation</vt:lpstr>
      <vt:lpstr>PowerPoint Presentation</vt:lpstr>
      <vt:lpstr>PowerPoint Presentation</vt:lpstr>
      <vt:lpstr>PowerPoint Presentation</vt:lpstr>
      <vt:lpstr>Streamlit &amp; Github Deliverables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FAJRI MUGHNI</cp:lastModifiedBy>
  <cp:revision>22</cp:revision>
  <dcterms:modified xsi:type="dcterms:W3CDTF">2025-04-19T13:42:23Z</dcterms:modified>
</cp:coreProperties>
</file>