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9995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08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995312"/>
            <a:ext cx="7649607" cy="424462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6403623"/>
            <a:ext cx="6749654" cy="2943577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81EF-0F24-4DAF-AC71-530C46BE1F2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8AFD-0E18-439D-9CC8-11B3169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25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81EF-0F24-4DAF-AC71-530C46BE1F2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8AFD-0E18-439D-9CC8-11B3169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41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649111"/>
            <a:ext cx="1940525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649111"/>
            <a:ext cx="5709082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81EF-0F24-4DAF-AC71-530C46BE1F2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8AFD-0E18-439D-9CC8-11B3169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90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81EF-0F24-4DAF-AC71-530C46BE1F2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8AFD-0E18-439D-9CC8-11B3169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3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3039537"/>
            <a:ext cx="7762102" cy="5071532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8159048"/>
            <a:ext cx="7762102" cy="2666999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81EF-0F24-4DAF-AC71-530C46BE1F2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8AFD-0E18-439D-9CC8-11B3169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80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3245556"/>
            <a:ext cx="3824804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3245556"/>
            <a:ext cx="3824804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81EF-0F24-4DAF-AC71-530C46BE1F2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8AFD-0E18-439D-9CC8-11B3169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8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649114"/>
            <a:ext cx="7762102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988734"/>
            <a:ext cx="3807226" cy="146473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4453467"/>
            <a:ext cx="380722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988734"/>
            <a:ext cx="3825976" cy="1464732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4453467"/>
            <a:ext cx="382597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81EF-0F24-4DAF-AC71-530C46BE1F2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8AFD-0E18-439D-9CC8-11B3169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9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81EF-0F24-4DAF-AC71-530C46BE1F2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8AFD-0E18-439D-9CC8-11B3169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86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81EF-0F24-4DAF-AC71-530C46BE1F2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8AFD-0E18-439D-9CC8-11B3169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09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12800"/>
            <a:ext cx="2902585" cy="28448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755425"/>
            <a:ext cx="4556016" cy="8664222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657600"/>
            <a:ext cx="2902585" cy="6776156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81EF-0F24-4DAF-AC71-530C46BE1F2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8AFD-0E18-439D-9CC8-11B3169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6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812800"/>
            <a:ext cx="2902585" cy="2844800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755425"/>
            <a:ext cx="4556016" cy="8664222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3657600"/>
            <a:ext cx="2902585" cy="6776156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681EF-0F24-4DAF-AC71-530C46BE1F2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8AFD-0E18-439D-9CC8-11B3169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63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649114"/>
            <a:ext cx="7762102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3245556"/>
            <a:ext cx="7762102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11300181"/>
            <a:ext cx="202489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681EF-0F24-4DAF-AC71-530C46BE1F23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11300181"/>
            <a:ext cx="3037344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11300181"/>
            <a:ext cx="2024896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D8AFD-0E18-439D-9CC8-11B316956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75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aphic 4">
            <a:extLst>
              <a:ext uri="{FF2B5EF4-FFF2-40B4-BE49-F238E27FC236}">
                <a16:creationId xmlns:a16="http://schemas.microsoft.com/office/drawing/2014/main" id="{9DB7D278-F278-284E-8E87-2E8CD87D0B20}"/>
              </a:ext>
            </a:extLst>
          </p:cNvPr>
          <p:cNvGrpSpPr/>
          <p:nvPr/>
        </p:nvGrpSpPr>
        <p:grpSpPr>
          <a:xfrm>
            <a:off x="4234974" y="1054627"/>
            <a:ext cx="895350" cy="323850"/>
            <a:chOff x="2981324" y="5934074"/>
            <a:chExt cx="895350" cy="32385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1C636AA-F533-00D4-E94B-9BABC1E4BBF9}"/>
                </a:ext>
              </a:extLst>
            </p:cNvPr>
            <p:cNvSpPr/>
            <p:nvPr/>
          </p:nvSpPr>
          <p:spPr>
            <a:xfrm>
              <a:off x="2981324" y="5934074"/>
              <a:ext cx="895350" cy="323850"/>
            </a:xfrm>
            <a:custGeom>
              <a:avLst/>
              <a:gdLst>
                <a:gd name="connsiteX0" fmla="*/ 895350 w 895350"/>
                <a:gd name="connsiteY0" fmla="*/ 161925 h 323850"/>
                <a:gd name="connsiteX1" fmla="*/ 447675 w 895350"/>
                <a:gd name="connsiteY1" fmla="*/ 323850 h 323850"/>
                <a:gd name="connsiteX2" fmla="*/ 0 w 895350"/>
                <a:gd name="connsiteY2" fmla="*/ 161925 h 323850"/>
                <a:gd name="connsiteX3" fmla="*/ 447675 w 895350"/>
                <a:gd name="connsiteY3" fmla="*/ 0 h 323850"/>
                <a:gd name="connsiteX4" fmla="*/ 895350 w 895350"/>
                <a:gd name="connsiteY4" fmla="*/ 161925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5350" h="323850">
                  <a:moveTo>
                    <a:pt x="895350" y="161925"/>
                  </a:moveTo>
                  <a:cubicBezTo>
                    <a:pt x="895350" y="251354"/>
                    <a:pt x="694919" y="323850"/>
                    <a:pt x="447675" y="323850"/>
                  </a:cubicBezTo>
                  <a:cubicBezTo>
                    <a:pt x="200431" y="323850"/>
                    <a:pt x="0" y="251354"/>
                    <a:pt x="0" y="161925"/>
                  </a:cubicBezTo>
                  <a:cubicBezTo>
                    <a:pt x="0" y="72496"/>
                    <a:pt x="200431" y="0"/>
                    <a:pt x="447675" y="0"/>
                  </a:cubicBezTo>
                  <a:cubicBezTo>
                    <a:pt x="694919" y="0"/>
                    <a:pt x="895350" y="72496"/>
                    <a:pt x="895350" y="161925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5A184E0-F4DE-A00E-DB5A-950CD0E12CA8}"/>
                </a:ext>
              </a:extLst>
            </p:cNvPr>
            <p:cNvSpPr txBox="1"/>
            <p:nvPr/>
          </p:nvSpPr>
          <p:spPr>
            <a:xfrm>
              <a:off x="2992020" y="6003666"/>
              <a:ext cx="873957" cy="184666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" dirty="0">
                  <a:sym typeface="Calibri"/>
                </a:rPr>
                <a:t>People With Disability</a:t>
              </a:r>
            </a:p>
          </p:txBody>
        </p:sp>
      </p:grpSp>
      <p:grpSp>
        <p:nvGrpSpPr>
          <p:cNvPr id="123" name="Graphic 9">
            <a:extLst>
              <a:ext uri="{FF2B5EF4-FFF2-40B4-BE49-F238E27FC236}">
                <a16:creationId xmlns:a16="http://schemas.microsoft.com/office/drawing/2014/main" id="{6AB0F304-A51D-CABF-4747-61C0D2A2398F}"/>
              </a:ext>
            </a:extLst>
          </p:cNvPr>
          <p:cNvGrpSpPr/>
          <p:nvPr/>
        </p:nvGrpSpPr>
        <p:grpSpPr>
          <a:xfrm>
            <a:off x="4246236" y="1672655"/>
            <a:ext cx="882301" cy="882301"/>
            <a:chOff x="4246236" y="1672655"/>
            <a:chExt cx="882301" cy="882301"/>
          </a:xfrm>
        </p:grpSpPr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70F9471-E24C-B336-B32F-B8B8E6A1815C}"/>
                </a:ext>
              </a:extLst>
            </p:cNvPr>
            <p:cNvSpPr/>
            <p:nvPr/>
          </p:nvSpPr>
          <p:spPr>
            <a:xfrm>
              <a:off x="4316245" y="2011772"/>
              <a:ext cx="741044" cy="217169"/>
            </a:xfrm>
            <a:custGeom>
              <a:avLst/>
              <a:gdLst>
                <a:gd name="connsiteX0" fmla="*/ 0 w 741044"/>
                <a:gd name="connsiteY0" fmla="*/ 0 h 217169"/>
                <a:gd name="connsiteX1" fmla="*/ 741045 w 741044"/>
                <a:gd name="connsiteY1" fmla="*/ 0 h 217169"/>
                <a:gd name="connsiteX2" fmla="*/ 741045 w 741044"/>
                <a:gd name="connsiteY2" fmla="*/ 217170 h 217169"/>
                <a:gd name="connsiteX3" fmla="*/ 0 w 741044"/>
                <a:gd name="connsiteY3" fmla="*/ 217170 h 21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044" h="217169">
                  <a:moveTo>
                    <a:pt x="0" y="0"/>
                  </a:moveTo>
                  <a:lnTo>
                    <a:pt x="741045" y="0"/>
                  </a:lnTo>
                  <a:lnTo>
                    <a:pt x="741045" y="217170"/>
                  </a:lnTo>
                  <a:lnTo>
                    <a:pt x="0" y="21717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7E88828-7AEC-1961-97CE-5BB28BFF29D9}"/>
                </a:ext>
              </a:extLst>
            </p:cNvPr>
            <p:cNvSpPr txBox="1"/>
            <p:nvPr/>
          </p:nvSpPr>
          <p:spPr>
            <a:xfrm>
              <a:off x="4333154" y="1935001"/>
              <a:ext cx="71628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Availability of 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07013324-3864-8624-735F-1DD20828C3C1}"/>
                </a:ext>
              </a:extLst>
            </p:cNvPr>
            <p:cNvSpPr txBox="1"/>
            <p:nvPr/>
          </p:nvSpPr>
          <p:spPr>
            <a:xfrm>
              <a:off x="4257906" y="2049301"/>
              <a:ext cx="849629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Family Card (KK)?</a:t>
              </a: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6452659-856A-832F-1B5E-6A7AA4F229C6}"/>
                </a:ext>
              </a:extLst>
            </p:cNvPr>
            <p:cNvSpPr/>
            <p:nvPr/>
          </p:nvSpPr>
          <p:spPr>
            <a:xfrm rot="-2700000">
              <a:off x="4375446" y="1801865"/>
              <a:ext cx="623881" cy="623881"/>
            </a:xfrm>
            <a:custGeom>
              <a:avLst/>
              <a:gdLst>
                <a:gd name="connsiteX0" fmla="*/ 0 w 623881"/>
                <a:gd name="connsiteY0" fmla="*/ 0 h 623881"/>
                <a:gd name="connsiteX1" fmla="*/ 623882 w 623881"/>
                <a:gd name="connsiteY1" fmla="*/ 0 h 623881"/>
                <a:gd name="connsiteX2" fmla="*/ 623882 w 623881"/>
                <a:gd name="connsiteY2" fmla="*/ 623882 h 623881"/>
                <a:gd name="connsiteX3" fmla="*/ 0 w 623881"/>
                <a:gd name="connsiteY3" fmla="*/ 623882 h 623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881" h="623881">
                  <a:moveTo>
                    <a:pt x="0" y="0"/>
                  </a:moveTo>
                  <a:lnTo>
                    <a:pt x="623882" y="0"/>
                  </a:lnTo>
                  <a:lnTo>
                    <a:pt x="623882" y="623882"/>
                  </a:lnTo>
                  <a:lnTo>
                    <a:pt x="0" y="623882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8" name="Graphic 13">
            <a:extLst>
              <a:ext uri="{FF2B5EF4-FFF2-40B4-BE49-F238E27FC236}">
                <a16:creationId xmlns:a16="http://schemas.microsoft.com/office/drawing/2014/main" id="{156C6E18-3B8C-8EFA-FA09-69B9CC2CC886}"/>
              </a:ext>
            </a:extLst>
          </p:cNvPr>
          <p:cNvGrpSpPr/>
          <p:nvPr/>
        </p:nvGrpSpPr>
        <p:grpSpPr>
          <a:xfrm>
            <a:off x="4252813" y="2690384"/>
            <a:ext cx="882301" cy="882301"/>
            <a:chOff x="4252813" y="2690384"/>
            <a:chExt cx="882301" cy="882301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A08647C-1224-5EFA-1F09-F8BC623F8F2F}"/>
                </a:ext>
              </a:extLst>
            </p:cNvPr>
            <p:cNvSpPr/>
            <p:nvPr/>
          </p:nvSpPr>
          <p:spPr>
            <a:xfrm>
              <a:off x="4296152" y="3029501"/>
              <a:ext cx="794385" cy="217169"/>
            </a:xfrm>
            <a:custGeom>
              <a:avLst/>
              <a:gdLst>
                <a:gd name="connsiteX0" fmla="*/ 0 w 794385"/>
                <a:gd name="connsiteY0" fmla="*/ 0 h 217169"/>
                <a:gd name="connsiteX1" fmla="*/ 794385 w 794385"/>
                <a:gd name="connsiteY1" fmla="*/ 0 h 217169"/>
                <a:gd name="connsiteX2" fmla="*/ 794385 w 794385"/>
                <a:gd name="connsiteY2" fmla="*/ 217170 h 217169"/>
                <a:gd name="connsiteX3" fmla="*/ 0 w 794385"/>
                <a:gd name="connsiteY3" fmla="*/ 217170 h 21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94385" h="217169">
                  <a:moveTo>
                    <a:pt x="0" y="0"/>
                  </a:moveTo>
                  <a:lnTo>
                    <a:pt x="794385" y="0"/>
                  </a:lnTo>
                  <a:lnTo>
                    <a:pt x="794385" y="217170"/>
                  </a:lnTo>
                  <a:lnTo>
                    <a:pt x="0" y="21717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2582009-8A15-772D-D7A0-87FE190FB422}"/>
                </a:ext>
              </a:extLst>
            </p:cNvPr>
            <p:cNvSpPr txBox="1"/>
            <p:nvPr/>
          </p:nvSpPr>
          <p:spPr>
            <a:xfrm>
              <a:off x="4339737" y="2952727"/>
              <a:ext cx="71628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Availability of 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7A043C38-601D-4F6C-356C-8872643C6FBE}"/>
                </a:ext>
              </a:extLst>
            </p:cNvPr>
            <p:cNvSpPr txBox="1"/>
            <p:nvPr/>
          </p:nvSpPr>
          <p:spPr>
            <a:xfrm>
              <a:off x="4217817" y="3067027"/>
              <a:ext cx="944879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Identity Card (KTP)?</a:t>
              </a: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4AFE21A-2808-E3E5-E342-1264988B350C}"/>
                </a:ext>
              </a:extLst>
            </p:cNvPr>
            <p:cNvSpPr/>
            <p:nvPr/>
          </p:nvSpPr>
          <p:spPr>
            <a:xfrm rot="-2700000">
              <a:off x="4382023" y="2819594"/>
              <a:ext cx="623881" cy="623881"/>
            </a:xfrm>
            <a:custGeom>
              <a:avLst/>
              <a:gdLst>
                <a:gd name="connsiteX0" fmla="*/ 0 w 623881"/>
                <a:gd name="connsiteY0" fmla="*/ 0 h 623881"/>
                <a:gd name="connsiteX1" fmla="*/ 623882 w 623881"/>
                <a:gd name="connsiteY1" fmla="*/ 0 h 623881"/>
                <a:gd name="connsiteX2" fmla="*/ 623882 w 623881"/>
                <a:gd name="connsiteY2" fmla="*/ 623882 h 623881"/>
                <a:gd name="connsiteX3" fmla="*/ 0 w 623881"/>
                <a:gd name="connsiteY3" fmla="*/ 623882 h 623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3881" h="623881">
                  <a:moveTo>
                    <a:pt x="0" y="0"/>
                  </a:moveTo>
                  <a:lnTo>
                    <a:pt x="623882" y="0"/>
                  </a:lnTo>
                  <a:lnTo>
                    <a:pt x="623882" y="623882"/>
                  </a:lnTo>
                  <a:lnTo>
                    <a:pt x="0" y="623882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3" name="Graphic 15">
            <a:extLst>
              <a:ext uri="{FF2B5EF4-FFF2-40B4-BE49-F238E27FC236}">
                <a16:creationId xmlns:a16="http://schemas.microsoft.com/office/drawing/2014/main" id="{EC00042F-B1AF-F915-7919-4B0BFF50C1FA}"/>
              </a:ext>
            </a:extLst>
          </p:cNvPr>
          <p:cNvGrpSpPr/>
          <p:nvPr/>
        </p:nvGrpSpPr>
        <p:grpSpPr>
          <a:xfrm>
            <a:off x="4168301" y="3802329"/>
            <a:ext cx="1026795" cy="371475"/>
            <a:chOff x="4168301" y="3802329"/>
            <a:chExt cx="1026795" cy="371475"/>
          </a:xfrm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5D6D165-13AF-5DFF-FE2A-8F28EBE59D40}"/>
                </a:ext>
              </a:extLst>
            </p:cNvPr>
            <p:cNvSpPr/>
            <p:nvPr/>
          </p:nvSpPr>
          <p:spPr>
            <a:xfrm>
              <a:off x="4211164" y="3843287"/>
              <a:ext cx="941070" cy="330517"/>
            </a:xfrm>
            <a:custGeom>
              <a:avLst/>
              <a:gdLst>
                <a:gd name="connsiteX0" fmla="*/ 0 w 941070"/>
                <a:gd name="connsiteY0" fmla="*/ 0 h 330517"/>
                <a:gd name="connsiteX1" fmla="*/ 941070 w 941070"/>
                <a:gd name="connsiteY1" fmla="*/ 0 h 330517"/>
                <a:gd name="connsiteX2" fmla="*/ 941070 w 941070"/>
                <a:gd name="connsiteY2" fmla="*/ 330518 h 330517"/>
                <a:gd name="connsiteX3" fmla="*/ 0 w 941070"/>
                <a:gd name="connsiteY3" fmla="*/ 330518 h 330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1070" h="330517">
                  <a:moveTo>
                    <a:pt x="0" y="0"/>
                  </a:moveTo>
                  <a:lnTo>
                    <a:pt x="941070" y="0"/>
                  </a:lnTo>
                  <a:lnTo>
                    <a:pt x="941070" y="330518"/>
                  </a:lnTo>
                  <a:lnTo>
                    <a:pt x="0" y="330518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29DC849-A50F-6437-5AA0-7B5DC39955EF}"/>
                </a:ext>
              </a:extLst>
            </p:cNvPr>
            <p:cNvSpPr txBox="1"/>
            <p:nvPr/>
          </p:nvSpPr>
          <p:spPr>
            <a:xfrm>
              <a:off x="4189418" y="3766954"/>
              <a:ext cx="97345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PWD registered with 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967989C2-D810-2547-608E-D3C8435C753A}"/>
                </a:ext>
              </a:extLst>
            </p:cNvPr>
            <p:cNvSpPr txBox="1"/>
            <p:nvPr/>
          </p:nvSpPr>
          <p:spPr>
            <a:xfrm>
              <a:off x="4143698" y="3881254"/>
              <a:ext cx="1059179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the village government</a:t>
              </a: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63C1B09-58C4-4A42-5882-3B0B5064C699}"/>
                </a:ext>
              </a:extLst>
            </p:cNvPr>
            <p:cNvSpPr/>
            <p:nvPr/>
          </p:nvSpPr>
          <p:spPr>
            <a:xfrm>
              <a:off x="4168301" y="3802329"/>
              <a:ext cx="1026795" cy="285750"/>
            </a:xfrm>
            <a:custGeom>
              <a:avLst/>
              <a:gdLst>
                <a:gd name="connsiteX0" fmla="*/ 0 w 1026795"/>
                <a:gd name="connsiteY0" fmla="*/ 0 h 285750"/>
                <a:gd name="connsiteX1" fmla="*/ 1026795 w 1026795"/>
                <a:gd name="connsiteY1" fmla="*/ 0 h 285750"/>
                <a:gd name="connsiteX2" fmla="*/ 1026795 w 1026795"/>
                <a:gd name="connsiteY2" fmla="*/ 285750 h 285750"/>
                <a:gd name="connsiteX3" fmla="*/ 0 w 1026795"/>
                <a:gd name="connsiteY3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6795" h="285750">
                  <a:moveTo>
                    <a:pt x="0" y="0"/>
                  </a:moveTo>
                  <a:lnTo>
                    <a:pt x="1026795" y="0"/>
                  </a:lnTo>
                  <a:lnTo>
                    <a:pt x="1026795" y="285750"/>
                  </a:lnTo>
                  <a:lnTo>
                    <a:pt x="0" y="28575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8" name="Graphic 17">
            <a:extLst>
              <a:ext uri="{FF2B5EF4-FFF2-40B4-BE49-F238E27FC236}">
                <a16:creationId xmlns:a16="http://schemas.microsoft.com/office/drawing/2014/main" id="{A34560C1-4861-97D5-AF15-6A2CD3DB581A}"/>
              </a:ext>
            </a:extLst>
          </p:cNvPr>
          <p:cNvGrpSpPr/>
          <p:nvPr/>
        </p:nvGrpSpPr>
        <p:grpSpPr>
          <a:xfrm>
            <a:off x="4221857" y="4328993"/>
            <a:ext cx="941070" cy="482945"/>
            <a:chOff x="4221857" y="4328993"/>
            <a:chExt cx="941070" cy="482945"/>
          </a:xfrm>
        </p:grpSpPr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508DF69-91D1-E284-7C65-6F8C6959965A}"/>
                </a:ext>
              </a:extLst>
            </p:cNvPr>
            <p:cNvSpPr/>
            <p:nvPr/>
          </p:nvSpPr>
          <p:spPr>
            <a:xfrm>
              <a:off x="4224715" y="4359501"/>
              <a:ext cx="936307" cy="446722"/>
            </a:xfrm>
            <a:custGeom>
              <a:avLst/>
              <a:gdLst>
                <a:gd name="connsiteX0" fmla="*/ 0 w 936307"/>
                <a:gd name="connsiteY0" fmla="*/ 0 h 446722"/>
                <a:gd name="connsiteX1" fmla="*/ 936308 w 936307"/>
                <a:gd name="connsiteY1" fmla="*/ 0 h 446722"/>
                <a:gd name="connsiteX2" fmla="*/ 936308 w 936307"/>
                <a:gd name="connsiteY2" fmla="*/ 446723 h 446722"/>
                <a:gd name="connsiteX3" fmla="*/ 0 w 936307"/>
                <a:gd name="connsiteY3" fmla="*/ 446723 h 44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6307" h="446722">
                  <a:moveTo>
                    <a:pt x="0" y="0"/>
                  </a:moveTo>
                  <a:lnTo>
                    <a:pt x="936308" y="0"/>
                  </a:lnTo>
                  <a:lnTo>
                    <a:pt x="936308" y="446723"/>
                  </a:lnTo>
                  <a:lnTo>
                    <a:pt x="0" y="446723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5C7E7DF8-3FB5-DB6C-B0A6-5DF189A541A2}"/>
                </a:ext>
              </a:extLst>
            </p:cNvPr>
            <p:cNvSpPr txBox="1"/>
            <p:nvPr/>
          </p:nvSpPr>
          <p:spPr>
            <a:xfrm>
              <a:off x="4196142" y="4283273"/>
              <a:ext cx="98298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PWD data entered in 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D5AAA550-5A66-3C00-999B-A840CE374B6D}"/>
                </a:ext>
              </a:extLst>
            </p:cNvPr>
            <p:cNvSpPr txBox="1"/>
            <p:nvPr/>
          </p:nvSpPr>
          <p:spPr>
            <a:xfrm>
              <a:off x="4187570" y="4397573"/>
              <a:ext cx="1002029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the social service and 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7868389-8902-AD0A-E582-F096E4CAE8CE}"/>
                </a:ext>
              </a:extLst>
            </p:cNvPr>
            <p:cNvSpPr txBox="1"/>
            <p:nvPr/>
          </p:nvSpPr>
          <p:spPr>
            <a:xfrm>
              <a:off x="4233290" y="4511873"/>
              <a:ext cx="90678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health office of the 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ADC0403-565A-0BC3-A26B-383BFC978689}"/>
                </a:ext>
              </a:extLst>
            </p:cNvPr>
            <p:cNvSpPr txBox="1"/>
            <p:nvPr/>
          </p:nvSpPr>
          <p:spPr>
            <a:xfrm>
              <a:off x="4462842" y="4626173"/>
              <a:ext cx="45910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District </a:t>
              </a: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329B13B-7C2A-90D6-6702-75CA18D05C63}"/>
                </a:ext>
              </a:extLst>
            </p:cNvPr>
            <p:cNvSpPr/>
            <p:nvPr/>
          </p:nvSpPr>
          <p:spPr>
            <a:xfrm>
              <a:off x="4221857" y="4342356"/>
              <a:ext cx="941070" cy="469582"/>
            </a:xfrm>
            <a:custGeom>
              <a:avLst/>
              <a:gdLst>
                <a:gd name="connsiteX0" fmla="*/ 0 w 941070"/>
                <a:gd name="connsiteY0" fmla="*/ 0 h 469582"/>
                <a:gd name="connsiteX1" fmla="*/ 941070 w 941070"/>
                <a:gd name="connsiteY1" fmla="*/ 0 h 469582"/>
                <a:gd name="connsiteX2" fmla="*/ 941070 w 941070"/>
                <a:gd name="connsiteY2" fmla="*/ 469583 h 469582"/>
                <a:gd name="connsiteX3" fmla="*/ 0 w 941070"/>
                <a:gd name="connsiteY3" fmla="*/ 469583 h 46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1070" h="469582">
                  <a:moveTo>
                    <a:pt x="0" y="0"/>
                  </a:moveTo>
                  <a:lnTo>
                    <a:pt x="941070" y="0"/>
                  </a:lnTo>
                  <a:lnTo>
                    <a:pt x="941070" y="469583"/>
                  </a:lnTo>
                  <a:lnTo>
                    <a:pt x="0" y="469583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5" name="Graphic 19">
            <a:extLst>
              <a:ext uri="{FF2B5EF4-FFF2-40B4-BE49-F238E27FC236}">
                <a16:creationId xmlns:a16="http://schemas.microsoft.com/office/drawing/2014/main" id="{FC38AD09-71D2-0B1E-22E1-5C9C4772D9F4}"/>
              </a:ext>
            </a:extLst>
          </p:cNvPr>
          <p:cNvGrpSpPr/>
          <p:nvPr/>
        </p:nvGrpSpPr>
        <p:grpSpPr>
          <a:xfrm>
            <a:off x="4268315" y="4977633"/>
            <a:ext cx="855345" cy="409575"/>
            <a:chOff x="4268315" y="4977633"/>
            <a:chExt cx="855345" cy="409575"/>
          </a:xfrm>
        </p:grpSpPr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AAD892D-F914-79C8-5ECB-409F14AE94A3}"/>
                </a:ext>
              </a:extLst>
            </p:cNvPr>
            <p:cNvSpPr/>
            <p:nvPr/>
          </p:nvSpPr>
          <p:spPr>
            <a:xfrm>
              <a:off x="4277840" y="5019543"/>
              <a:ext cx="836295" cy="338137"/>
            </a:xfrm>
            <a:custGeom>
              <a:avLst/>
              <a:gdLst>
                <a:gd name="connsiteX0" fmla="*/ 0 w 836295"/>
                <a:gd name="connsiteY0" fmla="*/ 0 h 338137"/>
                <a:gd name="connsiteX1" fmla="*/ 836295 w 836295"/>
                <a:gd name="connsiteY1" fmla="*/ 0 h 338137"/>
                <a:gd name="connsiteX2" fmla="*/ 836295 w 836295"/>
                <a:gd name="connsiteY2" fmla="*/ 338138 h 338137"/>
                <a:gd name="connsiteX3" fmla="*/ 0 w 836295"/>
                <a:gd name="connsiteY3" fmla="*/ 338138 h 338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6295" h="338137">
                  <a:moveTo>
                    <a:pt x="0" y="0"/>
                  </a:moveTo>
                  <a:lnTo>
                    <a:pt x="836295" y="0"/>
                  </a:lnTo>
                  <a:lnTo>
                    <a:pt x="836295" y="338138"/>
                  </a:lnTo>
                  <a:lnTo>
                    <a:pt x="0" y="338138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EF92D4E6-D46C-F251-E8EC-ACD843DD262C}"/>
                </a:ext>
              </a:extLst>
            </p:cNvPr>
            <p:cNvSpPr txBox="1"/>
            <p:nvPr/>
          </p:nvSpPr>
          <p:spPr>
            <a:xfrm>
              <a:off x="4341735" y="4942892"/>
              <a:ext cx="71628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PWD become 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9F077C0-569D-6C3F-DA6A-1B972CD8A93B}"/>
                </a:ext>
              </a:extLst>
            </p:cNvPr>
            <p:cNvSpPr txBox="1"/>
            <p:nvPr/>
          </p:nvSpPr>
          <p:spPr>
            <a:xfrm>
              <a:off x="4217910" y="5057192"/>
              <a:ext cx="94488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beneficiaries of PKH 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A0456950-F277-6568-DE0F-1D48A07EF00D}"/>
                </a:ext>
              </a:extLst>
            </p:cNvPr>
            <p:cNvSpPr txBox="1"/>
            <p:nvPr/>
          </p:nvSpPr>
          <p:spPr>
            <a:xfrm>
              <a:off x="4366500" y="5171492"/>
              <a:ext cx="649604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 dirty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card and KIS</a:t>
              </a: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C5F6EBD-F1DF-B402-779A-F5615A6B625F}"/>
                </a:ext>
              </a:extLst>
            </p:cNvPr>
            <p:cNvSpPr/>
            <p:nvPr/>
          </p:nvSpPr>
          <p:spPr>
            <a:xfrm>
              <a:off x="4268315" y="4977633"/>
              <a:ext cx="855345" cy="409575"/>
            </a:xfrm>
            <a:custGeom>
              <a:avLst/>
              <a:gdLst>
                <a:gd name="connsiteX0" fmla="*/ 0 w 855345"/>
                <a:gd name="connsiteY0" fmla="*/ 0 h 409575"/>
                <a:gd name="connsiteX1" fmla="*/ 855345 w 855345"/>
                <a:gd name="connsiteY1" fmla="*/ 0 h 409575"/>
                <a:gd name="connsiteX2" fmla="*/ 855345 w 855345"/>
                <a:gd name="connsiteY2" fmla="*/ 409575 h 409575"/>
                <a:gd name="connsiteX3" fmla="*/ 0 w 855345"/>
                <a:gd name="connsiteY3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345" h="409575">
                  <a:moveTo>
                    <a:pt x="0" y="0"/>
                  </a:moveTo>
                  <a:lnTo>
                    <a:pt x="855345" y="0"/>
                  </a:lnTo>
                  <a:lnTo>
                    <a:pt x="855345" y="409575"/>
                  </a:lnTo>
                  <a:lnTo>
                    <a:pt x="0" y="409575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1" name="Graphic 21">
            <a:extLst>
              <a:ext uri="{FF2B5EF4-FFF2-40B4-BE49-F238E27FC236}">
                <a16:creationId xmlns:a16="http://schemas.microsoft.com/office/drawing/2014/main" id="{931AF803-1D21-9718-1C1C-0FF4BECE684F}"/>
              </a:ext>
            </a:extLst>
          </p:cNvPr>
          <p:cNvGrpSpPr/>
          <p:nvPr/>
        </p:nvGrpSpPr>
        <p:grpSpPr>
          <a:xfrm>
            <a:off x="2921778" y="5621203"/>
            <a:ext cx="1021080" cy="310515"/>
            <a:chOff x="2921778" y="5621203"/>
            <a:chExt cx="1021080" cy="310515"/>
          </a:xfrm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7938769-954D-F010-E771-E703F8F20ECC}"/>
                </a:ext>
              </a:extLst>
            </p:cNvPr>
            <p:cNvSpPr/>
            <p:nvPr/>
          </p:nvSpPr>
          <p:spPr>
            <a:xfrm>
              <a:off x="2958926" y="5673591"/>
              <a:ext cx="939165" cy="217170"/>
            </a:xfrm>
            <a:custGeom>
              <a:avLst/>
              <a:gdLst>
                <a:gd name="connsiteX0" fmla="*/ 0 w 939165"/>
                <a:gd name="connsiteY0" fmla="*/ 0 h 217170"/>
                <a:gd name="connsiteX1" fmla="*/ 939165 w 939165"/>
                <a:gd name="connsiteY1" fmla="*/ 0 h 217170"/>
                <a:gd name="connsiteX2" fmla="*/ 939165 w 939165"/>
                <a:gd name="connsiteY2" fmla="*/ 217170 h 217170"/>
                <a:gd name="connsiteX3" fmla="*/ 0 w 939165"/>
                <a:gd name="connsiteY3" fmla="*/ 217170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9165" h="217170">
                  <a:moveTo>
                    <a:pt x="0" y="0"/>
                  </a:moveTo>
                  <a:lnTo>
                    <a:pt x="939165" y="0"/>
                  </a:lnTo>
                  <a:lnTo>
                    <a:pt x="939165" y="217170"/>
                  </a:lnTo>
                  <a:lnTo>
                    <a:pt x="0" y="21717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6C63432-1A77-CE2E-E93B-02B19F89E8E0}"/>
                </a:ext>
              </a:extLst>
            </p:cNvPr>
            <p:cNvSpPr txBox="1"/>
            <p:nvPr/>
          </p:nvSpPr>
          <p:spPr>
            <a:xfrm>
              <a:off x="2885823" y="5597578"/>
              <a:ext cx="107823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There is health services 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FE82E27-DA8A-A39C-7CB7-417CAF900D7B}"/>
                </a:ext>
              </a:extLst>
            </p:cNvPr>
            <p:cNvSpPr txBox="1"/>
            <p:nvPr/>
          </p:nvSpPr>
          <p:spPr>
            <a:xfrm>
              <a:off x="3173478" y="5711878"/>
              <a:ext cx="497204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for PWD</a:t>
              </a: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59CC1A0-A87F-CDC4-BF24-259F50C32A63}"/>
                </a:ext>
              </a:extLst>
            </p:cNvPr>
            <p:cNvSpPr/>
            <p:nvPr/>
          </p:nvSpPr>
          <p:spPr>
            <a:xfrm>
              <a:off x="2921778" y="5621203"/>
              <a:ext cx="1021080" cy="310515"/>
            </a:xfrm>
            <a:custGeom>
              <a:avLst/>
              <a:gdLst>
                <a:gd name="connsiteX0" fmla="*/ 0 w 1021080"/>
                <a:gd name="connsiteY0" fmla="*/ 0 h 310515"/>
                <a:gd name="connsiteX1" fmla="*/ 1021080 w 1021080"/>
                <a:gd name="connsiteY1" fmla="*/ 0 h 310515"/>
                <a:gd name="connsiteX2" fmla="*/ 1021080 w 1021080"/>
                <a:gd name="connsiteY2" fmla="*/ 310515 h 310515"/>
                <a:gd name="connsiteX3" fmla="*/ 0 w 1021080"/>
                <a:gd name="connsiteY3" fmla="*/ 310515 h 31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1080" h="310515">
                  <a:moveTo>
                    <a:pt x="0" y="0"/>
                  </a:moveTo>
                  <a:lnTo>
                    <a:pt x="1021080" y="0"/>
                  </a:lnTo>
                  <a:lnTo>
                    <a:pt x="1021080" y="310515"/>
                  </a:lnTo>
                  <a:lnTo>
                    <a:pt x="0" y="310515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6" name="Graphic 23">
            <a:extLst>
              <a:ext uri="{FF2B5EF4-FFF2-40B4-BE49-F238E27FC236}">
                <a16:creationId xmlns:a16="http://schemas.microsoft.com/office/drawing/2014/main" id="{A964AAB2-A414-E81C-5A2B-910141D10237}"/>
              </a:ext>
            </a:extLst>
          </p:cNvPr>
          <p:cNvGrpSpPr/>
          <p:nvPr/>
        </p:nvGrpSpPr>
        <p:grpSpPr>
          <a:xfrm>
            <a:off x="2921778" y="6100762"/>
            <a:ext cx="1021080" cy="310515"/>
            <a:chOff x="2921778" y="6100762"/>
            <a:chExt cx="1021080" cy="310515"/>
          </a:xfrm>
        </p:grpSpPr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DDF81BD-26CB-623C-91BB-FE7A208249AC}"/>
                </a:ext>
              </a:extLst>
            </p:cNvPr>
            <p:cNvSpPr/>
            <p:nvPr/>
          </p:nvSpPr>
          <p:spPr>
            <a:xfrm>
              <a:off x="2922731" y="6153150"/>
              <a:ext cx="1001077" cy="217170"/>
            </a:xfrm>
            <a:custGeom>
              <a:avLst/>
              <a:gdLst>
                <a:gd name="connsiteX0" fmla="*/ 0 w 1001077"/>
                <a:gd name="connsiteY0" fmla="*/ 0 h 217170"/>
                <a:gd name="connsiteX1" fmla="*/ 1001078 w 1001077"/>
                <a:gd name="connsiteY1" fmla="*/ 0 h 217170"/>
                <a:gd name="connsiteX2" fmla="*/ 1001078 w 1001077"/>
                <a:gd name="connsiteY2" fmla="*/ 217170 h 217170"/>
                <a:gd name="connsiteX3" fmla="*/ 0 w 1001077"/>
                <a:gd name="connsiteY3" fmla="*/ 217170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077" h="217170">
                  <a:moveTo>
                    <a:pt x="0" y="0"/>
                  </a:moveTo>
                  <a:lnTo>
                    <a:pt x="1001078" y="0"/>
                  </a:lnTo>
                  <a:lnTo>
                    <a:pt x="1001078" y="217170"/>
                  </a:lnTo>
                  <a:lnTo>
                    <a:pt x="0" y="21717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D2C9C3C7-0185-A839-E55F-FD95944BE834}"/>
                </a:ext>
              </a:extLst>
            </p:cNvPr>
            <p:cNvSpPr txBox="1"/>
            <p:nvPr/>
          </p:nvSpPr>
          <p:spPr>
            <a:xfrm>
              <a:off x="2839129" y="6077133"/>
              <a:ext cx="115443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PWD access to the health 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3FB0A30-F3C3-B0C7-B3BE-8A9C5C3D7336}"/>
                </a:ext>
              </a:extLst>
            </p:cNvPr>
            <p:cNvSpPr txBox="1"/>
            <p:nvPr/>
          </p:nvSpPr>
          <p:spPr>
            <a:xfrm>
              <a:off x="2954381" y="6191433"/>
              <a:ext cx="925829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center (puskesmas)</a:t>
              </a: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C18B96A-B3B3-CE36-B4A2-C5866A4C3CBD}"/>
                </a:ext>
              </a:extLst>
            </p:cNvPr>
            <p:cNvSpPr/>
            <p:nvPr/>
          </p:nvSpPr>
          <p:spPr>
            <a:xfrm>
              <a:off x="2921778" y="6100762"/>
              <a:ext cx="1021080" cy="310515"/>
            </a:xfrm>
            <a:custGeom>
              <a:avLst/>
              <a:gdLst>
                <a:gd name="connsiteX0" fmla="*/ 0 w 1021080"/>
                <a:gd name="connsiteY0" fmla="*/ 0 h 310515"/>
                <a:gd name="connsiteX1" fmla="*/ 1021080 w 1021080"/>
                <a:gd name="connsiteY1" fmla="*/ 0 h 310515"/>
                <a:gd name="connsiteX2" fmla="*/ 1021080 w 1021080"/>
                <a:gd name="connsiteY2" fmla="*/ 310515 h 310515"/>
                <a:gd name="connsiteX3" fmla="*/ 0 w 1021080"/>
                <a:gd name="connsiteY3" fmla="*/ 310515 h 31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1080" h="310515">
                  <a:moveTo>
                    <a:pt x="0" y="0"/>
                  </a:moveTo>
                  <a:lnTo>
                    <a:pt x="1021080" y="0"/>
                  </a:lnTo>
                  <a:lnTo>
                    <a:pt x="1021080" y="310515"/>
                  </a:lnTo>
                  <a:lnTo>
                    <a:pt x="0" y="310515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1" name="Graphic 25">
            <a:extLst>
              <a:ext uri="{FF2B5EF4-FFF2-40B4-BE49-F238E27FC236}">
                <a16:creationId xmlns:a16="http://schemas.microsoft.com/office/drawing/2014/main" id="{B856DCF8-D4DA-3CB6-C63A-FE443BE24404}"/>
              </a:ext>
            </a:extLst>
          </p:cNvPr>
          <p:cNvGrpSpPr/>
          <p:nvPr/>
        </p:nvGrpSpPr>
        <p:grpSpPr>
          <a:xfrm>
            <a:off x="2800407" y="6582057"/>
            <a:ext cx="1259468" cy="1259468"/>
            <a:chOff x="2800407" y="6582057"/>
            <a:chExt cx="1259468" cy="1259468"/>
          </a:xfrm>
        </p:grpSpPr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2741118-FE99-124A-62C2-C1CAC6F9C8E6}"/>
                </a:ext>
              </a:extLst>
            </p:cNvPr>
            <p:cNvSpPr/>
            <p:nvPr/>
          </p:nvSpPr>
          <p:spPr>
            <a:xfrm>
              <a:off x="3001788" y="6991801"/>
              <a:ext cx="836294" cy="452437"/>
            </a:xfrm>
            <a:custGeom>
              <a:avLst/>
              <a:gdLst>
                <a:gd name="connsiteX0" fmla="*/ 0 w 836294"/>
                <a:gd name="connsiteY0" fmla="*/ 0 h 452437"/>
                <a:gd name="connsiteX1" fmla="*/ 836295 w 836294"/>
                <a:gd name="connsiteY1" fmla="*/ 0 h 452437"/>
                <a:gd name="connsiteX2" fmla="*/ 836295 w 836294"/>
                <a:gd name="connsiteY2" fmla="*/ 452437 h 452437"/>
                <a:gd name="connsiteX3" fmla="*/ 0 w 836294"/>
                <a:gd name="connsiteY3" fmla="*/ 452437 h 452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6294" h="452437">
                  <a:moveTo>
                    <a:pt x="0" y="0"/>
                  </a:moveTo>
                  <a:lnTo>
                    <a:pt x="836295" y="0"/>
                  </a:lnTo>
                  <a:lnTo>
                    <a:pt x="836295" y="452437"/>
                  </a:lnTo>
                  <a:lnTo>
                    <a:pt x="0" y="452437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411F87D-25D2-6888-D904-660EE94A2832}"/>
                </a:ext>
              </a:extLst>
            </p:cNvPr>
            <p:cNvSpPr txBox="1"/>
            <p:nvPr/>
          </p:nvSpPr>
          <p:spPr>
            <a:xfrm>
              <a:off x="2921211" y="6915078"/>
              <a:ext cx="99250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Availability of mobile 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5AA8D12-15E3-EB40-3410-F0A1A6B7BC38}"/>
                </a:ext>
              </a:extLst>
            </p:cNvPr>
            <p:cNvSpPr txBox="1"/>
            <p:nvPr/>
          </p:nvSpPr>
          <p:spPr>
            <a:xfrm>
              <a:off x="3040274" y="7029378"/>
              <a:ext cx="76390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health services 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67AC088-68DF-04B2-2510-526620B83DB1}"/>
                </a:ext>
              </a:extLst>
            </p:cNvPr>
            <p:cNvSpPr txBox="1"/>
            <p:nvPr/>
          </p:nvSpPr>
          <p:spPr>
            <a:xfrm>
              <a:off x="3016461" y="7143678"/>
              <a:ext cx="80200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around the area 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4BFB0229-AF86-18EE-844C-A719B2B323A9}"/>
                </a:ext>
              </a:extLst>
            </p:cNvPr>
            <p:cNvSpPr txBox="1"/>
            <p:nvPr/>
          </p:nvSpPr>
          <p:spPr>
            <a:xfrm>
              <a:off x="3020271" y="7257978"/>
              <a:ext cx="78295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where PWD live</a:t>
              </a: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E77D576-2D9B-F0D6-BF69-1EACE9BAE26D}"/>
                </a:ext>
              </a:extLst>
            </p:cNvPr>
            <p:cNvSpPr/>
            <p:nvPr/>
          </p:nvSpPr>
          <p:spPr>
            <a:xfrm rot="-2700000">
              <a:off x="2984852" y="6766502"/>
              <a:ext cx="890578" cy="890578"/>
            </a:xfrm>
            <a:custGeom>
              <a:avLst/>
              <a:gdLst>
                <a:gd name="connsiteX0" fmla="*/ 0 w 890578"/>
                <a:gd name="connsiteY0" fmla="*/ 0 h 890578"/>
                <a:gd name="connsiteX1" fmla="*/ 890579 w 890578"/>
                <a:gd name="connsiteY1" fmla="*/ 0 h 890578"/>
                <a:gd name="connsiteX2" fmla="*/ 890579 w 890578"/>
                <a:gd name="connsiteY2" fmla="*/ 890579 h 890578"/>
                <a:gd name="connsiteX3" fmla="*/ 0 w 890578"/>
                <a:gd name="connsiteY3" fmla="*/ 890579 h 890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578" h="890578">
                  <a:moveTo>
                    <a:pt x="0" y="0"/>
                  </a:moveTo>
                  <a:lnTo>
                    <a:pt x="890579" y="0"/>
                  </a:lnTo>
                  <a:lnTo>
                    <a:pt x="890579" y="890579"/>
                  </a:lnTo>
                  <a:lnTo>
                    <a:pt x="0" y="890579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4" name="Graphic 27">
            <a:extLst>
              <a:ext uri="{FF2B5EF4-FFF2-40B4-BE49-F238E27FC236}">
                <a16:creationId xmlns:a16="http://schemas.microsoft.com/office/drawing/2014/main" id="{7A71B32E-80C3-0ED1-634F-312B92FB07D2}"/>
              </a:ext>
            </a:extLst>
          </p:cNvPr>
          <p:cNvGrpSpPr/>
          <p:nvPr/>
        </p:nvGrpSpPr>
        <p:grpSpPr>
          <a:xfrm>
            <a:off x="1640815" y="6958072"/>
            <a:ext cx="868680" cy="494738"/>
            <a:chOff x="1640815" y="6958072"/>
            <a:chExt cx="868680" cy="494738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668D914-BFB7-ACB7-CC17-CBE99C7D7909}"/>
                </a:ext>
              </a:extLst>
            </p:cNvPr>
            <p:cNvSpPr/>
            <p:nvPr/>
          </p:nvSpPr>
          <p:spPr>
            <a:xfrm>
              <a:off x="1652245" y="6988944"/>
              <a:ext cx="844867" cy="463867"/>
            </a:xfrm>
            <a:custGeom>
              <a:avLst/>
              <a:gdLst>
                <a:gd name="connsiteX0" fmla="*/ 0 w 844867"/>
                <a:gd name="connsiteY0" fmla="*/ 0 h 463867"/>
                <a:gd name="connsiteX1" fmla="*/ 844868 w 844867"/>
                <a:gd name="connsiteY1" fmla="*/ 0 h 463867"/>
                <a:gd name="connsiteX2" fmla="*/ 844868 w 844867"/>
                <a:gd name="connsiteY2" fmla="*/ 463868 h 463867"/>
                <a:gd name="connsiteX3" fmla="*/ 0 w 844867"/>
                <a:gd name="connsiteY3" fmla="*/ 463868 h 46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867" h="463867">
                  <a:moveTo>
                    <a:pt x="0" y="0"/>
                  </a:moveTo>
                  <a:lnTo>
                    <a:pt x="844868" y="0"/>
                  </a:lnTo>
                  <a:lnTo>
                    <a:pt x="844868" y="463868"/>
                  </a:lnTo>
                  <a:lnTo>
                    <a:pt x="0" y="463868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81385DA-2460-31F4-0FD7-1AB2D41FEE76}"/>
                </a:ext>
              </a:extLst>
            </p:cNvPr>
            <p:cNvSpPr txBox="1"/>
            <p:nvPr/>
          </p:nvSpPr>
          <p:spPr>
            <a:xfrm>
              <a:off x="1624983" y="6912352"/>
              <a:ext cx="89725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Absence of mobile 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763976E-CB37-CA27-E9A9-B34EF08E5CCE}"/>
                </a:ext>
              </a:extLst>
            </p:cNvPr>
            <p:cNvSpPr txBox="1"/>
            <p:nvPr/>
          </p:nvSpPr>
          <p:spPr>
            <a:xfrm>
              <a:off x="1630698" y="7026652"/>
              <a:ext cx="887729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health service and </a:t>
              </a: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8A5CFB1D-3DFA-B7C6-C82E-3D74B1D3A3C6}"/>
                </a:ext>
              </a:extLst>
            </p:cNvPr>
            <p:cNvSpPr txBox="1"/>
            <p:nvPr/>
          </p:nvSpPr>
          <p:spPr>
            <a:xfrm>
              <a:off x="1612601" y="7140952"/>
              <a:ext cx="916304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health assistant for </a:t>
              </a:r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59852FE1-F0FB-E863-B3EC-A1CB6612FA17}"/>
                </a:ext>
              </a:extLst>
            </p:cNvPr>
            <p:cNvSpPr txBox="1"/>
            <p:nvPr/>
          </p:nvSpPr>
          <p:spPr>
            <a:xfrm>
              <a:off x="1868824" y="7255252"/>
              <a:ext cx="411479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PWDs</a:t>
              </a: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E4C9FF7-5D67-E25E-2C28-F8AE00C0B40F}"/>
                </a:ext>
              </a:extLst>
            </p:cNvPr>
            <p:cNvSpPr/>
            <p:nvPr/>
          </p:nvSpPr>
          <p:spPr>
            <a:xfrm>
              <a:off x="1640815" y="6983229"/>
              <a:ext cx="868680" cy="462914"/>
            </a:xfrm>
            <a:custGeom>
              <a:avLst/>
              <a:gdLst>
                <a:gd name="connsiteX0" fmla="*/ 0 w 868680"/>
                <a:gd name="connsiteY0" fmla="*/ 0 h 462914"/>
                <a:gd name="connsiteX1" fmla="*/ 868680 w 868680"/>
                <a:gd name="connsiteY1" fmla="*/ 0 h 462914"/>
                <a:gd name="connsiteX2" fmla="*/ 868680 w 868680"/>
                <a:gd name="connsiteY2" fmla="*/ 462915 h 462914"/>
                <a:gd name="connsiteX3" fmla="*/ 0 w 868680"/>
                <a:gd name="connsiteY3" fmla="*/ 462915 h 46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8680" h="462914">
                  <a:moveTo>
                    <a:pt x="0" y="0"/>
                  </a:moveTo>
                  <a:lnTo>
                    <a:pt x="868680" y="0"/>
                  </a:lnTo>
                  <a:lnTo>
                    <a:pt x="868680" y="462915"/>
                  </a:lnTo>
                  <a:lnTo>
                    <a:pt x="0" y="462915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1" name="Graphic 29">
            <a:extLst>
              <a:ext uri="{FF2B5EF4-FFF2-40B4-BE49-F238E27FC236}">
                <a16:creationId xmlns:a16="http://schemas.microsoft.com/office/drawing/2014/main" id="{1E7DB962-A222-530A-39D2-CD1F8B1624B3}"/>
              </a:ext>
            </a:extLst>
          </p:cNvPr>
          <p:cNvGrpSpPr/>
          <p:nvPr/>
        </p:nvGrpSpPr>
        <p:grpSpPr>
          <a:xfrm>
            <a:off x="1324440" y="7707580"/>
            <a:ext cx="1462087" cy="598169"/>
            <a:chOff x="1324440" y="7707580"/>
            <a:chExt cx="1462087" cy="598169"/>
          </a:xfrm>
        </p:grpSpPr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9846D90-D24D-7BEA-6843-66820F9ACA2F}"/>
                </a:ext>
              </a:extLst>
            </p:cNvPr>
            <p:cNvSpPr/>
            <p:nvPr/>
          </p:nvSpPr>
          <p:spPr>
            <a:xfrm>
              <a:off x="1450170" y="7792353"/>
              <a:ext cx="1133475" cy="428625"/>
            </a:xfrm>
            <a:custGeom>
              <a:avLst/>
              <a:gdLst>
                <a:gd name="connsiteX0" fmla="*/ 0 w 1133475"/>
                <a:gd name="connsiteY0" fmla="*/ 0 h 428625"/>
                <a:gd name="connsiteX1" fmla="*/ 1133475 w 1133475"/>
                <a:gd name="connsiteY1" fmla="*/ 0 h 428625"/>
                <a:gd name="connsiteX2" fmla="*/ 1133475 w 1133475"/>
                <a:gd name="connsiteY2" fmla="*/ 428625 h 428625"/>
                <a:gd name="connsiteX3" fmla="*/ 0 w 1133475"/>
                <a:gd name="connsiteY3" fmla="*/ 42862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3475" h="428625">
                  <a:moveTo>
                    <a:pt x="0" y="0"/>
                  </a:moveTo>
                  <a:lnTo>
                    <a:pt x="1133475" y="0"/>
                  </a:lnTo>
                  <a:lnTo>
                    <a:pt x="1133475" y="428625"/>
                  </a:lnTo>
                  <a:lnTo>
                    <a:pt x="0" y="42862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05B68FB-D915-3E8C-9CC7-39170C71837A}"/>
                </a:ext>
              </a:extLst>
            </p:cNvPr>
            <p:cNvSpPr txBox="1"/>
            <p:nvPr/>
          </p:nvSpPr>
          <p:spPr>
            <a:xfrm>
              <a:off x="1461781" y="7716278"/>
              <a:ext cx="110680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Since YH has the KIS but 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BDD4387C-B206-39FE-F004-886BBAD79D58}"/>
                </a:ext>
              </a:extLst>
            </p:cNvPr>
            <p:cNvSpPr txBox="1"/>
            <p:nvPr/>
          </p:nvSpPr>
          <p:spPr>
            <a:xfrm>
              <a:off x="1447494" y="7830578"/>
              <a:ext cx="112585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cannot access the health 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1EE31AF4-AC4A-F26E-77CF-7B867A013771}"/>
                </a:ext>
              </a:extLst>
            </p:cNvPr>
            <p:cNvSpPr txBox="1"/>
            <p:nvPr/>
          </p:nvSpPr>
          <p:spPr>
            <a:xfrm>
              <a:off x="1415109" y="7944878"/>
              <a:ext cx="1202054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services, YH was unable to 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1B0D0D2-3EBA-AD31-142F-6992B864BC05}"/>
                </a:ext>
              </a:extLst>
            </p:cNvPr>
            <p:cNvSpPr txBox="1"/>
            <p:nvPr/>
          </p:nvSpPr>
          <p:spPr>
            <a:xfrm>
              <a:off x="1359864" y="8059178"/>
              <a:ext cx="126873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continue with the procedure.</a:t>
              </a: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593D5251-C5D2-8AFA-22E4-8BB97320AF22}"/>
                </a:ext>
              </a:extLst>
            </p:cNvPr>
            <p:cNvSpPr/>
            <p:nvPr/>
          </p:nvSpPr>
          <p:spPr>
            <a:xfrm>
              <a:off x="1324440" y="7707580"/>
              <a:ext cx="1462087" cy="598169"/>
            </a:xfrm>
            <a:custGeom>
              <a:avLst/>
              <a:gdLst>
                <a:gd name="connsiteX0" fmla="*/ 1211580 w 1462087"/>
                <a:gd name="connsiteY0" fmla="*/ 598170 h 598169"/>
                <a:gd name="connsiteX1" fmla="*/ 0 w 1462087"/>
                <a:gd name="connsiteY1" fmla="*/ 598170 h 598169"/>
                <a:gd name="connsiteX2" fmla="*/ 250508 w 1462087"/>
                <a:gd name="connsiteY2" fmla="*/ 0 h 598169"/>
                <a:gd name="connsiteX3" fmla="*/ 1462088 w 1462087"/>
                <a:gd name="connsiteY3" fmla="*/ 0 h 59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2087" h="598169">
                  <a:moveTo>
                    <a:pt x="1211580" y="598170"/>
                  </a:moveTo>
                  <a:lnTo>
                    <a:pt x="0" y="598170"/>
                  </a:lnTo>
                  <a:lnTo>
                    <a:pt x="250508" y="0"/>
                  </a:lnTo>
                  <a:lnTo>
                    <a:pt x="1462088" y="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8" name="Graphic 31">
            <a:extLst>
              <a:ext uri="{FF2B5EF4-FFF2-40B4-BE49-F238E27FC236}">
                <a16:creationId xmlns:a16="http://schemas.microsoft.com/office/drawing/2014/main" id="{338A3F9D-F354-C29F-1831-62AAB2CEB340}"/>
              </a:ext>
            </a:extLst>
          </p:cNvPr>
          <p:cNvGrpSpPr/>
          <p:nvPr/>
        </p:nvGrpSpPr>
        <p:grpSpPr>
          <a:xfrm>
            <a:off x="2878919" y="8144125"/>
            <a:ext cx="1101090" cy="521970"/>
            <a:chOff x="2878919" y="8144125"/>
            <a:chExt cx="1101090" cy="521970"/>
          </a:xfrm>
        </p:grpSpPr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27A21255-38E5-E49B-5E19-87064F642904}"/>
                </a:ext>
              </a:extLst>
            </p:cNvPr>
            <p:cNvSpPr/>
            <p:nvPr/>
          </p:nvSpPr>
          <p:spPr>
            <a:xfrm>
              <a:off x="3011317" y="8250805"/>
              <a:ext cx="836295" cy="307657"/>
            </a:xfrm>
            <a:custGeom>
              <a:avLst/>
              <a:gdLst>
                <a:gd name="connsiteX0" fmla="*/ 0 w 836295"/>
                <a:gd name="connsiteY0" fmla="*/ 0 h 307657"/>
                <a:gd name="connsiteX1" fmla="*/ 836295 w 836295"/>
                <a:gd name="connsiteY1" fmla="*/ 0 h 307657"/>
                <a:gd name="connsiteX2" fmla="*/ 836295 w 836295"/>
                <a:gd name="connsiteY2" fmla="*/ 307658 h 307657"/>
                <a:gd name="connsiteX3" fmla="*/ 0 w 836295"/>
                <a:gd name="connsiteY3" fmla="*/ 307658 h 30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6295" h="307657">
                  <a:moveTo>
                    <a:pt x="0" y="0"/>
                  </a:moveTo>
                  <a:lnTo>
                    <a:pt x="836295" y="0"/>
                  </a:lnTo>
                  <a:lnTo>
                    <a:pt x="836295" y="307658"/>
                  </a:lnTo>
                  <a:lnTo>
                    <a:pt x="0" y="307658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6D79F6A4-74AA-6602-39EC-B5386AFEE5AA}"/>
                </a:ext>
              </a:extLst>
            </p:cNvPr>
            <p:cNvSpPr txBox="1"/>
            <p:nvPr/>
          </p:nvSpPr>
          <p:spPr>
            <a:xfrm>
              <a:off x="2995926" y="8174384"/>
              <a:ext cx="87820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PWD get therapy, 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7B4946D-8E38-72B1-1A30-55D0B0B9DD84}"/>
                </a:ext>
              </a:extLst>
            </p:cNvPr>
            <p:cNvSpPr txBox="1"/>
            <p:nvPr/>
          </p:nvSpPr>
          <p:spPr>
            <a:xfrm>
              <a:off x="2961636" y="8288684"/>
              <a:ext cx="944880" cy="215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surgery, treatment, 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E63815CE-8F21-B598-ED8A-8AB2448DAC52}"/>
                </a:ext>
              </a:extLst>
            </p:cNvPr>
            <p:cNvSpPr txBox="1"/>
            <p:nvPr/>
          </p:nvSpPr>
          <p:spPr>
            <a:xfrm>
              <a:off x="2966399" y="8402984"/>
              <a:ext cx="90678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and health services</a:t>
              </a: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236A96-DC4B-DBC7-C078-5B5EB75315A5}"/>
                </a:ext>
              </a:extLst>
            </p:cNvPr>
            <p:cNvSpPr/>
            <p:nvPr/>
          </p:nvSpPr>
          <p:spPr>
            <a:xfrm>
              <a:off x="2878919" y="8144125"/>
              <a:ext cx="1101090" cy="521970"/>
            </a:xfrm>
            <a:custGeom>
              <a:avLst/>
              <a:gdLst>
                <a:gd name="connsiteX0" fmla="*/ 1101090 w 1101090"/>
                <a:gd name="connsiteY0" fmla="*/ 260985 h 521970"/>
                <a:gd name="connsiteX1" fmla="*/ 550545 w 1101090"/>
                <a:gd name="connsiteY1" fmla="*/ 521970 h 521970"/>
                <a:gd name="connsiteX2" fmla="*/ 0 w 1101090"/>
                <a:gd name="connsiteY2" fmla="*/ 260985 h 521970"/>
                <a:gd name="connsiteX3" fmla="*/ 550545 w 1101090"/>
                <a:gd name="connsiteY3" fmla="*/ 0 h 521970"/>
                <a:gd name="connsiteX4" fmla="*/ 1101090 w 1101090"/>
                <a:gd name="connsiteY4" fmla="*/ 260985 h 521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1090" h="521970">
                  <a:moveTo>
                    <a:pt x="1101090" y="260985"/>
                  </a:moveTo>
                  <a:cubicBezTo>
                    <a:pt x="1101090" y="405123"/>
                    <a:pt x="854603" y="521970"/>
                    <a:pt x="550545" y="521970"/>
                  </a:cubicBezTo>
                  <a:cubicBezTo>
                    <a:pt x="246487" y="521970"/>
                    <a:pt x="0" y="405123"/>
                    <a:pt x="0" y="260985"/>
                  </a:cubicBezTo>
                  <a:cubicBezTo>
                    <a:pt x="0" y="116847"/>
                    <a:pt x="246487" y="0"/>
                    <a:pt x="550545" y="0"/>
                  </a:cubicBezTo>
                  <a:cubicBezTo>
                    <a:pt x="854603" y="0"/>
                    <a:pt x="1101090" y="116847"/>
                    <a:pt x="1101090" y="260985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8" name="Graphic 33">
            <a:extLst>
              <a:ext uri="{FF2B5EF4-FFF2-40B4-BE49-F238E27FC236}">
                <a16:creationId xmlns:a16="http://schemas.microsoft.com/office/drawing/2014/main" id="{B45A9D40-8B4C-3D7D-29E2-8840FB289316}"/>
              </a:ext>
            </a:extLst>
          </p:cNvPr>
          <p:cNvGrpSpPr/>
          <p:nvPr/>
        </p:nvGrpSpPr>
        <p:grpSpPr>
          <a:xfrm>
            <a:off x="5352991" y="5605161"/>
            <a:ext cx="864870" cy="310515"/>
            <a:chOff x="5352991" y="5605161"/>
            <a:chExt cx="864870" cy="310515"/>
          </a:xfrm>
        </p:grpSpPr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C2DEE6D-8A7B-D04B-F939-7F4F88E055D3}"/>
                </a:ext>
              </a:extLst>
            </p:cNvPr>
            <p:cNvSpPr/>
            <p:nvPr/>
          </p:nvSpPr>
          <p:spPr>
            <a:xfrm>
              <a:off x="5367279" y="5657549"/>
              <a:ext cx="836295" cy="217170"/>
            </a:xfrm>
            <a:custGeom>
              <a:avLst/>
              <a:gdLst>
                <a:gd name="connsiteX0" fmla="*/ 0 w 836295"/>
                <a:gd name="connsiteY0" fmla="*/ 0 h 217170"/>
                <a:gd name="connsiteX1" fmla="*/ 836295 w 836295"/>
                <a:gd name="connsiteY1" fmla="*/ 0 h 217170"/>
                <a:gd name="connsiteX2" fmla="*/ 836295 w 836295"/>
                <a:gd name="connsiteY2" fmla="*/ 217170 h 217170"/>
                <a:gd name="connsiteX3" fmla="*/ 0 w 836295"/>
                <a:gd name="connsiteY3" fmla="*/ 217170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6295" h="217170">
                  <a:moveTo>
                    <a:pt x="0" y="0"/>
                  </a:moveTo>
                  <a:lnTo>
                    <a:pt x="836295" y="0"/>
                  </a:lnTo>
                  <a:lnTo>
                    <a:pt x="836295" y="217170"/>
                  </a:lnTo>
                  <a:lnTo>
                    <a:pt x="0" y="21717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B067C1CC-0E5A-3650-AF54-05E3DE23DE14}"/>
                </a:ext>
              </a:extLst>
            </p:cNvPr>
            <p:cNvSpPr txBox="1"/>
            <p:nvPr/>
          </p:nvSpPr>
          <p:spPr>
            <a:xfrm>
              <a:off x="5422171" y="5581532"/>
              <a:ext cx="72580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There is social 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5046307-C403-27BF-0C6C-58DFB3A1321F}"/>
                </a:ext>
              </a:extLst>
            </p:cNvPr>
            <p:cNvSpPr txBox="1"/>
            <p:nvPr/>
          </p:nvSpPr>
          <p:spPr>
            <a:xfrm>
              <a:off x="5316444" y="5695832"/>
              <a:ext cx="90678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protection for PWD</a:t>
              </a: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69E5EAD-48C0-EB61-18F1-808A189F0BDC}"/>
                </a:ext>
              </a:extLst>
            </p:cNvPr>
            <p:cNvSpPr/>
            <p:nvPr/>
          </p:nvSpPr>
          <p:spPr>
            <a:xfrm>
              <a:off x="5352991" y="5605161"/>
              <a:ext cx="864870" cy="310515"/>
            </a:xfrm>
            <a:custGeom>
              <a:avLst/>
              <a:gdLst>
                <a:gd name="connsiteX0" fmla="*/ 0 w 864870"/>
                <a:gd name="connsiteY0" fmla="*/ 0 h 310515"/>
                <a:gd name="connsiteX1" fmla="*/ 864870 w 864870"/>
                <a:gd name="connsiteY1" fmla="*/ 0 h 310515"/>
                <a:gd name="connsiteX2" fmla="*/ 864870 w 864870"/>
                <a:gd name="connsiteY2" fmla="*/ 310515 h 310515"/>
                <a:gd name="connsiteX3" fmla="*/ 0 w 864870"/>
                <a:gd name="connsiteY3" fmla="*/ 310515 h 310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870" h="310515">
                  <a:moveTo>
                    <a:pt x="0" y="0"/>
                  </a:moveTo>
                  <a:lnTo>
                    <a:pt x="864870" y="0"/>
                  </a:lnTo>
                  <a:lnTo>
                    <a:pt x="864870" y="310515"/>
                  </a:lnTo>
                  <a:lnTo>
                    <a:pt x="0" y="310515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3" name="Graphic 35">
            <a:extLst>
              <a:ext uri="{FF2B5EF4-FFF2-40B4-BE49-F238E27FC236}">
                <a16:creationId xmlns:a16="http://schemas.microsoft.com/office/drawing/2014/main" id="{BFABDE48-5ED1-7E28-57DC-19B91719B9D0}"/>
              </a:ext>
            </a:extLst>
          </p:cNvPr>
          <p:cNvGrpSpPr/>
          <p:nvPr/>
        </p:nvGrpSpPr>
        <p:grpSpPr>
          <a:xfrm>
            <a:off x="5305366" y="6129463"/>
            <a:ext cx="957262" cy="620506"/>
            <a:chOff x="5305366" y="6129463"/>
            <a:chExt cx="957262" cy="620506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C3D27A1-5A2A-0B17-11C1-359BD32C5DC9}"/>
                </a:ext>
              </a:extLst>
            </p:cNvPr>
            <p:cNvSpPr/>
            <p:nvPr/>
          </p:nvSpPr>
          <p:spPr>
            <a:xfrm>
              <a:off x="5329179" y="6160372"/>
              <a:ext cx="909637" cy="586740"/>
            </a:xfrm>
            <a:custGeom>
              <a:avLst/>
              <a:gdLst>
                <a:gd name="connsiteX0" fmla="*/ 0 w 909637"/>
                <a:gd name="connsiteY0" fmla="*/ 0 h 586740"/>
                <a:gd name="connsiteX1" fmla="*/ 909638 w 909637"/>
                <a:gd name="connsiteY1" fmla="*/ 0 h 586740"/>
                <a:gd name="connsiteX2" fmla="*/ 909638 w 909637"/>
                <a:gd name="connsiteY2" fmla="*/ 586740 h 586740"/>
                <a:gd name="connsiteX3" fmla="*/ 0 w 909637"/>
                <a:gd name="connsiteY3" fmla="*/ 586740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09637" h="586740">
                  <a:moveTo>
                    <a:pt x="0" y="0"/>
                  </a:moveTo>
                  <a:lnTo>
                    <a:pt x="909638" y="0"/>
                  </a:lnTo>
                  <a:lnTo>
                    <a:pt x="909638" y="586740"/>
                  </a:lnTo>
                  <a:lnTo>
                    <a:pt x="0" y="5867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205E8965-800A-1BE9-8685-ED8CD4BC2BA1}"/>
                </a:ext>
              </a:extLst>
            </p:cNvPr>
            <p:cNvSpPr txBox="1"/>
            <p:nvPr/>
          </p:nvSpPr>
          <p:spPr>
            <a:xfrm>
              <a:off x="5385960" y="6083743"/>
              <a:ext cx="80200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Verification and 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21B8067-978A-EA3F-7487-21EA75B9A5FD}"/>
                </a:ext>
              </a:extLst>
            </p:cNvPr>
            <p:cNvSpPr txBox="1"/>
            <p:nvPr/>
          </p:nvSpPr>
          <p:spPr>
            <a:xfrm>
              <a:off x="5240227" y="6198043"/>
              <a:ext cx="1068704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Reconciliation from the 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9C86645F-B968-C0B1-7FEB-A3E44889D745}"/>
                </a:ext>
              </a:extLst>
            </p:cNvPr>
            <p:cNvSpPr txBox="1"/>
            <p:nvPr/>
          </p:nvSpPr>
          <p:spPr>
            <a:xfrm>
              <a:off x="5268802" y="6312343"/>
              <a:ext cx="1030604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Dinas Sosial regarding 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3B17184C-2ABE-34FF-0CDE-D1D7074CEF0D}"/>
                </a:ext>
              </a:extLst>
            </p:cNvPr>
            <p:cNvSpPr txBox="1"/>
            <p:nvPr/>
          </p:nvSpPr>
          <p:spPr>
            <a:xfrm>
              <a:off x="5238322" y="6426643"/>
              <a:ext cx="104965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PKH card recipient data</a:t>
              </a: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0BCBC29-0ED0-6962-69DD-5CE3B262B9B2}"/>
                </a:ext>
              </a:extLst>
            </p:cNvPr>
            <p:cNvSpPr/>
            <p:nvPr/>
          </p:nvSpPr>
          <p:spPr>
            <a:xfrm>
              <a:off x="5305366" y="6145132"/>
              <a:ext cx="957262" cy="604837"/>
            </a:xfrm>
            <a:custGeom>
              <a:avLst/>
              <a:gdLst>
                <a:gd name="connsiteX0" fmla="*/ 0 w 957262"/>
                <a:gd name="connsiteY0" fmla="*/ 0 h 604837"/>
                <a:gd name="connsiteX1" fmla="*/ 957263 w 957262"/>
                <a:gd name="connsiteY1" fmla="*/ 0 h 604837"/>
                <a:gd name="connsiteX2" fmla="*/ 957263 w 957262"/>
                <a:gd name="connsiteY2" fmla="*/ 604838 h 604837"/>
                <a:gd name="connsiteX3" fmla="*/ 0 w 957262"/>
                <a:gd name="connsiteY3" fmla="*/ 604838 h 604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7262" h="604837">
                  <a:moveTo>
                    <a:pt x="0" y="0"/>
                  </a:moveTo>
                  <a:lnTo>
                    <a:pt x="957263" y="0"/>
                  </a:lnTo>
                  <a:lnTo>
                    <a:pt x="957263" y="604838"/>
                  </a:lnTo>
                  <a:lnTo>
                    <a:pt x="0" y="604838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0" name="Graphic 37">
            <a:extLst>
              <a:ext uri="{FF2B5EF4-FFF2-40B4-BE49-F238E27FC236}">
                <a16:creationId xmlns:a16="http://schemas.microsoft.com/office/drawing/2014/main" id="{3B1E18FE-D0E6-165F-A6FF-7F3065C7C8E8}"/>
              </a:ext>
            </a:extLst>
          </p:cNvPr>
          <p:cNvGrpSpPr/>
          <p:nvPr/>
        </p:nvGrpSpPr>
        <p:grpSpPr>
          <a:xfrm>
            <a:off x="5233932" y="6959353"/>
            <a:ext cx="1107757" cy="502986"/>
            <a:chOff x="5233932" y="6959353"/>
            <a:chExt cx="1107757" cy="502986"/>
          </a:xfrm>
        </p:grpSpPr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467518C-ED97-6B3D-8EF5-6B9D03A2C0D5}"/>
                </a:ext>
              </a:extLst>
            </p:cNvPr>
            <p:cNvSpPr/>
            <p:nvPr/>
          </p:nvSpPr>
          <p:spPr>
            <a:xfrm>
              <a:off x="5237742" y="6989900"/>
              <a:ext cx="1100137" cy="472440"/>
            </a:xfrm>
            <a:custGeom>
              <a:avLst/>
              <a:gdLst>
                <a:gd name="connsiteX0" fmla="*/ 0 w 1100137"/>
                <a:gd name="connsiteY0" fmla="*/ 0 h 472440"/>
                <a:gd name="connsiteX1" fmla="*/ 1100138 w 1100137"/>
                <a:gd name="connsiteY1" fmla="*/ 0 h 472440"/>
                <a:gd name="connsiteX2" fmla="*/ 1100138 w 1100137"/>
                <a:gd name="connsiteY2" fmla="*/ 472440 h 472440"/>
                <a:gd name="connsiteX3" fmla="*/ 0 w 1100137"/>
                <a:gd name="connsiteY3" fmla="*/ 47244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0137" h="472440">
                  <a:moveTo>
                    <a:pt x="0" y="0"/>
                  </a:moveTo>
                  <a:lnTo>
                    <a:pt x="1100138" y="0"/>
                  </a:lnTo>
                  <a:lnTo>
                    <a:pt x="1100138" y="472440"/>
                  </a:lnTo>
                  <a:lnTo>
                    <a:pt x="0" y="47244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D2A4C56D-0D28-DA8E-6646-08E87E6CF9D9}"/>
                </a:ext>
              </a:extLst>
            </p:cNvPr>
            <p:cNvSpPr txBox="1"/>
            <p:nvPr/>
          </p:nvSpPr>
          <p:spPr>
            <a:xfrm>
              <a:off x="5305679" y="6913633"/>
              <a:ext cx="96393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Dinas Sosial submits 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A37F2CB2-C18B-2562-3DCD-6880F772F925}"/>
                </a:ext>
              </a:extLst>
            </p:cNvPr>
            <p:cNvSpPr txBox="1"/>
            <p:nvPr/>
          </p:nvSpPr>
          <p:spPr>
            <a:xfrm>
              <a:off x="5188522" y="7027933"/>
              <a:ext cx="1183004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notification of distribution </a:t>
              </a: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A89AE4B-3DA3-6227-B01C-73ECD85FCA5F}"/>
                </a:ext>
              </a:extLst>
            </p:cNvPr>
            <p:cNvSpPr txBox="1"/>
            <p:nvPr/>
          </p:nvSpPr>
          <p:spPr>
            <a:xfrm>
              <a:off x="5210429" y="7142233"/>
              <a:ext cx="114490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to Village Heads or Social 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3E7BE09-9583-30FF-1953-395D8DF8A438}"/>
                </a:ext>
              </a:extLst>
            </p:cNvPr>
            <p:cNvSpPr txBox="1"/>
            <p:nvPr/>
          </p:nvSpPr>
          <p:spPr>
            <a:xfrm>
              <a:off x="5573332" y="7256533"/>
              <a:ext cx="430529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Media</a:t>
              </a: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EA8C513A-5A47-44F5-2834-C55FBC61F16D}"/>
                </a:ext>
              </a:extLst>
            </p:cNvPr>
            <p:cNvSpPr/>
            <p:nvPr/>
          </p:nvSpPr>
          <p:spPr>
            <a:xfrm>
              <a:off x="5233932" y="6980375"/>
              <a:ext cx="1107757" cy="480060"/>
            </a:xfrm>
            <a:custGeom>
              <a:avLst/>
              <a:gdLst>
                <a:gd name="connsiteX0" fmla="*/ 0 w 1107757"/>
                <a:gd name="connsiteY0" fmla="*/ 0 h 480060"/>
                <a:gd name="connsiteX1" fmla="*/ 1107758 w 1107757"/>
                <a:gd name="connsiteY1" fmla="*/ 0 h 480060"/>
                <a:gd name="connsiteX2" fmla="*/ 1107758 w 1107757"/>
                <a:gd name="connsiteY2" fmla="*/ 480060 h 480060"/>
                <a:gd name="connsiteX3" fmla="*/ 0 w 1107757"/>
                <a:gd name="connsiteY3" fmla="*/ 480060 h 480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757" h="480060">
                  <a:moveTo>
                    <a:pt x="0" y="0"/>
                  </a:moveTo>
                  <a:lnTo>
                    <a:pt x="1107758" y="0"/>
                  </a:lnTo>
                  <a:lnTo>
                    <a:pt x="1107758" y="480060"/>
                  </a:lnTo>
                  <a:lnTo>
                    <a:pt x="0" y="48006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aphic 39">
            <a:extLst>
              <a:ext uri="{FF2B5EF4-FFF2-40B4-BE49-F238E27FC236}">
                <a16:creationId xmlns:a16="http://schemas.microsoft.com/office/drawing/2014/main" id="{E9062060-3B08-5E37-67AC-0A8C2D07151D}"/>
              </a:ext>
            </a:extLst>
          </p:cNvPr>
          <p:cNvGrpSpPr/>
          <p:nvPr/>
        </p:nvGrpSpPr>
        <p:grpSpPr>
          <a:xfrm>
            <a:off x="5286315" y="7750802"/>
            <a:ext cx="1000125" cy="252053"/>
            <a:chOff x="5286315" y="7750802"/>
            <a:chExt cx="1000125" cy="252053"/>
          </a:xfrm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5AB11E1-BB9F-502F-EA49-7105F4842DAD}"/>
                </a:ext>
              </a:extLst>
            </p:cNvPr>
            <p:cNvSpPr/>
            <p:nvPr/>
          </p:nvSpPr>
          <p:spPr>
            <a:xfrm>
              <a:off x="5368230" y="7781875"/>
              <a:ext cx="836294" cy="217170"/>
            </a:xfrm>
            <a:custGeom>
              <a:avLst/>
              <a:gdLst>
                <a:gd name="connsiteX0" fmla="*/ 0 w 836294"/>
                <a:gd name="connsiteY0" fmla="*/ 0 h 217170"/>
                <a:gd name="connsiteX1" fmla="*/ 836295 w 836294"/>
                <a:gd name="connsiteY1" fmla="*/ 0 h 217170"/>
                <a:gd name="connsiteX2" fmla="*/ 836295 w 836294"/>
                <a:gd name="connsiteY2" fmla="*/ 217170 h 217170"/>
                <a:gd name="connsiteX3" fmla="*/ 0 w 836294"/>
                <a:gd name="connsiteY3" fmla="*/ 217170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6294" h="217170">
                  <a:moveTo>
                    <a:pt x="0" y="0"/>
                  </a:moveTo>
                  <a:lnTo>
                    <a:pt x="836295" y="0"/>
                  </a:lnTo>
                  <a:lnTo>
                    <a:pt x="836295" y="217170"/>
                  </a:lnTo>
                  <a:lnTo>
                    <a:pt x="0" y="21717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1C778478-5E75-E8FB-AE7C-5280F3DDFB59}"/>
                </a:ext>
              </a:extLst>
            </p:cNvPr>
            <p:cNvSpPr txBox="1"/>
            <p:nvPr/>
          </p:nvSpPr>
          <p:spPr>
            <a:xfrm>
              <a:off x="5325570" y="7705082"/>
              <a:ext cx="90678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Distribution of PKH </a:t>
              </a: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E7D813C-602B-C7F9-DA60-290D7785C98A}"/>
                </a:ext>
              </a:extLst>
            </p:cNvPr>
            <p:cNvSpPr txBox="1"/>
            <p:nvPr/>
          </p:nvSpPr>
          <p:spPr>
            <a:xfrm>
              <a:off x="5294138" y="7819382"/>
              <a:ext cx="963929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Assistance and BNPT</a:t>
              </a: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AAA4E1A-CD75-33A7-9650-4BCE3073EE9F}"/>
                </a:ext>
              </a:extLst>
            </p:cNvPr>
            <p:cNvSpPr/>
            <p:nvPr/>
          </p:nvSpPr>
          <p:spPr>
            <a:xfrm>
              <a:off x="5286315" y="7764730"/>
              <a:ext cx="1000125" cy="238125"/>
            </a:xfrm>
            <a:custGeom>
              <a:avLst/>
              <a:gdLst>
                <a:gd name="connsiteX0" fmla="*/ 0 w 1000125"/>
                <a:gd name="connsiteY0" fmla="*/ 0 h 238125"/>
                <a:gd name="connsiteX1" fmla="*/ 1000125 w 1000125"/>
                <a:gd name="connsiteY1" fmla="*/ 0 h 238125"/>
                <a:gd name="connsiteX2" fmla="*/ 1000125 w 1000125"/>
                <a:gd name="connsiteY2" fmla="*/ 238125 h 238125"/>
                <a:gd name="connsiteX3" fmla="*/ 0 w 1000125"/>
                <a:gd name="connsiteY3" fmla="*/ 2381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0125" h="238125">
                  <a:moveTo>
                    <a:pt x="0" y="0"/>
                  </a:moveTo>
                  <a:lnTo>
                    <a:pt x="1000125" y="0"/>
                  </a:lnTo>
                  <a:lnTo>
                    <a:pt x="1000125" y="238125"/>
                  </a:lnTo>
                  <a:lnTo>
                    <a:pt x="0" y="238125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2" name="Graphic 41">
            <a:extLst>
              <a:ext uri="{FF2B5EF4-FFF2-40B4-BE49-F238E27FC236}">
                <a16:creationId xmlns:a16="http://schemas.microsoft.com/office/drawing/2014/main" id="{E13F89B1-E05A-0C27-D25C-ED45B64B0BCF}"/>
              </a:ext>
            </a:extLst>
          </p:cNvPr>
          <p:cNvGrpSpPr/>
          <p:nvPr/>
        </p:nvGrpSpPr>
        <p:grpSpPr>
          <a:xfrm>
            <a:off x="5262506" y="8273072"/>
            <a:ext cx="1051560" cy="252053"/>
            <a:chOff x="5262506" y="8273072"/>
            <a:chExt cx="1051560" cy="252053"/>
          </a:xfrm>
        </p:grpSpPr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EB0F16BE-F43D-6F6B-F8AD-95675833EE05}"/>
                </a:ext>
              </a:extLst>
            </p:cNvPr>
            <p:cNvSpPr/>
            <p:nvPr/>
          </p:nvSpPr>
          <p:spPr>
            <a:xfrm>
              <a:off x="5265364" y="8304145"/>
              <a:ext cx="1045845" cy="217170"/>
            </a:xfrm>
            <a:custGeom>
              <a:avLst/>
              <a:gdLst>
                <a:gd name="connsiteX0" fmla="*/ 0 w 1045845"/>
                <a:gd name="connsiteY0" fmla="*/ 0 h 217170"/>
                <a:gd name="connsiteX1" fmla="*/ 1045845 w 1045845"/>
                <a:gd name="connsiteY1" fmla="*/ 0 h 217170"/>
                <a:gd name="connsiteX2" fmla="*/ 1045845 w 1045845"/>
                <a:gd name="connsiteY2" fmla="*/ 217170 h 217170"/>
                <a:gd name="connsiteX3" fmla="*/ 0 w 1045845"/>
                <a:gd name="connsiteY3" fmla="*/ 217170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5845" h="217170">
                  <a:moveTo>
                    <a:pt x="0" y="0"/>
                  </a:moveTo>
                  <a:lnTo>
                    <a:pt x="1045845" y="0"/>
                  </a:lnTo>
                  <a:lnTo>
                    <a:pt x="1045845" y="217170"/>
                  </a:lnTo>
                  <a:lnTo>
                    <a:pt x="0" y="21717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33730521-E6C9-F409-C80C-8A839781C92F}"/>
                </a:ext>
              </a:extLst>
            </p:cNvPr>
            <p:cNvSpPr txBox="1"/>
            <p:nvPr/>
          </p:nvSpPr>
          <p:spPr>
            <a:xfrm>
              <a:off x="5203753" y="8227352"/>
              <a:ext cx="113538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Distribution is carried out </a:t>
              </a: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05D7D57F-4BCA-11E1-2437-B904BE3305D5}"/>
                </a:ext>
              </a:extLst>
            </p:cNvPr>
            <p:cNvSpPr txBox="1"/>
            <p:nvPr/>
          </p:nvSpPr>
          <p:spPr>
            <a:xfrm>
              <a:off x="5237090" y="8341652"/>
              <a:ext cx="108775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by the Bank and PT POS</a:t>
              </a: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9BDBF35-5C2C-598C-4C80-273753A0B7D0}"/>
                </a:ext>
              </a:extLst>
            </p:cNvPr>
            <p:cNvSpPr/>
            <p:nvPr/>
          </p:nvSpPr>
          <p:spPr>
            <a:xfrm>
              <a:off x="5262506" y="8287000"/>
              <a:ext cx="1051560" cy="238125"/>
            </a:xfrm>
            <a:custGeom>
              <a:avLst/>
              <a:gdLst>
                <a:gd name="connsiteX0" fmla="*/ 0 w 1051560"/>
                <a:gd name="connsiteY0" fmla="*/ 0 h 238125"/>
                <a:gd name="connsiteX1" fmla="*/ 1051560 w 1051560"/>
                <a:gd name="connsiteY1" fmla="*/ 0 h 238125"/>
                <a:gd name="connsiteX2" fmla="*/ 1051560 w 1051560"/>
                <a:gd name="connsiteY2" fmla="*/ 238125 h 238125"/>
                <a:gd name="connsiteX3" fmla="*/ 0 w 1051560"/>
                <a:gd name="connsiteY3" fmla="*/ 238125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1560" h="238125">
                  <a:moveTo>
                    <a:pt x="0" y="0"/>
                  </a:moveTo>
                  <a:lnTo>
                    <a:pt x="1051560" y="0"/>
                  </a:lnTo>
                  <a:lnTo>
                    <a:pt x="1051560" y="238125"/>
                  </a:lnTo>
                  <a:lnTo>
                    <a:pt x="0" y="238125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7" name="Graphic 43">
            <a:extLst>
              <a:ext uri="{FF2B5EF4-FFF2-40B4-BE49-F238E27FC236}">
                <a16:creationId xmlns:a16="http://schemas.microsoft.com/office/drawing/2014/main" id="{1467C2D8-D897-CB40-5C6D-D039FF4A0F68}"/>
              </a:ext>
            </a:extLst>
          </p:cNvPr>
          <p:cNvGrpSpPr/>
          <p:nvPr/>
        </p:nvGrpSpPr>
        <p:grpSpPr>
          <a:xfrm>
            <a:off x="5119627" y="8664841"/>
            <a:ext cx="1325880" cy="515604"/>
            <a:chOff x="5119627" y="8664841"/>
            <a:chExt cx="1325880" cy="515604"/>
          </a:xfrm>
        </p:grpSpPr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4C58C8F5-FB97-0282-8353-6CA8BC54D16B}"/>
                </a:ext>
              </a:extLst>
            </p:cNvPr>
            <p:cNvSpPr/>
            <p:nvPr/>
          </p:nvSpPr>
          <p:spPr>
            <a:xfrm>
              <a:off x="5119627" y="8695623"/>
              <a:ext cx="1318260" cy="479107"/>
            </a:xfrm>
            <a:custGeom>
              <a:avLst/>
              <a:gdLst>
                <a:gd name="connsiteX0" fmla="*/ 0 w 1318260"/>
                <a:gd name="connsiteY0" fmla="*/ 0 h 479107"/>
                <a:gd name="connsiteX1" fmla="*/ 1318260 w 1318260"/>
                <a:gd name="connsiteY1" fmla="*/ 0 h 479107"/>
                <a:gd name="connsiteX2" fmla="*/ 1318260 w 1318260"/>
                <a:gd name="connsiteY2" fmla="*/ 479108 h 479107"/>
                <a:gd name="connsiteX3" fmla="*/ 0 w 1318260"/>
                <a:gd name="connsiteY3" fmla="*/ 479108 h 479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8260" h="479107">
                  <a:moveTo>
                    <a:pt x="0" y="0"/>
                  </a:moveTo>
                  <a:lnTo>
                    <a:pt x="1318260" y="0"/>
                  </a:lnTo>
                  <a:lnTo>
                    <a:pt x="1318260" y="479108"/>
                  </a:lnTo>
                  <a:lnTo>
                    <a:pt x="0" y="479108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7C5AD847-0F47-241D-E489-E1BAA33C49DE}"/>
                </a:ext>
              </a:extLst>
            </p:cNvPr>
            <p:cNvSpPr txBox="1"/>
            <p:nvPr/>
          </p:nvSpPr>
          <p:spPr>
            <a:xfrm>
              <a:off x="5048744" y="8619121"/>
              <a:ext cx="144970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Dinas Sosial and channeling bank 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68E28F9-8272-E5C8-EB73-460CD5867512}"/>
                </a:ext>
              </a:extLst>
            </p:cNvPr>
            <p:cNvSpPr txBox="1"/>
            <p:nvPr/>
          </p:nvSpPr>
          <p:spPr>
            <a:xfrm>
              <a:off x="5088749" y="8733421"/>
              <a:ext cx="1363979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undertake the preparation and 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6B389865-1570-BAC5-3D2F-8F3F0E0BBCE4}"/>
                </a:ext>
              </a:extLst>
            </p:cNvPr>
            <p:cNvSpPr txBox="1"/>
            <p:nvPr/>
          </p:nvSpPr>
          <p:spPr>
            <a:xfrm>
              <a:off x="5056364" y="8847721"/>
              <a:ext cx="135445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withdrawal of funds in coordina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570CA5C9-D465-F186-D12F-1CCBAA98C7E2}"/>
                </a:ext>
              </a:extLst>
            </p:cNvPr>
            <p:cNvSpPr txBox="1"/>
            <p:nvPr/>
          </p:nvSpPr>
          <p:spPr>
            <a:xfrm>
              <a:off x="6287947" y="8847721"/>
              <a:ext cx="21145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-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80E04274-9375-CD5D-7B4D-5EBBEE9678C8}"/>
                </a:ext>
              </a:extLst>
            </p:cNvPr>
            <p:cNvSpPr txBox="1"/>
            <p:nvPr/>
          </p:nvSpPr>
          <p:spPr>
            <a:xfrm>
              <a:off x="5236387" y="8962021"/>
              <a:ext cx="1059179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tion PKH social services</a:t>
              </a: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79AD0AF2-DAD7-D31B-CD31-270CDE296DC3}"/>
                </a:ext>
              </a:extLst>
            </p:cNvPr>
            <p:cNvSpPr/>
            <p:nvPr/>
          </p:nvSpPr>
          <p:spPr>
            <a:xfrm>
              <a:off x="5131057" y="8677525"/>
              <a:ext cx="1314450" cy="502920"/>
            </a:xfrm>
            <a:custGeom>
              <a:avLst/>
              <a:gdLst>
                <a:gd name="connsiteX0" fmla="*/ 0 w 1314450"/>
                <a:gd name="connsiteY0" fmla="*/ 0 h 502920"/>
                <a:gd name="connsiteX1" fmla="*/ 1314450 w 1314450"/>
                <a:gd name="connsiteY1" fmla="*/ 0 h 502920"/>
                <a:gd name="connsiteX2" fmla="*/ 1314450 w 1314450"/>
                <a:gd name="connsiteY2" fmla="*/ 502920 h 502920"/>
                <a:gd name="connsiteX3" fmla="*/ 0 w 1314450"/>
                <a:gd name="connsiteY3" fmla="*/ 502920 h 502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4450" h="502920">
                  <a:moveTo>
                    <a:pt x="0" y="0"/>
                  </a:moveTo>
                  <a:lnTo>
                    <a:pt x="1314450" y="0"/>
                  </a:lnTo>
                  <a:lnTo>
                    <a:pt x="1314450" y="502920"/>
                  </a:lnTo>
                  <a:lnTo>
                    <a:pt x="0" y="50292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5" name="Graphic 45">
            <a:extLst>
              <a:ext uri="{FF2B5EF4-FFF2-40B4-BE49-F238E27FC236}">
                <a16:creationId xmlns:a16="http://schemas.microsoft.com/office/drawing/2014/main" id="{EE25E946-57B0-0E47-D870-55F35944A656}"/>
              </a:ext>
            </a:extLst>
          </p:cNvPr>
          <p:cNvGrpSpPr/>
          <p:nvPr/>
        </p:nvGrpSpPr>
        <p:grpSpPr>
          <a:xfrm>
            <a:off x="5262505" y="9332847"/>
            <a:ext cx="1044892" cy="365760"/>
            <a:chOff x="5262505" y="9332847"/>
            <a:chExt cx="1044892" cy="365760"/>
          </a:xfrm>
        </p:grpSpPr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069C6651-62BA-21FB-1351-D1C3610C5DC4}"/>
                </a:ext>
              </a:extLst>
            </p:cNvPr>
            <p:cNvSpPr/>
            <p:nvPr/>
          </p:nvSpPr>
          <p:spPr>
            <a:xfrm>
              <a:off x="5325370" y="9418572"/>
              <a:ext cx="919162" cy="202882"/>
            </a:xfrm>
            <a:custGeom>
              <a:avLst/>
              <a:gdLst>
                <a:gd name="connsiteX0" fmla="*/ 0 w 919162"/>
                <a:gd name="connsiteY0" fmla="*/ 0 h 202882"/>
                <a:gd name="connsiteX1" fmla="*/ 919163 w 919162"/>
                <a:gd name="connsiteY1" fmla="*/ 0 h 202882"/>
                <a:gd name="connsiteX2" fmla="*/ 919163 w 919162"/>
                <a:gd name="connsiteY2" fmla="*/ 202883 h 202882"/>
                <a:gd name="connsiteX3" fmla="*/ 0 w 919162"/>
                <a:gd name="connsiteY3" fmla="*/ 202883 h 202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9162" h="202882">
                  <a:moveTo>
                    <a:pt x="0" y="0"/>
                  </a:moveTo>
                  <a:lnTo>
                    <a:pt x="919163" y="0"/>
                  </a:lnTo>
                  <a:lnTo>
                    <a:pt x="919163" y="202883"/>
                  </a:lnTo>
                  <a:lnTo>
                    <a:pt x="0" y="202883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01A7CED7-2957-644D-F0EF-1C70C380FF56}"/>
                </a:ext>
              </a:extLst>
            </p:cNvPr>
            <p:cNvSpPr txBox="1"/>
            <p:nvPr/>
          </p:nvSpPr>
          <p:spPr>
            <a:xfrm>
              <a:off x="5266842" y="9342288"/>
              <a:ext cx="102108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Retraction of Fund for 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C594792A-5E9D-81AC-2A9C-EBDAA83366AB}"/>
                </a:ext>
              </a:extLst>
            </p:cNvPr>
            <p:cNvSpPr txBox="1"/>
            <p:nvPr/>
          </p:nvSpPr>
          <p:spPr>
            <a:xfrm>
              <a:off x="5279224" y="9456588"/>
              <a:ext cx="99250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PKH Social Assistance</a:t>
              </a: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CD2F09E-7D30-F3FE-369A-099D23C560C8}"/>
                </a:ext>
              </a:extLst>
            </p:cNvPr>
            <p:cNvSpPr/>
            <p:nvPr/>
          </p:nvSpPr>
          <p:spPr>
            <a:xfrm>
              <a:off x="5262505" y="9332847"/>
              <a:ext cx="1044892" cy="365760"/>
            </a:xfrm>
            <a:custGeom>
              <a:avLst/>
              <a:gdLst>
                <a:gd name="connsiteX0" fmla="*/ 0 w 1044892"/>
                <a:gd name="connsiteY0" fmla="*/ 0 h 365760"/>
                <a:gd name="connsiteX1" fmla="*/ 1044893 w 1044892"/>
                <a:gd name="connsiteY1" fmla="*/ 0 h 365760"/>
                <a:gd name="connsiteX2" fmla="*/ 1044893 w 1044892"/>
                <a:gd name="connsiteY2" fmla="*/ 365760 h 365760"/>
                <a:gd name="connsiteX3" fmla="*/ 0 w 1044892"/>
                <a:gd name="connsiteY3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4892" h="365760">
                  <a:moveTo>
                    <a:pt x="0" y="0"/>
                  </a:moveTo>
                  <a:lnTo>
                    <a:pt x="1044893" y="0"/>
                  </a:lnTo>
                  <a:lnTo>
                    <a:pt x="1044893" y="365760"/>
                  </a:lnTo>
                  <a:lnTo>
                    <a:pt x="0" y="36576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0" name="Graphic 47">
            <a:extLst>
              <a:ext uri="{FF2B5EF4-FFF2-40B4-BE49-F238E27FC236}">
                <a16:creationId xmlns:a16="http://schemas.microsoft.com/office/drawing/2014/main" id="{5580875F-048B-A72A-22D4-30E974D796D6}"/>
              </a:ext>
            </a:extLst>
          </p:cNvPr>
          <p:cNvGrpSpPr/>
          <p:nvPr/>
        </p:nvGrpSpPr>
        <p:grpSpPr>
          <a:xfrm>
            <a:off x="5262505" y="9843302"/>
            <a:ext cx="1044892" cy="367747"/>
            <a:chOff x="5262505" y="9843302"/>
            <a:chExt cx="1044892" cy="367747"/>
          </a:xfrm>
        </p:grpSpPr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A8EB07CA-30BF-51DA-CECA-3B1E76ED6AA3}"/>
                </a:ext>
              </a:extLst>
            </p:cNvPr>
            <p:cNvSpPr/>
            <p:nvPr/>
          </p:nvSpPr>
          <p:spPr>
            <a:xfrm>
              <a:off x="5296795" y="9873865"/>
              <a:ext cx="977265" cy="312420"/>
            </a:xfrm>
            <a:custGeom>
              <a:avLst/>
              <a:gdLst>
                <a:gd name="connsiteX0" fmla="*/ 0 w 977265"/>
                <a:gd name="connsiteY0" fmla="*/ 0 h 312420"/>
                <a:gd name="connsiteX1" fmla="*/ 977265 w 977265"/>
                <a:gd name="connsiteY1" fmla="*/ 0 h 312420"/>
                <a:gd name="connsiteX2" fmla="*/ 977265 w 977265"/>
                <a:gd name="connsiteY2" fmla="*/ 312420 h 312420"/>
                <a:gd name="connsiteX3" fmla="*/ 0 w 977265"/>
                <a:gd name="connsiteY3" fmla="*/ 312420 h 31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7265" h="312420">
                  <a:moveTo>
                    <a:pt x="0" y="0"/>
                  </a:moveTo>
                  <a:lnTo>
                    <a:pt x="977265" y="0"/>
                  </a:lnTo>
                  <a:lnTo>
                    <a:pt x="977265" y="312420"/>
                  </a:lnTo>
                  <a:lnTo>
                    <a:pt x="0" y="31242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5E0CAB1C-7CB8-77B9-9412-98C1AF4665CA}"/>
                </a:ext>
              </a:extLst>
            </p:cNvPr>
            <p:cNvSpPr txBox="1"/>
            <p:nvPr/>
          </p:nvSpPr>
          <p:spPr>
            <a:xfrm>
              <a:off x="5250234" y="9797582"/>
              <a:ext cx="107823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Monitoring, Evaluation 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AEBF12E3-3656-E648-4465-44839AF3DA7E}"/>
                </a:ext>
              </a:extLst>
            </p:cNvPr>
            <p:cNvSpPr txBox="1"/>
            <p:nvPr/>
          </p:nvSpPr>
          <p:spPr>
            <a:xfrm>
              <a:off x="5246424" y="9911882"/>
              <a:ext cx="1068704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and Reporting of Social 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A728DDD4-0574-CAE3-2274-9803C67F8929}"/>
                </a:ext>
              </a:extLst>
            </p:cNvPr>
            <p:cNvSpPr txBox="1"/>
            <p:nvPr/>
          </p:nvSpPr>
          <p:spPr>
            <a:xfrm>
              <a:off x="5492169" y="10026182"/>
              <a:ext cx="58293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Assistance</a:t>
              </a: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D6DAF7-5635-E124-18F8-A0FC16E628B0}"/>
                </a:ext>
              </a:extLst>
            </p:cNvPr>
            <p:cNvSpPr/>
            <p:nvPr/>
          </p:nvSpPr>
          <p:spPr>
            <a:xfrm>
              <a:off x="5262505" y="9845290"/>
              <a:ext cx="1044892" cy="365760"/>
            </a:xfrm>
            <a:custGeom>
              <a:avLst/>
              <a:gdLst>
                <a:gd name="connsiteX0" fmla="*/ 0 w 1044892"/>
                <a:gd name="connsiteY0" fmla="*/ 0 h 365760"/>
                <a:gd name="connsiteX1" fmla="*/ 1044893 w 1044892"/>
                <a:gd name="connsiteY1" fmla="*/ 0 h 365760"/>
                <a:gd name="connsiteX2" fmla="*/ 1044893 w 1044892"/>
                <a:gd name="connsiteY2" fmla="*/ 365760 h 365760"/>
                <a:gd name="connsiteX3" fmla="*/ 0 w 1044892"/>
                <a:gd name="connsiteY3" fmla="*/ 36576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4892" h="365760">
                  <a:moveTo>
                    <a:pt x="0" y="0"/>
                  </a:moveTo>
                  <a:lnTo>
                    <a:pt x="1044893" y="0"/>
                  </a:lnTo>
                  <a:lnTo>
                    <a:pt x="1044893" y="365760"/>
                  </a:lnTo>
                  <a:lnTo>
                    <a:pt x="0" y="36576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6" name="Graphic 49">
            <a:extLst>
              <a:ext uri="{FF2B5EF4-FFF2-40B4-BE49-F238E27FC236}">
                <a16:creationId xmlns:a16="http://schemas.microsoft.com/office/drawing/2014/main" id="{65C29D12-49D9-B47C-51B5-816F256B9A03}"/>
              </a:ext>
            </a:extLst>
          </p:cNvPr>
          <p:cNvGrpSpPr/>
          <p:nvPr/>
        </p:nvGrpSpPr>
        <p:grpSpPr>
          <a:xfrm>
            <a:off x="5352043" y="10357729"/>
            <a:ext cx="836295" cy="394335"/>
            <a:chOff x="5352043" y="10357729"/>
            <a:chExt cx="836295" cy="394335"/>
          </a:xfrm>
        </p:grpSpPr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3A422C62-F912-A8EB-0FC3-8BCA5431DBDF}"/>
                </a:ext>
              </a:extLst>
            </p:cNvPr>
            <p:cNvSpPr/>
            <p:nvPr/>
          </p:nvSpPr>
          <p:spPr>
            <a:xfrm>
              <a:off x="5352043" y="10447264"/>
              <a:ext cx="836295" cy="226695"/>
            </a:xfrm>
            <a:custGeom>
              <a:avLst/>
              <a:gdLst>
                <a:gd name="connsiteX0" fmla="*/ 0 w 836295"/>
                <a:gd name="connsiteY0" fmla="*/ 0 h 226695"/>
                <a:gd name="connsiteX1" fmla="*/ 836295 w 836295"/>
                <a:gd name="connsiteY1" fmla="*/ 0 h 226695"/>
                <a:gd name="connsiteX2" fmla="*/ 836295 w 836295"/>
                <a:gd name="connsiteY2" fmla="*/ 226695 h 226695"/>
                <a:gd name="connsiteX3" fmla="*/ 0 w 836295"/>
                <a:gd name="connsiteY3" fmla="*/ 226695 h 22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6295" h="226695">
                  <a:moveTo>
                    <a:pt x="0" y="0"/>
                  </a:moveTo>
                  <a:lnTo>
                    <a:pt x="836295" y="0"/>
                  </a:lnTo>
                  <a:lnTo>
                    <a:pt x="836295" y="226695"/>
                  </a:lnTo>
                  <a:lnTo>
                    <a:pt x="0" y="22669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16C45A24-6217-208C-D538-41A4BE24B4EB}"/>
                </a:ext>
              </a:extLst>
            </p:cNvPr>
            <p:cNvSpPr txBox="1"/>
            <p:nvPr/>
          </p:nvSpPr>
          <p:spPr>
            <a:xfrm>
              <a:off x="5390085" y="10371175"/>
              <a:ext cx="76390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PWD get social 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67E04CAF-4BBC-0C1B-698F-DD430757AD01}"/>
                </a:ext>
              </a:extLst>
            </p:cNvPr>
            <p:cNvSpPr txBox="1"/>
            <p:nvPr/>
          </p:nvSpPr>
          <p:spPr>
            <a:xfrm>
              <a:off x="5474858" y="10485475"/>
              <a:ext cx="57340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protection</a:t>
              </a: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FE022762-A4C7-F405-CAB4-1E5A9FDE61E4}"/>
                </a:ext>
              </a:extLst>
            </p:cNvPr>
            <p:cNvSpPr/>
            <p:nvPr/>
          </p:nvSpPr>
          <p:spPr>
            <a:xfrm>
              <a:off x="5352995" y="10357729"/>
              <a:ext cx="834390" cy="394335"/>
            </a:xfrm>
            <a:custGeom>
              <a:avLst/>
              <a:gdLst>
                <a:gd name="connsiteX0" fmla="*/ 834390 w 834390"/>
                <a:gd name="connsiteY0" fmla="*/ 197168 h 394335"/>
                <a:gd name="connsiteX1" fmla="*/ 417195 w 834390"/>
                <a:gd name="connsiteY1" fmla="*/ 394335 h 394335"/>
                <a:gd name="connsiteX2" fmla="*/ 0 w 834390"/>
                <a:gd name="connsiteY2" fmla="*/ 197168 h 394335"/>
                <a:gd name="connsiteX3" fmla="*/ 417195 w 834390"/>
                <a:gd name="connsiteY3" fmla="*/ 0 h 394335"/>
                <a:gd name="connsiteX4" fmla="*/ 834390 w 834390"/>
                <a:gd name="connsiteY4" fmla="*/ 197168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4390" h="394335">
                  <a:moveTo>
                    <a:pt x="834390" y="197168"/>
                  </a:moveTo>
                  <a:cubicBezTo>
                    <a:pt x="834390" y="306060"/>
                    <a:pt x="647605" y="394335"/>
                    <a:pt x="417195" y="394335"/>
                  </a:cubicBezTo>
                  <a:cubicBezTo>
                    <a:pt x="186785" y="394335"/>
                    <a:pt x="0" y="306060"/>
                    <a:pt x="0" y="197168"/>
                  </a:cubicBezTo>
                  <a:cubicBezTo>
                    <a:pt x="0" y="88275"/>
                    <a:pt x="186785" y="0"/>
                    <a:pt x="417195" y="0"/>
                  </a:cubicBezTo>
                  <a:cubicBezTo>
                    <a:pt x="647605" y="0"/>
                    <a:pt x="834390" y="88275"/>
                    <a:pt x="834390" y="197168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1" name="Graphic 51">
            <a:extLst>
              <a:ext uri="{FF2B5EF4-FFF2-40B4-BE49-F238E27FC236}">
                <a16:creationId xmlns:a16="http://schemas.microsoft.com/office/drawing/2014/main" id="{7A03695F-D1A2-7AC5-7C30-20BB83B39BA2}"/>
              </a:ext>
            </a:extLst>
          </p:cNvPr>
          <p:cNvGrpSpPr/>
          <p:nvPr/>
        </p:nvGrpSpPr>
        <p:grpSpPr>
          <a:xfrm>
            <a:off x="6424421" y="9191879"/>
            <a:ext cx="1736407" cy="634365"/>
            <a:chOff x="6424421" y="9191879"/>
            <a:chExt cx="1736407" cy="634365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7C4DC307-0503-925B-7DBE-DD1011310F51}"/>
                </a:ext>
              </a:extLst>
            </p:cNvPr>
            <p:cNvSpPr/>
            <p:nvPr/>
          </p:nvSpPr>
          <p:spPr>
            <a:xfrm>
              <a:off x="6617778" y="9281414"/>
              <a:ext cx="1386839" cy="544830"/>
            </a:xfrm>
            <a:custGeom>
              <a:avLst/>
              <a:gdLst>
                <a:gd name="connsiteX0" fmla="*/ 0 w 1386839"/>
                <a:gd name="connsiteY0" fmla="*/ 0 h 544830"/>
                <a:gd name="connsiteX1" fmla="*/ 1386840 w 1386839"/>
                <a:gd name="connsiteY1" fmla="*/ 0 h 544830"/>
                <a:gd name="connsiteX2" fmla="*/ 1386840 w 1386839"/>
                <a:gd name="connsiteY2" fmla="*/ 544830 h 544830"/>
                <a:gd name="connsiteX3" fmla="*/ 0 w 1386839"/>
                <a:gd name="connsiteY3" fmla="*/ 544830 h 54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839" h="544830">
                  <a:moveTo>
                    <a:pt x="0" y="0"/>
                  </a:moveTo>
                  <a:lnTo>
                    <a:pt x="1386840" y="0"/>
                  </a:lnTo>
                  <a:lnTo>
                    <a:pt x="1386840" y="544830"/>
                  </a:lnTo>
                  <a:lnTo>
                    <a:pt x="0" y="54483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F1015000-68F6-8DC4-BBA9-FC7FE571C181}"/>
                </a:ext>
              </a:extLst>
            </p:cNvPr>
            <p:cNvSpPr txBox="1"/>
            <p:nvPr/>
          </p:nvSpPr>
          <p:spPr>
            <a:xfrm>
              <a:off x="6597917" y="9205406"/>
              <a:ext cx="139255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Since DH had a PKH card but did </a:t>
              </a: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B93BE10-E7EB-2C9C-2280-6E8578884B47}"/>
                </a:ext>
              </a:extLst>
            </p:cNvPr>
            <p:cNvSpPr txBox="1"/>
            <p:nvPr/>
          </p:nvSpPr>
          <p:spPr>
            <a:xfrm>
              <a:off x="6714122" y="9319706"/>
              <a:ext cx="1173479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not receive BNPT and PKH 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77C871B1-BA24-57D9-C0BF-289CFCD4B5AE}"/>
                </a:ext>
              </a:extLst>
            </p:cNvPr>
            <p:cNvSpPr txBox="1"/>
            <p:nvPr/>
          </p:nvSpPr>
          <p:spPr>
            <a:xfrm>
              <a:off x="6659830" y="9434006"/>
              <a:ext cx="129730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assistance, DH was unable to 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72A5A8E8-6E51-E2D2-EA10-A652376EF3FB}"/>
                </a:ext>
              </a:extLst>
            </p:cNvPr>
            <p:cNvSpPr txBox="1"/>
            <p:nvPr/>
          </p:nvSpPr>
          <p:spPr>
            <a:xfrm>
              <a:off x="6654115" y="9548306"/>
              <a:ext cx="126873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continue with the procedure.</a:t>
              </a: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3C8B70B2-29C9-4F8D-1878-95036A9370BE}"/>
                </a:ext>
              </a:extLst>
            </p:cNvPr>
            <p:cNvSpPr/>
            <p:nvPr/>
          </p:nvSpPr>
          <p:spPr>
            <a:xfrm>
              <a:off x="6424421" y="9191879"/>
              <a:ext cx="1736407" cy="598169"/>
            </a:xfrm>
            <a:custGeom>
              <a:avLst/>
              <a:gdLst>
                <a:gd name="connsiteX0" fmla="*/ 1438275 w 1736407"/>
                <a:gd name="connsiteY0" fmla="*/ 598170 h 598169"/>
                <a:gd name="connsiteX1" fmla="*/ 0 w 1736407"/>
                <a:gd name="connsiteY1" fmla="*/ 598170 h 598169"/>
                <a:gd name="connsiteX2" fmla="*/ 298133 w 1736407"/>
                <a:gd name="connsiteY2" fmla="*/ 0 h 598169"/>
                <a:gd name="connsiteX3" fmla="*/ 1736408 w 1736407"/>
                <a:gd name="connsiteY3" fmla="*/ 0 h 59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6407" h="598169">
                  <a:moveTo>
                    <a:pt x="1438275" y="598170"/>
                  </a:moveTo>
                  <a:lnTo>
                    <a:pt x="0" y="598170"/>
                  </a:lnTo>
                  <a:lnTo>
                    <a:pt x="298133" y="0"/>
                  </a:lnTo>
                  <a:lnTo>
                    <a:pt x="1736408" y="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5" name="Graphic 53">
            <a:extLst>
              <a:ext uri="{FF2B5EF4-FFF2-40B4-BE49-F238E27FC236}">
                <a16:creationId xmlns:a16="http://schemas.microsoft.com/office/drawing/2014/main" id="{99EEE556-8742-33DB-E603-8A885B196C6B}"/>
              </a:ext>
            </a:extLst>
          </p:cNvPr>
          <p:cNvGrpSpPr/>
          <p:nvPr/>
        </p:nvGrpSpPr>
        <p:grpSpPr>
          <a:xfrm>
            <a:off x="5493358" y="2892976"/>
            <a:ext cx="1134427" cy="473687"/>
            <a:chOff x="5493358" y="2892976"/>
            <a:chExt cx="1134427" cy="473687"/>
          </a:xfrm>
        </p:grpSpPr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E2FAE483-0547-1F73-6725-5ABD8D9043CF}"/>
                </a:ext>
              </a:extLst>
            </p:cNvPr>
            <p:cNvSpPr/>
            <p:nvPr/>
          </p:nvSpPr>
          <p:spPr>
            <a:xfrm>
              <a:off x="5504788" y="2923751"/>
              <a:ext cx="1110615" cy="427672"/>
            </a:xfrm>
            <a:custGeom>
              <a:avLst/>
              <a:gdLst>
                <a:gd name="connsiteX0" fmla="*/ 0 w 1110615"/>
                <a:gd name="connsiteY0" fmla="*/ 0 h 427672"/>
                <a:gd name="connsiteX1" fmla="*/ 1110615 w 1110615"/>
                <a:gd name="connsiteY1" fmla="*/ 0 h 427672"/>
                <a:gd name="connsiteX2" fmla="*/ 1110615 w 1110615"/>
                <a:gd name="connsiteY2" fmla="*/ 427673 h 427672"/>
                <a:gd name="connsiteX3" fmla="*/ 0 w 1110615"/>
                <a:gd name="connsiteY3" fmla="*/ 427673 h 427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0615" h="427672">
                  <a:moveTo>
                    <a:pt x="0" y="0"/>
                  </a:moveTo>
                  <a:lnTo>
                    <a:pt x="1110615" y="0"/>
                  </a:lnTo>
                  <a:lnTo>
                    <a:pt x="1110615" y="427673"/>
                  </a:lnTo>
                  <a:lnTo>
                    <a:pt x="0" y="427673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98BDFFE-EF2C-9088-37B1-9B83E278AF74}"/>
                </a:ext>
              </a:extLst>
            </p:cNvPr>
            <p:cNvSpPr txBox="1"/>
            <p:nvPr/>
          </p:nvSpPr>
          <p:spPr>
            <a:xfrm>
              <a:off x="5463324" y="2847256"/>
              <a:ext cx="118300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PWD comes to the service 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B1DCD41E-924B-B994-8D18-6D7B8FA068C7}"/>
                </a:ext>
              </a:extLst>
            </p:cNvPr>
            <p:cNvSpPr txBox="1"/>
            <p:nvPr/>
          </p:nvSpPr>
          <p:spPr>
            <a:xfrm>
              <a:off x="5516664" y="2961556"/>
              <a:ext cx="1078229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place with an invitation 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BA975E1A-3B33-ABED-D506-14F1602D5033}"/>
                </a:ext>
              </a:extLst>
            </p:cNvPr>
            <p:cNvSpPr txBox="1"/>
            <p:nvPr/>
          </p:nvSpPr>
          <p:spPr>
            <a:xfrm>
              <a:off x="5457609" y="3075856"/>
              <a:ext cx="120205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letter, a copy of KK, a valid 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89E6D0A3-C4A1-C638-4A32-A0B3DAB4E44F}"/>
                </a:ext>
              </a:extLst>
            </p:cNvPr>
            <p:cNvSpPr txBox="1"/>
            <p:nvPr/>
          </p:nvSpPr>
          <p:spPr>
            <a:xfrm>
              <a:off x="5825274" y="3190156"/>
              <a:ext cx="45910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old KTP</a:t>
              </a: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C0226862-EF91-D303-5247-99EE13AC4445}"/>
                </a:ext>
              </a:extLst>
            </p:cNvPr>
            <p:cNvSpPr/>
            <p:nvPr/>
          </p:nvSpPr>
          <p:spPr>
            <a:xfrm>
              <a:off x="5493358" y="2902796"/>
              <a:ext cx="1134427" cy="463867"/>
            </a:xfrm>
            <a:custGeom>
              <a:avLst/>
              <a:gdLst>
                <a:gd name="connsiteX0" fmla="*/ 0 w 1134427"/>
                <a:gd name="connsiteY0" fmla="*/ 0 h 463867"/>
                <a:gd name="connsiteX1" fmla="*/ 1134428 w 1134427"/>
                <a:gd name="connsiteY1" fmla="*/ 0 h 463867"/>
                <a:gd name="connsiteX2" fmla="*/ 1134428 w 1134427"/>
                <a:gd name="connsiteY2" fmla="*/ 463868 h 463867"/>
                <a:gd name="connsiteX3" fmla="*/ 0 w 1134427"/>
                <a:gd name="connsiteY3" fmla="*/ 463868 h 46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4427" h="463867">
                  <a:moveTo>
                    <a:pt x="0" y="0"/>
                  </a:moveTo>
                  <a:lnTo>
                    <a:pt x="1134428" y="0"/>
                  </a:lnTo>
                  <a:lnTo>
                    <a:pt x="1134428" y="463868"/>
                  </a:lnTo>
                  <a:lnTo>
                    <a:pt x="0" y="463868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60" name="Graphic 55">
            <a:extLst>
              <a:ext uri="{FF2B5EF4-FFF2-40B4-BE49-F238E27FC236}">
                <a16:creationId xmlns:a16="http://schemas.microsoft.com/office/drawing/2014/main" id="{DE408576-BB79-28FF-542E-E81425DABD62}"/>
              </a:ext>
            </a:extLst>
          </p:cNvPr>
          <p:cNvGrpSpPr/>
          <p:nvPr/>
        </p:nvGrpSpPr>
        <p:grpSpPr>
          <a:xfrm>
            <a:off x="5500276" y="3773531"/>
            <a:ext cx="1147762" cy="311467"/>
            <a:chOff x="5500276" y="3773531"/>
            <a:chExt cx="1147762" cy="311467"/>
          </a:xfrm>
        </p:grpSpPr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8B8C05E1-A92C-1FF5-AD73-B9109EEE906F}"/>
                </a:ext>
              </a:extLst>
            </p:cNvPr>
            <p:cNvSpPr/>
            <p:nvPr/>
          </p:nvSpPr>
          <p:spPr>
            <a:xfrm>
              <a:off x="5534566" y="3826871"/>
              <a:ext cx="1080135" cy="217169"/>
            </a:xfrm>
            <a:custGeom>
              <a:avLst/>
              <a:gdLst>
                <a:gd name="connsiteX0" fmla="*/ 0 w 1080135"/>
                <a:gd name="connsiteY0" fmla="*/ 0 h 217169"/>
                <a:gd name="connsiteX1" fmla="*/ 1080135 w 1080135"/>
                <a:gd name="connsiteY1" fmla="*/ 0 h 217169"/>
                <a:gd name="connsiteX2" fmla="*/ 1080135 w 1080135"/>
                <a:gd name="connsiteY2" fmla="*/ 217170 h 217169"/>
                <a:gd name="connsiteX3" fmla="*/ 0 w 1080135"/>
                <a:gd name="connsiteY3" fmla="*/ 217170 h 21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135" h="217169">
                  <a:moveTo>
                    <a:pt x="0" y="0"/>
                  </a:moveTo>
                  <a:lnTo>
                    <a:pt x="1080135" y="0"/>
                  </a:lnTo>
                  <a:lnTo>
                    <a:pt x="1080135" y="217170"/>
                  </a:lnTo>
                  <a:lnTo>
                    <a:pt x="0" y="21717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06203485-D182-C79C-C22E-22F44E3608A6}"/>
                </a:ext>
              </a:extLst>
            </p:cNvPr>
            <p:cNvSpPr txBox="1"/>
            <p:nvPr/>
          </p:nvSpPr>
          <p:spPr>
            <a:xfrm>
              <a:off x="5488103" y="3750500"/>
              <a:ext cx="116395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Verification of population 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0ED8297B-1615-0524-7C6A-13BED2F0950C}"/>
                </a:ext>
              </a:extLst>
            </p:cNvPr>
            <p:cNvSpPr txBox="1"/>
            <p:nvPr/>
          </p:nvSpPr>
          <p:spPr>
            <a:xfrm>
              <a:off x="5526203" y="3864800"/>
              <a:ext cx="106870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data with the data base</a:t>
              </a: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29878558-F51F-43E2-C6FF-52157B15B9AB}"/>
                </a:ext>
              </a:extLst>
            </p:cNvPr>
            <p:cNvSpPr/>
            <p:nvPr/>
          </p:nvSpPr>
          <p:spPr>
            <a:xfrm>
              <a:off x="5500276" y="3773531"/>
              <a:ext cx="1147762" cy="311467"/>
            </a:xfrm>
            <a:custGeom>
              <a:avLst/>
              <a:gdLst>
                <a:gd name="connsiteX0" fmla="*/ 0 w 1147762"/>
                <a:gd name="connsiteY0" fmla="*/ 0 h 311467"/>
                <a:gd name="connsiteX1" fmla="*/ 1147763 w 1147762"/>
                <a:gd name="connsiteY1" fmla="*/ 0 h 311467"/>
                <a:gd name="connsiteX2" fmla="*/ 1147763 w 1147762"/>
                <a:gd name="connsiteY2" fmla="*/ 311468 h 311467"/>
                <a:gd name="connsiteX3" fmla="*/ 0 w 1147762"/>
                <a:gd name="connsiteY3" fmla="*/ 311468 h 311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762" h="311467">
                  <a:moveTo>
                    <a:pt x="0" y="0"/>
                  </a:moveTo>
                  <a:lnTo>
                    <a:pt x="1147763" y="0"/>
                  </a:lnTo>
                  <a:lnTo>
                    <a:pt x="1147763" y="311468"/>
                  </a:lnTo>
                  <a:lnTo>
                    <a:pt x="0" y="311468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4" name="Graphic 57">
            <a:extLst>
              <a:ext uri="{FF2B5EF4-FFF2-40B4-BE49-F238E27FC236}">
                <a16:creationId xmlns:a16="http://schemas.microsoft.com/office/drawing/2014/main" id="{61697A40-804F-5CA0-B645-9389920C8F1E}"/>
              </a:ext>
            </a:extLst>
          </p:cNvPr>
          <p:cNvGrpSpPr/>
          <p:nvPr/>
        </p:nvGrpSpPr>
        <p:grpSpPr>
          <a:xfrm>
            <a:off x="5543543" y="4311796"/>
            <a:ext cx="1042035" cy="419100"/>
            <a:chOff x="5543543" y="4311796"/>
            <a:chExt cx="1042035" cy="419100"/>
          </a:xfrm>
        </p:grpSpPr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B9973ABC-FF46-58B0-4EC6-06C098417EE3}"/>
                </a:ext>
              </a:extLst>
            </p:cNvPr>
            <p:cNvSpPr/>
            <p:nvPr/>
          </p:nvSpPr>
          <p:spPr>
            <a:xfrm>
              <a:off x="5543543" y="4364184"/>
              <a:ext cx="1042035" cy="326707"/>
            </a:xfrm>
            <a:custGeom>
              <a:avLst/>
              <a:gdLst>
                <a:gd name="connsiteX0" fmla="*/ 0 w 1042035"/>
                <a:gd name="connsiteY0" fmla="*/ 0 h 326707"/>
                <a:gd name="connsiteX1" fmla="*/ 1042035 w 1042035"/>
                <a:gd name="connsiteY1" fmla="*/ 0 h 326707"/>
                <a:gd name="connsiteX2" fmla="*/ 1042035 w 1042035"/>
                <a:gd name="connsiteY2" fmla="*/ 326708 h 326707"/>
                <a:gd name="connsiteX3" fmla="*/ 0 w 1042035"/>
                <a:gd name="connsiteY3" fmla="*/ 326708 h 326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2035" h="326707">
                  <a:moveTo>
                    <a:pt x="0" y="0"/>
                  </a:moveTo>
                  <a:lnTo>
                    <a:pt x="1042035" y="0"/>
                  </a:lnTo>
                  <a:lnTo>
                    <a:pt x="1042035" y="326708"/>
                  </a:lnTo>
                  <a:lnTo>
                    <a:pt x="0" y="326708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33C188C6-DA11-CB62-41AC-C9D496755023}"/>
                </a:ext>
              </a:extLst>
            </p:cNvPr>
            <p:cNvSpPr txBox="1"/>
            <p:nvPr/>
          </p:nvSpPr>
          <p:spPr>
            <a:xfrm>
              <a:off x="5529965" y="4287827"/>
              <a:ext cx="106870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Photograph, signature, 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2ECCD1C8-9A93-EF43-FDA9-5528D89D8EE1}"/>
                </a:ext>
              </a:extLst>
            </p:cNvPr>
            <p:cNvSpPr txBox="1"/>
            <p:nvPr/>
          </p:nvSpPr>
          <p:spPr>
            <a:xfrm>
              <a:off x="5570922" y="4402127"/>
              <a:ext cx="96393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fingerprint recording 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4626B5E4-33AE-3C32-FB58-6FB669FBDE15}"/>
                </a:ext>
              </a:extLst>
            </p:cNvPr>
            <p:cNvSpPr txBox="1"/>
            <p:nvPr/>
          </p:nvSpPr>
          <p:spPr>
            <a:xfrm>
              <a:off x="5825240" y="4516427"/>
              <a:ext cx="468629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(digital)</a:t>
              </a: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1BF60FD5-EF4D-7429-15FE-9C40689FCA4B}"/>
                </a:ext>
              </a:extLst>
            </p:cNvPr>
            <p:cNvSpPr/>
            <p:nvPr/>
          </p:nvSpPr>
          <p:spPr>
            <a:xfrm>
              <a:off x="5556878" y="4311796"/>
              <a:ext cx="1015365" cy="419100"/>
            </a:xfrm>
            <a:custGeom>
              <a:avLst/>
              <a:gdLst>
                <a:gd name="connsiteX0" fmla="*/ 0 w 1015365"/>
                <a:gd name="connsiteY0" fmla="*/ 0 h 419100"/>
                <a:gd name="connsiteX1" fmla="*/ 1015365 w 1015365"/>
                <a:gd name="connsiteY1" fmla="*/ 0 h 419100"/>
                <a:gd name="connsiteX2" fmla="*/ 1015365 w 1015365"/>
                <a:gd name="connsiteY2" fmla="*/ 419100 h 419100"/>
                <a:gd name="connsiteX3" fmla="*/ 0 w 1015365"/>
                <a:gd name="connsiteY3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5365" h="419100">
                  <a:moveTo>
                    <a:pt x="0" y="0"/>
                  </a:moveTo>
                  <a:lnTo>
                    <a:pt x="1015365" y="0"/>
                  </a:lnTo>
                  <a:lnTo>
                    <a:pt x="1015365" y="419100"/>
                  </a:lnTo>
                  <a:lnTo>
                    <a:pt x="0" y="41910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8" name="Graphic 59">
            <a:extLst>
              <a:ext uri="{FF2B5EF4-FFF2-40B4-BE49-F238E27FC236}">
                <a16:creationId xmlns:a16="http://schemas.microsoft.com/office/drawing/2014/main" id="{310BA269-CEF3-8525-6883-73EA439534E0}"/>
              </a:ext>
            </a:extLst>
          </p:cNvPr>
          <p:cNvGrpSpPr/>
          <p:nvPr/>
        </p:nvGrpSpPr>
        <p:grpSpPr>
          <a:xfrm>
            <a:off x="5474307" y="4867502"/>
            <a:ext cx="1190625" cy="577215"/>
            <a:chOff x="5474307" y="4867502"/>
            <a:chExt cx="1190625" cy="577215"/>
          </a:xfrm>
        </p:grpSpPr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386ADD39-FEF6-CDDF-EF16-A0B2D3574CD0}"/>
                </a:ext>
              </a:extLst>
            </p:cNvPr>
            <p:cNvSpPr/>
            <p:nvPr/>
          </p:nvSpPr>
          <p:spPr>
            <a:xfrm>
              <a:off x="5474307" y="4867502"/>
              <a:ext cx="1190625" cy="577215"/>
            </a:xfrm>
            <a:custGeom>
              <a:avLst/>
              <a:gdLst>
                <a:gd name="connsiteX0" fmla="*/ 1190625 w 1190625"/>
                <a:gd name="connsiteY0" fmla="*/ 288608 h 577215"/>
                <a:gd name="connsiteX1" fmla="*/ 595313 w 1190625"/>
                <a:gd name="connsiteY1" fmla="*/ 577215 h 577215"/>
                <a:gd name="connsiteX2" fmla="*/ 0 w 1190625"/>
                <a:gd name="connsiteY2" fmla="*/ 288608 h 577215"/>
                <a:gd name="connsiteX3" fmla="*/ 595313 w 1190625"/>
                <a:gd name="connsiteY3" fmla="*/ 0 h 577215"/>
                <a:gd name="connsiteX4" fmla="*/ 1190625 w 1190625"/>
                <a:gd name="connsiteY4" fmla="*/ 288608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5" h="577215">
                  <a:moveTo>
                    <a:pt x="1190625" y="288608"/>
                  </a:moveTo>
                  <a:cubicBezTo>
                    <a:pt x="1190625" y="448001"/>
                    <a:pt x="924095" y="577215"/>
                    <a:pt x="595313" y="577215"/>
                  </a:cubicBezTo>
                  <a:cubicBezTo>
                    <a:pt x="266530" y="577215"/>
                    <a:pt x="0" y="448001"/>
                    <a:pt x="0" y="288608"/>
                  </a:cubicBezTo>
                  <a:cubicBezTo>
                    <a:pt x="0" y="129214"/>
                    <a:pt x="266530" y="0"/>
                    <a:pt x="595313" y="0"/>
                  </a:cubicBezTo>
                  <a:cubicBezTo>
                    <a:pt x="924095" y="0"/>
                    <a:pt x="1190625" y="129214"/>
                    <a:pt x="1190625" y="288608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6E408AE7-2ADC-0797-EB64-9B8050F9E51E}"/>
                </a:ext>
              </a:extLst>
            </p:cNvPr>
            <p:cNvSpPr/>
            <p:nvPr/>
          </p:nvSpPr>
          <p:spPr>
            <a:xfrm>
              <a:off x="5562890" y="4980850"/>
              <a:ext cx="1012507" cy="350520"/>
            </a:xfrm>
            <a:custGeom>
              <a:avLst/>
              <a:gdLst>
                <a:gd name="connsiteX0" fmla="*/ 0 w 1012507"/>
                <a:gd name="connsiteY0" fmla="*/ 0 h 350520"/>
                <a:gd name="connsiteX1" fmla="*/ 1012508 w 1012507"/>
                <a:gd name="connsiteY1" fmla="*/ 0 h 350520"/>
                <a:gd name="connsiteX2" fmla="*/ 1012508 w 1012507"/>
                <a:gd name="connsiteY2" fmla="*/ 350520 h 350520"/>
                <a:gd name="connsiteX3" fmla="*/ 0 w 1012507"/>
                <a:gd name="connsiteY3" fmla="*/ 350520 h 35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07" h="350520">
                  <a:moveTo>
                    <a:pt x="0" y="0"/>
                  </a:moveTo>
                  <a:lnTo>
                    <a:pt x="1012508" y="0"/>
                  </a:lnTo>
                  <a:lnTo>
                    <a:pt x="1012508" y="350520"/>
                  </a:lnTo>
                  <a:lnTo>
                    <a:pt x="0" y="35052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C95A5695-3FA1-7961-4FF9-56ECFFC535E7}"/>
                </a:ext>
              </a:extLst>
            </p:cNvPr>
            <p:cNvSpPr txBox="1"/>
            <p:nvPr/>
          </p:nvSpPr>
          <p:spPr>
            <a:xfrm>
              <a:off x="5500265" y="4904614"/>
              <a:ext cx="111633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The process of recording </a:t>
              </a:r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C2E91AB7-AC47-A464-D610-5E101A26E4D5}"/>
                </a:ext>
              </a:extLst>
            </p:cNvPr>
            <p:cNvSpPr txBox="1"/>
            <p:nvPr/>
          </p:nvSpPr>
          <p:spPr>
            <a:xfrm>
              <a:off x="5474547" y="5018914"/>
              <a:ext cx="119253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and making ID cards (KTP) 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3ED16501-08FC-7FE7-7A70-BB214AC76F1C}"/>
                </a:ext>
              </a:extLst>
            </p:cNvPr>
            <p:cNvSpPr txBox="1"/>
            <p:nvPr/>
          </p:nvSpPr>
          <p:spPr>
            <a:xfrm>
              <a:off x="5754582" y="5133214"/>
              <a:ext cx="611504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is complete</a:t>
              </a:r>
            </a:p>
          </p:txBody>
        </p:sp>
      </p:grpSp>
      <p:grpSp>
        <p:nvGrpSpPr>
          <p:cNvPr id="272" name="Graphic 61">
            <a:extLst>
              <a:ext uri="{FF2B5EF4-FFF2-40B4-BE49-F238E27FC236}">
                <a16:creationId xmlns:a16="http://schemas.microsoft.com/office/drawing/2014/main" id="{3637FCB3-9712-D651-6137-986E77BAA911}"/>
              </a:ext>
            </a:extLst>
          </p:cNvPr>
          <p:cNvGrpSpPr/>
          <p:nvPr/>
        </p:nvGrpSpPr>
        <p:grpSpPr>
          <a:xfrm>
            <a:off x="7000594" y="2845130"/>
            <a:ext cx="1623059" cy="598169"/>
            <a:chOff x="7000594" y="2845130"/>
            <a:chExt cx="1623059" cy="598169"/>
          </a:xfrm>
        </p:grpSpPr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4921666C-9E9A-57FF-8C50-3E2AC42299C5}"/>
                </a:ext>
              </a:extLst>
            </p:cNvPr>
            <p:cNvSpPr/>
            <p:nvPr/>
          </p:nvSpPr>
          <p:spPr>
            <a:xfrm>
              <a:off x="7242529" y="2920378"/>
              <a:ext cx="1138237" cy="460057"/>
            </a:xfrm>
            <a:custGeom>
              <a:avLst/>
              <a:gdLst>
                <a:gd name="connsiteX0" fmla="*/ 0 w 1138237"/>
                <a:gd name="connsiteY0" fmla="*/ 0 h 460057"/>
                <a:gd name="connsiteX1" fmla="*/ 1138238 w 1138237"/>
                <a:gd name="connsiteY1" fmla="*/ 0 h 460057"/>
                <a:gd name="connsiteX2" fmla="*/ 1138238 w 1138237"/>
                <a:gd name="connsiteY2" fmla="*/ 460058 h 460057"/>
                <a:gd name="connsiteX3" fmla="*/ 0 w 1138237"/>
                <a:gd name="connsiteY3" fmla="*/ 460058 h 460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8237" h="460057">
                  <a:moveTo>
                    <a:pt x="0" y="0"/>
                  </a:moveTo>
                  <a:lnTo>
                    <a:pt x="1138238" y="0"/>
                  </a:lnTo>
                  <a:lnTo>
                    <a:pt x="1138238" y="460058"/>
                  </a:lnTo>
                  <a:lnTo>
                    <a:pt x="0" y="460058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1E97FA6E-BFAD-FD08-AC23-60FB8D013A72}"/>
                </a:ext>
              </a:extLst>
            </p:cNvPr>
            <p:cNvSpPr txBox="1"/>
            <p:nvPr/>
          </p:nvSpPr>
          <p:spPr>
            <a:xfrm>
              <a:off x="7204893" y="2843909"/>
              <a:ext cx="1192529" cy="215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As TG was prohibited from 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C73342D7-C11E-4A57-5B92-D379838A689E}"/>
                </a:ext>
              </a:extLst>
            </p:cNvPr>
            <p:cNvSpPr txBox="1"/>
            <p:nvPr/>
          </p:nvSpPr>
          <p:spPr>
            <a:xfrm>
              <a:off x="7282046" y="2958209"/>
              <a:ext cx="1049654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living the house by her 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BB0B9920-E32B-18CD-BEB1-E3D47E041E7C}"/>
                </a:ext>
              </a:extLst>
            </p:cNvPr>
            <p:cNvSpPr txBox="1"/>
            <p:nvPr/>
          </p:nvSpPr>
          <p:spPr>
            <a:xfrm>
              <a:off x="7244898" y="3072509"/>
              <a:ext cx="1135379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family, TG was unable to 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97E8CAE4-E200-8114-BD87-292AF6A315BD}"/>
                </a:ext>
              </a:extLst>
            </p:cNvPr>
            <p:cNvSpPr txBox="1"/>
            <p:nvPr/>
          </p:nvSpPr>
          <p:spPr>
            <a:xfrm>
              <a:off x="7154411" y="3186809"/>
              <a:ext cx="1268729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continue with the procedure.</a:t>
              </a: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A131D690-E309-9C04-4014-8A1AF73A63FD}"/>
                </a:ext>
              </a:extLst>
            </p:cNvPr>
            <p:cNvSpPr/>
            <p:nvPr/>
          </p:nvSpPr>
          <p:spPr>
            <a:xfrm>
              <a:off x="7000594" y="2845130"/>
              <a:ext cx="1623059" cy="598169"/>
            </a:xfrm>
            <a:custGeom>
              <a:avLst/>
              <a:gdLst>
                <a:gd name="connsiteX0" fmla="*/ 1344930 w 1623059"/>
                <a:gd name="connsiteY0" fmla="*/ 598170 h 598169"/>
                <a:gd name="connsiteX1" fmla="*/ 0 w 1623059"/>
                <a:gd name="connsiteY1" fmla="*/ 598170 h 598169"/>
                <a:gd name="connsiteX2" fmla="*/ 278130 w 1623059"/>
                <a:gd name="connsiteY2" fmla="*/ 0 h 598169"/>
                <a:gd name="connsiteX3" fmla="*/ 1623060 w 1623059"/>
                <a:gd name="connsiteY3" fmla="*/ 0 h 59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3059" h="598169">
                  <a:moveTo>
                    <a:pt x="1344930" y="598170"/>
                  </a:moveTo>
                  <a:lnTo>
                    <a:pt x="0" y="598170"/>
                  </a:lnTo>
                  <a:lnTo>
                    <a:pt x="278130" y="0"/>
                  </a:lnTo>
                  <a:lnTo>
                    <a:pt x="1623060" y="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79" name="Graphic 65">
            <a:extLst>
              <a:ext uri="{FF2B5EF4-FFF2-40B4-BE49-F238E27FC236}">
                <a16:creationId xmlns:a16="http://schemas.microsoft.com/office/drawing/2014/main" id="{4C5F8AED-F1AC-AEB4-D1A2-D269E569F024}"/>
              </a:ext>
            </a:extLst>
          </p:cNvPr>
          <p:cNvGrpSpPr/>
          <p:nvPr/>
        </p:nvGrpSpPr>
        <p:grpSpPr>
          <a:xfrm>
            <a:off x="1826445" y="1965538"/>
            <a:ext cx="842962" cy="253694"/>
            <a:chOff x="1826445" y="1965538"/>
            <a:chExt cx="842962" cy="253694"/>
          </a:xfrm>
        </p:grpSpPr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FBF03C6D-9249-6C69-1A2B-5C7449E039FB}"/>
                </a:ext>
              </a:extLst>
            </p:cNvPr>
            <p:cNvSpPr/>
            <p:nvPr/>
          </p:nvSpPr>
          <p:spPr>
            <a:xfrm>
              <a:off x="1826445" y="1978250"/>
              <a:ext cx="842962" cy="240982"/>
            </a:xfrm>
            <a:custGeom>
              <a:avLst/>
              <a:gdLst>
                <a:gd name="connsiteX0" fmla="*/ 0 w 842962"/>
                <a:gd name="connsiteY0" fmla="*/ 0 h 240982"/>
                <a:gd name="connsiteX1" fmla="*/ 842963 w 842962"/>
                <a:gd name="connsiteY1" fmla="*/ 0 h 240982"/>
                <a:gd name="connsiteX2" fmla="*/ 842963 w 842962"/>
                <a:gd name="connsiteY2" fmla="*/ 240983 h 240982"/>
                <a:gd name="connsiteX3" fmla="*/ 0 w 842962"/>
                <a:gd name="connsiteY3" fmla="*/ 240983 h 2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962" h="240982">
                  <a:moveTo>
                    <a:pt x="0" y="0"/>
                  </a:moveTo>
                  <a:lnTo>
                    <a:pt x="842963" y="0"/>
                  </a:lnTo>
                  <a:lnTo>
                    <a:pt x="842963" y="240983"/>
                  </a:lnTo>
                  <a:lnTo>
                    <a:pt x="0" y="240983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6E6AC30A-0480-DA0E-0634-40F9EB8F9FAE}"/>
                </a:ext>
              </a:extLst>
            </p:cNvPr>
            <p:cNvSpPr/>
            <p:nvPr/>
          </p:nvSpPr>
          <p:spPr>
            <a:xfrm>
              <a:off x="1830255" y="1996348"/>
              <a:ext cx="836295" cy="217169"/>
            </a:xfrm>
            <a:custGeom>
              <a:avLst/>
              <a:gdLst>
                <a:gd name="connsiteX0" fmla="*/ 0 w 836295"/>
                <a:gd name="connsiteY0" fmla="*/ 0 h 217169"/>
                <a:gd name="connsiteX1" fmla="*/ 836295 w 836295"/>
                <a:gd name="connsiteY1" fmla="*/ 0 h 217169"/>
                <a:gd name="connsiteX2" fmla="*/ 836295 w 836295"/>
                <a:gd name="connsiteY2" fmla="*/ 217170 h 217169"/>
                <a:gd name="connsiteX3" fmla="*/ 0 w 836295"/>
                <a:gd name="connsiteY3" fmla="*/ 217170 h 21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6295" h="217169">
                  <a:moveTo>
                    <a:pt x="0" y="0"/>
                  </a:moveTo>
                  <a:lnTo>
                    <a:pt x="836295" y="0"/>
                  </a:lnTo>
                  <a:lnTo>
                    <a:pt x="836295" y="217170"/>
                  </a:lnTo>
                  <a:lnTo>
                    <a:pt x="0" y="21717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043A1B2E-3F26-B4D7-2969-5C7BCD7E86D6}"/>
                </a:ext>
              </a:extLst>
            </p:cNvPr>
            <p:cNvSpPr txBox="1"/>
            <p:nvPr/>
          </p:nvSpPr>
          <p:spPr>
            <a:xfrm>
              <a:off x="1746302" y="1919818"/>
              <a:ext cx="100203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registration to village 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24209960-1940-BC8B-8B20-8016BE99AF6D}"/>
                </a:ext>
              </a:extLst>
            </p:cNvPr>
            <p:cNvSpPr txBox="1"/>
            <p:nvPr/>
          </p:nvSpPr>
          <p:spPr>
            <a:xfrm>
              <a:off x="2049197" y="2034118"/>
              <a:ext cx="39243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office</a:t>
              </a:r>
            </a:p>
          </p:txBody>
        </p:sp>
      </p:grpSp>
      <p:grpSp>
        <p:nvGrpSpPr>
          <p:cNvPr id="284" name="Graphic 67">
            <a:extLst>
              <a:ext uri="{FF2B5EF4-FFF2-40B4-BE49-F238E27FC236}">
                <a16:creationId xmlns:a16="http://schemas.microsoft.com/office/drawing/2014/main" id="{783A4AA7-2D21-E434-290E-F65B363E6136}"/>
              </a:ext>
            </a:extLst>
          </p:cNvPr>
          <p:cNvGrpSpPr/>
          <p:nvPr/>
        </p:nvGrpSpPr>
        <p:grpSpPr>
          <a:xfrm>
            <a:off x="1826445" y="2413208"/>
            <a:ext cx="842962" cy="253699"/>
            <a:chOff x="1826445" y="2413208"/>
            <a:chExt cx="842962" cy="253699"/>
          </a:xfrm>
        </p:grpSpPr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8E71B42D-D619-3CB3-35DD-F453E1D5A174}"/>
                </a:ext>
              </a:extLst>
            </p:cNvPr>
            <p:cNvSpPr/>
            <p:nvPr/>
          </p:nvSpPr>
          <p:spPr>
            <a:xfrm>
              <a:off x="1826445" y="2425925"/>
              <a:ext cx="842962" cy="240982"/>
            </a:xfrm>
            <a:custGeom>
              <a:avLst/>
              <a:gdLst>
                <a:gd name="connsiteX0" fmla="*/ 0 w 842962"/>
                <a:gd name="connsiteY0" fmla="*/ 0 h 240982"/>
                <a:gd name="connsiteX1" fmla="*/ 842963 w 842962"/>
                <a:gd name="connsiteY1" fmla="*/ 0 h 240982"/>
                <a:gd name="connsiteX2" fmla="*/ 842963 w 842962"/>
                <a:gd name="connsiteY2" fmla="*/ 240983 h 240982"/>
                <a:gd name="connsiteX3" fmla="*/ 0 w 842962"/>
                <a:gd name="connsiteY3" fmla="*/ 240983 h 240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962" h="240982">
                  <a:moveTo>
                    <a:pt x="0" y="0"/>
                  </a:moveTo>
                  <a:lnTo>
                    <a:pt x="842963" y="0"/>
                  </a:lnTo>
                  <a:lnTo>
                    <a:pt x="842963" y="240983"/>
                  </a:lnTo>
                  <a:lnTo>
                    <a:pt x="0" y="240983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192A3652-C8AD-A79E-2F4E-9B48A8DC6DAB}"/>
                </a:ext>
              </a:extLst>
            </p:cNvPr>
            <p:cNvSpPr/>
            <p:nvPr/>
          </p:nvSpPr>
          <p:spPr>
            <a:xfrm>
              <a:off x="1830255" y="2444023"/>
              <a:ext cx="836295" cy="217169"/>
            </a:xfrm>
            <a:custGeom>
              <a:avLst/>
              <a:gdLst>
                <a:gd name="connsiteX0" fmla="*/ 0 w 836295"/>
                <a:gd name="connsiteY0" fmla="*/ 0 h 217169"/>
                <a:gd name="connsiteX1" fmla="*/ 836295 w 836295"/>
                <a:gd name="connsiteY1" fmla="*/ 0 h 217169"/>
                <a:gd name="connsiteX2" fmla="*/ 836295 w 836295"/>
                <a:gd name="connsiteY2" fmla="*/ 217170 h 217169"/>
                <a:gd name="connsiteX3" fmla="*/ 0 w 836295"/>
                <a:gd name="connsiteY3" fmla="*/ 217170 h 217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6295" h="217169">
                  <a:moveTo>
                    <a:pt x="0" y="0"/>
                  </a:moveTo>
                  <a:lnTo>
                    <a:pt x="836295" y="0"/>
                  </a:lnTo>
                  <a:lnTo>
                    <a:pt x="836295" y="217170"/>
                  </a:lnTo>
                  <a:lnTo>
                    <a:pt x="0" y="21717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21E617B6-8FFA-58F0-3354-5C80E91D1020}"/>
                </a:ext>
              </a:extLst>
            </p:cNvPr>
            <p:cNvSpPr txBox="1"/>
            <p:nvPr/>
          </p:nvSpPr>
          <p:spPr>
            <a:xfrm>
              <a:off x="1787536" y="2367488"/>
              <a:ext cx="91630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PWD must prepare 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34D03CE1-A7B6-6F9A-86D0-2A8032EE06CC}"/>
                </a:ext>
              </a:extLst>
            </p:cNvPr>
            <p:cNvSpPr txBox="1"/>
            <p:nvPr/>
          </p:nvSpPr>
          <p:spPr>
            <a:xfrm>
              <a:off x="1864689" y="2481788"/>
              <a:ext cx="744854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the documents</a:t>
              </a:r>
            </a:p>
          </p:txBody>
        </p:sp>
      </p:grpSp>
      <p:grpSp>
        <p:nvGrpSpPr>
          <p:cNvPr id="294" name="Graphic 69">
            <a:extLst>
              <a:ext uri="{FF2B5EF4-FFF2-40B4-BE49-F238E27FC236}">
                <a16:creationId xmlns:a16="http://schemas.microsoft.com/office/drawing/2014/main" id="{F4B6D52D-873C-C0E9-7621-3BC905947980}"/>
              </a:ext>
            </a:extLst>
          </p:cNvPr>
          <p:cNvGrpSpPr/>
          <p:nvPr/>
        </p:nvGrpSpPr>
        <p:grpSpPr>
          <a:xfrm>
            <a:off x="2988457" y="2845130"/>
            <a:ext cx="953452" cy="285750"/>
            <a:chOff x="2988457" y="2845130"/>
            <a:chExt cx="953452" cy="285750"/>
          </a:xfrm>
        </p:grpSpPr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13807667-FA78-81D3-A7A9-12C4216309F6}"/>
                </a:ext>
              </a:extLst>
            </p:cNvPr>
            <p:cNvSpPr/>
            <p:nvPr/>
          </p:nvSpPr>
          <p:spPr>
            <a:xfrm>
              <a:off x="2989410" y="2886088"/>
              <a:ext cx="950594" cy="217170"/>
            </a:xfrm>
            <a:custGeom>
              <a:avLst/>
              <a:gdLst>
                <a:gd name="connsiteX0" fmla="*/ 0 w 950594"/>
                <a:gd name="connsiteY0" fmla="*/ 0 h 217170"/>
                <a:gd name="connsiteX1" fmla="*/ 950595 w 950594"/>
                <a:gd name="connsiteY1" fmla="*/ 0 h 217170"/>
                <a:gd name="connsiteX2" fmla="*/ 950595 w 950594"/>
                <a:gd name="connsiteY2" fmla="*/ 217170 h 217170"/>
                <a:gd name="connsiteX3" fmla="*/ 0 w 950594"/>
                <a:gd name="connsiteY3" fmla="*/ 217170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594" h="217170">
                  <a:moveTo>
                    <a:pt x="0" y="0"/>
                  </a:moveTo>
                  <a:lnTo>
                    <a:pt x="950595" y="0"/>
                  </a:lnTo>
                  <a:lnTo>
                    <a:pt x="950595" y="217170"/>
                  </a:lnTo>
                  <a:lnTo>
                    <a:pt x="0" y="21717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FA13DF46-ABCE-E066-D08E-AF98AA74264E}"/>
                </a:ext>
              </a:extLst>
            </p:cNvPr>
            <p:cNvSpPr txBox="1"/>
            <p:nvPr/>
          </p:nvSpPr>
          <p:spPr>
            <a:xfrm>
              <a:off x="2956589" y="2809294"/>
              <a:ext cx="100203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Letter of Introduction </a:t>
              </a: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725F207A-AFDC-C7A9-1FA4-960FA77E7B38}"/>
                </a:ext>
              </a:extLst>
            </p:cNvPr>
            <p:cNvSpPr txBox="1"/>
            <p:nvPr/>
          </p:nvSpPr>
          <p:spPr>
            <a:xfrm>
              <a:off x="3132802" y="2923594"/>
              <a:ext cx="64960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from RT/RW</a:t>
              </a: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96CFDC90-6208-0156-C9B4-D593AA7972EF}"/>
                </a:ext>
              </a:extLst>
            </p:cNvPr>
            <p:cNvSpPr/>
            <p:nvPr/>
          </p:nvSpPr>
          <p:spPr>
            <a:xfrm>
              <a:off x="2988457" y="2845130"/>
              <a:ext cx="953452" cy="285750"/>
            </a:xfrm>
            <a:custGeom>
              <a:avLst/>
              <a:gdLst>
                <a:gd name="connsiteX0" fmla="*/ 0 w 953452"/>
                <a:gd name="connsiteY0" fmla="*/ 0 h 285750"/>
                <a:gd name="connsiteX1" fmla="*/ 953453 w 953452"/>
                <a:gd name="connsiteY1" fmla="*/ 0 h 285750"/>
                <a:gd name="connsiteX2" fmla="*/ 953453 w 953452"/>
                <a:gd name="connsiteY2" fmla="*/ 285750 h 285750"/>
                <a:gd name="connsiteX3" fmla="*/ 0 w 953452"/>
                <a:gd name="connsiteY3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452" h="285750">
                  <a:moveTo>
                    <a:pt x="0" y="0"/>
                  </a:moveTo>
                  <a:lnTo>
                    <a:pt x="953453" y="0"/>
                  </a:lnTo>
                  <a:lnTo>
                    <a:pt x="953453" y="285750"/>
                  </a:lnTo>
                  <a:lnTo>
                    <a:pt x="0" y="28575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4" name="Graphic 73">
            <a:extLst>
              <a:ext uri="{FF2B5EF4-FFF2-40B4-BE49-F238E27FC236}">
                <a16:creationId xmlns:a16="http://schemas.microsoft.com/office/drawing/2014/main" id="{BEFA021E-EF75-DBDE-ACB9-24BF5C595FEA}"/>
              </a:ext>
            </a:extLst>
          </p:cNvPr>
          <p:cNvGrpSpPr/>
          <p:nvPr/>
        </p:nvGrpSpPr>
        <p:grpSpPr>
          <a:xfrm>
            <a:off x="1840733" y="3308847"/>
            <a:ext cx="836295" cy="190500"/>
            <a:chOff x="1840733" y="3308847"/>
            <a:chExt cx="836295" cy="190500"/>
          </a:xfrm>
        </p:grpSpPr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5980C80E-3456-8920-3164-E0C01755D3B3}"/>
                </a:ext>
              </a:extLst>
            </p:cNvPr>
            <p:cNvSpPr/>
            <p:nvPr/>
          </p:nvSpPr>
          <p:spPr>
            <a:xfrm>
              <a:off x="1840733" y="3356472"/>
              <a:ext cx="836295" cy="108584"/>
            </a:xfrm>
            <a:custGeom>
              <a:avLst/>
              <a:gdLst>
                <a:gd name="connsiteX0" fmla="*/ 0 w 836295"/>
                <a:gd name="connsiteY0" fmla="*/ 0 h 108584"/>
                <a:gd name="connsiteX1" fmla="*/ 836295 w 836295"/>
                <a:gd name="connsiteY1" fmla="*/ 0 h 108584"/>
                <a:gd name="connsiteX2" fmla="*/ 836295 w 836295"/>
                <a:gd name="connsiteY2" fmla="*/ 108585 h 108584"/>
                <a:gd name="connsiteX3" fmla="*/ 0 w 836295"/>
                <a:gd name="connsiteY3" fmla="*/ 108585 h 10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6295" h="108584">
                  <a:moveTo>
                    <a:pt x="0" y="0"/>
                  </a:moveTo>
                  <a:lnTo>
                    <a:pt x="836295" y="0"/>
                  </a:lnTo>
                  <a:lnTo>
                    <a:pt x="836295" y="108585"/>
                  </a:lnTo>
                  <a:lnTo>
                    <a:pt x="0" y="108585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3B6A0F46-5039-1B0A-796D-0BF624C5A6C8}"/>
                </a:ext>
              </a:extLst>
            </p:cNvPr>
            <p:cNvSpPr txBox="1"/>
            <p:nvPr/>
          </p:nvSpPr>
          <p:spPr>
            <a:xfrm>
              <a:off x="1848553" y="3279612"/>
              <a:ext cx="81153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File examination</a:t>
              </a: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A0D7EEB3-D292-D390-2F08-567AD35E6684}"/>
                </a:ext>
              </a:extLst>
            </p:cNvPr>
            <p:cNvSpPr/>
            <p:nvPr/>
          </p:nvSpPr>
          <p:spPr>
            <a:xfrm>
              <a:off x="1877880" y="3308847"/>
              <a:ext cx="762952" cy="190500"/>
            </a:xfrm>
            <a:custGeom>
              <a:avLst/>
              <a:gdLst>
                <a:gd name="connsiteX0" fmla="*/ 0 w 762952"/>
                <a:gd name="connsiteY0" fmla="*/ 0 h 190500"/>
                <a:gd name="connsiteX1" fmla="*/ 762953 w 762952"/>
                <a:gd name="connsiteY1" fmla="*/ 0 h 190500"/>
                <a:gd name="connsiteX2" fmla="*/ 762953 w 762952"/>
                <a:gd name="connsiteY2" fmla="*/ 190500 h 190500"/>
                <a:gd name="connsiteX3" fmla="*/ 0 w 762952"/>
                <a:gd name="connsiteY3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952" h="190500">
                  <a:moveTo>
                    <a:pt x="0" y="0"/>
                  </a:moveTo>
                  <a:lnTo>
                    <a:pt x="762953" y="0"/>
                  </a:lnTo>
                  <a:lnTo>
                    <a:pt x="762953" y="190500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6" name="Graphic 75">
            <a:extLst>
              <a:ext uri="{FF2B5EF4-FFF2-40B4-BE49-F238E27FC236}">
                <a16:creationId xmlns:a16="http://schemas.microsoft.com/office/drawing/2014/main" id="{D2539168-9D5D-8B3E-1F29-EC3493649D5A}"/>
              </a:ext>
            </a:extLst>
          </p:cNvPr>
          <p:cNvGrpSpPr/>
          <p:nvPr/>
        </p:nvGrpSpPr>
        <p:grpSpPr>
          <a:xfrm>
            <a:off x="1734621" y="3664577"/>
            <a:ext cx="1190625" cy="577215"/>
            <a:chOff x="1734621" y="3664577"/>
            <a:chExt cx="1190625" cy="577215"/>
          </a:xfrm>
        </p:grpSpPr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6E2533E6-6421-8B20-2354-79D0E86E0FA4}"/>
                </a:ext>
              </a:extLst>
            </p:cNvPr>
            <p:cNvSpPr/>
            <p:nvPr/>
          </p:nvSpPr>
          <p:spPr>
            <a:xfrm>
              <a:off x="1734621" y="3664577"/>
              <a:ext cx="1190625" cy="577215"/>
            </a:xfrm>
            <a:custGeom>
              <a:avLst/>
              <a:gdLst>
                <a:gd name="connsiteX0" fmla="*/ 1190625 w 1190625"/>
                <a:gd name="connsiteY0" fmla="*/ 288608 h 577215"/>
                <a:gd name="connsiteX1" fmla="*/ 595313 w 1190625"/>
                <a:gd name="connsiteY1" fmla="*/ 577215 h 577215"/>
                <a:gd name="connsiteX2" fmla="*/ 0 w 1190625"/>
                <a:gd name="connsiteY2" fmla="*/ 288608 h 577215"/>
                <a:gd name="connsiteX3" fmla="*/ 595313 w 1190625"/>
                <a:gd name="connsiteY3" fmla="*/ 0 h 577215"/>
                <a:gd name="connsiteX4" fmla="*/ 1190625 w 1190625"/>
                <a:gd name="connsiteY4" fmla="*/ 288608 h 57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0625" h="577215">
                  <a:moveTo>
                    <a:pt x="1190625" y="288608"/>
                  </a:moveTo>
                  <a:cubicBezTo>
                    <a:pt x="1190625" y="448001"/>
                    <a:pt x="924095" y="577215"/>
                    <a:pt x="595313" y="577215"/>
                  </a:cubicBezTo>
                  <a:cubicBezTo>
                    <a:pt x="266530" y="577215"/>
                    <a:pt x="0" y="448001"/>
                    <a:pt x="0" y="288608"/>
                  </a:cubicBezTo>
                  <a:cubicBezTo>
                    <a:pt x="0" y="129214"/>
                    <a:pt x="266530" y="0"/>
                    <a:pt x="595313" y="0"/>
                  </a:cubicBezTo>
                  <a:cubicBezTo>
                    <a:pt x="924095" y="0"/>
                    <a:pt x="1190625" y="129214"/>
                    <a:pt x="1190625" y="288608"/>
                  </a:cubicBez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CA3F2A89-E47D-DB8A-5F43-461C2E630D5B}"/>
                </a:ext>
              </a:extLst>
            </p:cNvPr>
            <p:cNvSpPr/>
            <p:nvPr/>
          </p:nvSpPr>
          <p:spPr>
            <a:xfrm>
              <a:off x="1814631" y="3796975"/>
              <a:ext cx="1012507" cy="350520"/>
            </a:xfrm>
            <a:custGeom>
              <a:avLst/>
              <a:gdLst>
                <a:gd name="connsiteX0" fmla="*/ 0 w 1012507"/>
                <a:gd name="connsiteY0" fmla="*/ 0 h 350520"/>
                <a:gd name="connsiteX1" fmla="*/ 1012508 w 1012507"/>
                <a:gd name="connsiteY1" fmla="*/ 0 h 350520"/>
                <a:gd name="connsiteX2" fmla="*/ 1012508 w 1012507"/>
                <a:gd name="connsiteY2" fmla="*/ 350520 h 350520"/>
                <a:gd name="connsiteX3" fmla="*/ 0 w 1012507"/>
                <a:gd name="connsiteY3" fmla="*/ 350520 h 350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2507" h="350520">
                  <a:moveTo>
                    <a:pt x="0" y="0"/>
                  </a:moveTo>
                  <a:lnTo>
                    <a:pt x="1012508" y="0"/>
                  </a:lnTo>
                  <a:lnTo>
                    <a:pt x="1012508" y="350520"/>
                  </a:lnTo>
                  <a:lnTo>
                    <a:pt x="0" y="35052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67C4400C-53D4-D095-FEFC-AD0DF4FEAED2}"/>
                </a:ext>
              </a:extLst>
            </p:cNvPr>
            <p:cNvSpPr txBox="1"/>
            <p:nvPr/>
          </p:nvSpPr>
          <p:spPr>
            <a:xfrm>
              <a:off x="1752052" y="3720944"/>
              <a:ext cx="111633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The process of recording </a:t>
              </a:r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9BFD566F-56CD-546E-F550-EBFC3189168C}"/>
                </a:ext>
              </a:extLst>
            </p:cNvPr>
            <p:cNvSpPr txBox="1"/>
            <p:nvPr/>
          </p:nvSpPr>
          <p:spPr>
            <a:xfrm>
              <a:off x="1739669" y="3835244"/>
              <a:ext cx="1163954" cy="215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and making family card is </a:t>
              </a:r>
            </a:p>
          </p:txBody>
        </p:sp>
        <p:sp>
          <p:nvSpPr>
            <p:cNvPr id="321" name="TextBox 320">
              <a:extLst>
                <a:ext uri="{FF2B5EF4-FFF2-40B4-BE49-F238E27FC236}">
                  <a16:creationId xmlns:a16="http://schemas.microsoft.com/office/drawing/2014/main" id="{0320DE7D-8ACE-4C7D-C264-0E07EFCCA545}"/>
                </a:ext>
              </a:extLst>
            </p:cNvPr>
            <p:cNvSpPr txBox="1"/>
            <p:nvPr/>
          </p:nvSpPr>
          <p:spPr>
            <a:xfrm>
              <a:off x="2046374" y="3949544"/>
              <a:ext cx="53530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complete</a:t>
              </a:r>
            </a:p>
          </p:txBody>
        </p:sp>
      </p:grpSp>
      <p:grpSp>
        <p:nvGrpSpPr>
          <p:cNvPr id="289" name="Graphic 77">
            <a:extLst>
              <a:ext uri="{FF2B5EF4-FFF2-40B4-BE49-F238E27FC236}">
                <a16:creationId xmlns:a16="http://schemas.microsoft.com/office/drawing/2014/main" id="{630F5092-C53B-3B66-1B39-86AF1117B54F}"/>
              </a:ext>
            </a:extLst>
          </p:cNvPr>
          <p:cNvGrpSpPr/>
          <p:nvPr/>
        </p:nvGrpSpPr>
        <p:grpSpPr>
          <a:xfrm>
            <a:off x="1721670" y="2836449"/>
            <a:ext cx="1080135" cy="285750"/>
            <a:chOff x="1721670" y="2836449"/>
            <a:chExt cx="1080135" cy="285750"/>
          </a:xfrm>
        </p:grpSpPr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2A96EE3E-5194-2CBE-BDEA-0D36AE566E63}"/>
                </a:ext>
              </a:extLst>
            </p:cNvPr>
            <p:cNvSpPr/>
            <p:nvPr/>
          </p:nvSpPr>
          <p:spPr>
            <a:xfrm>
              <a:off x="1733100" y="2877407"/>
              <a:ext cx="1039177" cy="217170"/>
            </a:xfrm>
            <a:custGeom>
              <a:avLst/>
              <a:gdLst>
                <a:gd name="connsiteX0" fmla="*/ 0 w 1039177"/>
                <a:gd name="connsiteY0" fmla="*/ 0 h 217170"/>
                <a:gd name="connsiteX1" fmla="*/ 1039178 w 1039177"/>
                <a:gd name="connsiteY1" fmla="*/ 0 h 217170"/>
                <a:gd name="connsiteX2" fmla="*/ 1039178 w 1039177"/>
                <a:gd name="connsiteY2" fmla="*/ 217170 h 217170"/>
                <a:gd name="connsiteX3" fmla="*/ 0 w 1039177"/>
                <a:gd name="connsiteY3" fmla="*/ 217170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9177" h="217170">
                  <a:moveTo>
                    <a:pt x="0" y="0"/>
                  </a:moveTo>
                  <a:lnTo>
                    <a:pt x="1039178" y="0"/>
                  </a:lnTo>
                  <a:lnTo>
                    <a:pt x="1039178" y="217170"/>
                  </a:lnTo>
                  <a:lnTo>
                    <a:pt x="0" y="21717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A39D1FDC-5345-8A55-ABDA-DA1851163375}"/>
                </a:ext>
              </a:extLst>
            </p:cNvPr>
            <p:cNvSpPr txBox="1"/>
            <p:nvPr/>
          </p:nvSpPr>
          <p:spPr>
            <a:xfrm>
              <a:off x="1651312" y="2800618"/>
              <a:ext cx="119253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Copy of Marriage Book for 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126AE401-6F42-9FB8-750D-3BE8E110E7DA}"/>
                </a:ext>
              </a:extLst>
            </p:cNvPr>
            <p:cNvSpPr txBox="1"/>
            <p:nvPr/>
          </p:nvSpPr>
          <p:spPr>
            <a:xfrm>
              <a:off x="1719892" y="2914918"/>
              <a:ext cx="1030604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those who are married</a:t>
              </a: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CF3D6E18-EE76-F576-E6F3-445DBAE9D0E0}"/>
                </a:ext>
              </a:extLst>
            </p:cNvPr>
            <p:cNvSpPr/>
            <p:nvPr/>
          </p:nvSpPr>
          <p:spPr>
            <a:xfrm>
              <a:off x="1721670" y="2836449"/>
              <a:ext cx="1080135" cy="285750"/>
            </a:xfrm>
            <a:custGeom>
              <a:avLst/>
              <a:gdLst>
                <a:gd name="connsiteX0" fmla="*/ 0 w 1080135"/>
                <a:gd name="connsiteY0" fmla="*/ 0 h 285750"/>
                <a:gd name="connsiteX1" fmla="*/ 1080135 w 1080135"/>
                <a:gd name="connsiteY1" fmla="*/ 0 h 285750"/>
                <a:gd name="connsiteX2" fmla="*/ 1080135 w 1080135"/>
                <a:gd name="connsiteY2" fmla="*/ 285750 h 285750"/>
                <a:gd name="connsiteX3" fmla="*/ 0 w 1080135"/>
                <a:gd name="connsiteY3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0135" h="285750">
                  <a:moveTo>
                    <a:pt x="0" y="0"/>
                  </a:moveTo>
                  <a:lnTo>
                    <a:pt x="1080135" y="0"/>
                  </a:lnTo>
                  <a:lnTo>
                    <a:pt x="1080135" y="285750"/>
                  </a:lnTo>
                  <a:lnTo>
                    <a:pt x="0" y="28575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9" name="Graphic 79">
            <a:extLst>
              <a:ext uri="{FF2B5EF4-FFF2-40B4-BE49-F238E27FC236}">
                <a16:creationId xmlns:a16="http://schemas.microsoft.com/office/drawing/2014/main" id="{567C0A6A-489E-3811-367D-19E7F95053F6}"/>
              </a:ext>
            </a:extLst>
          </p:cNvPr>
          <p:cNvGrpSpPr/>
          <p:nvPr/>
        </p:nvGrpSpPr>
        <p:grpSpPr>
          <a:xfrm>
            <a:off x="535526" y="2845130"/>
            <a:ext cx="953452" cy="285750"/>
            <a:chOff x="535526" y="2845130"/>
            <a:chExt cx="953452" cy="285750"/>
          </a:xfrm>
        </p:grpSpPr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81D86196-22CC-B181-8F7B-9DAEC2F47D93}"/>
                </a:ext>
              </a:extLst>
            </p:cNvPr>
            <p:cNvSpPr/>
            <p:nvPr/>
          </p:nvSpPr>
          <p:spPr>
            <a:xfrm>
              <a:off x="536479" y="2886088"/>
              <a:ext cx="950594" cy="217170"/>
            </a:xfrm>
            <a:custGeom>
              <a:avLst/>
              <a:gdLst>
                <a:gd name="connsiteX0" fmla="*/ 0 w 950594"/>
                <a:gd name="connsiteY0" fmla="*/ 0 h 217170"/>
                <a:gd name="connsiteX1" fmla="*/ 950595 w 950594"/>
                <a:gd name="connsiteY1" fmla="*/ 0 h 217170"/>
                <a:gd name="connsiteX2" fmla="*/ 950595 w 950594"/>
                <a:gd name="connsiteY2" fmla="*/ 217170 h 217170"/>
                <a:gd name="connsiteX3" fmla="*/ 0 w 950594"/>
                <a:gd name="connsiteY3" fmla="*/ 217170 h 2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594" h="217170">
                  <a:moveTo>
                    <a:pt x="0" y="0"/>
                  </a:moveTo>
                  <a:lnTo>
                    <a:pt x="950595" y="0"/>
                  </a:lnTo>
                  <a:lnTo>
                    <a:pt x="950595" y="217170"/>
                  </a:lnTo>
                  <a:lnTo>
                    <a:pt x="0" y="217170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AE01A867-96D4-1ED1-A08D-1239C968B6C4}"/>
                </a:ext>
              </a:extLst>
            </p:cNvPr>
            <p:cNvSpPr txBox="1"/>
            <p:nvPr/>
          </p:nvSpPr>
          <p:spPr>
            <a:xfrm>
              <a:off x="466371" y="2809295"/>
              <a:ext cx="108775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Move-in Certificate (for 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FFE7F3C1-D7CB-B653-D117-7E43A872398A}"/>
                </a:ext>
              </a:extLst>
            </p:cNvPr>
            <p:cNvSpPr txBox="1"/>
            <p:nvPr/>
          </p:nvSpPr>
          <p:spPr>
            <a:xfrm>
              <a:off x="538761" y="2923595"/>
              <a:ext cx="916304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incoming residents)</a:t>
              </a: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E42BC334-3339-4A73-0AB0-4F82CC687431}"/>
                </a:ext>
              </a:extLst>
            </p:cNvPr>
            <p:cNvSpPr/>
            <p:nvPr/>
          </p:nvSpPr>
          <p:spPr>
            <a:xfrm>
              <a:off x="535526" y="2845130"/>
              <a:ext cx="953452" cy="285750"/>
            </a:xfrm>
            <a:custGeom>
              <a:avLst/>
              <a:gdLst>
                <a:gd name="connsiteX0" fmla="*/ 0 w 953452"/>
                <a:gd name="connsiteY0" fmla="*/ 0 h 285750"/>
                <a:gd name="connsiteX1" fmla="*/ 953453 w 953452"/>
                <a:gd name="connsiteY1" fmla="*/ 0 h 285750"/>
                <a:gd name="connsiteX2" fmla="*/ 953453 w 953452"/>
                <a:gd name="connsiteY2" fmla="*/ 285750 h 285750"/>
                <a:gd name="connsiteX3" fmla="*/ 0 w 953452"/>
                <a:gd name="connsiteY3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3452" h="285750">
                  <a:moveTo>
                    <a:pt x="0" y="0"/>
                  </a:moveTo>
                  <a:lnTo>
                    <a:pt x="953453" y="0"/>
                  </a:lnTo>
                  <a:lnTo>
                    <a:pt x="953453" y="285750"/>
                  </a:lnTo>
                  <a:lnTo>
                    <a:pt x="0" y="28575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8" name="Graphic 81">
            <a:extLst>
              <a:ext uri="{FF2B5EF4-FFF2-40B4-BE49-F238E27FC236}">
                <a16:creationId xmlns:a16="http://schemas.microsoft.com/office/drawing/2014/main" id="{F20A67DF-9580-2F9B-C922-B82CF15C9DA6}"/>
              </a:ext>
            </a:extLst>
          </p:cNvPr>
          <p:cNvGrpSpPr/>
          <p:nvPr/>
        </p:nvGrpSpPr>
        <p:grpSpPr>
          <a:xfrm>
            <a:off x="304636" y="3279056"/>
            <a:ext cx="1346835" cy="598169"/>
            <a:chOff x="304636" y="3279056"/>
            <a:chExt cx="1346835" cy="598169"/>
          </a:xfrm>
        </p:grpSpPr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508B0A62-869F-6E12-CCC9-222266AB1D53}"/>
                </a:ext>
              </a:extLst>
            </p:cNvPr>
            <p:cNvSpPr/>
            <p:nvPr/>
          </p:nvSpPr>
          <p:spPr>
            <a:xfrm>
              <a:off x="453226" y="3310489"/>
              <a:ext cx="1036320" cy="530542"/>
            </a:xfrm>
            <a:custGeom>
              <a:avLst/>
              <a:gdLst>
                <a:gd name="connsiteX0" fmla="*/ 0 w 1036320"/>
                <a:gd name="connsiteY0" fmla="*/ 0 h 530542"/>
                <a:gd name="connsiteX1" fmla="*/ 1036320 w 1036320"/>
                <a:gd name="connsiteY1" fmla="*/ 0 h 530542"/>
                <a:gd name="connsiteX2" fmla="*/ 1036320 w 1036320"/>
                <a:gd name="connsiteY2" fmla="*/ 530543 h 530542"/>
                <a:gd name="connsiteX3" fmla="*/ 0 w 1036320"/>
                <a:gd name="connsiteY3" fmla="*/ 530543 h 530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6320" h="530542">
                  <a:moveTo>
                    <a:pt x="0" y="0"/>
                  </a:moveTo>
                  <a:lnTo>
                    <a:pt x="1036320" y="0"/>
                  </a:lnTo>
                  <a:lnTo>
                    <a:pt x="1036320" y="530543"/>
                  </a:lnTo>
                  <a:lnTo>
                    <a:pt x="0" y="530543"/>
                  </a:lnTo>
                  <a:close/>
                </a:path>
              </a:pathLst>
            </a:custGeom>
            <a:no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B58C7A4A-6AC0-042A-9987-DDE356A151CD}"/>
                </a:ext>
              </a:extLst>
            </p:cNvPr>
            <p:cNvSpPr txBox="1"/>
            <p:nvPr/>
          </p:nvSpPr>
          <p:spPr>
            <a:xfrm>
              <a:off x="492192" y="3233656"/>
              <a:ext cx="963930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Since YU was an IDP 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4150A15D-A546-7010-796B-BE329A68B5AF}"/>
                </a:ext>
              </a:extLst>
            </p:cNvPr>
            <p:cNvSpPr txBox="1"/>
            <p:nvPr/>
          </p:nvSpPr>
          <p:spPr>
            <a:xfrm>
              <a:off x="521719" y="3347956"/>
              <a:ext cx="897254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without a Move-in 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1B31C4BD-98F8-582B-D53E-A3BFB8172715}"/>
                </a:ext>
              </a:extLst>
            </p:cNvPr>
            <p:cNvSpPr txBox="1"/>
            <p:nvPr/>
          </p:nvSpPr>
          <p:spPr>
            <a:xfrm>
              <a:off x="374082" y="3462256"/>
              <a:ext cx="1192529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Certificate, YU was unable </a:t>
              </a: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DDFFD986-F21B-5945-A88D-2FEBA82C6558}"/>
                </a:ext>
              </a:extLst>
            </p:cNvPr>
            <p:cNvSpPr txBox="1"/>
            <p:nvPr/>
          </p:nvSpPr>
          <p:spPr>
            <a:xfrm>
              <a:off x="485524" y="3576556"/>
              <a:ext cx="95440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to continue with the </a:t>
              </a:r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4FB10DEE-B904-6656-7EFF-AB447C9F4E08}"/>
                </a:ext>
              </a:extLst>
            </p:cNvPr>
            <p:cNvSpPr txBox="1"/>
            <p:nvPr/>
          </p:nvSpPr>
          <p:spPr>
            <a:xfrm>
              <a:off x="666499" y="3690856"/>
              <a:ext cx="592455" cy="215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spc="0" baseline="0">
                  <a:ln/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  <a:rtl val="0"/>
                </a:rPr>
                <a:t>procedure.</a:t>
              </a: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AD36D267-37C9-C0EB-8F74-CBB012395D2A}"/>
                </a:ext>
              </a:extLst>
            </p:cNvPr>
            <p:cNvSpPr/>
            <p:nvPr/>
          </p:nvSpPr>
          <p:spPr>
            <a:xfrm>
              <a:off x="304636" y="3279056"/>
              <a:ext cx="1346835" cy="598169"/>
            </a:xfrm>
            <a:custGeom>
              <a:avLst/>
              <a:gdLst>
                <a:gd name="connsiteX0" fmla="*/ 1115378 w 1346835"/>
                <a:gd name="connsiteY0" fmla="*/ 598170 h 598169"/>
                <a:gd name="connsiteX1" fmla="*/ 0 w 1346835"/>
                <a:gd name="connsiteY1" fmla="*/ 598170 h 598169"/>
                <a:gd name="connsiteX2" fmla="*/ 231458 w 1346835"/>
                <a:gd name="connsiteY2" fmla="*/ 0 h 598169"/>
                <a:gd name="connsiteX3" fmla="*/ 1346835 w 1346835"/>
                <a:gd name="connsiteY3" fmla="*/ 0 h 598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46835" h="598169">
                  <a:moveTo>
                    <a:pt x="1115378" y="598170"/>
                  </a:moveTo>
                  <a:lnTo>
                    <a:pt x="0" y="598170"/>
                  </a:lnTo>
                  <a:lnTo>
                    <a:pt x="231458" y="0"/>
                  </a:lnTo>
                  <a:lnTo>
                    <a:pt x="1346835" y="0"/>
                  </a:lnTo>
                  <a:close/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85" name="Graphic 84">
            <a:extLst>
              <a:ext uri="{FF2B5EF4-FFF2-40B4-BE49-F238E27FC236}">
                <a16:creationId xmlns:a16="http://schemas.microsoft.com/office/drawing/2014/main" id="{B8331D15-90E9-D406-7AB9-75D14AD5FD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03387" y="2434335"/>
            <a:ext cx="179916" cy="323849"/>
          </a:xfrm>
          <a:prstGeom prst="rect">
            <a:avLst/>
          </a:prstGeom>
        </p:spPr>
      </p:pic>
      <p:pic>
        <p:nvPicPr>
          <p:cNvPr id="86" name="Graphic 85">
            <a:extLst>
              <a:ext uri="{FF2B5EF4-FFF2-40B4-BE49-F238E27FC236}">
                <a16:creationId xmlns:a16="http://schemas.microsoft.com/office/drawing/2014/main" id="{EC39EF29-8377-945F-4F74-C8C782345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0234" y="3499236"/>
            <a:ext cx="179916" cy="323849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1A454B11-5346-C685-7186-A7984017D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0233" y="4069247"/>
            <a:ext cx="193070" cy="268347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D931FA90-F33A-807F-C325-0883AF23E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3657" y="4772270"/>
            <a:ext cx="193070" cy="200601"/>
          </a:xfrm>
          <a:prstGeom prst="rect">
            <a:avLst/>
          </a:prstGeom>
        </p:spPr>
      </p:pic>
      <p:pic>
        <p:nvPicPr>
          <p:cNvPr id="89" name="Graphic 88">
            <a:extLst>
              <a:ext uri="{FF2B5EF4-FFF2-40B4-BE49-F238E27FC236}">
                <a16:creationId xmlns:a16="http://schemas.microsoft.com/office/drawing/2014/main" id="{F66ED230-DA64-8036-BF16-20795EAB8B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4831" y="5883972"/>
            <a:ext cx="193070" cy="268347"/>
          </a:xfrm>
          <a:prstGeom prst="rect">
            <a:avLst/>
          </a:prstGeom>
        </p:spPr>
      </p:pic>
      <p:pic>
        <p:nvPicPr>
          <p:cNvPr id="90" name="Graphic 89">
            <a:extLst>
              <a:ext uri="{FF2B5EF4-FFF2-40B4-BE49-F238E27FC236}">
                <a16:creationId xmlns:a16="http://schemas.microsoft.com/office/drawing/2014/main" id="{AF55A79D-BB3F-63D3-F74B-43581AB1D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560" y="5881887"/>
            <a:ext cx="193070" cy="268347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17F49A32-CA99-212F-984E-6AC1A6909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560" y="6733381"/>
            <a:ext cx="193070" cy="268347"/>
          </a:xfrm>
          <a:prstGeom prst="rect">
            <a:avLst/>
          </a:prstGeom>
        </p:spPr>
      </p:pic>
      <p:pic>
        <p:nvPicPr>
          <p:cNvPr id="92" name="Graphic 91">
            <a:extLst>
              <a:ext uri="{FF2B5EF4-FFF2-40B4-BE49-F238E27FC236}">
                <a16:creationId xmlns:a16="http://schemas.microsoft.com/office/drawing/2014/main" id="{00227C96-D4E0-810D-AC27-988C8BE23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4831" y="6381757"/>
            <a:ext cx="193070" cy="268347"/>
          </a:xfrm>
          <a:prstGeom prst="rect">
            <a:avLst/>
          </a:prstGeom>
        </p:spPr>
      </p:pic>
      <p:pic>
        <p:nvPicPr>
          <p:cNvPr id="93" name="Graphic 92">
            <a:extLst>
              <a:ext uri="{FF2B5EF4-FFF2-40B4-BE49-F238E27FC236}">
                <a16:creationId xmlns:a16="http://schemas.microsoft.com/office/drawing/2014/main" id="{384AC608-AFFB-FBA0-0C19-AC820402C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4831" y="7813816"/>
            <a:ext cx="193070" cy="325547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6290F1D3-CFF7-544C-56D0-C7862939C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9842" y="7446572"/>
            <a:ext cx="193070" cy="313392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02DF8801-826D-17EF-7153-9661AB528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9842" y="8000859"/>
            <a:ext cx="193070" cy="305339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E52A027F-13AD-B216-5AB6-D86D19B3B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5560" y="8499170"/>
            <a:ext cx="193070" cy="204564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72683433-EE33-4875-7ABE-F41B2C995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6552" y="10200298"/>
            <a:ext cx="193070" cy="218148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1C72EBDA-FD0D-137A-6BA5-A4ED3BFCF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1679" y="9674094"/>
            <a:ext cx="193070" cy="218148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EB002C8A-C140-4EF0-8DF3-79DFE66D3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209" y="9153125"/>
            <a:ext cx="193070" cy="218148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68F62C92-C43B-51CA-0193-655DDECC7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365586" y="9313987"/>
            <a:ext cx="193070" cy="307642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BD4242F6-7C3C-BE12-2853-931169DD9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542646" y="7059913"/>
            <a:ext cx="193070" cy="307642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510885A3-8234-0783-8D6D-EB079B3B9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8471" y="7443165"/>
            <a:ext cx="193070" cy="268347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275C406F-5CCF-1763-B074-932CCAE35C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23268" y="2943214"/>
            <a:ext cx="193070" cy="365190"/>
          </a:xfrm>
          <a:prstGeom prst="rect">
            <a:avLst/>
          </a:prstGeom>
        </p:spPr>
      </p:pic>
      <p:pic>
        <p:nvPicPr>
          <p:cNvPr id="104" name="Graphic 103">
            <a:extLst>
              <a:ext uri="{FF2B5EF4-FFF2-40B4-BE49-F238E27FC236}">
                <a16:creationId xmlns:a16="http://schemas.microsoft.com/office/drawing/2014/main" id="{1CF96F95-B363-BDD7-120B-8D6CF1093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6803519" y="2853538"/>
            <a:ext cx="193070" cy="544541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568BC693-B99E-93AA-8238-F4302D9EB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0138" y="3371327"/>
            <a:ext cx="179916" cy="397438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E2306F8A-D8EB-BE3B-6611-990B46741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6984" y="4084808"/>
            <a:ext cx="193070" cy="268347"/>
          </a:xfrm>
          <a:prstGeom prst="rect">
            <a:avLst/>
          </a:prstGeom>
        </p:spPr>
      </p:pic>
      <p:pic>
        <p:nvPicPr>
          <p:cNvPr id="108" name="Graphic 107">
            <a:extLst>
              <a:ext uri="{FF2B5EF4-FFF2-40B4-BE49-F238E27FC236}">
                <a16:creationId xmlns:a16="http://schemas.microsoft.com/office/drawing/2014/main" id="{C58F6382-7860-06E5-8F3B-33B005DB8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6984" y="4683513"/>
            <a:ext cx="193070" cy="268347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FFE29C5-58B1-AB27-38CC-8B48495664BD}"/>
              </a:ext>
            </a:extLst>
          </p:cNvPr>
          <p:cNvCxnSpPr/>
          <p:nvPr/>
        </p:nvCxnSpPr>
        <p:spPr>
          <a:xfrm flipH="1" flipV="1">
            <a:off x="2678933" y="2097313"/>
            <a:ext cx="1560160" cy="16377"/>
          </a:xfrm>
          <a:prstGeom prst="straightConnector1">
            <a:avLst/>
          </a:prstGeom>
          <a:ln w="19050"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2" name="Graphic 111">
            <a:extLst>
              <a:ext uri="{FF2B5EF4-FFF2-40B4-BE49-F238E27FC236}">
                <a16:creationId xmlns:a16="http://schemas.microsoft.com/office/drawing/2014/main" id="{0EFB4F22-0446-2E47-3AAA-B2FDA301B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0018" y="2180108"/>
            <a:ext cx="179916" cy="241055"/>
          </a:xfrm>
          <a:prstGeom prst="rect">
            <a:avLst/>
          </a:prstGeom>
        </p:spPr>
      </p:pic>
      <p:pic>
        <p:nvPicPr>
          <p:cNvPr id="113" name="Graphic 112">
            <a:extLst>
              <a:ext uri="{FF2B5EF4-FFF2-40B4-BE49-F238E27FC236}">
                <a16:creationId xmlns:a16="http://schemas.microsoft.com/office/drawing/2014/main" id="{AA811FD4-1F70-8D39-7AA4-ABEAE24DB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8284" y="2632906"/>
            <a:ext cx="179916" cy="198782"/>
          </a:xfrm>
          <a:prstGeom prst="rect">
            <a:avLst/>
          </a:prstGeom>
        </p:spPr>
      </p:pic>
      <p:pic>
        <p:nvPicPr>
          <p:cNvPr id="114" name="Graphic 113">
            <a:extLst>
              <a:ext uri="{FF2B5EF4-FFF2-40B4-BE49-F238E27FC236}">
                <a16:creationId xmlns:a16="http://schemas.microsoft.com/office/drawing/2014/main" id="{0FCC35B4-9746-5F59-7261-4BC39CC21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793" y="3106873"/>
            <a:ext cx="179916" cy="198782"/>
          </a:xfrm>
          <a:prstGeom prst="rect">
            <a:avLst/>
          </a:prstGeom>
        </p:spPr>
      </p:pic>
      <p:pic>
        <p:nvPicPr>
          <p:cNvPr id="115" name="Graphic 114">
            <a:extLst>
              <a:ext uri="{FF2B5EF4-FFF2-40B4-BE49-F238E27FC236}">
                <a16:creationId xmlns:a16="http://schemas.microsoft.com/office/drawing/2014/main" id="{CB1D5255-46AB-6826-1A49-2B7E6AB01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793" y="3482451"/>
            <a:ext cx="179916" cy="198782"/>
          </a:xfrm>
          <a:prstGeom prst="rect">
            <a:avLst/>
          </a:prstGeom>
        </p:spPr>
      </p:pic>
      <p:pic>
        <p:nvPicPr>
          <p:cNvPr id="116" name="Graphic 115">
            <a:extLst>
              <a:ext uri="{FF2B5EF4-FFF2-40B4-BE49-F238E27FC236}">
                <a16:creationId xmlns:a16="http://schemas.microsoft.com/office/drawing/2014/main" id="{5186D5E0-8BD4-091F-E43D-794B7219C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048" y="3106873"/>
            <a:ext cx="179916" cy="198782"/>
          </a:xfrm>
          <a:prstGeom prst="rect">
            <a:avLst/>
          </a:prstGeom>
        </p:spPr>
      </p:pic>
      <p:pic>
        <p:nvPicPr>
          <p:cNvPr id="118" name="Graphic 117">
            <a:extLst>
              <a:ext uri="{FF2B5EF4-FFF2-40B4-BE49-F238E27FC236}">
                <a16:creationId xmlns:a16="http://schemas.microsoft.com/office/drawing/2014/main" id="{88F6775F-2C8D-F8FC-8311-C9DEE875FE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7418" y="5389941"/>
            <a:ext cx="2298700" cy="210009"/>
          </a:xfrm>
          <a:prstGeom prst="rect">
            <a:avLst/>
          </a:prstGeom>
        </p:spPr>
      </p:pic>
      <p:pic>
        <p:nvPicPr>
          <p:cNvPr id="120" name="Graphic 119">
            <a:extLst>
              <a:ext uri="{FF2B5EF4-FFF2-40B4-BE49-F238E27FC236}">
                <a16:creationId xmlns:a16="http://schemas.microsoft.com/office/drawing/2014/main" id="{A9774819-E87A-5595-D196-7381FC3D14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72684" y="2965038"/>
            <a:ext cx="257175" cy="9525"/>
          </a:xfrm>
          <a:prstGeom prst="rect">
            <a:avLst/>
          </a:prstGeom>
        </p:spPr>
      </p:pic>
      <p:pic>
        <p:nvPicPr>
          <p:cNvPr id="121" name="Graphic 120">
            <a:extLst>
              <a:ext uri="{FF2B5EF4-FFF2-40B4-BE49-F238E27FC236}">
                <a16:creationId xmlns:a16="http://schemas.microsoft.com/office/drawing/2014/main" id="{1590C977-C681-38D8-0391-9129124115A1}"/>
              </a:ext>
            </a:extLst>
          </p:cNvPr>
          <p:cNvPicPr preferRelativeResize="0"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93192" y="2969801"/>
            <a:ext cx="201600" cy="3600"/>
          </a:xfrm>
          <a:prstGeom prst="rect">
            <a:avLst/>
          </a:prstGeom>
        </p:spPr>
      </p:pic>
      <p:grpSp>
        <p:nvGrpSpPr>
          <p:cNvPr id="322" name="Graphic 83">
            <a:extLst>
              <a:ext uri="{FF2B5EF4-FFF2-40B4-BE49-F238E27FC236}">
                <a16:creationId xmlns:a16="http://schemas.microsoft.com/office/drawing/2014/main" id="{8C9D26B9-A252-EA24-8713-0B36E9F25507}"/>
              </a:ext>
            </a:extLst>
          </p:cNvPr>
          <p:cNvGrpSpPr/>
          <p:nvPr/>
        </p:nvGrpSpPr>
        <p:grpSpPr>
          <a:xfrm>
            <a:off x="4603387" y="1365433"/>
            <a:ext cx="172719" cy="318451"/>
            <a:chOff x="4603387" y="1365433"/>
            <a:chExt cx="172719" cy="318451"/>
          </a:xfrm>
          <a:solidFill>
            <a:srgbClr val="000000"/>
          </a:solidFill>
        </p:grpSpPr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CED362C1-6066-1454-D133-B2C174766912}"/>
                </a:ext>
              </a:extLst>
            </p:cNvPr>
            <p:cNvSpPr/>
            <p:nvPr/>
          </p:nvSpPr>
          <p:spPr>
            <a:xfrm>
              <a:off x="4689746" y="1365433"/>
              <a:ext cx="17991" cy="210501"/>
            </a:xfrm>
            <a:custGeom>
              <a:avLst/>
              <a:gdLst>
                <a:gd name="connsiteX0" fmla="*/ 0 w 17991"/>
                <a:gd name="connsiteY0" fmla="*/ 0 h 210501"/>
                <a:gd name="connsiteX1" fmla="*/ 0 w 17991"/>
                <a:gd name="connsiteY1" fmla="*/ 210502 h 210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991" h="210501">
                  <a:moveTo>
                    <a:pt x="0" y="0"/>
                  </a:moveTo>
                  <a:lnTo>
                    <a:pt x="0" y="210502"/>
                  </a:lnTo>
                </a:path>
              </a:pathLst>
            </a:custGeom>
            <a:ln w="1714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ED0D2072-8DBA-36D3-DD0E-2203CBC0B5DB}"/>
                </a:ext>
              </a:extLst>
            </p:cNvPr>
            <p:cNvSpPr/>
            <p:nvPr/>
          </p:nvSpPr>
          <p:spPr>
            <a:xfrm>
              <a:off x="4603387" y="1530955"/>
              <a:ext cx="172719" cy="152928"/>
            </a:xfrm>
            <a:custGeom>
              <a:avLst/>
              <a:gdLst>
                <a:gd name="connsiteX0" fmla="*/ 86360 w 172719"/>
                <a:gd name="connsiteY0" fmla="*/ 152929 h 152928"/>
                <a:gd name="connsiteX1" fmla="*/ 0 w 172719"/>
                <a:gd name="connsiteY1" fmla="*/ 0 h 152928"/>
                <a:gd name="connsiteX2" fmla="*/ 86360 w 172719"/>
                <a:gd name="connsiteY2" fmla="*/ 30586 h 152928"/>
                <a:gd name="connsiteX3" fmla="*/ 172719 w 172719"/>
                <a:gd name="connsiteY3" fmla="*/ 0 h 152928"/>
                <a:gd name="connsiteX4" fmla="*/ 86360 w 172719"/>
                <a:gd name="connsiteY4" fmla="*/ 152929 h 15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719" h="152928">
                  <a:moveTo>
                    <a:pt x="86360" y="152929"/>
                  </a:moveTo>
                  <a:cubicBezTo>
                    <a:pt x="66569" y="102552"/>
                    <a:pt x="34184" y="37782"/>
                    <a:pt x="0" y="0"/>
                  </a:cubicBezTo>
                  <a:lnTo>
                    <a:pt x="86360" y="30586"/>
                  </a:lnTo>
                  <a:lnTo>
                    <a:pt x="172719" y="0"/>
                  </a:lnTo>
                  <a:cubicBezTo>
                    <a:pt x="136736" y="37782"/>
                    <a:pt x="104351" y="102552"/>
                    <a:pt x="86360" y="152929"/>
                  </a:cubicBezTo>
                  <a:close/>
                </a:path>
              </a:pathLst>
            </a:custGeom>
            <a:solidFill>
              <a:srgbClr val="000000"/>
            </a:solidFill>
            <a:ln w="171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907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</TotalTime>
  <Words>354</Words>
  <Application>Microsoft Office PowerPoint</Application>
  <PresentationFormat>Custom</PresentationFormat>
  <Paragraphs>98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Fajri Ilham Mughni</dc:creator>
  <cp:lastModifiedBy>Fajri Ilham Mughni</cp:lastModifiedBy>
  <cp:revision>2</cp:revision>
  <dcterms:created xsi:type="dcterms:W3CDTF">2023-11-21T15:47:54Z</dcterms:created>
  <dcterms:modified xsi:type="dcterms:W3CDTF">2023-11-21T16:05:44Z</dcterms:modified>
</cp:coreProperties>
</file>