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5.xml" ContentType="application/vnd.openxmlformats-officedocument.presentationml.comments+xml"/>
  <Override PartName="/ppt/notesSlides/notesSlide20.xml" ContentType="application/vnd.openxmlformats-officedocument.presentationml.notesSlide+xml"/>
  <Override PartName="/ppt/comments/comment6.xml" ContentType="application/vnd.openxmlformats-officedocument.presentationml.comments+xml"/>
  <Override PartName="/ppt/notesSlides/notesSlide21.xml" ContentType="application/vnd.openxmlformats-officedocument.presentationml.notesSlide+xml"/>
  <Override PartName="/ppt/comments/comment7.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ajri Octadiansyah"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87B603-6C0F-46CF-A855-44BE736198DD}">
  <a:tblStyle styleId="{9387B603-6C0F-46CF-A855-44BE736198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2-13T09:43:34.628" idx="1">
    <p:pos x="6000" y="0"/>
    <p:text>ubah konteks ?
refrensi 1*</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2-21T16:17:53.423" idx="2">
    <p:pos x="6000" y="0"/>
    <p:text>buat catatan, contoh lebih banyak di bidang-bidang yang berbeda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02-15T04:14:28.194" idx="3">
    <p:pos x="6000" y="0"/>
    <p:text>bisa di evaluasi ulang, ubah ke type of Frauds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4-02-13T15:33:51.252" idx="4">
    <p:pos x="6000" y="0"/>
    <p:text>1.berikan alasan dalam menentukan rules 5 kolom ini
2.Surge Indi perlu diberikan visualisasi, bentuk dari upperfence -&gt; done
3. tambahkan bentuk dari outlier untuk 20 transaksi ? -&gt; sepertinya tidak bisa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4-02-23T08:45:59.616" idx="5">
    <p:pos x="6000" y="0"/>
    <p:text>lanjutkan tunning RF SMOTE
next bisa coba under sampling dengan ratio yang di adjust ?
ternyata hasilnya tidak baik dengan ratio 3:7 dan 4:6 untuk RF, 
hasil yang didapat masih buruk jadi mari lupakan
berikan penjelasan mengapa data imbalanced kalau belum di handle imbalancednya, akan memberikan model peforma yang baik ?</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4-02-18T17:48:55.082" idx="6">
    <p:pos x="6000" y="0"/>
    <p:text>revisi lagi (Done)</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4-02-18T17:21:13.500" idx="7">
    <p:pos x="6000" y="0"/>
    <p:text>tinggal siapkan penjelasan hasil tuning, jika bisa buat 2 graph, tuning dan roc
kalau ada waktu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5f1804eb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65f1804eb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5f1804e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65f1804e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65f1804eb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65f1804eb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5f1804eb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5f1804eb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5f1804eb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65f1804eb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a16708b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ba16708b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65f1804eb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65f1804eb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690e0db2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690e0db2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66e8384f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66e8384f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66e8384f8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66e8384f8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58b6b7da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58b6b7da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690e0db23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690e0db23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b95e1fcf5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b95e1fcf5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6977c7e37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6977c7e37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69bdbd6aa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69bdbd6a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9bdbd6a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9bdbd6a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efb9c59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efb9c59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58b6b7da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58b6b7da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95e1fcf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95e1fcf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977c7e3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977c7e3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5bea531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5bea531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efb9c59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efb9c59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omments" Target="../comments/commen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ieeexplore.ieee.org/document/9078935" TargetMode="External"/><Relationship Id="rId3" Type="http://schemas.openxmlformats.org/officeDocument/2006/relationships/hyperlink" Target="https://papers.ssrn.com/sol3/papers.cfm?abstract_id=789484" TargetMode="External"/><Relationship Id="rId7" Type="http://schemas.openxmlformats.org/officeDocument/2006/relationships/hyperlink" Target="https://openurl.ebsco.com/EPDB%3Agcd%3A9%3A655177/detailv2?sid=ebsco%3Aplink%3Ascholar&amp;id=ebsco%3Agcd%3A142031839&amp;crl=c"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researchgate.net/profile/Soni-Irwandi/publication/376858727_Fraud_prevention_in_the_Indonesian_banking_sector_using_anti-fraud_strategy/links/658d4a420bb2c7472b157890/Fraud-prevention-in-the-Indonesian-banking-sector-using-anti-fraud-strategy.pdf" TargetMode="External"/><Relationship Id="rId5" Type="http://schemas.openxmlformats.org/officeDocument/2006/relationships/hyperlink" Target="https://media.neliti.com/media/publications/515388-none-6c63e2af.pdf" TargetMode="External"/><Relationship Id="rId10" Type="http://schemas.openxmlformats.org/officeDocument/2006/relationships/hyperlink" Target="https://www.sciencedirect.com/science/article/pii/S2666827022000810" TargetMode="External"/><Relationship Id="rId4" Type="http://schemas.openxmlformats.org/officeDocument/2006/relationships/hyperlink" Target="https://dl.acm.org/doi/abs/10.1145/3321408.3326647" TargetMode="External"/><Relationship Id="rId9" Type="http://schemas.openxmlformats.org/officeDocument/2006/relationships/hyperlink" Target="https://www.apfjournal.or.id/index.php/apf/article/view/1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omments" Target="../comments/comment2.xml"/><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kaggle.com/datasets/ealaxi/paysim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Anti-Fraud</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By: </a:t>
            </a:r>
            <a:r>
              <a:rPr lang="en-US" dirty="0" err="1"/>
              <a:t>Fajriocta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 </a:t>
            </a:r>
            <a:endParaRPr/>
          </a:p>
        </p:txBody>
      </p:sp>
      <p:sp>
        <p:nvSpPr>
          <p:cNvPr id="191" name="Google Shape;191;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 :</a:t>
            </a:r>
            <a:endParaRPr/>
          </a:p>
          <a:p>
            <a:pPr marL="457200" lvl="0" indent="-311150" algn="l" rtl="0">
              <a:spcBef>
                <a:spcPts val="1200"/>
              </a:spcBef>
              <a:spcAft>
                <a:spcPts val="0"/>
              </a:spcAft>
              <a:buSzPts val="1300"/>
              <a:buChar char="●"/>
            </a:pPr>
            <a:r>
              <a:rPr lang="en-GB"/>
              <a:t>Membuat model untuk mengidentifikasi transaksi dengan label Fraud dan not Fraud </a:t>
            </a:r>
            <a:endParaRPr/>
          </a:p>
          <a:p>
            <a:pPr marL="0" lvl="0" indent="0" algn="l" rtl="0">
              <a:spcBef>
                <a:spcPts val="1200"/>
              </a:spcBef>
              <a:spcAft>
                <a:spcPts val="0"/>
              </a:spcAft>
              <a:buNone/>
            </a:pPr>
            <a:r>
              <a:rPr lang="en-GB"/>
              <a:t>Goals :</a:t>
            </a:r>
            <a:endParaRPr/>
          </a:p>
          <a:p>
            <a:pPr marL="457200" lvl="0" indent="-311150" algn="l" rtl="0">
              <a:spcBef>
                <a:spcPts val="1200"/>
              </a:spcBef>
              <a:spcAft>
                <a:spcPts val="0"/>
              </a:spcAft>
              <a:buSzPts val="1300"/>
              <a:buChar char="●"/>
            </a:pPr>
            <a:r>
              <a:rPr lang="en-GB"/>
              <a:t>Melakukan Exploratory analysis pada data untuk menemukan pola aktivis fraud</a:t>
            </a:r>
            <a:endParaRPr/>
          </a:p>
          <a:p>
            <a:pPr marL="457200" lvl="0" indent="-311150" algn="l" rtl="0">
              <a:spcBef>
                <a:spcPts val="0"/>
              </a:spcBef>
              <a:spcAft>
                <a:spcPts val="0"/>
              </a:spcAft>
              <a:buSzPts val="1300"/>
              <a:buChar char="●"/>
            </a:pPr>
            <a:r>
              <a:rPr lang="en-GB"/>
              <a:t>Membuat model Machine Learning untuk classify fraud dan non-fraud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209625" y="214700"/>
            <a:ext cx="6026700" cy="33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Available Variables</a:t>
            </a:r>
            <a:endParaRPr/>
          </a:p>
        </p:txBody>
      </p:sp>
      <p:graphicFrame>
        <p:nvGraphicFramePr>
          <p:cNvPr id="197" name="Google Shape;197;p23"/>
          <p:cNvGraphicFramePr/>
          <p:nvPr/>
        </p:nvGraphicFramePr>
        <p:xfrm>
          <a:off x="131550" y="688250"/>
          <a:ext cx="8880900" cy="4330462"/>
        </p:xfrm>
        <a:graphic>
          <a:graphicData uri="http://schemas.openxmlformats.org/drawingml/2006/table">
            <a:tbl>
              <a:tblPr>
                <a:noFill/>
                <a:tableStyleId>{9387B603-6C0F-46CF-A855-44BE736198DD}</a:tableStyleId>
              </a:tblPr>
              <a:tblGrid>
                <a:gridCol w="1360750">
                  <a:extLst>
                    <a:ext uri="{9D8B030D-6E8A-4147-A177-3AD203B41FA5}">
                      <a16:colId xmlns:a16="http://schemas.microsoft.com/office/drawing/2014/main" val="20000"/>
                    </a:ext>
                  </a:extLst>
                </a:gridCol>
                <a:gridCol w="7520150">
                  <a:extLst>
                    <a:ext uri="{9D8B030D-6E8A-4147-A177-3AD203B41FA5}">
                      <a16:colId xmlns:a16="http://schemas.microsoft.com/office/drawing/2014/main" val="20001"/>
                    </a:ext>
                  </a:extLst>
                </a:gridCol>
              </a:tblGrid>
              <a:tr h="309450">
                <a:tc>
                  <a:txBody>
                    <a:bodyPr/>
                    <a:lstStyle/>
                    <a:p>
                      <a:pPr marL="0" lvl="0" indent="0" algn="l" rtl="0">
                        <a:lnSpc>
                          <a:spcPct val="115000"/>
                        </a:lnSpc>
                        <a:spcBef>
                          <a:spcPts val="0"/>
                        </a:spcBef>
                        <a:spcAft>
                          <a:spcPts val="0"/>
                        </a:spcAft>
                        <a:buNone/>
                      </a:pPr>
                      <a:r>
                        <a:rPr lang="en-GB" sz="1000"/>
                        <a:t>Step</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rgbClr val="3C4043"/>
                          </a:solidFill>
                          <a:highlight>
                            <a:srgbClr val="FFFFFF"/>
                          </a:highlight>
                        </a:rPr>
                        <a:t>maps a unit of time in the real world. In this case 1 step is 1 hour of time. Total steps 744 (30 days simulation)</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58000">
                <a:tc>
                  <a:txBody>
                    <a:bodyPr/>
                    <a:lstStyle/>
                    <a:p>
                      <a:pPr marL="0" lvl="0" indent="0" algn="l" rtl="0">
                        <a:lnSpc>
                          <a:spcPct val="115000"/>
                        </a:lnSpc>
                        <a:spcBef>
                          <a:spcPts val="0"/>
                        </a:spcBef>
                        <a:spcAft>
                          <a:spcPts val="0"/>
                        </a:spcAft>
                        <a:buNone/>
                      </a:pPr>
                      <a:r>
                        <a:rPr lang="en-GB" sz="1000"/>
                        <a:t>Type</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solidFill>
                            <a:srgbClr val="3C4043"/>
                          </a:solidFill>
                          <a:highlight>
                            <a:srgbClr val="FFFFFF"/>
                          </a:highlight>
                        </a:rPr>
                        <a:t>CASH-IN, CASH-OUT, DEBIT, PAYMENT and TRANSFER</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12675">
                <a:tc>
                  <a:txBody>
                    <a:bodyPr/>
                    <a:lstStyle/>
                    <a:p>
                      <a:pPr marL="0" lvl="0" indent="0" algn="l" rtl="0">
                        <a:lnSpc>
                          <a:spcPct val="115000"/>
                        </a:lnSpc>
                        <a:spcBef>
                          <a:spcPts val="0"/>
                        </a:spcBef>
                        <a:spcAft>
                          <a:spcPts val="0"/>
                        </a:spcAft>
                        <a:buNone/>
                      </a:pPr>
                      <a:r>
                        <a:rPr lang="en-GB" sz="1000"/>
                        <a:t>Amount</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highlight>
                            <a:srgbClr val="FFFFFF"/>
                          </a:highlight>
                        </a:rPr>
                        <a:t>amount of the transaction in local currency</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12675">
                <a:tc>
                  <a:txBody>
                    <a:bodyPr/>
                    <a:lstStyle/>
                    <a:p>
                      <a:pPr marL="0" lvl="0" indent="0" algn="l" rtl="0">
                        <a:lnSpc>
                          <a:spcPct val="115000"/>
                        </a:lnSpc>
                        <a:spcBef>
                          <a:spcPts val="0"/>
                        </a:spcBef>
                        <a:spcAft>
                          <a:spcPts val="0"/>
                        </a:spcAft>
                        <a:buNone/>
                      </a:pPr>
                      <a:r>
                        <a:rPr lang="en-GB" sz="1000"/>
                        <a:t>NameOrig</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customer who started the transaction</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12675">
                <a:tc>
                  <a:txBody>
                    <a:bodyPr/>
                    <a:lstStyle/>
                    <a:p>
                      <a:pPr marL="0" lvl="0" indent="0" algn="l" rtl="0">
                        <a:lnSpc>
                          <a:spcPct val="115000"/>
                        </a:lnSpc>
                        <a:spcBef>
                          <a:spcPts val="0"/>
                        </a:spcBef>
                        <a:spcAft>
                          <a:spcPts val="0"/>
                        </a:spcAft>
                        <a:buNone/>
                      </a:pPr>
                      <a:r>
                        <a:rPr lang="en-GB" sz="1000"/>
                        <a:t>oldbalance Org</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initial balance before the transaction</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281775">
                <a:tc>
                  <a:txBody>
                    <a:bodyPr/>
                    <a:lstStyle/>
                    <a:p>
                      <a:pPr marL="0" lvl="0" indent="0" algn="l" rtl="0">
                        <a:lnSpc>
                          <a:spcPct val="115000"/>
                        </a:lnSpc>
                        <a:spcBef>
                          <a:spcPts val="0"/>
                        </a:spcBef>
                        <a:spcAft>
                          <a:spcPts val="0"/>
                        </a:spcAft>
                        <a:buNone/>
                      </a:pPr>
                      <a:r>
                        <a:rPr lang="en-GB" sz="1000"/>
                        <a:t>newbalanceOrig</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new balance after the transaction</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292475">
                <a:tc>
                  <a:txBody>
                    <a:bodyPr/>
                    <a:lstStyle/>
                    <a:p>
                      <a:pPr marL="0" lvl="0" indent="0" algn="l" rtl="0">
                        <a:lnSpc>
                          <a:spcPct val="115000"/>
                        </a:lnSpc>
                        <a:spcBef>
                          <a:spcPts val="0"/>
                        </a:spcBef>
                        <a:spcAft>
                          <a:spcPts val="0"/>
                        </a:spcAft>
                        <a:buNone/>
                      </a:pPr>
                      <a:r>
                        <a:rPr lang="en-GB" sz="1000"/>
                        <a:t>nameDest</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customer who is the recipient of the transaction</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277375">
                <a:tc>
                  <a:txBody>
                    <a:bodyPr/>
                    <a:lstStyle/>
                    <a:p>
                      <a:pPr marL="0" lvl="0" indent="0" algn="l" rtl="0">
                        <a:lnSpc>
                          <a:spcPct val="115000"/>
                        </a:lnSpc>
                        <a:spcBef>
                          <a:spcPts val="0"/>
                        </a:spcBef>
                        <a:spcAft>
                          <a:spcPts val="0"/>
                        </a:spcAft>
                        <a:buNone/>
                      </a:pPr>
                      <a:r>
                        <a:rPr lang="en-GB" sz="1000"/>
                        <a:t>oldbalanceDest</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initial balance recipient before the transaction. Note that there is not information for customers that start with M (Merchants)</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20150">
                <a:tc>
                  <a:txBody>
                    <a:bodyPr/>
                    <a:lstStyle/>
                    <a:p>
                      <a:pPr marL="0" lvl="0" indent="0" algn="l" rtl="0">
                        <a:lnSpc>
                          <a:spcPct val="115000"/>
                        </a:lnSpc>
                        <a:spcBef>
                          <a:spcPts val="0"/>
                        </a:spcBef>
                        <a:spcAft>
                          <a:spcPts val="0"/>
                        </a:spcAft>
                        <a:buNone/>
                      </a:pPr>
                      <a:r>
                        <a:rPr lang="en-GB" sz="1000"/>
                        <a:t>newbalanceDest</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new balance recipient after the transaction. Note that there is not information for customers that start with M (Merchants).</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682150">
                <a:tc>
                  <a:txBody>
                    <a:bodyPr/>
                    <a:lstStyle/>
                    <a:p>
                      <a:pPr marL="0" lvl="0" indent="0" algn="l" rtl="0">
                        <a:lnSpc>
                          <a:spcPct val="115000"/>
                        </a:lnSpc>
                        <a:spcBef>
                          <a:spcPts val="0"/>
                        </a:spcBef>
                        <a:spcAft>
                          <a:spcPts val="0"/>
                        </a:spcAft>
                        <a:buNone/>
                      </a:pPr>
                      <a:r>
                        <a:rPr lang="en-GB" sz="1000"/>
                        <a:t>isFraud</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9"/>
                  </a:ext>
                </a:extLst>
              </a:tr>
              <a:tr h="533250">
                <a:tc>
                  <a:txBody>
                    <a:bodyPr/>
                    <a:lstStyle/>
                    <a:p>
                      <a:pPr marL="0" lvl="0" indent="0" algn="l" rtl="0">
                        <a:lnSpc>
                          <a:spcPct val="115000"/>
                        </a:lnSpc>
                        <a:spcBef>
                          <a:spcPts val="0"/>
                        </a:spcBef>
                        <a:spcAft>
                          <a:spcPts val="0"/>
                        </a:spcAft>
                        <a:buNone/>
                      </a:pPr>
                      <a:r>
                        <a:rPr lang="en-GB" sz="1000"/>
                        <a:t>isFlaggedFraud</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The business model aims to control massive transfers from one account to another and flags illegal attempts. An illegal attempt in this dataset is an attempt to transfer more than 200.000 in a single transaction.</a:t>
                      </a:r>
                      <a:endParaRPr sz="100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3" name="Google Shape;203;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a:t>
            </a:r>
            <a:endParaRPr/>
          </a:p>
        </p:txBody>
      </p:sp>
      <p:pic>
        <p:nvPicPr>
          <p:cNvPr id="204" name="Google Shape;204;p24"/>
          <p:cNvPicPr preferRelativeResize="0"/>
          <p:nvPr/>
        </p:nvPicPr>
        <p:blipFill>
          <a:blip r:embed="rId3">
            <a:alphaModFix/>
          </a:blip>
          <a:stretch>
            <a:fillRect/>
          </a:stretch>
        </p:blipFill>
        <p:spPr>
          <a:xfrm>
            <a:off x="180475" y="1865275"/>
            <a:ext cx="8899374" cy="298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a:t>
            </a:r>
            <a:endParaRPr/>
          </a:p>
        </p:txBody>
      </p:sp>
      <p:sp>
        <p:nvSpPr>
          <p:cNvPr id="210" name="Google Shape;210;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050">
                <a:solidFill>
                  <a:srgbClr val="000000"/>
                </a:solidFill>
                <a:highlight>
                  <a:srgbClr val="FFFFFF"/>
                </a:highlight>
                <a:latin typeface="Arial"/>
                <a:ea typeface="Arial"/>
                <a:cs typeface="Arial"/>
                <a:sym typeface="Arial"/>
              </a:rPr>
              <a:t>6.362.620 baris dan 11 kolom</a:t>
            </a:r>
            <a:endParaRPr/>
          </a:p>
          <a:p>
            <a:pPr marL="457200" lvl="0" indent="-311150" algn="l" rtl="0">
              <a:spcBef>
                <a:spcPts val="0"/>
              </a:spcBef>
              <a:spcAft>
                <a:spcPts val="0"/>
              </a:spcAft>
              <a:buSzPts val="1300"/>
              <a:buChar char="●"/>
            </a:pPr>
            <a:r>
              <a:rPr lang="en-GB"/>
              <a:t>3 object &amp; 8 int/float variable</a:t>
            </a:r>
            <a:endParaRPr/>
          </a:p>
          <a:p>
            <a:pPr marL="457200" lvl="0" indent="-311150" algn="l" rtl="0">
              <a:spcBef>
                <a:spcPts val="0"/>
              </a:spcBef>
              <a:spcAft>
                <a:spcPts val="0"/>
              </a:spcAft>
              <a:buSzPts val="1300"/>
              <a:buChar char="●"/>
            </a:pPr>
            <a:r>
              <a:rPr lang="en-GB"/>
              <a:t>Data tidak memiliki tipe data date/periode</a:t>
            </a:r>
            <a:endParaRPr/>
          </a:p>
          <a:p>
            <a:pPr marL="457200" lvl="0" indent="-311150" algn="l" rtl="0">
              <a:spcBef>
                <a:spcPts val="0"/>
              </a:spcBef>
              <a:spcAft>
                <a:spcPts val="0"/>
              </a:spcAft>
              <a:buSzPts val="1300"/>
              <a:buChar char="●"/>
            </a:pPr>
            <a:r>
              <a:rPr lang="en-GB"/>
              <a:t>Data tidak memiliki data regional</a:t>
            </a:r>
            <a:endParaRPr/>
          </a:p>
          <a:p>
            <a:pPr marL="457200" lvl="0" indent="-311150" algn="l" rtl="0">
              <a:spcBef>
                <a:spcPts val="0"/>
              </a:spcBef>
              <a:spcAft>
                <a:spcPts val="0"/>
              </a:spcAft>
              <a:buSzPts val="1300"/>
              <a:buChar char="●"/>
            </a:pPr>
            <a:r>
              <a:rPr lang="en-GB" u="sng"/>
              <a:t>Pada amount, nilai minimal adalah 0</a:t>
            </a:r>
            <a:endParaRPr u="sng"/>
          </a:p>
          <a:p>
            <a:pPr marL="457200" lvl="0" indent="-311150" algn="l" rtl="0">
              <a:spcBef>
                <a:spcPts val="0"/>
              </a:spcBef>
              <a:spcAft>
                <a:spcPts val="0"/>
              </a:spcAft>
              <a:buSzPts val="1300"/>
              <a:buChar char="●"/>
            </a:pPr>
            <a:r>
              <a:rPr lang="en-GB" u="sng"/>
              <a:t>Dataset dalam kondisi Imbalanced</a:t>
            </a:r>
            <a:endParaRPr u="sng"/>
          </a:p>
          <a:p>
            <a:pPr marL="457200" lvl="0" indent="0" algn="l" rtl="0">
              <a:spcBef>
                <a:spcPts val="1200"/>
              </a:spcBef>
              <a:spcAft>
                <a:spcPts val="1200"/>
              </a:spcAft>
              <a:buNone/>
            </a:pPr>
            <a:endParaRPr u="sng"/>
          </a:p>
        </p:txBody>
      </p:sp>
      <p:pic>
        <p:nvPicPr>
          <p:cNvPr id="211" name="Google Shape;211;p25"/>
          <p:cNvPicPr preferRelativeResize="0"/>
          <p:nvPr/>
        </p:nvPicPr>
        <p:blipFill>
          <a:blip r:embed="rId3">
            <a:alphaModFix/>
          </a:blip>
          <a:stretch>
            <a:fillRect/>
          </a:stretch>
        </p:blipFill>
        <p:spPr>
          <a:xfrm>
            <a:off x="5006425" y="1728347"/>
            <a:ext cx="3926675" cy="2285550"/>
          </a:xfrm>
          <a:prstGeom prst="rect">
            <a:avLst/>
          </a:prstGeom>
          <a:noFill/>
          <a:ln>
            <a:noFill/>
          </a:ln>
        </p:spPr>
      </p:pic>
      <p:pic>
        <p:nvPicPr>
          <p:cNvPr id="212" name="Google Shape;212;p25"/>
          <p:cNvPicPr preferRelativeResize="0"/>
          <p:nvPr/>
        </p:nvPicPr>
        <p:blipFill>
          <a:blip r:embed="rId4">
            <a:alphaModFix/>
          </a:blip>
          <a:stretch>
            <a:fillRect/>
          </a:stretch>
        </p:blipFill>
        <p:spPr>
          <a:xfrm>
            <a:off x="5349375" y="4013900"/>
            <a:ext cx="2200275" cy="37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body" idx="1"/>
          </p:nvPr>
        </p:nvSpPr>
        <p:spPr>
          <a:xfrm>
            <a:off x="359350" y="1477450"/>
            <a:ext cx="2337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Data dilihat pada amount == 0</a:t>
            </a:r>
            <a:endParaRPr/>
          </a:p>
        </p:txBody>
      </p:sp>
      <p:sp>
        <p:nvSpPr>
          <p:cNvPr id="218" name="Google Shape;218;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a:t>
            </a:r>
            <a:endParaRPr/>
          </a:p>
        </p:txBody>
      </p:sp>
      <p:pic>
        <p:nvPicPr>
          <p:cNvPr id="219" name="Google Shape;219;p26"/>
          <p:cNvPicPr preferRelativeResize="0"/>
          <p:nvPr/>
        </p:nvPicPr>
        <p:blipFill>
          <a:blip r:embed="rId3">
            <a:alphaModFix/>
          </a:blip>
          <a:stretch>
            <a:fillRect/>
          </a:stretch>
        </p:blipFill>
        <p:spPr>
          <a:xfrm>
            <a:off x="359350" y="1899125"/>
            <a:ext cx="5117776" cy="2927850"/>
          </a:xfrm>
          <a:prstGeom prst="rect">
            <a:avLst/>
          </a:prstGeom>
          <a:noFill/>
          <a:ln>
            <a:noFill/>
          </a:ln>
        </p:spPr>
      </p:pic>
      <p:pic>
        <p:nvPicPr>
          <p:cNvPr id="220" name="Google Shape;220;p26"/>
          <p:cNvPicPr preferRelativeResize="0"/>
          <p:nvPr/>
        </p:nvPicPr>
        <p:blipFill>
          <a:blip r:embed="rId4">
            <a:alphaModFix/>
          </a:blip>
          <a:stretch>
            <a:fillRect/>
          </a:stretch>
        </p:blipFill>
        <p:spPr>
          <a:xfrm>
            <a:off x="5524950" y="2672225"/>
            <a:ext cx="3619050" cy="2247900"/>
          </a:xfrm>
          <a:prstGeom prst="rect">
            <a:avLst/>
          </a:prstGeom>
          <a:noFill/>
          <a:ln>
            <a:noFill/>
          </a:ln>
        </p:spPr>
      </p:pic>
      <p:sp>
        <p:nvSpPr>
          <p:cNvPr id="221" name="Google Shape;221;p26"/>
          <p:cNvSpPr txBox="1">
            <a:spLocks noGrp="1"/>
          </p:cNvSpPr>
          <p:nvPr>
            <p:ph type="body" idx="1"/>
          </p:nvPr>
        </p:nvSpPr>
        <p:spPr>
          <a:xfrm>
            <a:off x="5633850" y="2239375"/>
            <a:ext cx="2337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Data dilihat pada Type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7"/>
          <p:cNvPicPr preferRelativeResize="0"/>
          <p:nvPr/>
        </p:nvPicPr>
        <p:blipFill>
          <a:blip r:embed="rId3">
            <a:alphaModFix/>
          </a:blip>
          <a:stretch>
            <a:fillRect/>
          </a:stretch>
        </p:blipFill>
        <p:spPr>
          <a:xfrm>
            <a:off x="164800" y="2065700"/>
            <a:ext cx="4919974" cy="2879650"/>
          </a:xfrm>
          <a:prstGeom prst="rect">
            <a:avLst/>
          </a:prstGeom>
          <a:noFill/>
          <a:ln>
            <a:noFill/>
          </a:ln>
        </p:spPr>
      </p:pic>
      <p:pic>
        <p:nvPicPr>
          <p:cNvPr id="227" name="Google Shape;227;p27"/>
          <p:cNvPicPr preferRelativeResize="0"/>
          <p:nvPr/>
        </p:nvPicPr>
        <p:blipFill>
          <a:blip r:embed="rId4">
            <a:alphaModFix/>
          </a:blip>
          <a:stretch>
            <a:fillRect/>
          </a:stretch>
        </p:blipFill>
        <p:spPr>
          <a:xfrm>
            <a:off x="4417200" y="93750"/>
            <a:ext cx="4726799" cy="2729526"/>
          </a:xfrm>
          <a:prstGeom prst="rect">
            <a:avLst/>
          </a:prstGeom>
          <a:noFill/>
          <a:ln>
            <a:noFill/>
          </a:ln>
        </p:spPr>
      </p:pic>
      <p:sp>
        <p:nvSpPr>
          <p:cNvPr id="228" name="Google Shape;228;p27"/>
          <p:cNvSpPr txBox="1"/>
          <p:nvPr/>
        </p:nvSpPr>
        <p:spPr>
          <a:xfrm>
            <a:off x="248475" y="633625"/>
            <a:ext cx="3000000" cy="10752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2"/>
              </a:buClr>
              <a:buSzPts val="1300"/>
              <a:buFont typeface="Calibri"/>
              <a:buAutoNum type="arabicPeriod"/>
            </a:pPr>
            <a:r>
              <a:rPr lang="en-GB" sz="1300">
                <a:solidFill>
                  <a:schemeClr val="dk2"/>
                </a:solidFill>
                <a:latin typeface="Calibri"/>
                <a:ea typeface="Calibri"/>
                <a:cs typeface="Calibri"/>
                <a:sym typeface="Calibri"/>
              </a:rPr>
              <a:t>Most common type, Cash Out</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AutoNum type="arabicPeriod"/>
            </a:pPr>
            <a:r>
              <a:rPr lang="en-GB" sz="1300">
                <a:solidFill>
                  <a:schemeClr val="dk2"/>
                </a:solidFill>
                <a:latin typeface="Calibri"/>
                <a:ea typeface="Calibri"/>
                <a:cs typeface="Calibri"/>
                <a:sym typeface="Calibri"/>
              </a:rPr>
              <a:t>Least common type, Debit</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AutoNum type="arabicPeriod"/>
            </a:pPr>
            <a:r>
              <a:rPr lang="en-GB" sz="1300">
                <a:solidFill>
                  <a:schemeClr val="dk2"/>
                </a:solidFill>
                <a:latin typeface="Calibri"/>
                <a:ea typeface="Calibri"/>
                <a:cs typeface="Calibri"/>
                <a:sym typeface="Calibri"/>
              </a:rPr>
              <a:t>Cash out have most fraud activity</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AutoNum type="arabicPeriod"/>
            </a:pPr>
            <a:r>
              <a:rPr lang="en-GB" sz="1300">
                <a:solidFill>
                  <a:schemeClr val="dk2"/>
                </a:solidFill>
                <a:latin typeface="Calibri"/>
                <a:ea typeface="Calibri"/>
                <a:cs typeface="Calibri"/>
                <a:sym typeface="Calibri"/>
              </a:rPr>
              <a:t>Following with Transfer</a:t>
            </a:r>
            <a:endParaRPr sz="1300">
              <a:solidFill>
                <a:schemeClr val="dk2"/>
              </a:solidFill>
              <a:latin typeface="Calibri"/>
              <a:ea typeface="Calibri"/>
              <a:cs typeface="Calibri"/>
              <a:sym typeface="Calibri"/>
            </a:endParaRPr>
          </a:p>
        </p:txBody>
      </p:sp>
      <p:sp>
        <p:nvSpPr>
          <p:cNvPr id="229" name="Google Shape;229;p27"/>
          <p:cNvSpPr txBox="1"/>
          <p:nvPr/>
        </p:nvSpPr>
        <p:spPr>
          <a:xfrm>
            <a:off x="4699550" y="2873250"/>
            <a:ext cx="3000000" cy="1944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2"/>
              </a:buClr>
              <a:buSzPts val="1300"/>
              <a:buFont typeface="Calibri"/>
              <a:buAutoNum type="arabicPeriod"/>
            </a:pPr>
            <a:r>
              <a:rPr lang="en-GB" sz="1300">
                <a:solidFill>
                  <a:schemeClr val="dk2"/>
                </a:solidFill>
                <a:latin typeface="Calibri"/>
                <a:ea typeface="Calibri"/>
                <a:cs typeface="Calibri"/>
                <a:sym typeface="Calibri"/>
              </a:rPr>
              <a:t>Customer to Customer have fraud activity</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AutoNum type="arabicPeriod"/>
            </a:pPr>
            <a:r>
              <a:rPr lang="en-GB" sz="1300">
                <a:solidFill>
                  <a:schemeClr val="dk2"/>
                </a:solidFill>
                <a:latin typeface="Calibri"/>
                <a:ea typeface="Calibri"/>
                <a:cs typeface="Calibri"/>
                <a:sym typeface="Calibri"/>
              </a:rPr>
              <a:t>Most transactions done were customer to customer</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AutoNum type="arabicPeriod"/>
            </a:pPr>
            <a:r>
              <a:rPr lang="en-GB" sz="1200">
                <a:solidFill>
                  <a:srgbClr val="0D0D0D"/>
                </a:solidFill>
                <a:highlight>
                  <a:srgbClr val="FFFFFF"/>
                </a:highlight>
                <a:latin typeface="Roboto"/>
                <a:ea typeface="Roboto"/>
                <a:cs typeface="Roboto"/>
                <a:sym typeface="Roboto"/>
              </a:rPr>
              <a:t>Transaction of merchant dont have any fraud activity</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Roboto"/>
                <a:ea typeface="Roboto"/>
                <a:cs typeface="Roboto"/>
                <a:sym typeface="Roboto"/>
              </a:rPr>
              <a:t>At this point there is no CM/MM/MC</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Feature Engineering</a:t>
            </a:r>
            <a:endParaRPr/>
          </a:p>
        </p:txBody>
      </p:sp>
      <p:graphicFrame>
        <p:nvGraphicFramePr>
          <p:cNvPr id="235" name="Google Shape;235;p28"/>
          <p:cNvGraphicFramePr/>
          <p:nvPr/>
        </p:nvGraphicFramePr>
        <p:xfrm>
          <a:off x="952500" y="1809750"/>
          <a:ext cx="7239000" cy="2651640"/>
        </p:xfrm>
        <a:graphic>
          <a:graphicData uri="http://schemas.openxmlformats.org/drawingml/2006/table">
            <a:tbl>
              <a:tblPr>
                <a:noFill/>
                <a:tableStyleId>{9387B603-6C0F-46CF-A855-44BE736198DD}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sz="1050" b="1">
                          <a:highlight>
                            <a:srgbClr val="FFFFFF"/>
                          </a:highlight>
                        </a:rPr>
                        <a:t>Orig different</a:t>
                      </a:r>
                      <a:endParaRPr sz="1050" b="1">
                        <a:highlight>
                          <a:srgbClr val="FFFFFF"/>
                        </a:highlight>
                      </a:endParaRPr>
                    </a:p>
                    <a:p>
                      <a:pPr marL="0" lvl="0" indent="0" algn="l" rtl="0">
                        <a:spcBef>
                          <a:spcPts val="0"/>
                        </a:spcBef>
                        <a:spcAft>
                          <a:spcPts val="0"/>
                        </a:spcAft>
                        <a:buNone/>
                      </a:pPr>
                      <a:r>
                        <a:rPr lang="en-GB" sz="1050" b="1">
                          <a:highlight>
                            <a:srgbClr val="FFFFFF"/>
                          </a:highlight>
                        </a:rPr>
                        <a:t>Dest different</a:t>
                      </a:r>
                      <a:endParaRPr sz="1050" b="1">
                        <a:highlight>
                          <a:srgbClr val="FFFFFF"/>
                        </a:highlight>
                      </a:endParaRPr>
                    </a:p>
                  </a:txBody>
                  <a:tcPr marL="91425" marR="91425" marT="91425" marB="91425"/>
                </a:tc>
                <a:tc>
                  <a:txBody>
                    <a:bodyPr/>
                    <a:lstStyle/>
                    <a:p>
                      <a:pPr marL="0" lvl="0" indent="0" algn="l" rtl="0">
                        <a:spcBef>
                          <a:spcPts val="0"/>
                        </a:spcBef>
                        <a:spcAft>
                          <a:spcPts val="0"/>
                        </a:spcAft>
                        <a:buNone/>
                      </a:pPr>
                      <a:r>
                        <a:rPr lang="en-GB"/>
                        <a:t>melihat perbandingan antara nilai new dan old balance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050" b="1">
                          <a:highlight>
                            <a:srgbClr val="FFFFFF"/>
                          </a:highlight>
                        </a:rPr>
                        <a:t>Surge indicator</a:t>
                      </a:r>
                      <a:endParaRPr/>
                    </a:p>
                  </a:txBody>
                  <a:tcPr marL="91425" marR="91425" marT="91425" marB="91425"/>
                </a:tc>
                <a:tc>
                  <a:txBody>
                    <a:bodyPr/>
                    <a:lstStyle/>
                    <a:p>
                      <a:pPr marL="0" lvl="0" indent="0" algn="l" rtl="0">
                        <a:spcBef>
                          <a:spcPts val="0"/>
                        </a:spcBef>
                        <a:spcAft>
                          <a:spcPts val="0"/>
                        </a:spcAft>
                        <a:buNone/>
                      </a:pPr>
                      <a:r>
                        <a:rPr lang="en-GB"/>
                        <a:t>Flag untuk customer dengan nilai amount diatas upperfence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050" b="1">
                          <a:highlight>
                            <a:srgbClr val="FFFFFF"/>
                          </a:highlight>
                        </a:rPr>
                        <a:t>Frequency User</a:t>
                      </a:r>
                      <a:endParaRPr/>
                    </a:p>
                  </a:txBody>
                  <a:tcPr marL="91425" marR="91425" marT="91425" marB="91425"/>
                </a:tc>
                <a:tc>
                  <a:txBody>
                    <a:bodyPr/>
                    <a:lstStyle/>
                    <a:p>
                      <a:pPr marL="0" lvl="0" indent="0" algn="l" rtl="0">
                        <a:spcBef>
                          <a:spcPts val="0"/>
                        </a:spcBef>
                        <a:spcAft>
                          <a:spcPts val="0"/>
                        </a:spcAft>
                        <a:buNone/>
                      </a:pPr>
                      <a:r>
                        <a:rPr lang="en-GB"/>
                        <a:t>Freq untuk flag customer yang menjadi penerima lebih dari 20 transaksi </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050" b="1">
                          <a:highlight>
                            <a:srgbClr val="FFFFFF"/>
                          </a:highlight>
                        </a:rPr>
                        <a:t>Merchant indicator</a:t>
                      </a:r>
                      <a:endParaRPr/>
                    </a:p>
                  </a:txBody>
                  <a:tcPr marL="91425" marR="91425" marT="91425" marB="91425"/>
                </a:tc>
                <a:tc>
                  <a:txBody>
                    <a:bodyPr/>
                    <a:lstStyle/>
                    <a:p>
                      <a:pPr marL="0" lvl="0" indent="0" algn="l" rtl="0">
                        <a:spcBef>
                          <a:spcPts val="0"/>
                        </a:spcBef>
                        <a:spcAft>
                          <a:spcPts val="0"/>
                        </a:spcAft>
                        <a:buNone/>
                      </a:pPr>
                      <a:r>
                        <a:rPr lang="en-GB"/>
                        <a:t>Flag untuk menentukan customer dengan Merchant</a:t>
                      </a:r>
                      <a:endParaRPr/>
                    </a:p>
                    <a:p>
                      <a:pPr marL="0" lvl="0" indent="0" algn="l" rtl="0">
                        <a:spcBef>
                          <a:spcPts val="0"/>
                        </a:spcBef>
                        <a:spcAft>
                          <a:spcPts val="0"/>
                        </a:spcAft>
                        <a:buNone/>
                      </a:pPr>
                      <a:r>
                        <a:rPr lang="en-GB"/>
                        <a:t>(Re: cek CC/CM/MC/MM)</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9"/>
          <p:cNvPicPr preferRelativeResize="0"/>
          <p:nvPr/>
        </p:nvPicPr>
        <p:blipFill>
          <a:blip r:embed="rId3">
            <a:alphaModFix/>
          </a:blip>
          <a:stretch>
            <a:fillRect/>
          </a:stretch>
        </p:blipFill>
        <p:spPr>
          <a:xfrm>
            <a:off x="1117325" y="1148124"/>
            <a:ext cx="6637749" cy="3290600"/>
          </a:xfrm>
          <a:prstGeom prst="rect">
            <a:avLst/>
          </a:prstGeom>
          <a:noFill/>
          <a:ln>
            <a:noFill/>
          </a:ln>
        </p:spPr>
      </p:pic>
      <p:sp>
        <p:nvSpPr>
          <p:cNvPr id="241" name="Google Shape;241;p29"/>
          <p:cNvSpPr txBox="1"/>
          <p:nvPr/>
        </p:nvSpPr>
        <p:spPr>
          <a:xfrm>
            <a:off x="521800" y="83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*Contoh penggunaan boxplot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graphicFrame>
        <p:nvGraphicFramePr>
          <p:cNvPr id="246" name="Google Shape;246;p30"/>
          <p:cNvGraphicFramePr/>
          <p:nvPr/>
        </p:nvGraphicFramePr>
        <p:xfrm>
          <a:off x="246750" y="1422825"/>
          <a:ext cx="7239000" cy="3359221"/>
        </p:xfrm>
        <a:graphic>
          <a:graphicData uri="http://schemas.openxmlformats.org/drawingml/2006/table">
            <a:tbl>
              <a:tblPr>
                <a:noFill/>
                <a:tableStyleId>{9387B603-6C0F-46CF-A855-44BE736198DD}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sz="1200"/>
                        <a:t>Drop Columns</a:t>
                      </a:r>
                      <a:endParaRPr sz="1200"/>
                    </a:p>
                  </a:txBody>
                  <a:tcPr marL="91425" marR="91425" marT="91425" marB="91425"/>
                </a:tc>
                <a:tc>
                  <a:txBody>
                    <a:bodyPr/>
                    <a:lstStyle/>
                    <a:p>
                      <a:pPr marL="0" lvl="0" indent="0" algn="l" rtl="0">
                        <a:lnSpc>
                          <a:spcPct val="115000"/>
                        </a:lnSpc>
                        <a:spcBef>
                          <a:spcPts val="0"/>
                        </a:spcBef>
                        <a:spcAft>
                          <a:spcPts val="1200"/>
                        </a:spcAft>
                        <a:buNone/>
                      </a:pPr>
                      <a:r>
                        <a:rPr lang="en-GB" sz="1200">
                          <a:solidFill>
                            <a:schemeClr val="dk2"/>
                          </a:solidFill>
                        </a:rPr>
                        <a:t>nameOrig, nameDest, isFlaggedFraud, type(after encoding)</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200"/>
                        <a:t>Handling Categorical</a:t>
                      </a:r>
                      <a:endParaRPr sz="1200"/>
                    </a:p>
                  </a:txBody>
                  <a:tcPr marL="91425" marR="91425" marT="91425" marB="91425"/>
                </a:tc>
                <a:tc>
                  <a:txBody>
                    <a:bodyPr/>
                    <a:lstStyle/>
                    <a:p>
                      <a:pPr marL="0" lvl="0" indent="0" algn="l" rtl="0">
                        <a:spcBef>
                          <a:spcPts val="0"/>
                        </a:spcBef>
                        <a:spcAft>
                          <a:spcPts val="0"/>
                        </a:spcAft>
                        <a:buNone/>
                      </a:pPr>
                      <a:r>
                        <a:rPr lang="en-GB" sz="1200"/>
                        <a:t>Type feature using one hot encoding</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200"/>
                        <a:t>Split dataset</a:t>
                      </a:r>
                      <a:endParaRPr sz="1200"/>
                    </a:p>
                  </a:txBody>
                  <a:tcPr marL="91425" marR="91425" marT="91425" marB="91425"/>
                </a:tc>
                <a:tc>
                  <a:txBody>
                    <a:bodyPr/>
                    <a:lstStyle/>
                    <a:p>
                      <a:pPr marL="0" lvl="0" indent="0" algn="l" rtl="0">
                        <a:spcBef>
                          <a:spcPts val="0"/>
                        </a:spcBef>
                        <a:spcAft>
                          <a:spcPts val="0"/>
                        </a:spcAft>
                        <a:buNone/>
                      </a:pPr>
                      <a:r>
                        <a:rPr lang="en-GB" sz="1200"/>
                        <a:t>Train : 80%</a:t>
                      </a:r>
                      <a:endParaRPr sz="1200"/>
                    </a:p>
                    <a:p>
                      <a:pPr marL="0" lvl="0" indent="0" algn="l" rtl="0">
                        <a:spcBef>
                          <a:spcPts val="0"/>
                        </a:spcBef>
                        <a:spcAft>
                          <a:spcPts val="0"/>
                        </a:spcAft>
                        <a:buNone/>
                      </a:pPr>
                      <a:r>
                        <a:rPr lang="en-GB" sz="1200"/>
                        <a:t>Test : 20%</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200"/>
                        <a:t>Handling Imbalanced dataset</a:t>
                      </a:r>
                      <a:endParaRPr sz="1200"/>
                    </a:p>
                  </a:txBody>
                  <a:tcPr marL="91425" marR="91425" marT="91425" marB="91425"/>
                </a:tc>
                <a:tc>
                  <a:txBody>
                    <a:bodyPr/>
                    <a:lstStyle/>
                    <a:p>
                      <a:pPr marL="457200" lvl="0" indent="-304800" algn="l" rtl="0">
                        <a:spcBef>
                          <a:spcPts val="0"/>
                        </a:spcBef>
                        <a:spcAft>
                          <a:spcPts val="0"/>
                        </a:spcAft>
                        <a:buSzPts val="1200"/>
                        <a:buChar char="●"/>
                      </a:pPr>
                      <a:r>
                        <a:rPr lang="en-GB" sz="1200"/>
                        <a:t>As it is</a:t>
                      </a:r>
                      <a:endParaRPr sz="1200"/>
                    </a:p>
                    <a:p>
                      <a:pPr marL="457200" lvl="0" indent="-304800" algn="l" rtl="0">
                        <a:spcBef>
                          <a:spcPts val="0"/>
                        </a:spcBef>
                        <a:spcAft>
                          <a:spcPts val="0"/>
                        </a:spcAft>
                        <a:buSzPts val="1200"/>
                        <a:buChar char="●"/>
                      </a:pPr>
                      <a:r>
                        <a:rPr lang="en-GB" sz="1200"/>
                        <a:t>Under sampling</a:t>
                      </a:r>
                      <a:endParaRPr sz="1200"/>
                    </a:p>
                    <a:p>
                      <a:pPr marL="457200" lvl="0" indent="-304800" algn="l" rtl="0">
                        <a:spcBef>
                          <a:spcPts val="0"/>
                        </a:spcBef>
                        <a:spcAft>
                          <a:spcPts val="0"/>
                        </a:spcAft>
                        <a:buSzPts val="1200"/>
                        <a:buChar char="●"/>
                      </a:pPr>
                      <a:r>
                        <a:rPr lang="en-GB" sz="1200"/>
                        <a:t>SMOTE</a:t>
                      </a:r>
                      <a:endParaRPr sz="12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200"/>
                        <a:t>Machine Learning (Supervised)</a:t>
                      </a:r>
                      <a:endParaRPr sz="1200"/>
                    </a:p>
                  </a:txBody>
                  <a:tcPr marL="91425" marR="91425" marT="91425" marB="91425"/>
                </a:tc>
                <a:tc>
                  <a:txBody>
                    <a:bodyPr/>
                    <a:lstStyle/>
                    <a:p>
                      <a:pPr marL="457200" lvl="0" indent="-304800" algn="l" rtl="0">
                        <a:spcBef>
                          <a:spcPts val="0"/>
                        </a:spcBef>
                        <a:spcAft>
                          <a:spcPts val="0"/>
                        </a:spcAft>
                        <a:buSzPts val="1200"/>
                        <a:buChar char="●"/>
                      </a:pPr>
                      <a:r>
                        <a:rPr lang="en-GB" sz="1200"/>
                        <a:t>Naive Bayes classifier</a:t>
                      </a:r>
                      <a:endParaRPr sz="1200"/>
                    </a:p>
                    <a:p>
                      <a:pPr marL="457200" lvl="0" indent="-304800" algn="l" rtl="0">
                        <a:spcBef>
                          <a:spcPts val="0"/>
                        </a:spcBef>
                        <a:spcAft>
                          <a:spcPts val="0"/>
                        </a:spcAft>
                        <a:buSzPts val="1200"/>
                        <a:buChar char="●"/>
                      </a:pPr>
                      <a:r>
                        <a:rPr lang="en-GB" sz="1200"/>
                        <a:t>Random Forest classifier</a:t>
                      </a:r>
                      <a:endParaRPr sz="1200"/>
                    </a:p>
                    <a:p>
                      <a:pPr marL="457200" lvl="0" indent="-304800" algn="l" rtl="0">
                        <a:spcBef>
                          <a:spcPts val="0"/>
                        </a:spcBef>
                        <a:spcAft>
                          <a:spcPts val="0"/>
                        </a:spcAft>
                        <a:buSzPts val="1200"/>
                        <a:buChar char="●"/>
                      </a:pPr>
                      <a:r>
                        <a:rPr lang="en-GB" sz="1200"/>
                        <a:t>Decision Tree classifier</a:t>
                      </a:r>
                      <a:endParaRPr sz="12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200"/>
                        <a:t>Tuning </a:t>
                      </a:r>
                      <a:endParaRPr sz="1200"/>
                    </a:p>
                  </a:txBody>
                  <a:tcPr marL="91425" marR="91425" marT="91425" marB="91425"/>
                </a:tc>
                <a:tc>
                  <a:txBody>
                    <a:bodyPr/>
                    <a:lstStyle/>
                    <a:p>
                      <a:pPr marL="457200" lvl="0" indent="-228600" algn="l" rtl="0">
                        <a:spcBef>
                          <a:spcPts val="0"/>
                        </a:spcBef>
                        <a:spcAft>
                          <a:spcPts val="0"/>
                        </a:spcAft>
                        <a:buNone/>
                      </a:pPr>
                      <a:r>
                        <a:rPr lang="en-GB" sz="1200"/>
                        <a:t>Tuning Best model with GridSearchCV</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209625" y="931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Evaluation of ML</a:t>
            </a:r>
            <a:endParaRPr/>
          </a:p>
        </p:txBody>
      </p:sp>
      <p:graphicFrame>
        <p:nvGraphicFramePr>
          <p:cNvPr id="252" name="Google Shape;252;p31"/>
          <p:cNvGraphicFramePr/>
          <p:nvPr/>
        </p:nvGraphicFramePr>
        <p:xfrm>
          <a:off x="209625" y="737625"/>
          <a:ext cx="7239000" cy="3828168"/>
        </p:xfrm>
        <a:graphic>
          <a:graphicData uri="http://schemas.openxmlformats.org/drawingml/2006/table">
            <a:tbl>
              <a:tblPr>
                <a:noFill/>
                <a:tableStyleId>{9387B603-6C0F-46CF-A855-44BE736198DD}</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t>Method / ML</a:t>
                      </a:r>
                      <a:endParaRPr/>
                    </a:p>
                  </a:txBody>
                  <a:tcPr marL="91425" marR="91425" marT="91425" marB="91425"/>
                </a:tc>
                <a:tc>
                  <a:txBody>
                    <a:bodyPr/>
                    <a:lstStyle/>
                    <a:p>
                      <a:pPr marL="0" lvl="0" indent="0" algn="l" rtl="0">
                        <a:spcBef>
                          <a:spcPts val="0"/>
                        </a:spcBef>
                        <a:spcAft>
                          <a:spcPts val="0"/>
                        </a:spcAft>
                        <a:buNone/>
                      </a:pPr>
                      <a:r>
                        <a:rPr lang="en-GB"/>
                        <a:t>Naive Bayes</a:t>
                      </a:r>
                      <a:endParaRPr/>
                    </a:p>
                  </a:txBody>
                  <a:tcPr marL="91425" marR="91425" marT="91425" marB="91425"/>
                </a:tc>
                <a:tc>
                  <a:txBody>
                    <a:bodyPr/>
                    <a:lstStyle/>
                    <a:p>
                      <a:pPr marL="0" lvl="0" indent="0" algn="l" rtl="0">
                        <a:spcBef>
                          <a:spcPts val="0"/>
                        </a:spcBef>
                        <a:spcAft>
                          <a:spcPts val="0"/>
                        </a:spcAft>
                        <a:buNone/>
                      </a:pPr>
                      <a:r>
                        <a:rPr lang="en-GB"/>
                        <a:t>Random Forest</a:t>
                      </a:r>
                      <a:endParaRPr/>
                    </a:p>
                  </a:txBody>
                  <a:tcPr marL="91425" marR="91425" marT="91425" marB="91425"/>
                </a:tc>
                <a:tc>
                  <a:txBody>
                    <a:bodyPr/>
                    <a:lstStyle/>
                    <a:p>
                      <a:pPr marL="0" lvl="0" indent="0" algn="l" rtl="0">
                        <a:spcBef>
                          <a:spcPts val="0"/>
                        </a:spcBef>
                        <a:spcAft>
                          <a:spcPts val="0"/>
                        </a:spcAft>
                        <a:buNone/>
                      </a:pPr>
                      <a:r>
                        <a:rPr lang="en-GB"/>
                        <a:t>Decision Tree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As it is</a:t>
                      </a:r>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0.98</a:t>
                      </a:r>
                      <a:endParaRPr sz="1050">
                        <a:highlight>
                          <a:srgbClr val="FFFFFF"/>
                        </a:highlight>
                      </a:endParaRPr>
                    </a:p>
                    <a:p>
                      <a:pPr marL="0" lvl="0" indent="0" algn="l" rtl="0">
                        <a:spcBef>
                          <a:spcPts val="0"/>
                        </a:spcBef>
                        <a:spcAft>
                          <a:spcPts val="0"/>
                        </a:spcAft>
                        <a:buNone/>
                      </a:pPr>
                      <a:r>
                        <a:rPr lang="en-GB" sz="1050">
                          <a:highlight>
                            <a:srgbClr val="FFFFFF"/>
                          </a:highlight>
                        </a:rPr>
                        <a:t>F1 Score: 0.002</a:t>
                      </a:r>
                      <a:endParaRPr sz="1050">
                        <a:highlight>
                          <a:srgbClr val="FFFFFF"/>
                        </a:highlight>
                      </a:endParaRPr>
                    </a:p>
                    <a:p>
                      <a:pPr marL="0" lvl="0" indent="0" algn="l" rtl="0">
                        <a:spcBef>
                          <a:spcPts val="0"/>
                        </a:spcBef>
                        <a:spcAft>
                          <a:spcPts val="0"/>
                        </a:spcAft>
                        <a:buNone/>
                      </a:pPr>
                      <a:r>
                        <a:rPr lang="en-GB" sz="1050">
                          <a:highlight>
                            <a:srgbClr val="FFFFFF"/>
                          </a:highlight>
                        </a:rPr>
                        <a:t>ROC-AUC Score: 0.51</a:t>
                      </a:r>
                      <a:endParaRPr sz="1050">
                        <a:highlight>
                          <a:srgbClr val="FFFFFF"/>
                        </a:highlight>
                      </a:endParaRPr>
                    </a:p>
                    <a:p>
                      <a:pPr marL="0" lvl="0" indent="0" algn="l" rtl="0">
                        <a:spcBef>
                          <a:spcPts val="0"/>
                        </a:spcBef>
                        <a:spcAft>
                          <a:spcPts val="0"/>
                        </a:spcAft>
                        <a:buNone/>
                      </a:pPr>
                      <a:r>
                        <a:rPr lang="en-GB" sz="1050">
                          <a:highlight>
                            <a:srgbClr val="FFFFFF"/>
                          </a:highlight>
                        </a:rPr>
                        <a:t>recall: 0.51</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0.0014</a:t>
                      </a:r>
                      <a:endParaRPr sz="1050">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0.99</a:t>
                      </a:r>
                      <a:endParaRPr sz="1050">
                        <a:highlight>
                          <a:srgbClr val="FFFFFF"/>
                        </a:highlight>
                      </a:endParaRPr>
                    </a:p>
                    <a:p>
                      <a:pPr marL="0" lvl="0" indent="0" algn="l" rtl="0">
                        <a:spcBef>
                          <a:spcPts val="0"/>
                        </a:spcBef>
                        <a:spcAft>
                          <a:spcPts val="0"/>
                        </a:spcAft>
                        <a:buNone/>
                      </a:pPr>
                      <a:r>
                        <a:rPr lang="en-GB" sz="1050">
                          <a:highlight>
                            <a:srgbClr val="FFFFFF"/>
                          </a:highlight>
                        </a:rPr>
                        <a:t>F1 Score: 0.94</a:t>
                      </a:r>
                      <a:endParaRPr sz="1050">
                        <a:highlight>
                          <a:srgbClr val="FFFFFF"/>
                        </a:highlight>
                      </a:endParaRPr>
                    </a:p>
                    <a:p>
                      <a:pPr marL="0" lvl="0" indent="0" algn="l" rtl="0">
                        <a:spcBef>
                          <a:spcPts val="0"/>
                        </a:spcBef>
                        <a:spcAft>
                          <a:spcPts val="0"/>
                        </a:spcAft>
                        <a:buNone/>
                      </a:pPr>
                      <a:r>
                        <a:rPr lang="en-GB" sz="1050">
                          <a:highlight>
                            <a:srgbClr val="FFFFFF"/>
                          </a:highlight>
                        </a:rPr>
                        <a:t>ROC-AUC Score: 0.94</a:t>
                      </a:r>
                      <a:endParaRPr sz="1050">
                        <a:highlight>
                          <a:srgbClr val="FFFFFF"/>
                        </a:highlight>
                      </a:endParaRPr>
                    </a:p>
                    <a:p>
                      <a:pPr marL="0" lvl="0" indent="0" algn="l" rtl="0">
                        <a:spcBef>
                          <a:spcPts val="0"/>
                        </a:spcBef>
                        <a:spcAft>
                          <a:spcPts val="0"/>
                        </a:spcAft>
                        <a:buNone/>
                      </a:pPr>
                      <a:r>
                        <a:rPr lang="en-GB" sz="1050">
                          <a:highlight>
                            <a:srgbClr val="FFFFFF"/>
                          </a:highlight>
                        </a:rPr>
                        <a:t>recall: 0.94</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1.0</a:t>
                      </a:r>
                      <a:endParaRPr sz="1050">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0.99</a:t>
                      </a:r>
                      <a:endParaRPr sz="1050">
                        <a:highlight>
                          <a:srgbClr val="FFFFFF"/>
                        </a:highlight>
                      </a:endParaRPr>
                    </a:p>
                    <a:p>
                      <a:pPr marL="0" lvl="0" indent="0" algn="l" rtl="0">
                        <a:spcBef>
                          <a:spcPts val="0"/>
                        </a:spcBef>
                        <a:spcAft>
                          <a:spcPts val="0"/>
                        </a:spcAft>
                        <a:buNone/>
                      </a:pPr>
                      <a:r>
                        <a:rPr lang="en-GB" sz="1050">
                          <a:highlight>
                            <a:srgbClr val="FFFFFF"/>
                          </a:highlight>
                        </a:rPr>
                        <a:t>F1 Score: 0.91</a:t>
                      </a:r>
                      <a:endParaRPr sz="1050">
                        <a:highlight>
                          <a:srgbClr val="FFFFFF"/>
                        </a:highlight>
                      </a:endParaRPr>
                    </a:p>
                    <a:p>
                      <a:pPr marL="0" lvl="0" indent="0" algn="l" rtl="0">
                        <a:spcBef>
                          <a:spcPts val="0"/>
                        </a:spcBef>
                        <a:spcAft>
                          <a:spcPts val="0"/>
                        </a:spcAft>
                        <a:buNone/>
                      </a:pPr>
                      <a:r>
                        <a:rPr lang="en-GB" sz="1050">
                          <a:highlight>
                            <a:srgbClr val="FFFFFF"/>
                          </a:highlight>
                        </a:rPr>
                        <a:t>ROC-AUC Score: 0.94</a:t>
                      </a:r>
                      <a:endParaRPr sz="1050">
                        <a:highlight>
                          <a:srgbClr val="FFFFFF"/>
                        </a:highlight>
                      </a:endParaRPr>
                    </a:p>
                    <a:p>
                      <a:pPr marL="0" lvl="0" indent="0" algn="l" rtl="0">
                        <a:spcBef>
                          <a:spcPts val="0"/>
                        </a:spcBef>
                        <a:spcAft>
                          <a:spcPts val="0"/>
                        </a:spcAft>
                        <a:buNone/>
                      </a:pPr>
                      <a:r>
                        <a:rPr lang="en-GB" sz="1050">
                          <a:highlight>
                            <a:srgbClr val="FFFFFF"/>
                          </a:highlight>
                        </a:rPr>
                        <a:t>recall: 0.94</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0.94</a:t>
                      </a:r>
                      <a:endParaRPr/>
                    </a:p>
                  </a:txBody>
                  <a:tcPr marL="91425" marR="91425" marT="91425" marB="91425"/>
                </a:tc>
                <a:extLst>
                  <a:ext uri="{0D108BD9-81ED-4DB2-BD59-A6C34878D82A}">
                    <a16:rowId xmlns:a16="http://schemas.microsoft.com/office/drawing/2014/main" val="10001"/>
                  </a:ext>
                </a:extLst>
              </a:tr>
              <a:tr h="460350">
                <a:tc>
                  <a:txBody>
                    <a:bodyPr/>
                    <a:lstStyle/>
                    <a:p>
                      <a:pPr marL="0" lvl="0" indent="0" algn="l" rtl="0">
                        <a:spcBef>
                          <a:spcPts val="0"/>
                        </a:spcBef>
                        <a:spcAft>
                          <a:spcPts val="0"/>
                        </a:spcAft>
                        <a:buNone/>
                      </a:pPr>
                      <a:r>
                        <a:rPr lang="en-GB"/>
                        <a:t>Under sampling</a:t>
                      </a:r>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0.24</a:t>
                      </a:r>
                      <a:endParaRPr sz="1050">
                        <a:highlight>
                          <a:srgbClr val="FFFFFF"/>
                        </a:highlight>
                      </a:endParaRPr>
                    </a:p>
                    <a:p>
                      <a:pPr marL="0" lvl="0" indent="0" algn="l" rtl="0">
                        <a:spcBef>
                          <a:spcPts val="0"/>
                        </a:spcBef>
                        <a:spcAft>
                          <a:spcPts val="0"/>
                        </a:spcAft>
                        <a:buNone/>
                      </a:pPr>
                      <a:r>
                        <a:rPr lang="en-GB" sz="1050">
                          <a:highlight>
                            <a:srgbClr val="FFFFFF"/>
                          </a:highlight>
                        </a:rPr>
                        <a:t>F1 Score: 0.0012</a:t>
                      </a:r>
                      <a:endParaRPr sz="1050">
                        <a:highlight>
                          <a:srgbClr val="FFFFFF"/>
                        </a:highlight>
                      </a:endParaRPr>
                    </a:p>
                    <a:p>
                      <a:pPr marL="0" lvl="0" indent="0" algn="l" rtl="0">
                        <a:spcBef>
                          <a:spcPts val="0"/>
                        </a:spcBef>
                        <a:spcAft>
                          <a:spcPts val="0"/>
                        </a:spcAft>
                        <a:buNone/>
                      </a:pPr>
                      <a:r>
                        <a:rPr lang="en-GB" sz="1050">
                          <a:highlight>
                            <a:srgbClr val="FFFFFF"/>
                          </a:highlight>
                        </a:rPr>
                        <a:t>ROC-AUC Score: 0.62</a:t>
                      </a:r>
                      <a:endParaRPr sz="1050">
                        <a:highlight>
                          <a:srgbClr val="FFFFFF"/>
                        </a:highlight>
                      </a:endParaRPr>
                    </a:p>
                    <a:p>
                      <a:pPr marL="0" lvl="0" indent="0" algn="l" rtl="0">
                        <a:spcBef>
                          <a:spcPts val="0"/>
                        </a:spcBef>
                        <a:spcAft>
                          <a:spcPts val="0"/>
                        </a:spcAft>
                        <a:buNone/>
                      </a:pPr>
                      <a:r>
                        <a:rPr lang="en-GB" sz="1050">
                          <a:highlight>
                            <a:srgbClr val="FFFFFF"/>
                          </a:highlight>
                        </a:rPr>
                        <a:t>recall: 0.62</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0.00062</a:t>
                      </a:r>
                      <a:endParaRPr sz="1050">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0.97</a:t>
                      </a:r>
                      <a:endParaRPr sz="1050">
                        <a:highlight>
                          <a:srgbClr val="FFFFFF"/>
                        </a:highlight>
                      </a:endParaRPr>
                    </a:p>
                    <a:p>
                      <a:pPr marL="0" lvl="0" indent="0" algn="l" rtl="0">
                        <a:spcBef>
                          <a:spcPts val="0"/>
                        </a:spcBef>
                        <a:spcAft>
                          <a:spcPts val="0"/>
                        </a:spcAft>
                        <a:buNone/>
                      </a:pPr>
                      <a:r>
                        <a:rPr lang="en-GB" sz="1050">
                          <a:highlight>
                            <a:srgbClr val="FFFFFF"/>
                          </a:highlight>
                        </a:rPr>
                        <a:t>F1 Score: 0.036</a:t>
                      </a:r>
                      <a:endParaRPr sz="1050">
                        <a:highlight>
                          <a:srgbClr val="FFFFFF"/>
                        </a:highlight>
                      </a:endParaRPr>
                    </a:p>
                    <a:p>
                      <a:pPr marL="0" lvl="0" indent="0" algn="l" rtl="0">
                        <a:spcBef>
                          <a:spcPts val="0"/>
                        </a:spcBef>
                        <a:spcAft>
                          <a:spcPts val="0"/>
                        </a:spcAft>
                        <a:buNone/>
                      </a:pPr>
                      <a:r>
                        <a:rPr lang="en-GB" sz="1050">
                          <a:highlight>
                            <a:srgbClr val="FFFFFF"/>
                          </a:highlight>
                        </a:rPr>
                        <a:t>ROC-AUC Score: 0.93</a:t>
                      </a:r>
                      <a:endParaRPr sz="1050">
                        <a:highlight>
                          <a:srgbClr val="FFFFFF"/>
                        </a:highlight>
                      </a:endParaRPr>
                    </a:p>
                    <a:p>
                      <a:pPr marL="0" lvl="0" indent="0" algn="l" rtl="0">
                        <a:spcBef>
                          <a:spcPts val="0"/>
                        </a:spcBef>
                        <a:spcAft>
                          <a:spcPts val="0"/>
                        </a:spcAft>
                        <a:buNone/>
                      </a:pPr>
                      <a:r>
                        <a:rPr lang="en-GB" sz="1050">
                          <a:highlight>
                            <a:srgbClr val="FFFFFF"/>
                          </a:highlight>
                        </a:rPr>
                        <a:t>recall: 0.93</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0.018</a:t>
                      </a:r>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0.97</a:t>
                      </a:r>
                      <a:endParaRPr sz="1050">
                        <a:highlight>
                          <a:srgbClr val="FFFFFF"/>
                        </a:highlight>
                      </a:endParaRPr>
                    </a:p>
                    <a:p>
                      <a:pPr marL="0" lvl="0" indent="0" algn="l" rtl="0">
                        <a:spcBef>
                          <a:spcPts val="0"/>
                        </a:spcBef>
                        <a:spcAft>
                          <a:spcPts val="0"/>
                        </a:spcAft>
                        <a:buNone/>
                      </a:pPr>
                      <a:r>
                        <a:rPr lang="en-GB" sz="1050">
                          <a:highlight>
                            <a:srgbClr val="FFFFFF"/>
                          </a:highlight>
                        </a:rPr>
                        <a:t>F1 Score: 0.034</a:t>
                      </a:r>
                      <a:endParaRPr sz="1050">
                        <a:highlight>
                          <a:srgbClr val="FFFFFF"/>
                        </a:highlight>
                      </a:endParaRPr>
                    </a:p>
                    <a:p>
                      <a:pPr marL="0" lvl="0" indent="0" algn="l" rtl="0">
                        <a:spcBef>
                          <a:spcPts val="0"/>
                        </a:spcBef>
                        <a:spcAft>
                          <a:spcPts val="0"/>
                        </a:spcAft>
                        <a:buNone/>
                      </a:pPr>
                      <a:r>
                        <a:rPr lang="en-GB" sz="1050">
                          <a:highlight>
                            <a:srgbClr val="FFFFFF"/>
                          </a:highlight>
                        </a:rPr>
                        <a:t>ROC-AUC Score: 0.93</a:t>
                      </a:r>
                      <a:endParaRPr sz="1050">
                        <a:highlight>
                          <a:srgbClr val="FFFFFF"/>
                        </a:highlight>
                      </a:endParaRPr>
                    </a:p>
                    <a:p>
                      <a:pPr marL="0" lvl="0" indent="0" algn="l" rtl="0">
                        <a:spcBef>
                          <a:spcPts val="0"/>
                        </a:spcBef>
                        <a:spcAft>
                          <a:spcPts val="0"/>
                        </a:spcAft>
                        <a:buNone/>
                      </a:pPr>
                      <a:r>
                        <a:rPr lang="en-GB" sz="1050">
                          <a:highlight>
                            <a:srgbClr val="FFFFFF"/>
                          </a:highlight>
                        </a:rPr>
                        <a:t>recall: 0.93</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0.017</a:t>
                      </a:r>
                      <a:endParaRPr/>
                    </a:p>
                  </a:txBody>
                  <a:tcPr marL="91425" marR="91425" marT="91425" marB="91425"/>
                </a:tc>
                <a:extLst>
                  <a:ext uri="{0D108BD9-81ED-4DB2-BD59-A6C34878D82A}">
                    <a16:rowId xmlns:a16="http://schemas.microsoft.com/office/drawing/2014/main" val="10002"/>
                  </a:ext>
                </a:extLst>
              </a:tr>
              <a:tr h="438975">
                <a:tc>
                  <a:txBody>
                    <a:bodyPr/>
                    <a:lstStyle/>
                    <a:p>
                      <a:pPr marL="0" lvl="0" indent="0" algn="l" rtl="0">
                        <a:spcBef>
                          <a:spcPts val="0"/>
                        </a:spcBef>
                        <a:spcAft>
                          <a:spcPts val="0"/>
                        </a:spcAft>
                        <a:buNone/>
                      </a:pPr>
                      <a:r>
                        <a:rPr lang="en-GB"/>
                        <a:t>SMOTE</a:t>
                      </a:r>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0.26</a:t>
                      </a:r>
                      <a:endParaRPr sz="1050">
                        <a:highlight>
                          <a:srgbClr val="FFFFFF"/>
                        </a:highlight>
                      </a:endParaRPr>
                    </a:p>
                    <a:p>
                      <a:pPr marL="0" lvl="0" indent="0" algn="l" rtl="0">
                        <a:spcBef>
                          <a:spcPts val="0"/>
                        </a:spcBef>
                        <a:spcAft>
                          <a:spcPts val="0"/>
                        </a:spcAft>
                        <a:buNone/>
                      </a:pPr>
                      <a:r>
                        <a:rPr lang="en-GB" sz="1050">
                          <a:highlight>
                            <a:srgbClr val="FFFFFF"/>
                          </a:highlight>
                        </a:rPr>
                        <a:t>F1 Score: 0.0012</a:t>
                      </a:r>
                      <a:endParaRPr sz="1050">
                        <a:highlight>
                          <a:srgbClr val="FFFFFF"/>
                        </a:highlight>
                      </a:endParaRPr>
                    </a:p>
                    <a:p>
                      <a:pPr marL="0" lvl="0" indent="0" algn="l" rtl="0">
                        <a:spcBef>
                          <a:spcPts val="0"/>
                        </a:spcBef>
                        <a:spcAft>
                          <a:spcPts val="0"/>
                        </a:spcAft>
                        <a:buNone/>
                      </a:pPr>
                      <a:r>
                        <a:rPr lang="en-GB" sz="1050">
                          <a:highlight>
                            <a:srgbClr val="FFFFFF"/>
                          </a:highlight>
                        </a:rPr>
                        <a:t>ROC-AUC Score: 0.63</a:t>
                      </a:r>
                      <a:endParaRPr sz="1050">
                        <a:highlight>
                          <a:srgbClr val="FFFFFF"/>
                        </a:highlight>
                      </a:endParaRPr>
                    </a:p>
                    <a:p>
                      <a:pPr marL="0" lvl="0" indent="0" algn="l" rtl="0">
                        <a:spcBef>
                          <a:spcPts val="0"/>
                        </a:spcBef>
                        <a:spcAft>
                          <a:spcPts val="0"/>
                        </a:spcAft>
                        <a:buNone/>
                      </a:pPr>
                      <a:r>
                        <a:rPr lang="en-GB" sz="1050">
                          <a:highlight>
                            <a:srgbClr val="FFFFFF"/>
                          </a:highlight>
                        </a:rPr>
                        <a:t>recall: 0.63</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0.00064</a:t>
                      </a:r>
                      <a:endParaRPr sz="1050">
                        <a:highlight>
                          <a:srgbClr val="FFFFFF"/>
                        </a:highlight>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0.99</a:t>
                      </a:r>
                      <a:endParaRPr sz="1050">
                        <a:highlight>
                          <a:srgbClr val="FFFFFF"/>
                        </a:highlight>
                      </a:endParaRPr>
                    </a:p>
                    <a:p>
                      <a:pPr marL="0" lvl="0" indent="0" algn="l" rtl="0">
                        <a:spcBef>
                          <a:spcPts val="0"/>
                        </a:spcBef>
                        <a:spcAft>
                          <a:spcPts val="0"/>
                        </a:spcAft>
                        <a:buNone/>
                      </a:pPr>
                      <a:r>
                        <a:rPr lang="en-GB" sz="1050">
                          <a:highlight>
                            <a:srgbClr val="FFFFFF"/>
                          </a:highlight>
                        </a:rPr>
                        <a:t>F1 Score: </a:t>
                      </a:r>
                      <a:r>
                        <a:rPr lang="en-GB" sz="1050">
                          <a:solidFill>
                            <a:srgbClr val="FF0000"/>
                          </a:solidFill>
                          <a:highlight>
                            <a:srgbClr val="FFFFFF"/>
                          </a:highlight>
                        </a:rPr>
                        <a:t>0.81</a:t>
                      </a:r>
                      <a:endParaRPr sz="1050">
                        <a:solidFill>
                          <a:srgbClr val="FF0000"/>
                        </a:solidFill>
                        <a:highlight>
                          <a:srgbClr val="FFFFFF"/>
                        </a:highlight>
                      </a:endParaRPr>
                    </a:p>
                    <a:p>
                      <a:pPr marL="0" lvl="0" indent="0" algn="l" rtl="0">
                        <a:spcBef>
                          <a:spcPts val="0"/>
                        </a:spcBef>
                        <a:spcAft>
                          <a:spcPts val="0"/>
                        </a:spcAft>
                        <a:buNone/>
                      </a:pPr>
                      <a:r>
                        <a:rPr lang="en-GB" sz="1050">
                          <a:highlight>
                            <a:srgbClr val="FFFFFF"/>
                          </a:highlight>
                        </a:rPr>
                        <a:t>ROC-AUC Score: 0.94</a:t>
                      </a:r>
                      <a:endParaRPr sz="1050">
                        <a:highlight>
                          <a:srgbClr val="FFFFFF"/>
                        </a:highlight>
                      </a:endParaRPr>
                    </a:p>
                    <a:p>
                      <a:pPr marL="0" lvl="0" indent="0" algn="l" rtl="0">
                        <a:spcBef>
                          <a:spcPts val="0"/>
                        </a:spcBef>
                        <a:spcAft>
                          <a:spcPts val="0"/>
                        </a:spcAft>
                        <a:buNone/>
                      </a:pPr>
                      <a:r>
                        <a:rPr lang="en-GB" sz="1050">
                          <a:highlight>
                            <a:srgbClr val="FFFFFF"/>
                          </a:highlight>
                        </a:rPr>
                        <a:t>recall: </a:t>
                      </a:r>
                      <a:r>
                        <a:rPr lang="en-GB" sz="1050">
                          <a:solidFill>
                            <a:srgbClr val="FF0000"/>
                          </a:solidFill>
                          <a:highlight>
                            <a:srgbClr val="FFFFFF"/>
                          </a:highlight>
                        </a:rPr>
                        <a:t>0.89</a:t>
                      </a:r>
                      <a:endParaRPr sz="1050">
                        <a:solidFill>
                          <a:srgbClr val="FF0000"/>
                        </a:solidFill>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a:t>
                      </a:r>
                      <a:r>
                        <a:rPr lang="en-GB" sz="1050">
                          <a:solidFill>
                            <a:srgbClr val="FF0000"/>
                          </a:solidFill>
                          <a:highlight>
                            <a:srgbClr val="FFFFFF"/>
                          </a:highlight>
                        </a:rPr>
                        <a:t>0.73</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GB" sz="1050">
                          <a:highlight>
                            <a:srgbClr val="FFFFFF"/>
                          </a:highlight>
                        </a:rPr>
                        <a:t>Accuracy: 0.99</a:t>
                      </a:r>
                      <a:endParaRPr sz="1050">
                        <a:highlight>
                          <a:srgbClr val="FFFFFF"/>
                        </a:highlight>
                      </a:endParaRPr>
                    </a:p>
                    <a:p>
                      <a:pPr marL="0" lvl="0" indent="0" algn="l" rtl="0">
                        <a:spcBef>
                          <a:spcPts val="0"/>
                        </a:spcBef>
                        <a:spcAft>
                          <a:spcPts val="0"/>
                        </a:spcAft>
                        <a:buNone/>
                      </a:pPr>
                      <a:r>
                        <a:rPr lang="en-GB" sz="1050">
                          <a:highlight>
                            <a:srgbClr val="FFFFFF"/>
                          </a:highlight>
                        </a:rPr>
                        <a:t>F1 Score: 0.73</a:t>
                      </a:r>
                      <a:endParaRPr sz="1050">
                        <a:highlight>
                          <a:srgbClr val="FFFFFF"/>
                        </a:highlight>
                      </a:endParaRPr>
                    </a:p>
                    <a:p>
                      <a:pPr marL="0" lvl="0" indent="0" algn="l" rtl="0">
                        <a:spcBef>
                          <a:spcPts val="0"/>
                        </a:spcBef>
                        <a:spcAft>
                          <a:spcPts val="0"/>
                        </a:spcAft>
                        <a:buNone/>
                      </a:pPr>
                      <a:r>
                        <a:rPr lang="en-GB" sz="1050">
                          <a:highlight>
                            <a:srgbClr val="FFFFFF"/>
                          </a:highlight>
                        </a:rPr>
                        <a:t>ROC-AUC Score: 0.94</a:t>
                      </a:r>
                      <a:endParaRPr sz="1050">
                        <a:highlight>
                          <a:srgbClr val="FFFFFF"/>
                        </a:highlight>
                      </a:endParaRPr>
                    </a:p>
                    <a:p>
                      <a:pPr marL="0" lvl="0" indent="0" algn="l" rtl="0">
                        <a:spcBef>
                          <a:spcPts val="0"/>
                        </a:spcBef>
                        <a:spcAft>
                          <a:spcPts val="0"/>
                        </a:spcAft>
                        <a:buNone/>
                      </a:pPr>
                      <a:r>
                        <a:rPr lang="en-GB" sz="1050">
                          <a:highlight>
                            <a:srgbClr val="FFFFFF"/>
                          </a:highlight>
                        </a:rPr>
                        <a:t>recall: 0.94</a:t>
                      </a:r>
                      <a:endParaRPr sz="1050">
                        <a:highlight>
                          <a:srgbClr val="FFFFFF"/>
                        </a:highlight>
                      </a:endParaRPr>
                    </a:p>
                    <a:p>
                      <a:pPr marL="0" lvl="0" indent="0" algn="l" rtl="0">
                        <a:lnSpc>
                          <a:spcPct val="115000"/>
                        </a:lnSpc>
                        <a:spcBef>
                          <a:spcPts val="0"/>
                        </a:spcBef>
                        <a:spcAft>
                          <a:spcPts val="0"/>
                        </a:spcAft>
                        <a:buNone/>
                      </a:pPr>
                      <a:r>
                        <a:rPr lang="en-GB" sz="1050">
                          <a:highlight>
                            <a:srgbClr val="FFFFFF"/>
                          </a:highlight>
                        </a:rPr>
                        <a:t>precision 0.62</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Anti-Fraud ?</a:t>
            </a:r>
            <a:endParaRPr/>
          </a:p>
        </p:txBody>
      </p:sp>
      <p:sp>
        <p:nvSpPr>
          <p:cNvPr id="135" name="Google Shape;135;p14"/>
          <p:cNvSpPr txBox="1">
            <a:spLocks noGrp="1"/>
          </p:cNvSpPr>
          <p:nvPr>
            <p:ph type="body" idx="1"/>
          </p:nvPr>
        </p:nvSpPr>
        <p:spPr>
          <a:xfrm>
            <a:off x="819150" y="2183225"/>
            <a:ext cx="7505700" cy="1960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Penipuan atau Kebohongan yang dilakukan oleh suatu individu untuk mendapatkan keuntungan pribadi dan merugikan pihak lain</a:t>
            </a:r>
            <a:endParaRPr/>
          </a:p>
          <a:p>
            <a:pPr marL="457200" lvl="0" indent="-311150" algn="l" rtl="0">
              <a:spcBef>
                <a:spcPts val="0"/>
              </a:spcBef>
              <a:spcAft>
                <a:spcPts val="0"/>
              </a:spcAft>
              <a:buSzPts val="1300"/>
              <a:buChar char="●"/>
            </a:pPr>
            <a:r>
              <a:rPr lang="en-GB"/>
              <a:t>Mencegah atau mengurangi penipuan</a:t>
            </a:r>
            <a:endParaRPr/>
          </a:p>
          <a:p>
            <a:pPr marL="457200" lvl="0" indent="-311150" algn="l" rtl="0">
              <a:spcBef>
                <a:spcPts val="0"/>
              </a:spcBef>
              <a:spcAft>
                <a:spcPts val="0"/>
              </a:spcAft>
              <a:buSzPts val="1300"/>
              <a:buChar char="●"/>
            </a:pPr>
            <a:r>
              <a:rPr lang="en-GB"/>
              <a:t>Strategi Anti-Fraud</a:t>
            </a:r>
            <a:endParaRPr/>
          </a:p>
          <a:p>
            <a:pPr marL="914400" lvl="1" indent="-298450" algn="l" rtl="0">
              <a:spcBef>
                <a:spcPts val="0"/>
              </a:spcBef>
              <a:spcAft>
                <a:spcPts val="0"/>
              </a:spcAft>
              <a:buSzPts val="1100"/>
              <a:buChar char="○"/>
            </a:pPr>
            <a:r>
              <a:rPr lang="en-GB"/>
              <a:t>Whistleblowing</a:t>
            </a:r>
            <a:endParaRPr/>
          </a:p>
          <a:p>
            <a:pPr marL="914400" lvl="1" indent="-298450" algn="l" rtl="0">
              <a:spcBef>
                <a:spcPts val="0"/>
              </a:spcBef>
              <a:spcAft>
                <a:spcPts val="0"/>
              </a:spcAft>
              <a:buSzPts val="1100"/>
              <a:buChar char="○"/>
            </a:pPr>
            <a:r>
              <a:rPr lang="en-GB"/>
              <a:t>Risk management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8" name="Google Shape;258;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2D0F3906-6C9F-456A-957F-23D3FC95FAF7}"/>
              </a:ext>
            </a:extLst>
          </p:cNvPr>
          <p:cNvPicPr>
            <a:picLocks noChangeAspect="1"/>
          </p:cNvPicPr>
          <p:nvPr/>
        </p:nvPicPr>
        <p:blipFill>
          <a:blip r:embed="rId3"/>
          <a:stretch>
            <a:fillRect/>
          </a:stretch>
        </p:blipFill>
        <p:spPr>
          <a:xfrm>
            <a:off x="588335" y="845600"/>
            <a:ext cx="8212649" cy="40964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*hasil tuning</a:t>
            </a:r>
            <a:endParaRPr/>
          </a:p>
        </p:txBody>
      </p:sp>
      <p:pic>
        <p:nvPicPr>
          <p:cNvPr id="266" name="Google Shape;266;p33"/>
          <p:cNvPicPr preferRelativeResize="0"/>
          <p:nvPr/>
        </p:nvPicPr>
        <p:blipFill>
          <a:blip r:embed="rId3">
            <a:alphaModFix/>
          </a:blip>
          <a:stretch>
            <a:fillRect/>
          </a:stretch>
        </p:blipFill>
        <p:spPr>
          <a:xfrm>
            <a:off x="1179450" y="1521625"/>
            <a:ext cx="6651001" cy="332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384300" y="858025"/>
            <a:ext cx="41538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 on dataset</a:t>
            </a:r>
            <a:endParaRPr/>
          </a:p>
        </p:txBody>
      </p:sp>
      <p:sp>
        <p:nvSpPr>
          <p:cNvPr id="272" name="Google Shape;272;p34"/>
          <p:cNvSpPr txBox="1">
            <a:spLocks noGrp="1"/>
          </p:cNvSpPr>
          <p:nvPr>
            <p:ph type="body" idx="1"/>
          </p:nvPr>
        </p:nvSpPr>
        <p:spPr>
          <a:xfrm>
            <a:off x="384300" y="2003150"/>
            <a:ext cx="42531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Calibri"/>
              <a:buAutoNum type="arabicPeriod"/>
            </a:pPr>
            <a:r>
              <a:rPr lang="en-GB"/>
              <a:t>Most common type, Cash Out</a:t>
            </a:r>
            <a:endParaRPr/>
          </a:p>
          <a:p>
            <a:pPr marL="457200" lvl="0" indent="-311150" algn="l" rtl="0">
              <a:spcBef>
                <a:spcPts val="0"/>
              </a:spcBef>
              <a:spcAft>
                <a:spcPts val="0"/>
              </a:spcAft>
              <a:buClr>
                <a:schemeClr val="dk2"/>
              </a:buClr>
              <a:buSzPts val="1300"/>
              <a:buFont typeface="Calibri"/>
              <a:buAutoNum type="arabicPeriod"/>
            </a:pPr>
            <a:r>
              <a:rPr lang="en-GB"/>
              <a:t>Least common type, Debit</a:t>
            </a:r>
            <a:endParaRPr/>
          </a:p>
          <a:p>
            <a:pPr marL="457200" lvl="0" indent="-311150" algn="l" rtl="0">
              <a:spcBef>
                <a:spcPts val="0"/>
              </a:spcBef>
              <a:spcAft>
                <a:spcPts val="0"/>
              </a:spcAft>
              <a:buClr>
                <a:schemeClr val="dk2"/>
              </a:buClr>
              <a:buSzPts val="1300"/>
              <a:buFont typeface="Calibri"/>
              <a:buAutoNum type="arabicPeriod"/>
            </a:pPr>
            <a:r>
              <a:rPr lang="en-GB"/>
              <a:t>Most transactions done were customer to customer</a:t>
            </a:r>
            <a:endParaRPr/>
          </a:p>
          <a:p>
            <a:pPr marL="457200" lvl="0" indent="-311150" algn="l" rtl="0">
              <a:spcBef>
                <a:spcPts val="0"/>
              </a:spcBef>
              <a:spcAft>
                <a:spcPts val="0"/>
              </a:spcAft>
              <a:buClr>
                <a:schemeClr val="dk2"/>
              </a:buClr>
              <a:buSzPts val="1300"/>
              <a:buFont typeface="Calibri"/>
              <a:buAutoNum type="arabicPeriod"/>
            </a:pPr>
            <a:r>
              <a:rPr lang="en-GB" sz="1200">
                <a:solidFill>
                  <a:srgbClr val="0D0D0D"/>
                </a:solidFill>
                <a:highlight>
                  <a:schemeClr val="dk1"/>
                </a:highlight>
                <a:latin typeface="Roboto"/>
                <a:ea typeface="Roboto"/>
                <a:cs typeface="Roboto"/>
                <a:sym typeface="Roboto"/>
              </a:rPr>
              <a:t>Transaction of merchant dont have any fraud activity</a:t>
            </a:r>
            <a:endParaRPr sz="1200">
              <a:solidFill>
                <a:srgbClr val="0D0D0D"/>
              </a:solidFill>
              <a:highlight>
                <a:schemeClr val="dk1"/>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chemeClr val="dk1"/>
                </a:highlight>
                <a:latin typeface="Roboto"/>
                <a:ea typeface="Roboto"/>
                <a:cs typeface="Roboto"/>
                <a:sym typeface="Roboto"/>
              </a:rPr>
              <a:t>Amount with 0 value, have high chance for fraud</a:t>
            </a:r>
            <a:endParaRPr sz="1200">
              <a:solidFill>
                <a:srgbClr val="0D0D0D"/>
              </a:solidFill>
              <a:highlight>
                <a:schemeClr val="dk1"/>
              </a:highlight>
              <a:latin typeface="Roboto"/>
              <a:ea typeface="Roboto"/>
              <a:cs typeface="Roboto"/>
              <a:sym typeface="Roboto"/>
            </a:endParaRPr>
          </a:p>
        </p:txBody>
      </p:sp>
      <p:sp>
        <p:nvSpPr>
          <p:cNvPr id="273" name="Google Shape;273;p34"/>
          <p:cNvSpPr txBox="1">
            <a:spLocks noGrp="1"/>
          </p:cNvSpPr>
          <p:nvPr>
            <p:ph type="title"/>
          </p:nvPr>
        </p:nvSpPr>
        <p:spPr>
          <a:xfrm>
            <a:off x="4698725" y="1110675"/>
            <a:ext cx="41538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 on Model</a:t>
            </a:r>
            <a:endParaRPr/>
          </a:p>
        </p:txBody>
      </p:sp>
      <p:sp>
        <p:nvSpPr>
          <p:cNvPr id="274" name="Google Shape;274;p34"/>
          <p:cNvSpPr txBox="1">
            <a:spLocks noGrp="1"/>
          </p:cNvSpPr>
          <p:nvPr>
            <p:ph type="body" idx="1"/>
          </p:nvPr>
        </p:nvSpPr>
        <p:spPr>
          <a:xfrm>
            <a:off x="4538100" y="2217675"/>
            <a:ext cx="42531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Calibri"/>
              <a:buAutoNum type="arabicPeriod"/>
            </a:pPr>
            <a:r>
              <a:rPr lang="en-GB"/>
              <a:t>Random Forest give best accuracy and F1 score</a:t>
            </a:r>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chemeClr val="dk1"/>
                </a:highlight>
                <a:latin typeface="Roboto"/>
                <a:ea typeface="Roboto"/>
                <a:cs typeface="Roboto"/>
                <a:sym typeface="Roboto"/>
              </a:rPr>
              <a:t>In this case, SMOTE increase F1 score and accuracy</a:t>
            </a:r>
            <a:endParaRPr sz="1200">
              <a:solidFill>
                <a:srgbClr val="0D0D0D"/>
              </a:solidFill>
              <a:highlight>
                <a:schemeClr val="dk1"/>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a:t>
            </a:r>
            <a:endParaRPr sz="2100">
              <a:solidFill>
                <a:srgbClr val="202124"/>
              </a:solidFill>
              <a:highlight>
                <a:srgbClr val="F8F9FA"/>
              </a:highlight>
              <a:latin typeface="Arial"/>
              <a:ea typeface="Arial"/>
              <a:cs typeface="Arial"/>
              <a:sym typeface="Arial"/>
            </a:endParaRPr>
          </a:p>
          <a:p>
            <a:pPr marL="0" lvl="0" indent="0" algn="l" rtl="0">
              <a:spcBef>
                <a:spcPts val="0"/>
              </a:spcBef>
              <a:spcAft>
                <a:spcPts val="0"/>
              </a:spcAft>
              <a:buNone/>
            </a:pPr>
            <a:endParaRPr/>
          </a:p>
        </p:txBody>
      </p:sp>
      <p:sp>
        <p:nvSpPr>
          <p:cNvPr id="280" name="Google Shape;280;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u="sng">
                <a:solidFill>
                  <a:schemeClr val="hlink"/>
                </a:solidFill>
                <a:hlinkClick r:id="rId3"/>
              </a:rPr>
              <a:t>Audit Team Brainstorming, Fraud Risk Identification, and Fraud Risk Assessment: Implications of SAS No. 99</a:t>
            </a:r>
            <a:endParaRPr/>
          </a:p>
          <a:p>
            <a:pPr marL="457200" lvl="0" indent="-311150" algn="l" rtl="0">
              <a:spcBef>
                <a:spcPts val="0"/>
              </a:spcBef>
              <a:spcAft>
                <a:spcPts val="0"/>
              </a:spcAft>
              <a:buSzPts val="1300"/>
              <a:buChar char="●"/>
            </a:pPr>
            <a:r>
              <a:rPr lang="en-GB" u="sng">
                <a:solidFill>
                  <a:schemeClr val="hlink"/>
                </a:solidFill>
                <a:hlinkClick r:id="rId4"/>
              </a:rPr>
              <a:t>A  Method for Online Transaction Fraud Detection Based on Individual Behavior</a:t>
            </a:r>
            <a:endParaRPr/>
          </a:p>
          <a:p>
            <a:pPr marL="457200" lvl="0" indent="-311150" algn="l" rtl="0">
              <a:spcBef>
                <a:spcPts val="0"/>
              </a:spcBef>
              <a:spcAft>
                <a:spcPts val="0"/>
              </a:spcAft>
              <a:buSzPts val="1300"/>
              <a:buChar char="●"/>
            </a:pPr>
            <a:r>
              <a:rPr lang="en-GB" u="sng">
                <a:solidFill>
                  <a:schemeClr val="hlink"/>
                </a:solidFill>
                <a:hlinkClick r:id="rId5"/>
              </a:rPr>
              <a:t>ANALISIS REVIEW PENDETEKSIAN KECURANGAN (FRAUD)</a:t>
            </a:r>
            <a:endParaRPr/>
          </a:p>
          <a:p>
            <a:pPr marL="457200" lvl="0" indent="-311150" algn="l" rtl="0">
              <a:lnSpc>
                <a:spcPct val="120000"/>
              </a:lnSpc>
              <a:spcBef>
                <a:spcPts val="0"/>
              </a:spcBef>
              <a:spcAft>
                <a:spcPts val="0"/>
              </a:spcAft>
              <a:buSzPts val="1300"/>
              <a:buChar char="●"/>
            </a:pPr>
            <a:r>
              <a:rPr lang="en-GB" u="sng">
                <a:solidFill>
                  <a:schemeClr val="hlink"/>
                </a:solidFill>
                <a:highlight>
                  <a:srgbClr val="FFFFFF"/>
                </a:highlight>
                <a:hlinkClick r:id="rId6"/>
              </a:rPr>
              <a:t>Fraud prevention in the Indonesian banking sector using anti-fraud strategy</a:t>
            </a:r>
            <a:endParaRPr>
              <a:solidFill>
                <a:srgbClr val="111111"/>
              </a:solidFill>
              <a:highlight>
                <a:srgbClr val="FFFFFF"/>
              </a:highlight>
            </a:endParaRPr>
          </a:p>
          <a:p>
            <a:pPr marL="457200" lvl="0" indent="-311150" algn="l" rtl="0">
              <a:spcBef>
                <a:spcPts val="0"/>
              </a:spcBef>
              <a:spcAft>
                <a:spcPts val="0"/>
              </a:spcAft>
              <a:buSzPts val="1300"/>
              <a:buChar char="●"/>
            </a:pPr>
            <a:r>
              <a:rPr lang="en-GB" u="sng">
                <a:solidFill>
                  <a:schemeClr val="hlink"/>
                </a:solidFill>
                <a:hlinkClick r:id="rId7"/>
              </a:rPr>
              <a:t>Benfords_Law_As_a_Useful_Tool_to_Determine_Fraud_</a:t>
            </a:r>
            <a:endParaRPr/>
          </a:p>
          <a:p>
            <a:pPr marL="457200" lvl="0" indent="-311150" algn="l" rtl="0">
              <a:spcBef>
                <a:spcPts val="0"/>
              </a:spcBef>
              <a:spcAft>
                <a:spcPts val="0"/>
              </a:spcAft>
              <a:buSzPts val="1300"/>
              <a:buChar char="●"/>
            </a:pPr>
            <a:r>
              <a:rPr lang="en-GB" u="sng">
                <a:solidFill>
                  <a:schemeClr val="hlink"/>
                </a:solidFill>
                <a:hlinkClick r:id="rId8"/>
              </a:rPr>
              <a:t>Credit Card Fraud Detection Based on Machine Learning</a:t>
            </a:r>
            <a:endParaRPr/>
          </a:p>
          <a:p>
            <a:pPr marL="457200" lvl="0" indent="-311150" algn="l" rtl="0">
              <a:spcBef>
                <a:spcPts val="0"/>
              </a:spcBef>
              <a:spcAft>
                <a:spcPts val="0"/>
              </a:spcAft>
              <a:buSzPts val="1300"/>
              <a:buChar char="●"/>
            </a:pPr>
            <a:r>
              <a:rPr lang="en-GB" u="sng">
                <a:solidFill>
                  <a:schemeClr val="hlink"/>
                </a:solidFill>
                <a:hlinkClick r:id="rId9"/>
              </a:rPr>
              <a:t>FRAUD THEORY EVOLUTION AND ITS RELEVANCE TO FRAUD</a:t>
            </a:r>
            <a:endParaRPr/>
          </a:p>
          <a:p>
            <a:pPr marL="457200" lvl="0" indent="-311150" algn="l" rtl="0">
              <a:spcBef>
                <a:spcPts val="0"/>
              </a:spcBef>
              <a:spcAft>
                <a:spcPts val="0"/>
              </a:spcAft>
              <a:buSzPts val="1300"/>
              <a:buChar char="●"/>
            </a:pPr>
            <a:r>
              <a:rPr lang="en-GB" u="sng">
                <a:solidFill>
                  <a:schemeClr val="hlink"/>
                </a:solidFill>
                <a:hlinkClick r:id="rId10"/>
              </a:rPr>
              <a:t>Increasing trust and fairness in machine learning applications within the mortgage industry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Theory of Fraud</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D0D0D"/>
              </a:buClr>
              <a:buSzPts val="1300"/>
              <a:buFont typeface="Arial"/>
              <a:buAutoNum type="arabicPeriod"/>
            </a:pPr>
            <a:r>
              <a:rPr lang="en-GB">
                <a:solidFill>
                  <a:srgbClr val="0D0D0D"/>
                </a:solidFill>
                <a:latin typeface="Arial"/>
                <a:ea typeface="Arial"/>
                <a:cs typeface="Arial"/>
                <a:sym typeface="Arial"/>
              </a:rPr>
              <a:t>Triangle of Fraud, there is three elements for individuals are motivated to commit fraud Pressure, Opportunity, and Rationalization</a:t>
            </a:r>
            <a:endParaRPr>
              <a:solidFill>
                <a:srgbClr val="0D0D0D"/>
              </a:solidFill>
              <a:latin typeface="Arial"/>
              <a:ea typeface="Arial"/>
              <a:cs typeface="Arial"/>
              <a:sym typeface="Arial"/>
            </a:endParaRPr>
          </a:p>
          <a:p>
            <a:pPr marL="457200" lvl="0" indent="-311150" algn="l" rtl="0">
              <a:spcBef>
                <a:spcPts val="0"/>
              </a:spcBef>
              <a:spcAft>
                <a:spcPts val="0"/>
              </a:spcAft>
              <a:buClr>
                <a:srgbClr val="0D0D0D"/>
              </a:buClr>
              <a:buSzPts val="1300"/>
              <a:buFont typeface="Arial"/>
              <a:buAutoNum type="arabicPeriod"/>
            </a:pPr>
            <a:r>
              <a:rPr lang="en-GB">
                <a:solidFill>
                  <a:srgbClr val="0D0D0D"/>
                </a:solidFill>
                <a:highlight>
                  <a:srgbClr val="FFFFFF"/>
                </a:highlight>
                <a:latin typeface="Arial"/>
                <a:ea typeface="Arial"/>
                <a:cs typeface="Arial"/>
                <a:sym typeface="Arial"/>
              </a:rPr>
              <a:t>Scale Theory, is an advanced theory or further development of the triangle theory.</a:t>
            </a:r>
            <a:endParaRPr>
              <a:solidFill>
                <a:srgbClr val="0D0D0D"/>
              </a:solidFill>
              <a:highlight>
                <a:srgbClr val="FFFFFF"/>
              </a:highlight>
              <a:latin typeface="Arial"/>
              <a:ea typeface="Arial"/>
              <a:cs typeface="Arial"/>
              <a:sym typeface="Arial"/>
            </a:endParaRPr>
          </a:p>
          <a:p>
            <a:pPr marL="457200" lvl="0" indent="-311150" algn="l" rtl="0">
              <a:spcBef>
                <a:spcPts val="0"/>
              </a:spcBef>
              <a:spcAft>
                <a:spcPts val="0"/>
              </a:spcAft>
              <a:buClr>
                <a:srgbClr val="0D0D0D"/>
              </a:buClr>
              <a:buSzPts val="1300"/>
              <a:buFont typeface="Arial"/>
              <a:buAutoNum type="arabicPeriod"/>
            </a:pPr>
            <a:r>
              <a:rPr lang="en-GB">
                <a:solidFill>
                  <a:srgbClr val="0D0D0D"/>
                </a:solidFill>
                <a:highlight>
                  <a:srgbClr val="FFFFFF"/>
                </a:highlight>
                <a:latin typeface="Arial"/>
                <a:ea typeface="Arial"/>
                <a:cs typeface="Arial"/>
                <a:sym typeface="Arial"/>
              </a:rPr>
              <a:t>Gone Theory, according to this theory there is 4 factors Greed, Need, Opportunity, and Exposure</a:t>
            </a:r>
            <a:endParaRPr>
              <a:solidFill>
                <a:srgbClr val="0D0D0D"/>
              </a:solidFill>
              <a:highlight>
                <a:srgbClr val="FFFFFF"/>
              </a:highlight>
              <a:latin typeface="Arial"/>
              <a:ea typeface="Arial"/>
              <a:cs typeface="Arial"/>
              <a:sym typeface="Arial"/>
            </a:endParaRPr>
          </a:p>
          <a:p>
            <a:pPr marL="457200" lvl="0" indent="-311150" algn="l" rtl="0">
              <a:spcBef>
                <a:spcPts val="0"/>
              </a:spcBef>
              <a:spcAft>
                <a:spcPts val="0"/>
              </a:spcAft>
              <a:buClr>
                <a:srgbClr val="0D0D0D"/>
              </a:buClr>
              <a:buSzPts val="1300"/>
              <a:buFont typeface="Arial"/>
              <a:buAutoNum type="arabicPeriod"/>
            </a:pPr>
            <a:r>
              <a:rPr lang="en-GB">
                <a:solidFill>
                  <a:srgbClr val="0D0D0D"/>
                </a:solidFill>
                <a:highlight>
                  <a:srgbClr val="FFFFFF"/>
                </a:highlight>
                <a:latin typeface="Arial"/>
                <a:ea typeface="Arial"/>
                <a:cs typeface="Arial"/>
                <a:sym typeface="Arial"/>
              </a:rPr>
              <a:t>Fraud Diamond Theory</a:t>
            </a:r>
            <a:endParaRPr>
              <a:solidFill>
                <a:srgbClr val="0D0D0D"/>
              </a:solidFill>
              <a:highlight>
                <a:srgbClr val="FFFFFF"/>
              </a:highlight>
              <a:latin typeface="Arial"/>
              <a:ea typeface="Arial"/>
              <a:cs typeface="Arial"/>
              <a:sym typeface="Arial"/>
            </a:endParaRPr>
          </a:p>
          <a:p>
            <a:pPr marL="457200" lvl="0" indent="-311150" algn="l" rtl="0">
              <a:spcBef>
                <a:spcPts val="0"/>
              </a:spcBef>
              <a:spcAft>
                <a:spcPts val="0"/>
              </a:spcAft>
              <a:buClr>
                <a:srgbClr val="0D0D0D"/>
              </a:buClr>
              <a:buSzPts val="1300"/>
              <a:buFont typeface="Arial"/>
              <a:buAutoNum type="arabicPeriod"/>
            </a:pPr>
            <a:r>
              <a:rPr lang="en-GB">
                <a:solidFill>
                  <a:srgbClr val="0D0D0D"/>
                </a:solidFill>
                <a:highlight>
                  <a:srgbClr val="FFFFFF"/>
                </a:highlight>
                <a:latin typeface="Arial"/>
                <a:ea typeface="Arial"/>
                <a:cs typeface="Arial"/>
                <a:sym typeface="Arial"/>
              </a:rPr>
              <a:t>Crowe’s Fraud Pentagon</a:t>
            </a:r>
            <a:endParaRPr>
              <a:solidFill>
                <a:srgbClr val="0D0D0D"/>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Deskripsi Fraud</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Terdapat beberapa point penting mengenal Fraud, dimana terdapat pada dataset</a:t>
            </a:r>
            <a:endParaRPr/>
          </a:p>
          <a:p>
            <a:pPr marL="457200" lvl="0" indent="-311150" algn="l" rtl="0">
              <a:spcBef>
                <a:spcPts val="1200"/>
              </a:spcBef>
              <a:spcAft>
                <a:spcPts val="0"/>
              </a:spcAft>
              <a:buSzPts val="1300"/>
              <a:buChar char="●"/>
            </a:pPr>
            <a:r>
              <a:rPr lang="en-GB"/>
              <a:t>Minor/Uncommon</a:t>
            </a:r>
            <a:endParaRPr/>
          </a:p>
          <a:p>
            <a:pPr marL="457200" lvl="0" indent="-311150" algn="l" rtl="0">
              <a:spcBef>
                <a:spcPts val="0"/>
              </a:spcBef>
              <a:spcAft>
                <a:spcPts val="0"/>
              </a:spcAft>
              <a:buSzPts val="1300"/>
              <a:buChar char="●"/>
            </a:pPr>
            <a:r>
              <a:rPr lang="en-GB"/>
              <a:t>Concealed</a:t>
            </a:r>
            <a:endParaRPr/>
          </a:p>
          <a:p>
            <a:pPr marL="457200" lvl="0" indent="-311150" algn="l" rtl="0">
              <a:spcBef>
                <a:spcPts val="0"/>
              </a:spcBef>
              <a:spcAft>
                <a:spcPts val="0"/>
              </a:spcAft>
              <a:buSzPts val="1300"/>
              <a:buChar char="●"/>
            </a:pPr>
            <a:r>
              <a:rPr lang="en-GB"/>
              <a:t>Changing over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Contoh Anti-Fraud</a:t>
            </a:r>
            <a:endParaRPr/>
          </a:p>
        </p:txBody>
      </p:sp>
      <p:sp>
        <p:nvSpPr>
          <p:cNvPr id="153" name="Google Shape;153;p17"/>
          <p:cNvSpPr txBox="1">
            <a:spLocks noGrp="1"/>
          </p:cNvSpPr>
          <p:nvPr>
            <p:ph type="body" idx="1"/>
          </p:nvPr>
        </p:nvSpPr>
        <p:spPr>
          <a:xfrm>
            <a:off x="498325" y="2783775"/>
            <a:ext cx="25086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Finance and Banking</a:t>
            </a:r>
            <a:endParaRPr/>
          </a:p>
          <a:p>
            <a:pPr marL="457200" lvl="0" indent="-311150" algn="l" rtl="0">
              <a:spcBef>
                <a:spcPts val="1200"/>
              </a:spcBef>
              <a:spcAft>
                <a:spcPts val="0"/>
              </a:spcAft>
              <a:buSzPts val="1300"/>
              <a:buChar char="●"/>
            </a:pPr>
            <a:r>
              <a:rPr lang="en-GB" sz="1200">
                <a:solidFill>
                  <a:srgbClr val="374151"/>
                </a:solidFill>
                <a:latin typeface="Roboto"/>
                <a:ea typeface="Roboto"/>
                <a:cs typeface="Roboto"/>
                <a:sym typeface="Roboto"/>
              </a:rPr>
              <a:t>Credit card fraud detection</a:t>
            </a:r>
            <a:endParaRPr/>
          </a:p>
        </p:txBody>
      </p:sp>
      <p:pic>
        <p:nvPicPr>
          <p:cNvPr id="154" name="Google Shape;154;p17"/>
          <p:cNvPicPr preferRelativeResize="0"/>
          <p:nvPr/>
        </p:nvPicPr>
        <p:blipFill>
          <a:blip r:embed="rId3">
            <a:alphaModFix/>
          </a:blip>
          <a:stretch>
            <a:fillRect/>
          </a:stretch>
        </p:blipFill>
        <p:spPr>
          <a:xfrm>
            <a:off x="819149" y="1693800"/>
            <a:ext cx="1278874" cy="1023124"/>
          </a:xfrm>
          <a:prstGeom prst="rect">
            <a:avLst/>
          </a:prstGeom>
          <a:noFill/>
          <a:ln>
            <a:noFill/>
          </a:ln>
        </p:spPr>
      </p:pic>
      <p:pic>
        <p:nvPicPr>
          <p:cNvPr id="155" name="Google Shape;155;p17"/>
          <p:cNvPicPr preferRelativeResize="0"/>
          <p:nvPr/>
        </p:nvPicPr>
        <p:blipFill>
          <a:blip r:embed="rId4">
            <a:alphaModFix/>
          </a:blip>
          <a:stretch>
            <a:fillRect/>
          </a:stretch>
        </p:blipFill>
        <p:spPr>
          <a:xfrm>
            <a:off x="3695871" y="1702498"/>
            <a:ext cx="1023154" cy="1023124"/>
          </a:xfrm>
          <a:prstGeom prst="rect">
            <a:avLst/>
          </a:prstGeom>
          <a:noFill/>
          <a:ln>
            <a:noFill/>
          </a:ln>
        </p:spPr>
      </p:pic>
      <p:sp>
        <p:nvSpPr>
          <p:cNvPr id="156" name="Google Shape;156;p17"/>
          <p:cNvSpPr txBox="1">
            <a:spLocks noGrp="1"/>
          </p:cNvSpPr>
          <p:nvPr>
            <p:ph type="body" idx="1"/>
          </p:nvPr>
        </p:nvSpPr>
        <p:spPr>
          <a:xfrm>
            <a:off x="3131600" y="2783775"/>
            <a:ext cx="2965800" cy="954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E-Commerce</a:t>
            </a:r>
            <a:endParaRPr/>
          </a:p>
          <a:p>
            <a:pPr marL="457200" lvl="0" indent="-311150" algn="l" rtl="0">
              <a:spcBef>
                <a:spcPts val="1200"/>
              </a:spcBef>
              <a:spcAft>
                <a:spcPts val="0"/>
              </a:spcAft>
              <a:buSzPts val="1300"/>
              <a:buChar char="●"/>
            </a:pPr>
            <a:r>
              <a:rPr lang="en-GB" sz="1200">
                <a:solidFill>
                  <a:srgbClr val="374151"/>
                </a:solidFill>
                <a:latin typeface="Roboto"/>
                <a:ea typeface="Roboto"/>
                <a:cs typeface="Roboto"/>
                <a:sym typeface="Roboto"/>
              </a:rPr>
              <a:t>Payment fraud detection</a:t>
            </a:r>
            <a:endParaRPr sz="1200">
              <a:solidFill>
                <a:srgbClr val="374151"/>
              </a:solidFill>
              <a:latin typeface="Roboto"/>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reviews and ratings identification</a:t>
            </a:r>
            <a:endParaRPr sz="1200">
              <a:solidFill>
                <a:srgbClr val="374151"/>
              </a:solidFill>
              <a:latin typeface="Roboto"/>
              <a:ea typeface="Roboto"/>
              <a:cs typeface="Roboto"/>
              <a:sym typeface="Roboto"/>
            </a:endParaRPr>
          </a:p>
        </p:txBody>
      </p:sp>
      <p:cxnSp>
        <p:nvCxnSpPr>
          <p:cNvPr id="157" name="Google Shape;157;p17"/>
          <p:cNvCxnSpPr/>
          <p:nvPr/>
        </p:nvCxnSpPr>
        <p:spPr>
          <a:xfrm rot="10800000" flipH="1">
            <a:off x="3990750" y="2228375"/>
            <a:ext cx="459900" cy="10800"/>
          </a:xfrm>
          <a:prstGeom prst="straightConnector1">
            <a:avLst/>
          </a:prstGeom>
          <a:noFill/>
          <a:ln w="114300" cap="flat" cmpd="sng">
            <a:solidFill>
              <a:schemeClr val="dk2"/>
            </a:solidFill>
            <a:prstDash val="solid"/>
            <a:round/>
            <a:headEnd type="none" w="med" len="med"/>
            <a:tailEnd type="none" w="med" len="med"/>
          </a:ln>
        </p:spPr>
      </p:cxnSp>
      <p:pic>
        <p:nvPicPr>
          <p:cNvPr id="158" name="Google Shape;158;p17"/>
          <p:cNvPicPr preferRelativeResize="0"/>
          <p:nvPr/>
        </p:nvPicPr>
        <p:blipFill>
          <a:blip r:embed="rId5">
            <a:alphaModFix/>
          </a:blip>
          <a:stretch>
            <a:fillRect/>
          </a:stretch>
        </p:blipFill>
        <p:spPr>
          <a:xfrm>
            <a:off x="6828125" y="1569756"/>
            <a:ext cx="1278875" cy="1271219"/>
          </a:xfrm>
          <a:prstGeom prst="rect">
            <a:avLst/>
          </a:prstGeom>
          <a:noFill/>
          <a:ln>
            <a:noFill/>
          </a:ln>
        </p:spPr>
      </p:pic>
      <p:sp>
        <p:nvSpPr>
          <p:cNvPr id="159" name="Google Shape;159;p17"/>
          <p:cNvSpPr txBox="1">
            <a:spLocks noGrp="1"/>
          </p:cNvSpPr>
          <p:nvPr>
            <p:ph type="body" idx="1"/>
          </p:nvPr>
        </p:nvSpPr>
        <p:spPr>
          <a:xfrm>
            <a:off x="6032175" y="2817225"/>
            <a:ext cx="2965800" cy="954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Retail</a:t>
            </a:r>
            <a:endParaRPr/>
          </a:p>
          <a:p>
            <a:pPr marL="457200" lvl="0" indent="-311150" algn="l" rtl="0">
              <a:spcBef>
                <a:spcPts val="1200"/>
              </a:spcBef>
              <a:spcAft>
                <a:spcPts val="0"/>
              </a:spcAft>
              <a:buSzPts val="1300"/>
              <a:buChar char="●"/>
            </a:pPr>
            <a:r>
              <a:rPr lang="en-GB" sz="1200">
                <a:solidFill>
                  <a:srgbClr val="374151"/>
                </a:solidFill>
                <a:latin typeface="Roboto"/>
                <a:ea typeface="Roboto"/>
                <a:cs typeface="Roboto"/>
                <a:sym typeface="Roboto"/>
              </a:rPr>
              <a:t>Return Fraud detection</a:t>
            </a:r>
            <a:endParaRPr sz="1200">
              <a:solidFill>
                <a:srgbClr val="374151"/>
              </a:solidFill>
              <a:latin typeface="Roboto"/>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GB" sz="1200">
                <a:solidFill>
                  <a:srgbClr val="374151"/>
                </a:solidFill>
                <a:latin typeface="Roboto"/>
                <a:ea typeface="Roboto"/>
                <a:cs typeface="Roboto"/>
                <a:sym typeface="Roboto"/>
              </a:rPr>
              <a:t>Loyalty program abuse prevention</a:t>
            </a:r>
            <a:endParaRPr sz="1200">
              <a:solidFill>
                <a:srgbClr val="37415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Method of Fraud Detection</a:t>
            </a:r>
            <a:endParaRPr/>
          </a:p>
        </p:txBody>
      </p:sp>
      <p:graphicFrame>
        <p:nvGraphicFramePr>
          <p:cNvPr id="165" name="Google Shape;165;p18"/>
          <p:cNvGraphicFramePr/>
          <p:nvPr/>
        </p:nvGraphicFramePr>
        <p:xfrm>
          <a:off x="819150" y="1644100"/>
          <a:ext cx="7239000" cy="1645860"/>
        </p:xfrm>
        <a:graphic>
          <a:graphicData uri="http://schemas.openxmlformats.org/drawingml/2006/table">
            <a:tbl>
              <a:tblPr>
                <a:noFill/>
                <a:tableStyleId>{9387B603-6C0F-46CF-A855-44BE736198DD}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t>Rule Based System</a:t>
                      </a:r>
                      <a:endParaRPr/>
                    </a:p>
                  </a:txBody>
                  <a:tcPr marL="91425" marR="91425" marT="91425" marB="91425"/>
                </a:tc>
                <a:tc>
                  <a:txBody>
                    <a:bodyPr/>
                    <a:lstStyle/>
                    <a:p>
                      <a:pPr marL="0" lvl="0" indent="0" algn="l" rtl="0">
                        <a:spcBef>
                          <a:spcPts val="0"/>
                        </a:spcBef>
                        <a:spcAft>
                          <a:spcPts val="0"/>
                        </a:spcAft>
                        <a:buNone/>
                      </a:pPr>
                      <a:r>
                        <a:rPr lang="en-GB"/>
                        <a:t>Machine Learning</a:t>
                      </a:r>
                      <a:endParaRPr/>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AutoNum type="arabicPeriod"/>
                      </a:pPr>
                      <a:r>
                        <a:rPr lang="en-GB"/>
                        <a:t>Threshold Rules</a:t>
                      </a:r>
                      <a:endParaRPr/>
                    </a:p>
                    <a:p>
                      <a:pPr marL="457200" lvl="0" indent="-317500" algn="l" rtl="0">
                        <a:spcBef>
                          <a:spcPts val="0"/>
                        </a:spcBef>
                        <a:spcAft>
                          <a:spcPts val="0"/>
                        </a:spcAft>
                        <a:buSzPts val="1400"/>
                        <a:buAutoNum type="arabicPeriod"/>
                      </a:pPr>
                      <a:r>
                        <a:rPr lang="en-GB"/>
                        <a:t>Pattern Matching</a:t>
                      </a:r>
                      <a:endParaRPr/>
                    </a:p>
                    <a:p>
                      <a:pPr marL="457200" lvl="0" indent="-317500" algn="l" rtl="0">
                        <a:spcBef>
                          <a:spcPts val="0"/>
                        </a:spcBef>
                        <a:spcAft>
                          <a:spcPts val="0"/>
                        </a:spcAft>
                        <a:buSzPts val="1400"/>
                        <a:buAutoNum type="arabicPeriod"/>
                      </a:pPr>
                      <a:r>
                        <a:rPr lang="en-GB"/>
                        <a:t>Geolocation Rules</a:t>
                      </a:r>
                      <a:endParaRPr/>
                    </a:p>
                    <a:p>
                      <a:pPr marL="457200" lvl="0" indent="-317500" algn="l" rtl="0">
                        <a:spcBef>
                          <a:spcPts val="0"/>
                        </a:spcBef>
                        <a:spcAft>
                          <a:spcPts val="0"/>
                        </a:spcAft>
                        <a:buSzPts val="1400"/>
                        <a:buAutoNum type="arabicPeriod"/>
                      </a:pPr>
                      <a:r>
                        <a:rPr lang="en-GB"/>
                        <a:t>Identity Verification Rules</a:t>
                      </a:r>
                      <a:endParaRPr/>
                    </a:p>
                    <a:p>
                      <a:pPr marL="457200" lvl="0" indent="-317500" algn="l" rtl="0">
                        <a:spcBef>
                          <a:spcPts val="0"/>
                        </a:spcBef>
                        <a:spcAft>
                          <a:spcPts val="0"/>
                        </a:spcAft>
                        <a:buSzPts val="1400"/>
                        <a:buAutoNum type="arabicPeriod"/>
                      </a:pPr>
                      <a:r>
                        <a:rPr lang="en-GB"/>
                        <a:t>Transaction Consistency Rules</a:t>
                      </a:r>
                      <a:endParaRPr/>
                    </a:p>
                  </a:txBody>
                  <a:tcPr marL="91425" marR="91425" marT="91425" marB="91425"/>
                </a:tc>
                <a:tc>
                  <a:txBody>
                    <a:bodyPr/>
                    <a:lstStyle/>
                    <a:p>
                      <a:pPr marL="457200" lvl="0" indent="-317500" algn="l" rtl="0">
                        <a:spcBef>
                          <a:spcPts val="0"/>
                        </a:spcBef>
                        <a:spcAft>
                          <a:spcPts val="0"/>
                        </a:spcAft>
                        <a:buSzPts val="1400"/>
                        <a:buAutoNum type="arabicPeriod"/>
                      </a:pPr>
                      <a:r>
                        <a:rPr lang="en-GB"/>
                        <a:t>Supervised Learning</a:t>
                      </a:r>
                      <a:endParaRPr/>
                    </a:p>
                    <a:p>
                      <a:pPr marL="457200" lvl="0" indent="-317500" algn="l" rtl="0">
                        <a:spcBef>
                          <a:spcPts val="0"/>
                        </a:spcBef>
                        <a:spcAft>
                          <a:spcPts val="0"/>
                        </a:spcAft>
                        <a:buSzPts val="1400"/>
                        <a:buAutoNum type="arabicPeriod"/>
                      </a:pPr>
                      <a:r>
                        <a:rPr lang="en-GB"/>
                        <a:t>Unsupervised Learning</a:t>
                      </a:r>
                      <a:endParaRPr/>
                    </a:p>
                    <a:p>
                      <a:pPr marL="457200" lvl="0" indent="-317500" algn="l" rtl="0">
                        <a:spcBef>
                          <a:spcPts val="0"/>
                        </a:spcBef>
                        <a:spcAft>
                          <a:spcPts val="0"/>
                        </a:spcAft>
                        <a:buSzPts val="1400"/>
                        <a:buAutoNum type="arabicPeriod"/>
                      </a:pPr>
                      <a:r>
                        <a:rPr lang="en-GB"/>
                        <a:t>Pattern Recognition</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Benefit of Anti-Fraud</a:t>
            </a:r>
            <a:endParaRPr/>
          </a:p>
        </p:txBody>
      </p:sp>
      <p:sp>
        <p:nvSpPr>
          <p:cNvPr id="171" name="Google Shape;171;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sz="1200">
                <a:solidFill>
                  <a:srgbClr val="0D0D0D"/>
                </a:solidFill>
                <a:highlight>
                  <a:srgbClr val="FFFFFF"/>
                </a:highlight>
                <a:latin typeface="Roboto"/>
                <a:ea typeface="Roboto"/>
                <a:cs typeface="Roboto"/>
                <a:sym typeface="Roboto"/>
              </a:rPr>
              <a:t>Protecting the company from problematic users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Roboto"/>
                <a:ea typeface="Roboto"/>
                <a:cs typeface="Roboto"/>
                <a:sym typeface="Roboto"/>
              </a:rPr>
              <a:t>Protecting user from problematic users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Roboto"/>
                <a:ea typeface="Roboto"/>
                <a:cs typeface="Roboto"/>
                <a:sym typeface="Roboto"/>
              </a:rPr>
              <a:t>Reducing the potential for Fraud</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Roboto"/>
                <a:ea typeface="Roboto"/>
                <a:cs typeface="Roboto"/>
                <a:sym typeface="Roboto"/>
              </a:rPr>
              <a:t>Creating a secure and convenient transaction ecosystem</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Method of choice</a:t>
            </a:r>
            <a:endParaRPr/>
          </a:p>
        </p:txBody>
      </p:sp>
      <p:sp>
        <p:nvSpPr>
          <p:cNvPr id="177" name="Google Shape;177;p20"/>
          <p:cNvSpPr txBox="1">
            <a:spLocks noGrp="1"/>
          </p:cNvSpPr>
          <p:nvPr>
            <p:ph type="body" idx="1"/>
          </p:nvPr>
        </p:nvSpPr>
        <p:spPr>
          <a:xfrm>
            <a:off x="819150" y="1990725"/>
            <a:ext cx="7505700" cy="75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Rule Based Fraud detection</a:t>
            </a:r>
            <a:endParaRPr/>
          </a:p>
          <a:p>
            <a:pPr marL="457200" lvl="0" indent="-311150" algn="l" rtl="0">
              <a:spcBef>
                <a:spcPts val="0"/>
              </a:spcBef>
              <a:spcAft>
                <a:spcPts val="0"/>
              </a:spcAft>
              <a:buSzPts val="1300"/>
              <a:buAutoNum type="arabicPeriod"/>
            </a:pPr>
            <a:r>
              <a:rPr lang="en-GB"/>
              <a:t>Machine Learning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Fraud Detection</a:t>
            </a:r>
            <a:endParaRPr/>
          </a:p>
        </p:txBody>
      </p:sp>
      <p:sp>
        <p:nvSpPr>
          <p:cNvPr id="183" name="Google Shape;183;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4" name="Google Shape;184;p21"/>
          <p:cNvPicPr preferRelativeResize="0"/>
          <p:nvPr/>
        </p:nvPicPr>
        <p:blipFill>
          <a:blip r:embed="rId3">
            <a:alphaModFix/>
          </a:blip>
          <a:stretch>
            <a:fillRect/>
          </a:stretch>
        </p:blipFill>
        <p:spPr>
          <a:xfrm>
            <a:off x="227825" y="1385575"/>
            <a:ext cx="8671174" cy="3487200"/>
          </a:xfrm>
          <a:prstGeom prst="rect">
            <a:avLst/>
          </a:prstGeom>
          <a:noFill/>
          <a:ln>
            <a:noFill/>
          </a:ln>
        </p:spPr>
      </p:pic>
      <p:sp>
        <p:nvSpPr>
          <p:cNvPr id="185" name="Google Shape;185;p21"/>
          <p:cNvSpPr/>
          <p:nvPr/>
        </p:nvSpPr>
        <p:spPr>
          <a:xfrm>
            <a:off x="280175" y="2406000"/>
            <a:ext cx="598800" cy="331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u="sng">
                <a:solidFill>
                  <a:schemeClr val="hlink"/>
                </a:solidFill>
                <a:highlight>
                  <a:schemeClr val="dk1"/>
                </a:highlight>
                <a:latin typeface="Calibri"/>
                <a:ea typeface="Calibri"/>
                <a:cs typeface="Calibri"/>
                <a:sym typeface="Calibri"/>
                <a:hlinkClick r:id="rId4"/>
              </a:rPr>
              <a:t>Link</a:t>
            </a:r>
            <a:endParaRPr>
              <a:highlight>
                <a:schemeClr val="dk1"/>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On-screen Show (16:9)</PresentationFormat>
  <Paragraphs>198</Paragraphs>
  <Slides>23</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Arial</vt:lpstr>
      <vt:lpstr>Roboto</vt:lpstr>
      <vt:lpstr>Nunito</vt:lpstr>
      <vt:lpstr>Shift</vt:lpstr>
      <vt:lpstr>Anti-Fraud</vt:lpstr>
      <vt:lpstr>What is Anti-Fraud ?</vt:lpstr>
      <vt:lpstr>Theory of Fraud</vt:lpstr>
      <vt:lpstr>Deskripsi Fraud</vt:lpstr>
      <vt:lpstr>Contoh Anti-Fraud</vt:lpstr>
      <vt:lpstr>Method of Fraud Detection</vt:lpstr>
      <vt:lpstr>Benefit of Anti-Fraud</vt:lpstr>
      <vt:lpstr>Method of choice</vt:lpstr>
      <vt:lpstr>Dataset Fraud Detection</vt:lpstr>
      <vt:lpstr>Objective </vt:lpstr>
      <vt:lpstr>Available Variables</vt:lpstr>
      <vt:lpstr>Dataset</vt:lpstr>
      <vt:lpstr>Dataset</vt:lpstr>
      <vt:lpstr>Dataset</vt:lpstr>
      <vt:lpstr>PowerPoint Presentation</vt:lpstr>
      <vt:lpstr>Feature Engineering</vt:lpstr>
      <vt:lpstr>PowerPoint Presentation</vt:lpstr>
      <vt:lpstr>PowerPoint Presentation</vt:lpstr>
      <vt:lpstr>Evaluation of ML</vt:lpstr>
      <vt:lpstr>PowerPoint Presentation</vt:lpstr>
      <vt:lpstr>*hasil tuning</vt:lpstr>
      <vt:lpstr>Conclusion on dataset</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Anti-Fraud</dc:title>
  <cp:lastModifiedBy>HP</cp:lastModifiedBy>
  <cp:revision>1</cp:revision>
  <dcterms:modified xsi:type="dcterms:W3CDTF">2024-02-28T04:30:06Z</dcterms:modified>
</cp:coreProperties>
</file>