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9" r:id="rId3"/>
    <p:sldId id="261" r:id="rId4"/>
    <p:sldId id="266" r:id="rId5"/>
    <p:sldId id="273" r:id="rId6"/>
    <p:sldId id="260" r:id="rId7"/>
    <p:sldId id="258" r:id="rId8"/>
    <p:sldId id="274" r:id="rId9"/>
    <p:sldId id="262" r:id="rId10"/>
    <p:sldId id="263" r:id="rId11"/>
    <p:sldId id="264" r:id="rId12"/>
    <p:sldId id="265" r:id="rId13"/>
    <p:sldId id="267" r:id="rId14"/>
    <p:sldId id="269" r:id="rId15"/>
    <p:sldId id="268" r:id="rId16"/>
    <p:sldId id="270" r:id="rId17"/>
    <p:sldId id="271" r:id="rId18"/>
    <p:sldId id="272" r:id="rId19"/>
    <p:sldId id="277" r:id="rId20"/>
    <p:sldId id="279" r:id="rId21"/>
    <p:sldId id="280" r:id="rId22"/>
    <p:sldId id="281" r:id="rId23"/>
    <p:sldId id="282" r:id="rId24"/>
    <p:sldId id="278" r:id="rId25"/>
    <p:sldId id="283" r:id="rId26"/>
    <p:sldId id="284" r:id="rId27"/>
    <p:sldId id="285" r:id="rId28"/>
    <p:sldId id="287" r:id="rId29"/>
    <p:sldId id="288" r:id="rId30"/>
    <p:sldId id="29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2/Appendix-C:-%D0%9A%D0%BE%D0%BC%D0%B0%D0%BD%D0%B4%D1%8B-Git-%D0%9E%D1%81%D0%BD%D0%BE%D0%B2%D0%BD%D1%8B%D0%B5-%D0%BA%D0%BE%D0%BC%D0%B0%D0%BD%D0%B4%D1%8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Методологии разработки ПО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5301208"/>
            <a:ext cx="4978896" cy="72494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Burndown</a:t>
            </a:r>
            <a:r>
              <a:rPr lang="en-US" sz="2800" dirty="0" smtClean="0"/>
              <a:t>- </a:t>
            </a:r>
            <a:r>
              <a:rPr lang="ru-RU" sz="2800" dirty="0" smtClean="0"/>
              <a:t>график в </a:t>
            </a:r>
            <a:r>
              <a:rPr lang="en-US" sz="2800" dirty="0" smtClean="0"/>
              <a:t>agile</a:t>
            </a:r>
            <a:endParaRPr lang="ru-RU" sz="2800" dirty="0"/>
          </a:p>
        </p:txBody>
      </p:sp>
      <p:pic>
        <p:nvPicPr>
          <p:cNvPr id="2051" name="Picture 3" descr="C:\Users\DIRECTcut\Desktop\УчЕБА\SampleBurndown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8124825" cy="443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43808" y="5013176"/>
            <a:ext cx="4176464" cy="140101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Kanban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доска</a:t>
            </a:r>
            <a:r>
              <a:rPr lang="en-US" dirty="0" smtClean="0"/>
              <a:t> (Agile)</a:t>
            </a:r>
            <a:endParaRPr lang="ru-RU" dirty="0"/>
          </a:p>
        </p:txBody>
      </p:sp>
      <p:pic>
        <p:nvPicPr>
          <p:cNvPr id="3074" name="Picture 2" descr="C:\Users\DIRECTcut\Desktop\УчЕБА\scrum-task-board-with-sticky-notes-for-agile-software-development_53562-67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5962650" cy="367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RECTcut\Desktop\УчЕБА\Planning-Poker-Car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6679776" cy="36004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843808" y="4797152"/>
            <a:ext cx="44203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3200" dirty="0" smtClean="0"/>
              <a:t>Покер- карты </a:t>
            </a:r>
            <a:r>
              <a:rPr lang="en-US" sz="3200" dirty="0" smtClean="0"/>
              <a:t>(Agile)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Постоянный «продолжительный» </a:t>
            </a:r>
            <a:r>
              <a:rPr lang="en-US" dirty="0" smtClean="0"/>
              <a:t>Agile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5"/>
          </a:xfrm>
        </p:spPr>
        <p:txBody>
          <a:bodyPr>
            <a:normAutofit fontScale="55000" lnSpcReduction="20000"/>
          </a:bodyPr>
          <a:lstStyle/>
          <a:p>
            <a:pPr marL="587375" indent="-285750" algn="just">
              <a:defRPr/>
            </a:pPr>
            <a:r>
              <a:rPr lang="ru-RU" sz="3300" dirty="0" smtClean="0"/>
              <a:t>Требования не зафиксированы сразу</a:t>
            </a:r>
            <a:endParaRPr lang="en-GB" sz="3300" dirty="0" smtClean="0"/>
          </a:p>
          <a:p>
            <a:pPr marL="587375" indent="-285750" algn="just">
              <a:defRPr/>
            </a:pPr>
            <a:r>
              <a:rPr lang="ru-RU" sz="3300" dirty="0" smtClean="0"/>
              <a:t>Изменения могут быть сделаны на позднем этапе</a:t>
            </a:r>
            <a:endParaRPr lang="en-GB" sz="3300" dirty="0" smtClean="0"/>
          </a:p>
          <a:p>
            <a:pPr marL="587375" indent="-285750" algn="just">
              <a:defRPr/>
            </a:pPr>
            <a:r>
              <a:rPr lang="ru-RU" sz="3300" dirty="0" smtClean="0"/>
              <a:t>Эффективное использование ресурсов</a:t>
            </a:r>
            <a:endParaRPr lang="en-GB" sz="3300" dirty="0" smtClean="0"/>
          </a:p>
          <a:p>
            <a:pPr marL="587375" indent="-285750" algn="just">
              <a:defRPr/>
            </a:pPr>
            <a:r>
              <a:rPr lang="ru-RU" sz="3300" dirty="0" smtClean="0"/>
              <a:t>Ничего не делается, пока не потребуется</a:t>
            </a:r>
            <a:endParaRPr lang="en-GB" sz="3300" dirty="0" smtClean="0"/>
          </a:p>
          <a:p>
            <a:pPr marL="587375" indent="-285750" algn="just">
              <a:defRPr/>
            </a:pPr>
            <a:r>
              <a:rPr lang="ru-RU" sz="3300" dirty="0" smtClean="0"/>
              <a:t>Задержки в отдельных частях не замедляют проект</a:t>
            </a:r>
            <a:endParaRPr lang="en-GB" sz="3300" dirty="0" smtClean="0"/>
          </a:p>
          <a:p>
            <a:pPr marL="587375" indent="-285750" algn="just">
              <a:defRPr/>
            </a:pPr>
            <a:r>
              <a:rPr lang="ru-RU" sz="3300" dirty="0" smtClean="0"/>
              <a:t>Множественные малые отгрузки через фиксированные периоды времени</a:t>
            </a:r>
            <a:endParaRPr lang="en-GB" sz="3300" dirty="0" smtClean="0"/>
          </a:p>
          <a:p>
            <a:pPr marL="587375" indent="-285750" algn="just">
              <a:defRPr/>
            </a:pPr>
            <a:r>
              <a:rPr lang="ru-RU" sz="3300" dirty="0" smtClean="0"/>
              <a:t>Прибыль может быть получена очень быстро (с 1 фазы)</a:t>
            </a:r>
            <a:endParaRPr lang="en-GB" sz="3300" dirty="0" smtClean="0"/>
          </a:p>
          <a:p>
            <a:pPr marL="587375" indent="-285750" algn="just">
              <a:defRPr/>
            </a:pPr>
            <a:r>
              <a:rPr lang="ru-RU" sz="3300" dirty="0" smtClean="0"/>
              <a:t>Сложно вести обучение персонала </a:t>
            </a:r>
            <a:endParaRPr lang="en-GB" sz="3300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149080"/>
            <a:ext cx="165618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Планирование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4653133"/>
            <a:ext cx="1656184" cy="369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Разработка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5157189"/>
            <a:ext cx="1656184" cy="369330"/>
          </a:xfrm>
          <a:prstGeom prst="rect">
            <a:avLst/>
          </a:prstGeom>
          <a:solidFill>
            <a:srgbClr val="C2F89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Ревью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0" y="5661245"/>
            <a:ext cx="1656184" cy="369330"/>
          </a:xfrm>
          <a:prstGeom prst="rect">
            <a:avLst/>
          </a:prstGeom>
          <a:solidFill>
            <a:srgbClr val="36F92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Тестирование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6165304"/>
            <a:ext cx="165618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Отгрузка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11760" y="4149080"/>
            <a:ext cx="165618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Планирование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11760" y="4653133"/>
            <a:ext cx="1656184" cy="369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Разработка</a:t>
            </a:r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5157189"/>
            <a:ext cx="1656184" cy="369330"/>
          </a:xfrm>
          <a:prstGeom prst="rect">
            <a:avLst/>
          </a:prstGeom>
          <a:solidFill>
            <a:srgbClr val="C2F89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Ревью</a:t>
            </a:r>
            <a:endParaRPr lang="en-GB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5661245"/>
            <a:ext cx="1656184" cy="369330"/>
          </a:xfrm>
          <a:prstGeom prst="rect">
            <a:avLst/>
          </a:prstGeom>
          <a:solidFill>
            <a:srgbClr val="36F92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Тестирование</a:t>
            </a:r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6165304"/>
            <a:ext cx="165618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Отгрузка</a:t>
            </a:r>
            <a:endParaRPr lang="en-GB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4149080"/>
            <a:ext cx="165618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Планирование</a:t>
            </a:r>
            <a:endParaRPr lang="en-GB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211960" y="4653133"/>
            <a:ext cx="1656184" cy="369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Разработка</a:t>
            </a:r>
            <a:endParaRPr lang="en-GB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11960" y="5157189"/>
            <a:ext cx="1656184" cy="369330"/>
          </a:xfrm>
          <a:prstGeom prst="rect">
            <a:avLst/>
          </a:prstGeom>
          <a:solidFill>
            <a:srgbClr val="C2F89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Ревью</a:t>
            </a:r>
            <a:endParaRPr lang="en-GB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11960" y="5661245"/>
            <a:ext cx="1656184" cy="369330"/>
          </a:xfrm>
          <a:prstGeom prst="rect">
            <a:avLst/>
          </a:prstGeom>
          <a:solidFill>
            <a:srgbClr val="36F92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Тестирование</a:t>
            </a:r>
            <a:endParaRPr lang="en-GB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211960" y="6165304"/>
            <a:ext cx="165618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Отгрузка</a:t>
            </a:r>
            <a:endParaRPr lang="en-GB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012160" y="4149080"/>
            <a:ext cx="165618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Планирование</a:t>
            </a:r>
            <a:endParaRPr lang="en-GB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4653133"/>
            <a:ext cx="1656184" cy="369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Разработка</a:t>
            </a:r>
            <a:endParaRPr lang="en-GB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5157189"/>
            <a:ext cx="1656184" cy="369330"/>
          </a:xfrm>
          <a:prstGeom prst="rect">
            <a:avLst/>
          </a:prstGeom>
          <a:solidFill>
            <a:srgbClr val="C2F89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Ревью</a:t>
            </a:r>
            <a:endParaRPr lang="en-GB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012160" y="5661245"/>
            <a:ext cx="1656184" cy="369330"/>
          </a:xfrm>
          <a:prstGeom prst="rect">
            <a:avLst/>
          </a:prstGeom>
          <a:solidFill>
            <a:srgbClr val="36F92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Тестирование</a:t>
            </a:r>
            <a:endParaRPr lang="en-GB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012160" y="6165304"/>
            <a:ext cx="165618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Отгрузка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«Железного треугольника»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15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0">
            <a:spAutoFit/>
          </a:bodyPr>
          <a:lstStyle/>
          <a:p>
            <a:pPr marL="301625" algn="just">
              <a:defRPr/>
            </a:pPr>
            <a:r>
              <a:rPr lang="ru-RU" sz="1800" dirty="0" smtClean="0"/>
              <a:t>Хороший проект- менеджмент требует отгрузки в рамках трех ограничений: </a:t>
            </a:r>
            <a:r>
              <a:rPr lang="ru-RU" sz="1800" u="sng" dirty="0" smtClean="0"/>
              <a:t>время</a:t>
            </a:r>
            <a:r>
              <a:rPr lang="ru-RU" sz="1800" dirty="0" smtClean="0"/>
              <a:t>, </a:t>
            </a:r>
            <a:r>
              <a:rPr lang="ru-RU" sz="1800" u="sng" dirty="0" smtClean="0"/>
              <a:t>стоимость</a:t>
            </a:r>
            <a:r>
              <a:rPr lang="ru-RU" sz="1800" dirty="0" smtClean="0"/>
              <a:t>, </a:t>
            </a:r>
            <a:r>
              <a:rPr lang="ru-RU" sz="1800" u="sng" dirty="0" smtClean="0"/>
              <a:t>количество</a:t>
            </a:r>
            <a:r>
              <a:rPr lang="en-US" sz="1800" u="sng" dirty="0" smtClean="0"/>
              <a:t> </a:t>
            </a:r>
            <a:r>
              <a:rPr lang="ru-RU" sz="1800" u="sng" dirty="0" smtClean="0"/>
              <a:t>продукта</a:t>
            </a:r>
            <a:r>
              <a:rPr lang="ru-RU" sz="1800" dirty="0" smtClean="0"/>
              <a:t>.</a:t>
            </a:r>
            <a:endParaRPr lang="en-GB" sz="1800" dirty="0" smtClean="0"/>
          </a:p>
          <a:p>
            <a:pPr marL="301625" algn="just">
              <a:defRPr/>
            </a:pPr>
            <a:endParaRPr lang="en-GB" sz="1800" dirty="0"/>
          </a:p>
          <a:p>
            <a:pPr marL="301625" algn="just">
              <a:defRPr/>
            </a:pPr>
            <a:r>
              <a:rPr lang="ru-RU" sz="1800" dirty="0" smtClean="0"/>
              <a:t>Хороший проект способен отгрузить удовлетворительное количество продукта в рамках стоимости и времени.</a:t>
            </a:r>
            <a:endParaRPr lang="en-GB" sz="1800" dirty="0" smtClean="0"/>
          </a:p>
        </p:txBody>
      </p:sp>
      <p:sp>
        <p:nvSpPr>
          <p:cNvPr id="5" name="Isosceles Triangle 1"/>
          <p:cNvSpPr/>
          <p:nvPr/>
        </p:nvSpPr>
        <p:spPr bwMode="auto">
          <a:xfrm>
            <a:off x="3131840" y="3789040"/>
            <a:ext cx="2643814" cy="21600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40000"/>
              </a:lnSpc>
            </a:pPr>
            <a:r>
              <a:rPr lang="ru-RU" sz="2000" dirty="0" smtClean="0"/>
              <a:t>Качество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 rot="18136161">
            <a:off x="3094938" y="4587183"/>
            <a:ext cx="88049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Время</a:t>
            </a:r>
            <a:endParaRPr lang="en-GB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27791" y="6006945"/>
            <a:ext cx="14346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Количество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 rot="3452211">
            <a:off x="4696952" y="4580134"/>
            <a:ext cx="13263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Стоимость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980728"/>
            <a:ext cx="3322712" cy="19008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 </a:t>
            </a:r>
            <a:r>
              <a:rPr lang="en-GB" b="1" dirty="0" smtClean="0"/>
              <a:t>Waterfall</a:t>
            </a:r>
            <a:r>
              <a:rPr lang="ru-RU" b="1" dirty="0" smtClean="0"/>
              <a:t>- </a:t>
            </a:r>
            <a:r>
              <a:rPr lang="ru-RU" sz="2900" dirty="0" smtClean="0"/>
              <a:t>проекты обычно направлены на достижение одной поставленной задачи. Успех измеряется после релиза (</a:t>
            </a:r>
            <a:r>
              <a:rPr lang="en-US" sz="2900" dirty="0" smtClean="0"/>
              <a:t>delivery)</a:t>
            </a:r>
            <a:r>
              <a:rPr lang="ru-RU" sz="2900" dirty="0" smtClean="0"/>
              <a:t>.</a:t>
            </a:r>
            <a:endParaRPr lang="en-GB" sz="2900" dirty="0" smtClean="0"/>
          </a:p>
          <a:p>
            <a:endParaRPr lang="ru-RU" dirty="0"/>
          </a:p>
        </p:txBody>
      </p:sp>
      <p:sp>
        <p:nvSpPr>
          <p:cNvPr id="4" name="Isosceles Triangle 1"/>
          <p:cNvSpPr/>
          <p:nvPr/>
        </p:nvSpPr>
        <p:spPr bwMode="auto">
          <a:xfrm>
            <a:off x="1187624" y="3932209"/>
            <a:ext cx="2643814" cy="21600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000" dirty="0" smtClean="0"/>
              <a:t>Качество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 rot="18136161">
            <a:off x="366281" y="4609621"/>
            <a:ext cx="231121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Затраченное время</a:t>
            </a:r>
            <a:endParaRPr lang="en-GB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5024" y="6150114"/>
            <a:ext cx="329173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Фиксированные требования</a:t>
            </a:r>
            <a:endParaRPr lang="en-GB" sz="2000" dirty="0" smtClean="0"/>
          </a:p>
        </p:txBody>
      </p:sp>
      <p:sp>
        <p:nvSpPr>
          <p:cNvPr id="7" name="TextBox 6"/>
          <p:cNvSpPr txBox="1"/>
          <p:nvPr/>
        </p:nvSpPr>
        <p:spPr>
          <a:xfrm rot="3452211">
            <a:off x="2361513" y="4660941"/>
            <a:ext cx="239834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Контроль стоимости</a:t>
            </a:r>
            <a:endParaRPr lang="en-GB" sz="2000" dirty="0" smtClean="0"/>
          </a:p>
        </p:txBody>
      </p:sp>
      <p:sp>
        <p:nvSpPr>
          <p:cNvPr id="8" name="Isosceles Triangle 9"/>
          <p:cNvSpPr/>
          <p:nvPr/>
        </p:nvSpPr>
        <p:spPr bwMode="auto">
          <a:xfrm>
            <a:off x="5309830" y="3932209"/>
            <a:ext cx="2643814" cy="21600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40000"/>
              </a:lnSpc>
            </a:pPr>
            <a:r>
              <a:rPr lang="ru-RU" sz="2000" dirty="0" smtClean="0"/>
              <a:t>Качество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 rot="18136161">
            <a:off x="4315557" y="4609621"/>
            <a:ext cx="265707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Фиксированное время</a:t>
            </a:r>
            <a:endParaRPr lang="en-GB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08714" y="6150114"/>
            <a:ext cx="32287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Изменяющиеся требования</a:t>
            </a:r>
            <a:endParaRPr lang="en-GB" sz="2000" dirty="0" smtClean="0"/>
          </a:p>
        </p:txBody>
      </p:sp>
      <p:sp>
        <p:nvSpPr>
          <p:cNvPr id="11" name="TextBox 10"/>
          <p:cNvSpPr txBox="1"/>
          <p:nvPr/>
        </p:nvSpPr>
        <p:spPr>
          <a:xfrm rot="3452211">
            <a:off x="6145868" y="4660941"/>
            <a:ext cx="307404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Фиксированная стоимость</a:t>
            </a:r>
            <a:endParaRPr lang="en-GB" sz="2000" dirty="0" smtClean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5004048" y="980728"/>
            <a:ext cx="3322712" cy="1900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3200" b="1" dirty="0" smtClean="0"/>
              <a:t>Agile</a:t>
            </a:r>
            <a:r>
              <a:rPr lang="ru-RU" sz="3200" b="1" dirty="0" smtClean="0"/>
              <a:t>- </a:t>
            </a:r>
            <a:r>
              <a:rPr lang="ru-RU" sz="3200" dirty="0" smtClean="0"/>
              <a:t>проекты направлены на </a:t>
            </a:r>
            <a:r>
              <a:rPr lang="ru-RU" sz="3200" u="sng" dirty="0" smtClean="0"/>
              <a:t>регулярную</a:t>
            </a:r>
            <a:r>
              <a:rPr lang="ru-RU" sz="3200" dirty="0" smtClean="0"/>
              <a:t> отгрузку к определенному времени с фиксированными ресурсами. Цель- отгрузить как можно больше к концу этапа.</a:t>
            </a: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Скрам</a:t>
            </a:r>
            <a:r>
              <a:rPr lang="ru-RU" dirty="0" smtClean="0"/>
              <a:t> (</a:t>
            </a:r>
            <a:r>
              <a:rPr lang="en-US" dirty="0" smtClean="0"/>
              <a:t>scrum) </a:t>
            </a:r>
            <a:r>
              <a:rPr lang="ru-RU" dirty="0" smtClean="0"/>
              <a:t>и </a:t>
            </a:r>
            <a:r>
              <a:rPr lang="ru-RU" dirty="0" err="1" smtClean="0"/>
              <a:t>Канбан</a:t>
            </a:r>
            <a:r>
              <a:rPr lang="ru-RU" dirty="0" smtClean="0"/>
              <a:t> (</a:t>
            </a:r>
            <a:r>
              <a:rPr lang="en-US" dirty="0" err="1" smtClean="0"/>
              <a:t>Kanban</a:t>
            </a:r>
            <a:r>
              <a:rPr lang="en-US" dirty="0" smtClean="0"/>
              <a:t>)- </a:t>
            </a:r>
            <a:r>
              <a:rPr lang="ru-RU" dirty="0" smtClean="0"/>
              <a:t>итеративные системы, используемые в </a:t>
            </a:r>
            <a:r>
              <a:rPr lang="en-US" dirty="0" smtClean="0"/>
              <a:t>Agile </a:t>
            </a:r>
            <a:r>
              <a:rPr lang="ru-RU" dirty="0" smtClean="0"/>
              <a:t>разработке, нацеленные на повышение эффективности.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Kanban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Отсутствуют предопределенные роли в команде.</a:t>
            </a:r>
          </a:p>
          <a:p>
            <a:r>
              <a:rPr lang="ru-RU" sz="2400" dirty="0" smtClean="0"/>
              <a:t>Продукты и процессы отгружаются периодически по необходимости</a:t>
            </a:r>
          </a:p>
          <a:p>
            <a:r>
              <a:rPr lang="ru-RU" sz="2400" dirty="0" smtClean="0"/>
              <a:t>Использует </a:t>
            </a:r>
            <a:r>
              <a:rPr lang="en-US" sz="2400" dirty="0" smtClean="0"/>
              <a:t>pull-</a:t>
            </a:r>
            <a:r>
              <a:rPr lang="ru-RU" sz="2400" dirty="0" smtClean="0"/>
              <a:t>систему</a:t>
            </a:r>
          </a:p>
          <a:p>
            <a:r>
              <a:rPr lang="ru-RU" sz="2400" dirty="0" smtClean="0"/>
              <a:t>Позволяет привносить изменения во время спринта</a:t>
            </a:r>
          </a:p>
          <a:p>
            <a:r>
              <a:rPr lang="ru-RU" sz="2400" dirty="0" smtClean="0"/>
              <a:t>Производительность оценивается относительно какой-либо части всего проекта (100%- стоимость большого сегмента проекта)</a:t>
            </a:r>
          </a:p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5301208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Лучше подходит для проектов с изменяющимися приоритетами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Роли в команде предопределены</a:t>
            </a:r>
          </a:p>
          <a:p>
            <a:r>
              <a:rPr lang="ru-RU" sz="2400" dirty="0" smtClean="0"/>
              <a:t>Отгрузка строго к  концу спринта</a:t>
            </a:r>
          </a:p>
          <a:p>
            <a:r>
              <a:rPr lang="ru-RU" sz="2400" dirty="0" smtClean="0"/>
              <a:t>Использует </a:t>
            </a:r>
            <a:r>
              <a:rPr lang="en-US" sz="2400" dirty="0" smtClean="0"/>
              <a:t>Pull-</a:t>
            </a:r>
            <a:r>
              <a:rPr lang="ru-RU" sz="2400" dirty="0" smtClean="0"/>
              <a:t>систему</a:t>
            </a:r>
          </a:p>
          <a:p>
            <a:r>
              <a:rPr lang="ru-RU" sz="2400" dirty="0" smtClean="0"/>
              <a:t>Изменения во время спринта невозможны</a:t>
            </a:r>
          </a:p>
          <a:p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4869160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Подходит командам с фиксированными приоритетами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Системы управления версиями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Waterfall (</a:t>
            </a:r>
            <a:r>
              <a:rPr lang="ru-RU" dirty="0" smtClean="0"/>
              <a:t>каскадная)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Waterfall (</a:t>
            </a:r>
            <a:r>
              <a:rPr lang="ru-RU" dirty="0" smtClean="0"/>
              <a:t>перевод с </a:t>
            </a:r>
            <a:r>
              <a:rPr lang="ru-RU" dirty="0" err="1" smtClean="0"/>
              <a:t>англ</a:t>
            </a:r>
            <a:r>
              <a:rPr lang="ru-RU" dirty="0" smtClean="0"/>
              <a:t>- «Водопад»)- метод разработки ПО.</a:t>
            </a:r>
          </a:p>
          <a:p>
            <a:endParaRPr lang="ru-RU" dirty="0"/>
          </a:p>
        </p:txBody>
      </p:sp>
      <p:grpSp>
        <p:nvGrpSpPr>
          <p:cNvPr id="4" name="Group 2"/>
          <p:cNvGrpSpPr/>
          <p:nvPr/>
        </p:nvGrpSpPr>
        <p:grpSpPr>
          <a:xfrm>
            <a:off x="1331640" y="3429000"/>
            <a:ext cx="6127530" cy="1656184"/>
            <a:chOff x="1844701" y="2102659"/>
            <a:chExt cx="4932455" cy="1377444"/>
          </a:xfrm>
        </p:grpSpPr>
        <p:sp>
          <p:nvSpPr>
            <p:cNvPr id="5" name="TextBox 4"/>
            <p:cNvSpPr txBox="1"/>
            <p:nvPr/>
          </p:nvSpPr>
          <p:spPr>
            <a:xfrm>
              <a:off x="1844701" y="2102659"/>
              <a:ext cx="1633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Планирование</a:t>
              </a:r>
              <a:endParaRPr lang="en-GB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05831" y="2360494"/>
              <a:ext cx="1292085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Разработка</a:t>
              </a:r>
              <a:endParaRPr lang="en-GB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8705" y="2606715"/>
              <a:ext cx="801758" cy="369332"/>
            </a:xfrm>
            <a:prstGeom prst="rect">
              <a:avLst/>
            </a:prstGeom>
            <a:solidFill>
              <a:srgbClr val="C2F89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err="1" smtClean="0"/>
                <a:t>Ревью</a:t>
              </a:r>
              <a:endParaRPr lang="en-GB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93126" y="2851103"/>
              <a:ext cx="1532920" cy="369332"/>
            </a:xfrm>
            <a:prstGeom prst="rect">
              <a:avLst/>
            </a:prstGeom>
            <a:solidFill>
              <a:srgbClr val="36F927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Тестирование</a:t>
              </a:r>
              <a:endParaRPr lang="en-GB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3536" y="3110771"/>
              <a:ext cx="104362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Отгрузка</a:t>
              </a:r>
              <a:endParaRPr lang="en-GB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196752"/>
            <a:ext cx="6912768" cy="46706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GIT- </a:t>
            </a:r>
            <a:r>
              <a:rPr lang="ru-RU" sz="2000" dirty="0" smtClean="0"/>
              <a:t>представитель СКВ (системы контроля версий)</a:t>
            </a:r>
          </a:p>
          <a:p>
            <a:pPr>
              <a:buNone/>
            </a:pPr>
            <a:r>
              <a:rPr lang="ru-RU" sz="2000" dirty="0" smtClean="0"/>
              <a:t>СКВ Отслеживают изменения в файлах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Код находится внутри </a:t>
            </a:r>
            <a:r>
              <a:rPr lang="ru-RU" sz="2000" dirty="0" err="1" smtClean="0"/>
              <a:t>репозитория</a:t>
            </a: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grpSp>
        <p:nvGrpSpPr>
          <p:cNvPr id="4" name="Group 29">
            <a:extLst>
              <a:ext uri="{FF2B5EF4-FFF2-40B4-BE49-F238E27FC236}">
                <a16:creationId xmlns="" xmlns:a16="http://schemas.microsoft.com/office/drawing/2014/main" id="{1BE4A07B-8D13-4D70-874D-B60DC7F3C6BB}"/>
              </a:ext>
            </a:extLst>
          </p:cNvPr>
          <p:cNvGrpSpPr/>
          <p:nvPr/>
        </p:nvGrpSpPr>
        <p:grpSpPr>
          <a:xfrm>
            <a:off x="1043608" y="2348880"/>
            <a:ext cx="3578026" cy="1598978"/>
            <a:chOff x="1554969" y="3105048"/>
            <a:chExt cx="3578026" cy="1598978"/>
          </a:xfrm>
        </p:grpSpPr>
        <p:grpSp>
          <p:nvGrpSpPr>
            <p:cNvPr id="5" name="Group 28">
              <a:extLst>
                <a:ext uri="{FF2B5EF4-FFF2-40B4-BE49-F238E27FC236}">
                  <a16:creationId xmlns="" xmlns:a16="http://schemas.microsoft.com/office/drawing/2014/main" id="{3A8F7764-7BD2-46EC-B0D2-2BFD207CB7C6}"/>
                </a:ext>
              </a:extLst>
            </p:cNvPr>
            <p:cNvGrpSpPr/>
            <p:nvPr/>
          </p:nvGrpSpPr>
          <p:grpSpPr>
            <a:xfrm>
              <a:off x="3925205" y="3105048"/>
              <a:ext cx="1207790" cy="1598978"/>
              <a:chOff x="3925205" y="3105048"/>
              <a:chExt cx="1207790" cy="1598978"/>
            </a:xfrm>
          </p:grpSpPr>
          <p:sp>
            <p:nvSpPr>
              <p:cNvPr id="13" name="Rectangle 11">
                <a:extLst>
                  <a:ext uri="{FF2B5EF4-FFF2-40B4-BE49-F238E27FC236}">
                    <a16:creationId xmlns="" xmlns:a16="http://schemas.microsoft.com/office/drawing/2014/main" id="{E65315A0-47C1-4909-B945-4315D724ABD0}"/>
                  </a:ext>
                </a:extLst>
              </p:cNvPr>
              <p:cNvSpPr/>
              <p:nvPr/>
            </p:nvSpPr>
            <p:spPr>
              <a:xfrm>
                <a:off x="3925205" y="3105048"/>
                <a:ext cx="1207790" cy="15989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2">
                <a:extLst>
                  <a:ext uri="{FF2B5EF4-FFF2-40B4-BE49-F238E27FC236}">
                    <a16:creationId xmlns="" xmlns:a16="http://schemas.microsoft.com/office/drawing/2014/main" id="{F52DAFC3-193C-42A6-9C0C-EB2D34DDD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6790" y="3369099"/>
                <a:ext cx="6398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3">
                <a:extLst>
                  <a:ext uri="{FF2B5EF4-FFF2-40B4-BE49-F238E27FC236}">
                    <a16:creationId xmlns="" xmlns:a16="http://schemas.microsoft.com/office/drawing/2014/main" id="{AA54FE7E-B168-46FB-8803-AE938DA88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6790" y="3522314"/>
                <a:ext cx="515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4">
                <a:extLst>
                  <a:ext uri="{FF2B5EF4-FFF2-40B4-BE49-F238E27FC236}">
                    <a16:creationId xmlns="" xmlns:a16="http://schemas.microsoft.com/office/drawing/2014/main" id="{E93C3E35-AADC-45A7-9AAA-D8CAB71E5CA7}"/>
                  </a:ext>
                </a:extLst>
              </p:cNvPr>
              <p:cNvCxnSpPr/>
              <p:nvPr/>
            </p:nvCxnSpPr>
            <p:spPr>
              <a:xfrm>
                <a:off x="4076790" y="3677974"/>
                <a:ext cx="870391" cy="0"/>
              </a:xfrm>
              <a:prstGeom prst="line">
                <a:avLst/>
              </a:prstGeom>
              <a:ln w="412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5">
                <a:extLst>
                  <a:ext uri="{FF2B5EF4-FFF2-40B4-BE49-F238E27FC236}">
                    <a16:creationId xmlns="" xmlns:a16="http://schemas.microsoft.com/office/drawing/2014/main" id="{90FF708C-F781-48AB-AFB6-E326E1E3E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6790" y="3829559"/>
                <a:ext cx="515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6">
                <a:extLst>
                  <a:ext uri="{FF2B5EF4-FFF2-40B4-BE49-F238E27FC236}">
                    <a16:creationId xmlns="" xmlns:a16="http://schemas.microsoft.com/office/drawing/2014/main" id="{BB7D65F3-3958-4E63-82A0-90E3AB325217}"/>
                  </a:ext>
                </a:extLst>
              </p:cNvPr>
              <p:cNvCxnSpPr/>
              <p:nvPr/>
            </p:nvCxnSpPr>
            <p:spPr>
              <a:xfrm>
                <a:off x="4076790" y="3981959"/>
                <a:ext cx="870391" cy="0"/>
              </a:xfrm>
              <a:prstGeom prst="line">
                <a:avLst/>
              </a:prstGeom>
              <a:ln w="349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7">
                <a:extLst>
                  <a:ext uri="{FF2B5EF4-FFF2-40B4-BE49-F238E27FC236}">
                    <a16:creationId xmlns="" xmlns:a16="http://schemas.microsoft.com/office/drawing/2014/main" id="{E784DB30-7330-4717-BA4D-9EF4C48D8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6790" y="4143323"/>
                <a:ext cx="732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Arrow: Right 18">
              <a:extLst>
                <a:ext uri="{FF2B5EF4-FFF2-40B4-BE49-F238E27FC236}">
                  <a16:creationId xmlns="" xmlns:a16="http://schemas.microsoft.com/office/drawing/2014/main" id="{3378C18F-378E-48D4-8CD8-61CF311DC1E4}"/>
                </a:ext>
              </a:extLst>
            </p:cNvPr>
            <p:cNvSpPr/>
            <p:nvPr/>
          </p:nvSpPr>
          <p:spPr>
            <a:xfrm>
              <a:off x="3031701" y="3633151"/>
              <a:ext cx="640569" cy="449865"/>
            </a:xfrm>
            <a:prstGeom prst="rightArrow">
              <a:avLst>
                <a:gd name="adj1" fmla="val 50000"/>
                <a:gd name="adj2" fmla="val 47703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27">
              <a:extLst>
                <a:ext uri="{FF2B5EF4-FFF2-40B4-BE49-F238E27FC236}">
                  <a16:creationId xmlns="" xmlns:a16="http://schemas.microsoft.com/office/drawing/2014/main" id="{D147D997-3B8D-4B39-9E5F-E1DB2DA733C0}"/>
                </a:ext>
              </a:extLst>
            </p:cNvPr>
            <p:cNvGrpSpPr/>
            <p:nvPr/>
          </p:nvGrpSpPr>
          <p:grpSpPr>
            <a:xfrm>
              <a:off x="1554969" y="3105048"/>
              <a:ext cx="1207790" cy="1598978"/>
              <a:chOff x="1554969" y="3105048"/>
              <a:chExt cx="1207790" cy="1598978"/>
            </a:xfrm>
          </p:grpSpPr>
          <p:sp>
            <p:nvSpPr>
              <p:cNvPr id="8" name="Rectangle 5">
                <a:extLst>
                  <a:ext uri="{FF2B5EF4-FFF2-40B4-BE49-F238E27FC236}">
                    <a16:creationId xmlns="" xmlns:a16="http://schemas.microsoft.com/office/drawing/2014/main" id="{8DE04B72-9901-4A26-A280-C02E7A6F4598}"/>
                  </a:ext>
                </a:extLst>
              </p:cNvPr>
              <p:cNvSpPr/>
              <p:nvPr/>
            </p:nvSpPr>
            <p:spPr>
              <a:xfrm>
                <a:off x="1554969" y="3105048"/>
                <a:ext cx="1207790" cy="15989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23">
                <a:extLst>
                  <a:ext uri="{FF2B5EF4-FFF2-40B4-BE49-F238E27FC236}">
                    <a16:creationId xmlns="" xmlns:a16="http://schemas.microsoft.com/office/drawing/2014/main" id="{CAE2AD3C-2C80-4302-8E5D-4C7D661D8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554" y="3369099"/>
                <a:ext cx="6398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24">
                <a:extLst>
                  <a:ext uri="{FF2B5EF4-FFF2-40B4-BE49-F238E27FC236}">
                    <a16:creationId xmlns="" xmlns:a16="http://schemas.microsoft.com/office/drawing/2014/main" id="{AABF2637-7A50-4767-9C34-AB97327B0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554" y="3522314"/>
                <a:ext cx="515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25">
                <a:extLst>
                  <a:ext uri="{FF2B5EF4-FFF2-40B4-BE49-F238E27FC236}">
                    <a16:creationId xmlns="" xmlns:a16="http://schemas.microsoft.com/office/drawing/2014/main" id="{CB2EF1B3-4B8E-40B7-8DE2-B8089276E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554" y="3677974"/>
                <a:ext cx="515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26">
                <a:extLst>
                  <a:ext uri="{FF2B5EF4-FFF2-40B4-BE49-F238E27FC236}">
                    <a16:creationId xmlns="" xmlns:a16="http://schemas.microsoft.com/office/drawing/2014/main" id="{51E99E95-8E64-4DE7-A295-684E87A78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554" y="3829559"/>
                <a:ext cx="732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СКВ показывают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dirty="0" smtClean="0">
                <a:solidFill>
                  <a:schemeClr val="accent1"/>
                </a:solidFill>
              </a:rPr>
              <a:t>Кто</a:t>
            </a:r>
            <a:r>
              <a:rPr lang="ru-RU" dirty="0" smtClean="0"/>
              <a:t> сделал изменение</a:t>
            </a:r>
            <a:r>
              <a:rPr lang="en-US" dirty="0" smtClean="0"/>
              <a:t>?</a:t>
            </a:r>
          </a:p>
          <a:p>
            <a:pPr lvl="2"/>
            <a:r>
              <a:rPr lang="ru-RU" dirty="0" smtClean="0"/>
              <a:t>Ответственность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Что</a:t>
            </a:r>
            <a:r>
              <a:rPr lang="en-US" dirty="0" smtClean="0"/>
              <a:t> </a:t>
            </a:r>
            <a:r>
              <a:rPr lang="ru-RU" dirty="0" smtClean="0"/>
              <a:t>было изменено (добавлено, удалено…)</a:t>
            </a:r>
            <a:r>
              <a:rPr lang="en-US" dirty="0" smtClean="0"/>
              <a:t>?</a:t>
            </a:r>
          </a:p>
          <a:p>
            <a:pPr lvl="2"/>
            <a:r>
              <a:rPr lang="ru-RU" dirty="0" smtClean="0"/>
              <a:t>Изменения внутри файла</a:t>
            </a:r>
          </a:p>
          <a:p>
            <a:pPr lvl="2"/>
            <a:r>
              <a:rPr lang="ru-RU" dirty="0" smtClean="0"/>
              <a:t>Добавление</a:t>
            </a:r>
            <a:r>
              <a:rPr lang="en-US" dirty="0" smtClean="0"/>
              <a:t>/</a:t>
            </a:r>
            <a:r>
              <a:rPr lang="ru-RU" dirty="0" smtClean="0"/>
              <a:t>удаление файлов</a:t>
            </a:r>
            <a:r>
              <a:rPr lang="en-US" dirty="0" smtClean="0"/>
              <a:t>/</a:t>
            </a:r>
            <a:r>
              <a:rPr lang="ru-RU" dirty="0" smtClean="0"/>
              <a:t>директорий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Где</a:t>
            </a:r>
            <a:r>
              <a:rPr lang="en-US" dirty="0" smtClean="0"/>
              <a:t> </a:t>
            </a:r>
            <a:r>
              <a:rPr lang="ru-RU" dirty="0" smtClean="0"/>
              <a:t>применено изменение</a:t>
            </a:r>
            <a:r>
              <a:rPr lang="en-US" dirty="0" smtClean="0"/>
              <a:t>?</a:t>
            </a:r>
          </a:p>
          <a:p>
            <a:pPr lvl="2"/>
            <a:r>
              <a:rPr lang="ru-RU" dirty="0" smtClean="0"/>
              <a:t>Не только в каком файле, но и в какой ветке или версии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Когда </a:t>
            </a:r>
            <a:r>
              <a:rPr lang="ru-RU" dirty="0" smtClean="0"/>
              <a:t>было сделано изменение</a:t>
            </a:r>
            <a:r>
              <a:rPr lang="en-US" dirty="0" smtClean="0"/>
              <a:t>?</a:t>
            </a:r>
          </a:p>
          <a:p>
            <a:pPr lvl="2"/>
            <a:r>
              <a:rPr lang="ru-RU" dirty="0" smtClean="0"/>
              <a:t>Временной штамп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Почему </a:t>
            </a:r>
            <a:r>
              <a:rPr lang="ru-RU" dirty="0" smtClean="0"/>
              <a:t>было сделано изменение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Commit</a:t>
            </a:r>
            <a:r>
              <a:rPr lang="ru-RU" dirty="0" smtClean="0"/>
              <a:t>- сообщение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СКВ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1 поколение- локальные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SCCS</a:t>
            </a:r>
            <a:r>
              <a:rPr lang="ru-RU" dirty="0" smtClean="0"/>
              <a:t> (</a:t>
            </a:r>
            <a:r>
              <a:rPr lang="en-US" dirty="0" smtClean="0"/>
              <a:t>Source Code Control System</a:t>
            </a:r>
            <a:r>
              <a:rPr lang="ru-RU" dirty="0" smtClean="0"/>
              <a:t>)</a:t>
            </a:r>
            <a:r>
              <a:rPr lang="en-US" dirty="0" smtClean="0"/>
              <a:t> – 1972</a:t>
            </a:r>
            <a:r>
              <a:rPr lang="ru-RU" dirty="0" smtClean="0"/>
              <a:t> г</a:t>
            </a:r>
            <a:endParaRPr lang="en-US" dirty="0" smtClean="0"/>
          </a:p>
          <a:p>
            <a:pPr lvl="1"/>
            <a:r>
              <a:rPr lang="en-US" dirty="0" smtClean="0"/>
              <a:t>RCS</a:t>
            </a:r>
            <a:r>
              <a:rPr lang="ru-RU" dirty="0" smtClean="0"/>
              <a:t> (</a:t>
            </a:r>
            <a:r>
              <a:rPr lang="en-US" dirty="0" smtClean="0"/>
              <a:t>Revision Control System</a:t>
            </a:r>
            <a:r>
              <a:rPr lang="ru-RU" dirty="0" smtClean="0"/>
              <a:t>)</a:t>
            </a:r>
            <a:r>
              <a:rPr lang="en-US" dirty="0" smtClean="0"/>
              <a:t> – 1982</a:t>
            </a:r>
            <a:r>
              <a:rPr lang="ru-RU" dirty="0" smtClean="0"/>
              <a:t> г</a:t>
            </a:r>
            <a:endParaRPr lang="en-US" dirty="0" smtClean="0"/>
          </a:p>
          <a:p>
            <a:r>
              <a:rPr lang="ru-RU" dirty="0" smtClean="0">
                <a:solidFill>
                  <a:schemeClr val="accent2"/>
                </a:solidFill>
              </a:rPr>
              <a:t>2 поколение- централизованные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CVS</a:t>
            </a:r>
            <a:r>
              <a:rPr lang="ru-RU" dirty="0" smtClean="0"/>
              <a:t> (</a:t>
            </a:r>
            <a:r>
              <a:rPr lang="en-US" dirty="0" smtClean="0"/>
              <a:t>Concurrent Versions System</a:t>
            </a:r>
            <a:r>
              <a:rPr lang="ru-RU" dirty="0" smtClean="0"/>
              <a:t>)</a:t>
            </a:r>
            <a:r>
              <a:rPr lang="en-US" dirty="0" smtClean="0"/>
              <a:t> – 1986</a:t>
            </a:r>
          </a:p>
          <a:p>
            <a:pPr lvl="1"/>
            <a:r>
              <a:rPr lang="en-US" dirty="0" smtClean="0"/>
              <a:t>SVN</a:t>
            </a:r>
            <a:r>
              <a:rPr lang="ru-RU" dirty="0" smtClean="0"/>
              <a:t> (</a:t>
            </a:r>
            <a:r>
              <a:rPr lang="en-US" dirty="0" smtClean="0"/>
              <a:t>Apache Subversion</a:t>
            </a:r>
            <a:r>
              <a:rPr lang="ru-RU" dirty="0" smtClean="0"/>
              <a:t>)</a:t>
            </a:r>
            <a:r>
              <a:rPr lang="en-US" dirty="0" smtClean="0"/>
              <a:t> – 2000</a:t>
            </a:r>
          </a:p>
          <a:p>
            <a:pPr lvl="1"/>
            <a:r>
              <a:rPr lang="en-US" dirty="0" smtClean="0"/>
              <a:t>Perforce – 1995</a:t>
            </a:r>
            <a:endParaRPr lang="ru-RU" dirty="0" smtClean="0"/>
          </a:p>
          <a:p>
            <a:pPr lvl="1"/>
            <a:r>
              <a:rPr lang="en-US" dirty="0" smtClean="0"/>
              <a:t>Team Foundation Server – 2005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СКВ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3 поколение- распределенные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err="1" smtClean="0"/>
              <a:t>BitKeeper</a:t>
            </a:r>
            <a:r>
              <a:rPr lang="en-US" dirty="0" smtClean="0"/>
              <a:t> – 2000</a:t>
            </a:r>
          </a:p>
          <a:p>
            <a:pPr lvl="1"/>
            <a:r>
              <a:rPr lang="en-US" dirty="0" smtClean="0"/>
              <a:t>GNU Bazaar – 2005</a:t>
            </a:r>
          </a:p>
          <a:p>
            <a:pPr lvl="1"/>
            <a:r>
              <a:rPr lang="en-US" dirty="0" smtClean="0"/>
              <a:t>Mercurial – 2005</a:t>
            </a:r>
          </a:p>
          <a:p>
            <a:pPr lvl="1"/>
            <a:r>
              <a:rPr lang="en-US" u="sng" dirty="0" err="1" smtClean="0"/>
              <a:t>Git</a:t>
            </a:r>
            <a:r>
              <a:rPr lang="en-US" dirty="0" smtClean="0"/>
              <a:t> – 2005</a:t>
            </a:r>
          </a:p>
          <a:p>
            <a:pPr lvl="1"/>
            <a:r>
              <a:rPr lang="en-US" dirty="0" smtClean="0"/>
              <a:t>Team Foundation Server – 2013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GIT- </a:t>
            </a:r>
            <a:r>
              <a:rPr lang="ru-RU" dirty="0" smtClean="0"/>
              <a:t>система контроля версий для программной разработки</a:t>
            </a:r>
            <a:endParaRPr lang="en-US" dirty="0" smtClean="0"/>
          </a:p>
          <a:p>
            <a:r>
              <a:rPr lang="ru-RU" u="sng" dirty="0" smtClean="0"/>
              <a:t>Распределенная</a:t>
            </a:r>
            <a:endParaRPr lang="en-US" u="sng" dirty="0" smtClean="0"/>
          </a:p>
          <a:p>
            <a:r>
              <a:rPr lang="ru-RU" dirty="0" smtClean="0"/>
              <a:t>Поддержка </a:t>
            </a:r>
            <a:r>
              <a:rPr lang="ru-RU" u="sng" dirty="0" smtClean="0"/>
              <a:t>нелинейной</a:t>
            </a:r>
            <a:r>
              <a:rPr lang="ru-RU" dirty="0" smtClean="0"/>
              <a:t> разработки</a:t>
            </a:r>
            <a:endParaRPr lang="en-US" dirty="0" smtClean="0"/>
          </a:p>
          <a:p>
            <a:r>
              <a:rPr lang="ru-RU" dirty="0" smtClean="0"/>
              <a:t>Создатель- </a:t>
            </a:r>
            <a:r>
              <a:rPr lang="ru-RU" dirty="0" err="1" smtClean="0"/>
              <a:t>Линус</a:t>
            </a:r>
            <a:r>
              <a:rPr lang="ru-RU" dirty="0" smtClean="0"/>
              <a:t> </a:t>
            </a:r>
            <a:r>
              <a:rPr lang="ru-RU" dirty="0" err="1" smtClean="0"/>
              <a:t>Торвальдс</a:t>
            </a:r>
            <a:r>
              <a:rPr lang="ru-RU" dirty="0" smtClean="0"/>
              <a:t> - 2005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3200" dirty="0" smtClean="0"/>
              <a:t>Эффективен для разработки больших проектов (</a:t>
            </a:r>
            <a:r>
              <a:rPr lang="en-US" sz="3200" dirty="0" smtClean="0"/>
              <a:t>Linux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DIRECTcut\Desktop\УчЕБА\1920px-Git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2304256" cy="962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075B8DA-2F3A-41E0-A366-8B66A479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Ветвь (</a:t>
            </a:r>
            <a:r>
              <a:rPr lang="en-US" dirty="0" smtClean="0">
                <a:solidFill>
                  <a:schemeClr val="accent1"/>
                </a:solidFill>
              </a:rPr>
              <a:t>Branch</a:t>
            </a:r>
            <a:r>
              <a:rPr lang="ru-RU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ru-RU" dirty="0" smtClean="0"/>
              <a:t>История последовательных изменений в коде</a:t>
            </a:r>
            <a:endParaRPr lang="en-US" dirty="0"/>
          </a:p>
          <a:p>
            <a:pPr lvl="1"/>
            <a:r>
              <a:rPr lang="ru-RU" dirty="0" smtClean="0"/>
              <a:t>Новую ветвь можно открыть в любой момент</a:t>
            </a:r>
            <a:endParaRPr lang="en-US" dirty="0"/>
          </a:p>
          <a:p>
            <a:pPr lvl="1"/>
            <a:r>
              <a:rPr lang="ru-RU" dirty="0" smtClean="0"/>
              <a:t>Могут представлять версию продукта</a:t>
            </a:r>
            <a:endParaRPr lang="en-US" dirty="0"/>
          </a:p>
          <a:p>
            <a:pPr lvl="2"/>
            <a:r>
              <a:rPr lang="ru-RU" dirty="0" smtClean="0"/>
              <a:t>Версии</a:t>
            </a:r>
            <a:r>
              <a:rPr lang="en-US" dirty="0" smtClean="0"/>
              <a:t>1.x</a:t>
            </a:r>
            <a:r>
              <a:rPr lang="en-US" dirty="0"/>
              <a:t>, 2.x, </a:t>
            </a:r>
            <a:r>
              <a:rPr lang="en-US" dirty="0" smtClean="0"/>
              <a:t>3.x</a:t>
            </a:r>
            <a:r>
              <a:rPr lang="ru-RU" dirty="0" smtClean="0"/>
              <a:t>..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ru-RU" dirty="0" smtClean="0"/>
              <a:t>Могут представлять </a:t>
            </a:r>
            <a:r>
              <a:rPr lang="ru-RU" dirty="0" err="1" smtClean="0"/>
              <a:t>багфиксы</a:t>
            </a:r>
            <a:r>
              <a:rPr lang="en-US" dirty="0" smtClean="0"/>
              <a:t>/</a:t>
            </a:r>
            <a:r>
              <a:rPr lang="ru-RU" dirty="0" smtClean="0"/>
              <a:t>отдельные ветви разработки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D94ECE85-12FE-41B1-BF32-CBC05775CC0F}"/>
              </a:ext>
            </a:extLst>
          </p:cNvPr>
          <p:cNvSpPr txBox="1">
            <a:spLocks/>
          </p:cNvSpPr>
          <p:nvPr/>
        </p:nvSpPr>
        <p:spPr>
          <a:xfrm>
            <a:off x="4716016" y="1628800"/>
            <a:ext cx="4176464" cy="449097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Коммит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Набор изменений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Тэг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Represents a single commit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 human-friendly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Numbers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Способы создания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репозитория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Клонирование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существующего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clone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Создание локального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Коммит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9772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Specific snapshot within the development tree</a:t>
            </a:r>
          </a:p>
          <a:p>
            <a:r>
              <a:rPr lang="en-US" dirty="0" smtClean="0"/>
              <a:t>Collection of changes applied to a project’s files</a:t>
            </a:r>
          </a:p>
          <a:p>
            <a:pPr lvl="1"/>
            <a:r>
              <a:rPr lang="en-US" dirty="0" smtClean="0"/>
              <a:t>Text changes, File and Directory addition/removal, </a:t>
            </a:r>
            <a:r>
              <a:rPr lang="en-US" dirty="0" err="1" smtClean="0"/>
              <a:t>chmod</a:t>
            </a:r>
            <a:endParaRPr lang="en-US" dirty="0" smtClean="0"/>
          </a:p>
          <a:p>
            <a:r>
              <a:rPr lang="en-US" dirty="0" smtClean="0"/>
              <a:t>Metadata about the change</a:t>
            </a:r>
          </a:p>
          <a:p>
            <a:r>
              <a:rPr lang="en-US" dirty="0" smtClean="0"/>
              <a:t>Identified by a </a:t>
            </a:r>
            <a:r>
              <a:rPr lang="en-US" dirty="0" smtClean="0">
                <a:solidFill>
                  <a:schemeClr val="accent1"/>
                </a:solidFill>
              </a:rPr>
              <a:t>SHA-1 Hash</a:t>
            </a:r>
          </a:p>
          <a:p>
            <a:pPr lvl="1"/>
            <a:r>
              <a:rPr lang="en-US" dirty="0" smtClean="0"/>
              <a:t>Can be shortened to approx. 6 characters for CLI use</a:t>
            </a:r>
          </a:p>
          <a:p>
            <a:pPr lvl="2"/>
            <a:r>
              <a:rPr lang="en-US" dirty="0" smtClean="0"/>
              <a:t>(e.g., “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show 5b16a5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HEAD</a:t>
            </a:r>
            <a:r>
              <a:rPr lang="en-US" dirty="0" smtClean="0"/>
              <a:t> – most recent commit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ORIG_HEAD</a:t>
            </a:r>
            <a:r>
              <a:rPr lang="en-US" dirty="0" smtClean="0"/>
              <a:t> – after a merge, the previous </a:t>
            </a:r>
            <a:r>
              <a:rPr lang="en-US" dirty="0" smtClean="0">
                <a:solidFill>
                  <a:schemeClr val="accent1"/>
                </a:solidFill>
              </a:rPr>
              <a:t>HEAD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&lt;commit&gt;~n </a:t>
            </a:r>
            <a:r>
              <a:rPr lang="en-US" dirty="0" smtClean="0"/>
              <a:t>– the </a:t>
            </a:r>
            <a:r>
              <a:rPr lang="en-US" b="1" dirty="0" smtClean="0"/>
              <a:t>n</a:t>
            </a:r>
            <a:r>
              <a:rPr lang="en-US" dirty="0" smtClean="0"/>
              <a:t>th commit before &lt;commit&gt;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solidFill>
                  <a:schemeClr val="accent1"/>
                </a:solidFill>
              </a:rPr>
              <a:t>5b16a5~2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HEAD~5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master@{01-Jan-2018} </a:t>
            </a:r>
            <a:r>
              <a:rPr lang="en-US" dirty="0" smtClean="0"/>
              <a:t>– last commit on </a:t>
            </a:r>
            <a:r>
              <a:rPr lang="en-US" dirty="0" smtClean="0">
                <a:solidFill>
                  <a:schemeClr val="accent1"/>
                </a:solidFill>
              </a:rPr>
              <a:t>master</a:t>
            </a:r>
            <a:r>
              <a:rPr lang="en-US" dirty="0" smtClean="0"/>
              <a:t> branch before January 1, 2018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426AA185-A8E5-4BD9-B159-7AB16892D6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844824"/>
            <a:ext cx="3996619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Что значит «распределенная» система?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Клонирование </a:t>
            </a:r>
            <a:r>
              <a:rPr lang="ru-RU" dirty="0" err="1" smtClean="0"/>
              <a:t>репозитория</a:t>
            </a:r>
            <a:r>
              <a:rPr lang="ru-RU" dirty="0" smtClean="0"/>
              <a:t> создает полную копию </a:t>
            </a:r>
            <a:r>
              <a:rPr lang="ru-RU" dirty="0" err="1" smtClean="0"/>
              <a:t>репозитория</a:t>
            </a:r>
            <a:r>
              <a:rPr lang="ru-RU" dirty="0" smtClean="0"/>
              <a:t> на локальной машине</a:t>
            </a:r>
            <a:endParaRPr lang="en-US" dirty="0" smtClean="0"/>
          </a:p>
          <a:p>
            <a:pPr lvl="1"/>
            <a:r>
              <a:rPr lang="ru-RU" dirty="0" smtClean="0"/>
              <a:t>Получить </a:t>
            </a:r>
            <a:r>
              <a:rPr lang="ru-RU" dirty="0" err="1" smtClean="0"/>
              <a:t>апдейты</a:t>
            </a:r>
            <a:r>
              <a:rPr lang="ru-RU" dirty="0" smtClean="0"/>
              <a:t> из удаленного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можно при помощи команды </a:t>
            </a:r>
            <a:r>
              <a:rPr lang="en-US" dirty="0" smtClean="0">
                <a:solidFill>
                  <a:schemeClr val="accent1"/>
                </a:solidFill>
              </a:rPr>
              <a:t>fetch</a:t>
            </a:r>
            <a:endParaRPr lang="en-US" dirty="0" smtClean="0"/>
          </a:p>
          <a:p>
            <a:r>
              <a:rPr lang="ru-RU" dirty="0" smtClean="0"/>
              <a:t>Не локальный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называется </a:t>
            </a:r>
            <a:r>
              <a:rPr lang="ru-RU" dirty="0" err="1" smtClean="0"/>
              <a:t>ремоут</a:t>
            </a:r>
            <a:r>
              <a:rPr lang="ru-RU" dirty="0" smtClean="0"/>
              <a:t> (</a:t>
            </a:r>
            <a:r>
              <a:rPr lang="en-US" dirty="0" smtClean="0">
                <a:solidFill>
                  <a:schemeClr val="accent1"/>
                </a:solidFill>
              </a:rPr>
              <a:t>remote</a:t>
            </a:r>
            <a:r>
              <a:rPr lang="ru-RU" dirty="0" smtClean="0">
                <a:solidFill>
                  <a:schemeClr val="accent1"/>
                </a:solidFill>
              </a:rPr>
              <a:t>)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ru-RU" dirty="0" smtClean="0"/>
              <a:t>Когда клонируем </a:t>
            </a:r>
            <a:r>
              <a:rPr lang="ru-RU" dirty="0" err="1" smtClean="0"/>
              <a:t>репозиторий</a:t>
            </a:r>
            <a:r>
              <a:rPr lang="ru-RU" dirty="0" smtClean="0"/>
              <a:t>, </a:t>
            </a:r>
            <a:r>
              <a:rPr lang="ru-RU" dirty="0" err="1" smtClean="0"/>
              <a:t>ремоут</a:t>
            </a:r>
            <a:r>
              <a:rPr lang="ru-RU" dirty="0" smtClean="0"/>
              <a:t> с названием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smtClean="0">
                <a:solidFill>
                  <a:schemeClr val="accent1"/>
                </a:solidFill>
              </a:rPr>
              <a:t>origin</a:t>
            </a:r>
            <a:r>
              <a:rPr lang="ru-RU" dirty="0" smtClean="0">
                <a:solidFill>
                  <a:schemeClr val="accent1"/>
                </a:solidFill>
              </a:rPr>
              <a:t>»</a:t>
            </a:r>
            <a:r>
              <a:rPr lang="en-US" dirty="0" smtClean="0"/>
              <a:t> </a:t>
            </a:r>
            <a:r>
              <a:rPr lang="ru-RU" dirty="0" smtClean="0"/>
              <a:t>создается автоматически. Этот </a:t>
            </a:r>
            <a:r>
              <a:rPr lang="ru-RU" dirty="0" err="1" smtClean="0"/>
              <a:t>ремоут</a:t>
            </a:r>
            <a:r>
              <a:rPr lang="ru-RU" dirty="0" smtClean="0"/>
              <a:t> указывает на </a:t>
            </a:r>
            <a:r>
              <a:rPr lang="ru-RU" dirty="0" err="1" smtClean="0"/>
              <a:t>репозиторию</a:t>
            </a:r>
            <a:r>
              <a:rPr lang="ru-RU" dirty="0" smtClean="0"/>
              <a:t>- источник.</a:t>
            </a:r>
            <a:endParaRPr lang="en-US" dirty="0" smtClean="0"/>
          </a:p>
          <a:p>
            <a:pPr lvl="1"/>
            <a:r>
              <a:rPr lang="en-US" dirty="0" smtClean="0"/>
              <a:t>Remotes are local settings.  They do not become part of your commits.</a:t>
            </a:r>
          </a:p>
          <a:p>
            <a:pPr lvl="1"/>
            <a:r>
              <a:rPr lang="en-US" dirty="0" smtClean="0"/>
              <a:t>You may set up additional remotes.</a:t>
            </a:r>
          </a:p>
          <a:p>
            <a:pPr lvl="2"/>
            <a:r>
              <a:rPr lang="en-US" dirty="0" smtClean="0"/>
              <a:t>Use case: Development teams, where each dev has their own repository.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="" xmlns:a16="http://schemas.microsoft.com/office/drawing/2014/main" id="{B342FAC0-F7E9-4F7F-BB88-FF2B0C98EE43}"/>
              </a:ext>
            </a:extLst>
          </p:cNvPr>
          <p:cNvSpPr/>
          <p:nvPr/>
        </p:nvSpPr>
        <p:spPr>
          <a:xfrm>
            <a:off x="768096" y="1299242"/>
            <a:ext cx="7690104" cy="3547640"/>
          </a:xfrm>
          <a:prstGeom prst="cloud">
            <a:avLst/>
          </a:prstGeom>
          <a:solidFill>
            <a:schemeClr val="bg2">
              <a:alpha val="32000"/>
            </a:schemeClr>
          </a:solidFill>
          <a:ln>
            <a:solidFill>
              <a:schemeClr val="tx1">
                <a:lumMod val="65000"/>
                <a:lumOff val="35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F4BA16-1F4D-4D25-A296-58487B7E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СКВ</a:t>
            </a:r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="" xmlns:a16="http://schemas.microsoft.com/office/drawing/2014/main" id="{E8F2A62C-9862-4559-8F49-9671D2D1712F}"/>
              </a:ext>
            </a:extLst>
          </p:cNvPr>
          <p:cNvSpPr/>
          <p:nvPr/>
        </p:nvSpPr>
        <p:spPr>
          <a:xfrm>
            <a:off x="1532199" y="3154102"/>
            <a:ext cx="989636" cy="716242"/>
          </a:xfrm>
          <a:prstGeom prst="can">
            <a:avLst>
              <a:gd name="adj" fmla="val 3388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Arlene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1AE35F5-0EB3-490A-9959-3E572558E4BF}"/>
              </a:ext>
            </a:extLst>
          </p:cNvPr>
          <p:cNvSpPr/>
          <p:nvPr/>
        </p:nvSpPr>
        <p:spPr>
          <a:xfrm>
            <a:off x="3918305" y="3504185"/>
            <a:ext cx="989636" cy="716242"/>
          </a:xfrm>
          <a:prstGeom prst="can">
            <a:avLst>
              <a:gd name="adj" fmla="val 36312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Bret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3C09331D-E502-454C-83F8-86BC43B098D0}"/>
              </a:ext>
            </a:extLst>
          </p:cNvPr>
          <p:cNvSpPr/>
          <p:nvPr/>
        </p:nvSpPr>
        <p:spPr>
          <a:xfrm>
            <a:off x="6304411" y="3154102"/>
            <a:ext cx="989636" cy="716242"/>
          </a:xfrm>
          <a:prstGeom prst="can">
            <a:avLst>
              <a:gd name="adj" fmla="val 3065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Cindy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A21E83B9-810D-4820-A89E-7F0969771E16}"/>
              </a:ext>
            </a:extLst>
          </p:cNvPr>
          <p:cNvSpPr/>
          <p:nvPr/>
        </p:nvSpPr>
        <p:spPr>
          <a:xfrm>
            <a:off x="3851920" y="1700808"/>
            <a:ext cx="1157751" cy="716242"/>
          </a:xfrm>
          <a:prstGeom prst="can">
            <a:avLst>
              <a:gd name="adj" fmla="val 2984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Canonical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E4298557-0197-44AF-9D01-2A763813ED87}"/>
              </a:ext>
            </a:extLst>
          </p:cNvPr>
          <p:cNvSpPr/>
          <p:nvPr/>
        </p:nvSpPr>
        <p:spPr>
          <a:xfrm>
            <a:off x="2332299" y="5308923"/>
            <a:ext cx="989636" cy="716242"/>
          </a:xfrm>
          <a:prstGeom prst="can">
            <a:avLst>
              <a:gd name="adj" fmla="val 33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Local repo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="" xmlns:a16="http://schemas.microsoft.com/office/drawing/2014/main" id="{66C5FB0F-1EAA-42E5-88E4-5F9E43F7B491}"/>
              </a:ext>
            </a:extLst>
          </p:cNvPr>
          <p:cNvSpPr/>
          <p:nvPr/>
        </p:nvSpPr>
        <p:spPr>
          <a:xfrm rot="19923292">
            <a:off x="2551091" y="2503688"/>
            <a:ext cx="1304570" cy="549797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="" xmlns:a16="http://schemas.microsoft.com/office/drawing/2014/main" id="{C1C0F9A8-1798-479F-9368-EFCA0C6017BA}"/>
              </a:ext>
            </a:extLst>
          </p:cNvPr>
          <p:cNvSpPr/>
          <p:nvPr/>
        </p:nvSpPr>
        <p:spPr>
          <a:xfrm rot="16200000">
            <a:off x="3979851" y="2802201"/>
            <a:ext cx="841251" cy="41234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1FBE5C12-9EE5-47BA-B0A3-6B669FD29EB7}"/>
              </a:ext>
            </a:extLst>
          </p:cNvPr>
          <p:cNvSpPr/>
          <p:nvPr/>
        </p:nvSpPr>
        <p:spPr>
          <a:xfrm rot="1531085">
            <a:off x="4948008" y="2564913"/>
            <a:ext cx="1384289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CAA0D396-7F37-44CE-9A0E-CE58640DDD6A}"/>
              </a:ext>
            </a:extLst>
          </p:cNvPr>
          <p:cNvSpPr/>
          <p:nvPr/>
        </p:nvSpPr>
        <p:spPr>
          <a:xfrm rot="3599877">
            <a:off x="1602601" y="4474552"/>
            <a:ext cx="1287971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</a:t>
            </a:r>
          </a:p>
        </p:txBody>
      </p:sp>
      <p:grpSp>
        <p:nvGrpSpPr>
          <p:cNvPr id="3" name="Group 49">
            <a:extLst>
              <a:ext uri="{FF2B5EF4-FFF2-40B4-BE49-F238E27FC236}">
                <a16:creationId xmlns="" xmlns:a16="http://schemas.microsoft.com/office/drawing/2014/main" id="{323DC59D-C0D7-41E0-85DE-13C96FD8E562}"/>
              </a:ext>
            </a:extLst>
          </p:cNvPr>
          <p:cNvGrpSpPr/>
          <p:nvPr/>
        </p:nvGrpSpPr>
        <p:grpSpPr>
          <a:xfrm>
            <a:off x="2380047" y="4110825"/>
            <a:ext cx="564628" cy="1090929"/>
            <a:chOff x="3173393" y="4110824"/>
            <a:chExt cx="752836" cy="109092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C727479F-3C17-4DBC-952D-73CA13544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3393" y="4110824"/>
              <a:ext cx="596096" cy="109092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D688041-526D-49E0-B580-AE319B6AC4CE}"/>
                </a:ext>
              </a:extLst>
            </p:cNvPr>
            <p:cNvSpPr txBox="1"/>
            <p:nvPr/>
          </p:nvSpPr>
          <p:spPr>
            <a:xfrm rot="3652314">
              <a:off x="3318370" y="4372687"/>
              <a:ext cx="72327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</a:t>
              </a:r>
            </a:p>
          </p:txBody>
        </p:sp>
      </p:grpSp>
      <p:grpSp>
        <p:nvGrpSpPr>
          <p:cNvPr id="4" name="Group 50">
            <a:extLst>
              <a:ext uri="{FF2B5EF4-FFF2-40B4-BE49-F238E27FC236}">
                <a16:creationId xmlns="" xmlns:a16="http://schemas.microsoft.com/office/drawing/2014/main" id="{2A55FB63-01D0-4F22-B869-30279E628F0D}"/>
              </a:ext>
            </a:extLst>
          </p:cNvPr>
          <p:cNvGrpSpPr/>
          <p:nvPr/>
        </p:nvGrpSpPr>
        <p:grpSpPr>
          <a:xfrm>
            <a:off x="2963563" y="2541940"/>
            <a:ext cx="1177280" cy="2659813"/>
            <a:chOff x="3951417" y="2541940"/>
            <a:chExt cx="1569707" cy="265981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861881D4-3F68-4C9B-B4F1-8E8BCE2E5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417" y="2541940"/>
              <a:ext cx="1569707" cy="2659813"/>
            </a:xfrm>
            <a:prstGeom prst="straightConnector1">
              <a:avLst/>
            </a:prstGeom>
            <a:ln w="5715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72C8AE93-79D4-46D8-AC5F-F2D5E00CA37C}"/>
                </a:ext>
              </a:extLst>
            </p:cNvPr>
            <p:cNvSpPr txBox="1"/>
            <p:nvPr/>
          </p:nvSpPr>
          <p:spPr>
            <a:xfrm rot="17998714">
              <a:off x="4196151" y="3617671"/>
              <a:ext cx="65434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</a:p>
          </p:txBody>
        </p:sp>
      </p:grpSp>
      <p:grpSp>
        <p:nvGrpSpPr>
          <p:cNvPr id="16" name="Group 51">
            <a:extLst>
              <a:ext uri="{FF2B5EF4-FFF2-40B4-BE49-F238E27FC236}">
                <a16:creationId xmlns="" xmlns:a16="http://schemas.microsoft.com/office/drawing/2014/main" id="{3C757D02-CBB0-40B1-A1A7-1B4CF77789A4}"/>
              </a:ext>
            </a:extLst>
          </p:cNvPr>
          <p:cNvGrpSpPr/>
          <p:nvPr/>
        </p:nvGrpSpPr>
        <p:grpSpPr>
          <a:xfrm>
            <a:off x="3375297" y="4294460"/>
            <a:ext cx="823439" cy="1049990"/>
            <a:chOff x="4564587" y="4336073"/>
            <a:chExt cx="1097918" cy="104999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2A48E204-95B0-442B-AB9F-750369F50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587" y="4390928"/>
              <a:ext cx="1097918" cy="995135"/>
            </a:xfrm>
            <a:prstGeom prst="straightConnector1">
              <a:avLst/>
            </a:prstGeom>
            <a:ln w="5715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90152F7D-B610-43AE-B791-71E97F35AC91}"/>
                </a:ext>
              </a:extLst>
            </p:cNvPr>
            <p:cNvSpPr txBox="1"/>
            <p:nvPr/>
          </p:nvSpPr>
          <p:spPr>
            <a:xfrm rot="18748030">
              <a:off x="4738453" y="4445831"/>
              <a:ext cx="71195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bret</a:t>
              </a:r>
              <a:endParaRPr lang="en-US" dirty="0"/>
            </a:p>
          </p:txBody>
        </p:sp>
      </p:grpSp>
      <p:grpSp>
        <p:nvGrpSpPr>
          <p:cNvPr id="17" name="Group 52">
            <a:extLst>
              <a:ext uri="{FF2B5EF4-FFF2-40B4-BE49-F238E27FC236}">
                <a16:creationId xmlns="" xmlns:a16="http://schemas.microsoft.com/office/drawing/2014/main" id="{ED38F8B6-F840-49AC-BADB-16BCA1A51FB1}"/>
              </a:ext>
            </a:extLst>
          </p:cNvPr>
          <p:cNvGrpSpPr/>
          <p:nvPr/>
        </p:nvGrpSpPr>
        <p:grpSpPr>
          <a:xfrm>
            <a:off x="3537740" y="4110824"/>
            <a:ext cx="2942636" cy="1427640"/>
            <a:chOff x="4716987" y="4110824"/>
            <a:chExt cx="3923514" cy="142764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691B3582-B189-45D1-8C91-D7592E17D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987" y="4110824"/>
              <a:ext cx="3923514" cy="1427640"/>
            </a:xfrm>
            <a:prstGeom prst="straightConnector1">
              <a:avLst/>
            </a:prstGeom>
            <a:ln w="5715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0F1B339D-FBF4-493A-8A67-42C4B99A2C97}"/>
                </a:ext>
              </a:extLst>
            </p:cNvPr>
            <p:cNvSpPr txBox="1"/>
            <p:nvPr/>
          </p:nvSpPr>
          <p:spPr>
            <a:xfrm rot="20054544">
              <a:off x="6173523" y="4427124"/>
              <a:ext cx="1182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cindy</a:t>
              </a:r>
              <a:endParaRPr lang="en-US" dirty="0"/>
            </a:p>
          </p:txBody>
        </p:sp>
      </p:grpSp>
      <p:grpSp>
        <p:nvGrpSpPr>
          <p:cNvPr id="18" name="Group 48">
            <a:extLst>
              <a:ext uri="{FF2B5EF4-FFF2-40B4-BE49-F238E27FC236}">
                <a16:creationId xmlns="" xmlns:a16="http://schemas.microsoft.com/office/drawing/2014/main" id="{8198B1BC-FE9F-4709-A77C-688047D1DBE7}"/>
              </a:ext>
            </a:extLst>
          </p:cNvPr>
          <p:cNvGrpSpPr/>
          <p:nvPr/>
        </p:nvGrpSpPr>
        <p:grpSpPr>
          <a:xfrm>
            <a:off x="2109280" y="1651702"/>
            <a:ext cx="2492502" cy="3125093"/>
            <a:chOff x="2812373" y="1651702"/>
            <a:chExt cx="3323336" cy="3125093"/>
          </a:xfrm>
        </p:grpSpPr>
        <p:sp>
          <p:nvSpPr>
            <p:cNvPr id="45" name="Arc 44">
              <a:extLst>
                <a:ext uri="{FF2B5EF4-FFF2-40B4-BE49-F238E27FC236}">
                  <a16:creationId xmlns="" xmlns:a16="http://schemas.microsoft.com/office/drawing/2014/main" id="{24CCC511-741E-4305-B04F-B625753AA954}"/>
                </a:ext>
              </a:extLst>
            </p:cNvPr>
            <p:cNvSpPr/>
            <p:nvPr/>
          </p:nvSpPr>
          <p:spPr>
            <a:xfrm rot="17373952">
              <a:off x="3128710" y="1769795"/>
              <a:ext cx="2767104" cy="3246895"/>
            </a:xfrm>
            <a:prstGeom prst="arc">
              <a:avLst>
                <a:gd name="adj1" fmla="val 15896444"/>
                <a:gd name="adj2" fmla="val 0"/>
              </a:avLst>
            </a:prstGeom>
            <a:ln w="107950" cmpd="dbl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2EB949C5-50AC-4396-884E-4A7CFBBF6475}"/>
                </a:ext>
              </a:extLst>
            </p:cNvPr>
            <p:cNvSpPr txBox="1"/>
            <p:nvPr/>
          </p:nvSpPr>
          <p:spPr>
            <a:xfrm rot="19986479">
              <a:off x="2812373" y="1651702"/>
              <a:ext cx="1385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 Request</a:t>
              </a:r>
            </a:p>
          </p:txBody>
        </p:sp>
      </p:grpSp>
      <p:grpSp>
        <p:nvGrpSpPr>
          <p:cNvPr id="20" name="Group 53">
            <a:extLst>
              <a:ext uri="{FF2B5EF4-FFF2-40B4-BE49-F238E27FC236}">
                <a16:creationId xmlns="" xmlns:a16="http://schemas.microsoft.com/office/drawing/2014/main" id="{D5C7CA72-4B5E-4038-9D6C-7D17C4A367A2}"/>
              </a:ext>
            </a:extLst>
          </p:cNvPr>
          <p:cNvGrpSpPr/>
          <p:nvPr/>
        </p:nvGrpSpPr>
        <p:grpSpPr>
          <a:xfrm>
            <a:off x="5220072" y="4825032"/>
            <a:ext cx="3834452" cy="1907825"/>
            <a:chOff x="8646591" y="4825031"/>
            <a:chExt cx="3426107" cy="1907825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2636A67A-2925-440D-B6E0-A7C4149149BE}"/>
                </a:ext>
              </a:extLst>
            </p:cNvPr>
            <p:cNvSpPr/>
            <p:nvPr/>
          </p:nvSpPr>
          <p:spPr>
            <a:xfrm>
              <a:off x="8646591" y="4825031"/>
              <a:ext cx="3426107" cy="19078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="" xmlns:a16="http://schemas.microsoft.com/office/drawing/2014/main" id="{1D588EE6-18F7-4709-ADFB-1C2C34963E59}"/>
                </a:ext>
              </a:extLst>
            </p:cNvPr>
            <p:cNvSpPr/>
            <p:nvPr/>
          </p:nvSpPr>
          <p:spPr>
            <a:xfrm>
              <a:off x="10762075" y="4974053"/>
              <a:ext cx="1126137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C55A137-9CA7-454C-8964-29CC5262791D}"/>
                </a:ext>
              </a:extLst>
            </p:cNvPr>
            <p:cNvSpPr txBox="1"/>
            <p:nvPr/>
          </p:nvSpPr>
          <p:spPr>
            <a:xfrm>
              <a:off x="9926456" y="5031703"/>
              <a:ext cx="1051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0E727DA4-9ED0-49C7-99CC-529A11C70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2076" y="5655626"/>
              <a:ext cx="11261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77CCE1D-7C0D-496C-A243-44843F00CDE5}"/>
                </a:ext>
              </a:extLst>
            </p:cNvPr>
            <p:cNvSpPr txBox="1"/>
            <p:nvPr/>
          </p:nvSpPr>
          <p:spPr>
            <a:xfrm>
              <a:off x="8937852" y="5445629"/>
              <a:ext cx="248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(no push)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="" xmlns:a16="http://schemas.microsoft.com/office/drawing/2014/main" id="{5A15126C-50D0-46EC-A1CF-4699F6AE0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2076" y="6008339"/>
              <a:ext cx="11261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A5443B3-1093-482C-A239-A36E80955A5A}"/>
                </a:ext>
              </a:extLst>
            </p:cNvPr>
            <p:cNvSpPr txBox="1"/>
            <p:nvPr/>
          </p:nvSpPr>
          <p:spPr>
            <a:xfrm>
              <a:off x="8793306" y="5814961"/>
              <a:ext cx="2714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(with push)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73BC4470-6381-4DD2-93DB-72AA559CC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58555" y="6402039"/>
              <a:ext cx="1126136" cy="1"/>
            </a:xfrm>
            <a:prstGeom prst="straightConnector1">
              <a:avLst/>
            </a:prstGeom>
            <a:ln w="85725" cmpd="dbl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E5C70CF-A8A4-46C1-8C92-93F08184FCBD}"/>
                </a:ext>
              </a:extLst>
            </p:cNvPr>
            <p:cNvSpPr txBox="1"/>
            <p:nvPr/>
          </p:nvSpPr>
          <p:spPr>
            <a:xfrm>
              <a:off x="8930716" y="6217373"/>
              <a:ext cx="2402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 on GitHub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1D14070-DD7C-47D1-9FEE-EB118BA89AAA}"/>
              </a:ext>
            </a:extLst>
          </p:cNvPr>
          <p:cNvSpPr txBox="1"/>
          <p:nvPr/>
        </p:nvSpPr>
        <p:spPr>
          <a:xfrm>
            <a:off x="5981287" y="1444709"/>
            <a:ext cx="157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="" xmlns:a16="http://schemas.microsoft.com/office/drawing/2014/main" id="{2318711B-45B3-4EE5-8BCB-A02D8AB8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99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upload.wikimedia.org/wikipedia/commons/thumb/d/d8/Git_operations.svg/734px-Git_operations.svg.png">
            <a:extLst>
              <a:ext uri="{FF2B5EF4-FFF2-40B4-BE49-F238E27FC236}">
                <a16:creationId xmlns="" xmlns:a16="http://schemas.microsoft.com/office/drawing/2014/main" id="{C61106C5-236F-4E5A-92D0-0AAF121C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834" y="1052736"/>
            <a:ext cx="5335166" cy="4361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1556792"/>
            <a:ext cx="360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Осуществляем </a:t>
            </a:r>
            <a:r>
              <a:rPr lang="en-US" dirty="0" smtClean="0"/>
              <a:t>pull </a:t>
            </a:r>
            <a:r>
              <a:rPr lang="ru-RU" dirty="0" smtClean="0"/>
              <a:t>в свой локальный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 Pull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ru-RU" dirty="0" smtClean="0"/>
              <a:t>комбинация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fetch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merge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dirty="0" smtClean="0"/>
              <a:t>Пушим (</a:t>
            </a:r>
            <a:r>
              <a:rPr lang="en-US" dirty="0" smtClean="0"/>
              <a:t>push) </a:t>
            </a:r>
            <a:r>
              <a:rPr lang="ru-RU" dirty="0" smtClean="0"/>
              <a:t>ветку из локального </a:t>
            </a:r>
            <a:r>
              <a:rPr lang="ru-RU" dirty="0" err="1" smtClean="0"/>
              <a:t>репо</a:t>
            </a:r>
            <a:r>
              <a:rPr lang="ru-RU" dirty="0" smtClean="0"/>
              <a:t> в </a:t>
            </a:r>
            <a:r>
              <a:rPr lang="ru-RU" dirty="0" err="1" smtClean="0"/>
              <a:t>ремоут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Неудача приводит к </a:t>
            </a:r>
            <a:r>
              <a:rPr lang="en-US" dirty="0" smtClean="0">
                <a:solidFill>
                  <a:schemeClr val="accent1"/>
                </a:solidFill>
              </a:rPr>
              <a:t>merge conflict</a:t>
            </a:r>
            <a:r>
              <a:rPr lang="ru-RU" dirty="0" smtClean="0"/>
              <a:t>. Конфликты необходимо разрешить вручную</a:t>
            </a:r>
            <a:endParaRPr lang="en-US" sz="1900" i="1" dirty="0" smtClean="0"/>
          </a:p>
          <a:p>
            <a:pPr lvl="1"/>
            <a:endParaRPr lang="ru-RU" dirty="0" smtClean="0">
              <a:hlinkClick r:id="rId3"/>
            </a:endParaRPr>
          </a:p>
          <a:p>
            <a:pPr lvl="1"/>
            <a:endParaRPr lang="ru-RU" dirty="0" smtClean="0">
              <a:hlinkClick r:id="rId3"/>
            </a:endParaRPr>
          </a:p>
          <a:p>
            <a:pPr lvl="1"/>
            <a:r>
              <a:rPr lang="ru-RU" dirty="0" smtClean="0">
                <a:hlinkClick r:id="rId3"/>
              </a:rPr>
              <a:t>Полный список команд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7375" indent="-285750" algn="just">
              <a:defRPr/>
            </a:pPr>
            <a:r>
              <a:rPr lang="ru-RU" sz="2800" dirty="0" smtClean="0"/>
              <a:t>Требования известны и зафиксированы</a:t>
            </a:r>
            <a:endParaRPr lang="en-GB" sz="2800" dirty="0" smtClean="0"/>
          </a:p>
          <a:p>
            <a:pPr marL="587375" indent="-285750" algn="just">
              <a:defRPr/>
            </a:pPr>
            <a:r>
              <a:rPr lang="ru-RU" sz="2800" dirty="0" smtClean="0"/>
              <a:t>Изменения дороги</a:t>
            </a:r>
            <a:r>
              <a:rPr lang="en-US" sz="2800" dirty="0" smtClean="0"/>
              <a:t>/</a:t>
            </a:r>
            <a:r>
              <a:rPr lang="ru-RU" sz="2800" dirty="0" smtClean="0"/>
              <a:t>невозможны</a:t>
            </a:r>
            <a:endParaRPr lang="en-GB" sz="2800" dirty="0" smtClean="0"/>
          </a:p>
          <a:p>
            <a:pPr marL="587375" indent="-285750" algn="just">
              <a:defRPr/>
            </a:pPr>
            <a:r>
              <a:rPr lang="ru-RU" sz="2800" dirty="0" smtClean="0"/>
              <a:t>Разные ресурсы требуются на разных этапах</a:t>
            </a:r>
            <a:endParaRPr lang="en-GB" sz="2800" dirty="0" smtClean="0"/>
          </a:p>
          <a:p>
            <a:pPr marL="587375" indent="-285750" algn="just">
              <a:defRPr/>
            </a:pPr>
            <a:r>
              <a:rPr lang="ru-RU" sz="2800" dirty="0" smtClean="0"/>
              <a:t>Задержки на одном из этапов приводят к задержкам в проекте</a:t>
            </a:r>
            <a:endParaRPr lang="en-GB" sz="2800" dirty="0" smtClean="0"/>
          </a:p>
          <a:p>
            <a:pPr marL="587375" indent="-285750" algn="just">
              <a:defRPr/>
            </a:pPr>
            <a:r>
              <a:rPr lang="ru-RU" sz="2800" dirty="0" smtClean="0"/>
              <a:t>Тестирование в конце проекта</a:t>
            </a:r>
            <a:endParaRPr lang="en-GB" sz="2800" dirty="0" smtClean="0"/>
          </a:p>
          <a:p>
            <a:pPr marL="587375" indent="-285750" algn="just">
              <a:defRPr/>
            </a:pPr>
            <a:r>
              <a:rPr lang="ru-RU" sz="2800" dirty="0" smtClean="0"/>
              <a:t>Финансовая и временная стоимости не зафиксированы</a:t>
            </a:r>
          </a:p>
          <a:p>
            <a:pPr marL="587375" indent="-285750" algn="just">
              <a:defRPr/>
            </a:pPr>
            <a:r>
              <a:rPr lang="ru-RU" sz="2800" dirty="0" smtClean="0"/>
              <a:t>Окупаемость- не ранее конца проекта</a:t>
            </a:r>
            <a:endParaRPr lang="en-GB" sz="28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2F16E-855B-49CE-8FDB-D3AAF77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Типичная процедура работы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AA1F8-3636-41E0-B74F-32942F4705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Выбираем </a:t>
            </a:r>
            <a:r>
              <a:rPr lang="ru-RU" dirty="0" err="1" smtClean="0"/>
              <a:t>баг</a:t>
            </a:r>
            <a:r>
              <a:rPr lang="en-US" dirty="0" smtClean="0"/>
              <a:t>/</a:t>
            </a:r>
            <a:r>
              <a:rPr lang="ru-RU" dirty="0" err="1" smtClean="0"/>
              <a:t>фичу</a:t>
            </a:r>
            <a:r>
              <a:rPr lang="ru-RU" dirty="0" smtClean="0"/>
              <a:t>, над которой будем работать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Совершаем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checkout</a:t>
            </a:r>
            <a:r>
              <a:rPr lang="en-US" dirty="0" smtClean="0"/>
              <a:t> </a:t>
            </a:r>
            <a:r>
              <a:rPr lang="ru-RU" dirty="0" smtClean="0"/>
              <a:t>ветки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Pull</a:t>
            </a:r>
            <a:r>
              <a:rPr lang="ru-RU" dirty="0" smtClean="0"/>
              <a:t> им</a:t>
            </a:r>
            <a:r>
              <a:rPr lang="en-US" dirty="0" smtClean="0"/>
              <a:t> </a:t>
            </a:r>
            <a:r>
              <a:rPr lang="ru-RU" dirty="0" smtClean="0"/>
              <a:t>последние изменения из удаленной </a:t>
            </a:r>
            <a:r>
              <a:rPr lang="ru-RU" dirty="0" err="1" smtClean="0"/>
              <a:t>репозиторий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Создаем ветку (</a:t>
            </a:r>
            <a:r>
              <a:rPr lang="en-US" dirty="0" smtClean="0">
                <a:solidFill>
                  <a:schemeClr val="accent1"/>
                </a:solidFill>
              </a:rPr>
              <a:t>branch</a:t>
            </a:r>
            <a:r>
              <a:rPr lang="ru-RU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</a:t>
            </a:r>
            <a:r>
              <a:rPr lang="ru-RU" dirty="0" smtClean="0"/>
              <a:t>для работы.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Изменяем файлы и </a:t>
            </a:r>
            <a:r>
              <a:rPr lang="en-US" dirty="0" smtClean="0">
                <a:solidFill>
                  <a:schemeClr val="accent1"/>
                </a:solidFill>
              </a:rPr>
              <a:t>commit</a:t>
            </a:r>
            <a:r>
              <a:rPr lang="ru-RU" dirty="0" smtClean="0"/>
              <a:t>им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Push</a:t>
            </a:r>
            <a:r>
              <a:rPr lang="ru-RU" dirty="0" smtClean="0"/>
              <a:t>им изменения в свой </a:t>
            </a:r>
            <a:r>
              <a:rPr lang="ru-RU" dirty="0" err="1" smtClean="0"/>
              <a:t>ремоут</a:t>
            </a:r>
            <a:r>
              <a:rPr lang="ru-RU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Создаем </a:t>
            </a:r>
            <a:r>
              <a:rPr lang="en-US" dirty="0" smtClean="0">
                <a:solidFill>
                  <a:schemeClr val="accent1"/>
                </a:solidFill>
              </a:rPr>
              <a:t>pull </a:t>
            </a:r>
            <a:r>
              <a:rPr lang="en-US" dirty="0">
                <a:solidFill>
                  <a:schemeClr val="accent1"/>
                </a:solidFill>
              </a:rPr>
              <a:t>request </a:t>
            </a:r>
            <a:r>
              <a:rPr lang="ru-RU" dirty="0" smtClean="0"/>
              <a:t>в главный </a:t>
            </a:r>
            <a:r>
              <a:rPr lang="ru-RU" dirty="0" err="1" smtClean="0"/>
              <a:t>репозиторий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6040BB-7DFF-468A-98A3-0942233F21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pull </a:t>
            </a:r>
            <a:r>
              <a:rPr lang="en-US" dirty="0" smtClean="0">
                <a:solidFill>
                  <a:schemeClr val="accent1"/>
                </a:solidFill>
              </a:rPr>
              <a:t>request</a:t>
            </a:r>
            <a:r>
              <a:rPr lang="ru-RU" dirty="0" smtClean="0"/>
              <a:t>е происходит </a:t>
            </a:r>
            <a:r>
              <a:rPr lang="en-US" dirty="0" smtClean="0"/>
              <a:t>review</a:t>
            </a:r>
            <a:r>
              <a:rPr lang="ru-RU" dirty="0" smtClean="0"/>
              <a:t>, добавляются комментарии и предложения других разработчиков.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160547-323F-4E74-874D-A77D3F12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CDFD1E-EFF9-43C0-B3AD-248C6708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2018, Corey Pennycuff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39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Итеративный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Waterfall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 fontScale="47500" lnSpcReduction="20000"/>
          </a:bodyPr>
          <a:lstStyle/>
          <a:p>
            <a:pPr marL="587375" indent="-285750" algn="just">
              <a:defRPr/>
            </a:pPr>
            <a:r>
              <a:rPr lang="ru-RU" sz="4000" dirty="0" smtClean="0"/>
              <a:t>Большой проект разбивается на фазы</a:t>
            </a:r>
            <a:endParaRPr lang="en-GB" sz="4000" dirty="0" smtClean="0"/>
          </a:p>
          <a:p>
            <a:pPr marL="587375" indent="-285750" algn="just">
              <a:defRPr/>
            </a:pPr>
            <a:r>
              <a:rPr lang="ru-RU" sz="4000" dirty="0" smtClean="0"/>
              <a:t>Некоторые требования зафиксированы</a:t>
            </a:r>
            <a:endParaRPr lang="en-GB" sz="4000" dirty="0" smtClean="0"/>
          </a:p>
          <a:p>
            <a:pPr marL="587375" indent="-285750" algn="just">
              <a:defRPr/>
            </a:pPr>
            <a:r>
              <a:rPr lang="ru-RU" sz="4000" dirty="0" smtClean="0"/>
              <a:t>Изменения возможны на поздних стадиях</a:t>
            </a:r>
            <a:endParaRPr lang="en-GB" sz="4000" dirty="0" smtClean="0"/>
          </a:p>
          <a:p>
            <a:pPr marL="587375" indent="-285750" algn="just">
              <a:defRPr/>
            </a:pPr>
            <a:r>
              <a:rPr lang="ru-RU" sz="4000" dirty="0" smtClean="0"/>
              <a:t>Использование ресурсов неэффективно во время проекта</a:t>
            </a:r>
            <a:endParaRPr lang="en-GB" sz="4000" dirty="0" smtClean="0"/>
          </a:p>
          <a:p>
            <a:pPr marL="587375" indent="-285750" algn="just">
              <a:defRPr/>
            </a:pPr>
            <a:r>
              <a:rPr lang="ru-RU" sz="4000" dirty="0" smtClean="0"/>
              <a:t>Задержки на одном из этапов приводят к задержкам в проекте</a:t>
            </a:r>
            <a:endParaRPr lang="en-GB" sz="4000" dirty="0" smtClean="0"/>
          </a:p>
          <a:p>
            <a:pPr marL="587375" indent="-285750" algn="just">
              <a:defRPr/>
            </a:pPr>
            <a:r>
              <a:rPr lang="ru-RU" sz="4000" dirty="0" smtClean="0"/>
              <a:t>Финансовая и временная стоимости не зафиксированы</a:t>
            </a:r>
            <a:endParaRPr lang="en-GB" sz="4000" dirty="0" smtClean="0"/>
          </a:p>
          <a:p>
            <a:pPr marL="587375" indent="-285750" algn="just">
              <a:defRPr/>
            </a:pPr>
            <a:r>
              <a:rPr lang="ru-RU" sz="4000" dirty="0" smtClean="0"/>
              <a:t>Окупаемость начинается не раньше окончания 1 фазы</a:t>
            </a:r>
            <a:endParaRPr lang="en-GB" sz="4000" dirty="0" smtClean="0"/>
          </a:p>
          <a:p>
            <a:endParaRPr lang="ru-RU" dirty="0"/>
          </a:p>
        </p:txBody>
      </p:sp>
      <p:grpSp>
        <p:nvGrpSpPr>
          <p:cNvPr id="16" name="Group 2"/>
          <p:cNvGrpSpPr/>
          <p:nvPr/>
        </p:nvGrpSpPr>
        <p:grpSpPr>
          <a:xfrm>
            <a:off x="467544" y="4797152"/>
            <a:ext cx="4320480" cy="1656184"/>
            <a:chOff x="1844701" y="2102659"/>
            <a:chExt cx="4932455" cy="1377444"/>
          </a:xfrm>
        </p:grpSpPr>
        <p:sp>
          <p:nvSpPr>
            <p:cNvPr id="17" name="TextBox 16"/>
            <p:cNvSpPr txBox="1"/>
            <p:nvPr/>
          </p:nvSpPr>
          <p:spPr>
            <a:xfrm>
              <a:off x="1844701" y="2102659"/>
              <a:ext cx="1633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Планирование</a:t>
              </a:r>
              <a:endParaRPr lang="en-GB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05831" y="2360494"/>
              <a:ext cx="1292085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Разработка</a:t>
              </a:r>
              <a:endParaRPr lang="en-GB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8705" y="2606715"/>
              <a:ext cx="801758" cy="369332"/>
            </a:xfrm>
            <a:prstGeom prst="rect">
              <a:avLst/>
            </a:prstGeom>
            <a:solidFill>
              <a:srgbClr val="C2F89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err="1" smtClean="0"/>
                <a:t>Ревью</a:t>
              </a:r>
              <a:endParaRPr lang="en-GB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3126" y="2851103"/>
              <a:ext cx="1532920" cy="369332"/>
            </a:xfrm>
            <a:prstGeom prst="rect">
              <a:avLst/>
            </a:prstGeom>
            <a:solidFill>
              <a:srgbClr val="36F927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Тестирование</a:t>
              </a:r>
              <a:endParaRPr lang="en-GB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3536" y="3110771"/>
              <a:ext cx="104362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Отгрузка</a:t>
              </a:r>
              <a:endParaRPr lang="en-GB" dirty="0" smtClean="0"/>
            </a:p>
          </p:txBody>
        </p:sp>
      </p:grpSp>
      <p:grpSp>
        <p:nvGrpSpPr>
          <p:cNvPr id="22" name="Group 2"/>
          <p:cNvGrpSpPr/>
          <p:nvPr/>
        </p:nvGrpSpPr>
        <p:grpSpPr>
          <a:xfrm>
            <a:off x="4283968" y="4725144"/>
            <a:ext cx="4320480" cy="1656184"/>
            <a:chOff x="1844701" y="2102659"/>
            <a:chExt cx="4932455" cy="1377444"/>
          </a:xfrm>
        </p:grpSpPr>
        <p:sp>
          <p:nvSpPr>
            <p:cNvPr id="23" name="TextBox 22"/>
            <p:cNvSpPr txBox="1"/>
            <p:nvPr/>
          </p:nvSpPr>
          <p:spPr>
            <a:xfrm>
              <a:off x="1844701" y="2102659"/>
              <a:ext cx="1633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Планирование</a:t>
              </a:r>
              <a:endParaRPr lang="en-GB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5831" y="2360494"/>
              <a:ext cx="1292085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Разработка</a:t>
              </a:r>
              <a:endParaRPr lang="en-GB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58705" y="2606715"/>
              <a:ext cx="801758" cy="369332"/>
            </a:xfrm>
            <a:prstGeom prst="rect">
              <a:avLst/>
            </a:prstGeom>
            <a:solidFill>
              <a:srgbClr val="C2F89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err="1" smtClean="0"/>
                <a:t>Ревью</a:t>
              </a:r>
              <a:endParaRPr lang="en-GB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3126" y="2851103"/>
              <a:ext cx="1532920" cy="369332"/>
            </a:xfrm>
            <a:prstGeom prst="rect">
              <a:avLst/>
            </a:prstGeom>
            <a:solidFill>
              <a:srgbClr val="36F927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Тестирование</a:t>
              </a:r>
              <a:endParaRPr lang="en-GB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3536" y="3110771"/>
              <a:ext cx="104362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Отгрузка</a:t>
              </a:r>
              <a:endParaRPr lang="en-GB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Waterfall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Waterfall  </a:t>
            </a:r>
            <a:r>
              <a:rPr lang="ru-RU" sz="2400" dirty="0" smtClean="0"/>
              <a:t>модель</a:t>
            </a:r>
            <a:r>
              <a:rPr lang="en-US" sz="2400" dirty="0" smtClean="0"/>
              <a:t>– </a:t>
            </a:r>
            <a:endParaRPr lang="ru-RU" sz="2400" dirty="0" smtClean="0"/>
          </a:p>
          <a:p>
            <a:pPr lvl="1"/>
            <a:r>
              <a:rPr lang="ru-RU" sz="2000" dirty="0" smtClean="0"/>
              <a:t>появилась в</a:t>
            </a:r>
            <a:r>
              <a:rPr lang="en-US" sz="2000" dirty="0" smtClean="0"/>
              <a:t> 1970 </a:t>
            </a:r>
            <a:endParaRPr lang="ru-RU" sz="2000" dirty="0" smtClean="0"/>
          </a:p>
          <a:p>
            <a:pPr lvl="1"/>
            <a:r>
              <a:rPr lang="ru-RU" sz="2000" dirty="0" smtClean="0"/>
              <a:t>Жесткая</a:t>
            </a:r>
          </a:p>
          <a:p>
            <a:r>
              <a:rPr lang="ru-RU" sz="2400" dirty="0" smtClean="0"/>
              <a:t>Проблемы с уточнением требований</a:t>
            </a:r>
          </a:p>
          <a:p>
            <a:r>
              <a:rPr lang="ru-RU" sz="2400" dirty="0" smtClean="0"/>
              <a:t>Проблемы с имплементацией</a:t>
            </a:r>
          </a:p>
          <a:p>
            <a:r>
              <a:rPr lang="ru-RU" sz="2400" dirty="0" smtClean="0"/>
              <a:t>Проблемы с релизами</a:t>
            </a:r>
          </a:p>
          <a:p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ru-RU" dirty="0"/>
          </a:p>
        </p:txBody>
      </p:sp>
      <p:grpSp>
        <p:nvGrpSpPr>
          <p:cNvPr id="4" name="Group 25"/>
          <p:cNvGrpSpPr>
            <a:grpSpLocks noGrp="1"/>
          </p:cNvGrpSpPr>
          <p:nvPr>
            <p:ph idx="1"/>
          </p:nvPr>
        </p:nvGrpSpPr>
        <p:grpSpPr>
          <a:xfrm>
            <a:off x="467544" y="3573016"/>
            <a:ext cx="8100402" cy="1881495"/>
            <a:chOff x="1995765" y="4132330"/>
            <a:chExt cx="3910511" cy="588814"/>
          </a:xfrm>
        </p:grpSpPr>
        <p:sp>
          <p:nvSpPr>
            <p:cNvPr id="5" name="TextBox 4"/>
            <p:cNvSpPr txBox="1"/>
            <p:nvPr/>
          </p:nvSpPr>
          <p:spPr>
            <a:xfrm>
              <a:off x="1995765" y="4132330"/>
              <a:ext cx="799531" cy="11558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Планирование</a:t>
              </a:r>
              <a:endParaRPr lang="en-GB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95765" y="4290074"/>
              <a:ext cx="799531" cy="1155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Разработка</a:t>
              </a:r>
              <a:endParaRPr lang="en-GB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95765" y="4447818"/>
              <a:ext cx="799531" cy="115582"/>
            </a:xfrm>
            <a:prstGeom prst="rect">
              <a:avLst/>
            </a:prstGeom>
            <a:solidFill>
              <a:srgbClr val="C2F89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/>
                <a:t>Ревью</a:t>
              </a:r>
              <a:endParaRPr lang="en-GB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5765" y="4605562"/>
              <a:ext cx="799531" cy="115582"/>
            </a:xfrm>
            <a:prstGeom prst="rect">
              <a:avLst/>
            </a:prstGeom>
            <a:solidFill>
              <a:srgbClr val="36F927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Тестирование</a:t>
              </a:r>
              <a:endParaRPr lang="en-GB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02464" y="4154864"/>
              <a:ext cx="503812" cy="54901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Отгрузка</a:t>
              </a:r>
            </a:p>
            <a:p>
              <a:pPr algn="ctr"/>
              <a:endParaRPr lang="ru-RU" dirty="0" smtClean="0"/>
            </a:p>
            <a:p>
              <a:pPr algn="ctr"/>
              <a:endParaRPr lang="ru-RU" dirty="0" smtClean="0"/>
            </a:p>
            <a:p>
              <a:pPr algn="ctr"/>
              <a:endParaRPr lang="ru-RU" dirty="0" smtClean="0"/>
            </a:p>
            <a:p>
              <a:pPr algn="ctr"/>
              <a:endParaRPr lang="ru-RU" dirty="0" smtClean="0"/>
            </a:p>
            <a:p>
              <a:pPr algn="ctr"/>
              <a:endParaRPr lang="en-GB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02933" y="4154864"/>
              <a:ext cx="740025" cy="549016"/>
            </a:xfrm>
            <a:prstGeom prst="rect">
              <a:avLst/>
            </a:prstGeom>
            <a:solidFill>
              <a:srgbClr val="36F927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Тестирование</a:t>
              </a:r>
            </a:p>
            <a:p>
              <a:pPr algn="ctr"/>
              <a:endParaRPr lang="ru-RU" dirty="0" smtClean="0"/>
            </a:p>
            <a:p>
              <a:pPr algn="ctr"/>
              <a:endParaRPr lang="ru-RU" dirty="0" smtClean="0"/>
            </a:p>
            <a:p>
              <a:pPr algn="ctr"/>
              <a:endParaRPr lang="ru-RU" dirty="0" smtClean="0"/>
            </a:p>
            <a:p>
              <a:pPr algn="ctr"/>
              <a:endParaRPr lang="ru-RU" dirty="0" smtClean="0"/>
            </a:p>
            <a:p>
              <a:pPr algn="ctr"/>
              <a:endParaRPr lang="ru-RU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267744" y="3573016"/>
            <a:ext cx="165618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Планирование</a:t>
            </a:r>
            <a:endParaRPr lang="en-GB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4077069"/>
            <a:ext cx="1656184" cy="369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Разработка</a:t>
            </a:r>
            <a:endParaRPr lang="en-GB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67744" y="4581125"/>
            <a:ext cx="1656184" cy="369330"/>
          </a:xfrm>
          <a:prstGeom prst="rect">
            <a:avLst/>
          </a:prstGeom>
          <a:solidFill>
            <a:srgbClr val="C2F89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Ревью</a:t>
            </a:r>
            <a:endParaRPr lang="en-GB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267744" y="5085181"/>
            <a:ext cx="1656184" cy="369330"/>
          </a:xfrm>
          <a:prstGeom prst="rect">
            <a:avLst/>
          </a:prstGeom>
          <a:solidFill>
            <a:srgbClr val="36F92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Тестирование</a:t>
            </a:r>
            <a:endParaRPr lang="en-GB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67944" y="3573016"/>
            <a:ext cx="165618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Планирование</a:t>
            </a:r>
            <a:endParaRPr lang="en-GB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067944" y="4077069"/>
            <a:ext cx="1656184" cy="369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Разработка</a:t>
            </a:r>
            <a:endParaRPr lang="en-GB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4581125"/>
            <a:ext cx="1656184" cy="369330"/>
          </a:xfrm>
          <a:prstGeom prst="rect">
            <a:avLst/>
          </a:prstGeom>
          <a:solidFill>
            <a:srgbClr val="C2F89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Ревью</a:t>
            </a:r>
            <a:endParaRPr lang="en-GB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067944" y="5085181"/>
            <a:ext cx="1656184" cy="369330"/>
          </a:xfrm>
          <a:prstGeom prst="rect">
            <a:avLst/>
          </a:prstGeom>
          <a:solidFill>
            <a:srgbClr val="36F92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Тестирование</a:t>
            </a:r>
            <a:endParaRPr lang="en-GB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467544" y="1700808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Подход к разработке ПО. От англ. </a:t>
            </a:r>
            <a:r>
              <a:rPr lang="en-US" b="1" dirty="0" smtClean="0"/>
              <a:t>Agile</a:t>
            </a:r>
            <a:r>
              <a:rPr lang="en-US" dirty="0" smtClean="0"/>
              <a:t>- </a:t>
            </a:r>
            <a:r>
              <a:rPr lang="ru-RU" dirty="0" smtClean="0"/>
              <a:t>«ловкий»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Autofit/>
          </a:bodyPr>
          <a:lstStyle/>
          <a:p>
            <a:pPr marL="587375" indent="-285750" algn="just">
              <a:defRPr/>
            </a:pPr>
            <a:r>
              <a:rPr lang="ru-RU" sz="2400" dirty="0" smtClean="0"/>
              <a:t>Требования не зафиксированы сразу</a:t>
            </a:r>
            <a:endParaRPr lang="en-GB" sz="2400" dirty="0" smtClean="0"/>
          </a:p>
          <a:p>
            <a:pPr marL="587375" indent="-285750" algn="just">
              <a:defRPr/>
            </a:pPr>
            <a:r>
              <a:rPr lang="ru-RU" sz="2400" dirty="0" smtClean="0"/>
              <a:t>Разработка ведется методом </a:t>
            </a:r>
            <a:r>
              <a:rPr lang="en-US" sz="2400" u="sng" dirty="0" smtClean="0"/>
              <a:t>time boxing</a:t>
            </a:r>
            <a:endParaRPr lang="en-GB" sz="2400" u="sng" dirty="0" smtClean="0"/>
          </a:p>
          <a:p>
            <a:pPr marL="587375" indent="-285750" algn="just">
              <a:defRPr/>
            </a:pPr>
            <a:r>
              <a:rPr lang="ru-RU" sz="2400" dirty="0" smtClean="0"/>
              <a:t>Фокус- отгрузка набора независимых частей продукта</a:t>
            </a:r>
            <a:endParaRPr lang="en-GB" sz="2400" dirty="0" smtClean="0"/>
          </a:p>
          <a:p>
            <a:pPr marL="587375" indent="-285750" algn="just">
              <a:defRPr/>
            </a:pPr>
            <a:r>
              <a:rPr lang="ru-RU" sz="2400" dirty="0" smtClean="0"/>
              <a:t>Изменения могут быть сделаны на позднем этапе</a:t>
            </a:r>
            <a:endParaRPr lang="en-GB" sz="2400" dirty="0" smtClean="0"/>
          </a:p>
          <a:p>
            <a:pPr marL="587375" indent="-285750" algn="just">
              <a:defRPr/>
            </a:pPr>
            <a:r>
              <a:rPr lang="ru-RU" sz="2400" dirty="0" smtClean="0"/>
              <a:t>Ресурсы используются более эффективно</a:t>
            </a:r>
            <a:endParaRPr lang="en-GB" sz="2400" dirty="0" smtClean="0"/>
          </a:p>
          <a:p>
            <a:pPr marL="587375" indent="-285750" algn="just">
              <a:defRPr/>
            </a:pPr>
            <a:r>
              <a:rPr lang="ru-RU" sz="2400" dirty="0" smtClean="0"/>
              <a:t>«Косяки» лучше видно</a:t>
            </a:r>
            <a:endParaRPr lang="en-GB" sz="2400" dirty="0" smtClean="0"/>
          </a:p>
          <a:p>
            <a:pPr marL="587375" indent="-285750" algn="just">
              <a:defRPr/>
            </a:pPr>
            <a:r>
              <a:rPr lang="ru-RU" sz="2400" dirty="0" smtClean="0"/>
              <a:t>Задержки в отдельных частях не замедляют проект</a:t>
            </a:r>
            <a:endParaRPr lang="en-GB" sz="2400" dirty="0" smtClean="0"/>
          </a:p>
          <a:p>
            <a:pPr marL="587375" indent="-285750" algn="just">
              <a:defRPr/>
            </a:pPr>
            <a:r>
              <a:rPr lang="ru-RU" sz="2400" dirty="0" smtClean="0"/>
              <a:t>Время окончания проекта возможно зафиксировать</a:t>
            </a:r>
            <a:endParaRPr lang="en-GB" sz="2400" dirty="0" smtClean="0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Agile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</a:t>
            </a:r>
            <a:r>
              <a:rPr lang="en-US" dirty="0" smtClean="0"/>
              <a:t>Agile</a:t>
            </a:r>
            <a:r>
              <a:rPr lang="ru-RU" dirty="0" smtClean="0"/>
              <a:t> </a:t>
            </a:r>
            <a:r>
              <a:rPr lang="en-US" dirty="0" smtClean="0"/>
              <a:t>(Scrum)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Scrum- </a:t>
            </a:r>
            <a:r>
              <a:rPr lang="ru-RU" dirty="0" smtClean="0"/>
              <a:t>мастер</a:t>
            </a:r>
            <a:r>
              <a:rPr lang="en-US" dirty="0" smtClean="0"/>
              <a:t> </a:t>
            </a:r>
          </a:p>
          <a:p>
            <a:r>
              <a:rPr lang="ru-RU" dirty="0" smtClean="0"/>
              <a:t>Владелец проекта</a:t>
            </a:r>
            <a:endParaRPr lang="en-US" dirty="0" smtClean="0"/>
          </a:p>
          <a:p>
            <a:r>
              <a:rPr lang="ru-RU" dirty="0" smtClean="0"/>
              <a:t>Команда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smtClean="0"/>
              <a:t>Agile 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7375" indent="-285750" algn="just">
              <a:defRPr/>
            </a:pPr>
            <a:r>
              <a:rPr lang="ru-RU" dirty="0" smtClean="0"/>
              <a:t>«Покер» планирования</a:t>
            </a:r>
            <a:endParaRPr lang="en-GB" dirty="0" smtClean="0"/>
          </a:p>
          <a:p>
            <a:pPr marL="587375" indent="-285750" algn="just">
              <a:defRPr/>
            </a:pPr>
            <a:r>
              <a:rPr lang="en-GB" dirty="0" smtClean="0"/>
              <a:t>Sprint </a:t>
            </a:r>
            <a:r>
              <a:rPr lang="ru-RU" dirty="0" smtClean="0"/>
              <a:t>и</a:t>
            </a:r>
            <a:r>
              <a:rPr lang="en-GB" dirty="0" smtClean="0"/>
              <a:t> </a:t>
            </a:r>
            <a:r>
              <a:rPr lang="en-GB" dirty="0" err="1" smtClean="0"/>
              <a:t>burndown</a:t>
            </a:r>
            <a:r>
              <a:rPr lang="en-GB" dirty="0" smtClean="0"/>
              <a:t> </a:t>
            </a:r>
            <a:r>
              <a:rPr lang="ru-RU" dirty="0" smtClean="0"/>
              <a:t>график</a:t>
            </a:r>
            <a:endParaRPr lang="en-GB" dirty="0" smtClean="0"/>
          </a:p>
          <a:p>
            <a:pPr marL="587375" indent="-285750" algn="just">
              <a:defRPr/>
            </a:pPr>
            <a:r>
              <a:rPr lang="en-GB" dirty="0" smtClean="0"/>
              <a:t>Scrum/ </a:t>
            </a:r>
            <a:r>
              <a:rPr lang="en-GB" dirty="0" err="1" smtClean="0"/>
              <a:t>Kanban</a:t>
            </a:r>
            <a:r>
              <a:rPr lang="en-GB" dirty="0" smtClean="0"/>
              <a:t> </a:t>
            </a:r>
            <a:r>
              <a:rPr lang="ru-RU" dirty="0" smtClean="0"/>
              <a:t>доска</a:t>
            </a:r>
            <a:endParaRPr lang="en-GB" dirty="0" smtClean="0"/>
          </a:p>
          <a:p>
            <a:pPr marL="587375" indent="-285750" algn="just">
              <a:defRPr/>
            </a:pPr>
            <a:r>
              <a:rPr lang="en-GB" dirty="0" smtClean="0"/>
              <a:t>Build/ release management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1092</Words>
  <Application>Microsoft Office PowerPoint</Application>
  <PresentationFormat>Экран (4:3)</PresentationFormat>
  <Paragraphs>266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Методологии разработки ПО</vt:lpstr>
      <vt:lpstr>Модель Waterfall (каскадная)</vt:lpstr>
      <vt:lpstr>Waterfall</vt:lpstr>
      <vt:lpstr>“Итеративный” Waterfall</vt:lpstr>
      <vt:lpstr>Проблемы Waterfall</vt:lpstr>
      <vt:lpstr>Agile</vt:lpstr>
      <vt:lpstr>Agile</vt:lpstr>
      <vt:lpstr>Роли Agile (Scrum)</vt:lpstr>
      <vt:lpstr>Инструменты Agile разработки</vt:lpstr>
      <vt:lpstr>Burndown- график в agile</vt:lpstr>
      <vt:lpstr>Слайд 11</vt:lpstr>
      <vt:lpstr>Слайд 12</vt:lpstr>
      <vt:lpstr>Постоянный «продолжительный» Agile</vt:lpstr>
      <vt:lpstr>Понятие «Железного треугольника»</vt:lpstr>
      <vt:lpstr>Слайд 15</vt:lpstr>
      <vt:lpstr>Scrum vs Kanban</vt:lpstr>
      <vt:lpstr>Kanban</vt:lpstr>
      <vt:lpstr>Scrum</vt:lpstr>
      <vt:lpstr>GIT</vt:lpstr>
      <vt:lpstr>Слайд 20</vt:lpstr>
      <vt:lpstr>СКВ показывают:</vt:lpstr>
      <vt:lpstr>История СКВ</vt:lpstr>
      <vt:lpstr>История СКВ</vt:lpstr>
      <vt:lpstr>Слайд 24</vt:lpstr>
      <vt:lpstr>Терминология</vt:lpstr>
      <vt:lpstr>Коммит</vt:lpstr>
      <vt:lpstr>Слайд 27</vt:lpstr>
      <vt:lpstr>Распределенная СКВ</vt:lpstr>
      <vt:lpstr>Слайд 29</vt:lpstr>
      <vt:lpstr>Типичная процедура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DIRECTcut</dc:creator>
  <cp:lastModifiedBy>DIRECTcut</cp:lastModifiedBy>
  <cp:revision>90</cp:revision>
  <dcterms:created xsi:type="dcterms:W3CDTF">2020-09-27T12:33:49Z</dcterms:created>
  <dcterms:modified xsi:type="dcterms:W3CDTF">2020-10-02T15:37:10Z</dcterms:modified>
</cp:coreProperties>
</file>