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9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24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0E04-EC62-E442-A367-4F3DE72E0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3950A-92F7-BE4E-B0D9-9660B544C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8DEF3-0DE3-1C4F-BA56-8BDB0F4F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6FCF-B14D-DD4B-8138-7183688F1129}" type="datetimeFigureOut">
              <a:rPr lang="en-AU" smtClean="0"/>
              <a:t>7/5/22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8DF5E-044A-5249-A3E2-D6B23CF7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34317-49DA-DC4B-B833-C868725D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C97-5A99-0345-B67F-EFEE3CB49C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38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9B70-2AB4-5E44-A399-10B47E4C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CF6C6-45BB-FF48-AF4E-FD834E926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59CFE-784F-5641-AD75-3F62275F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6FCF-B14D-DD4B-8138-7183688F1129}" type="datetimeFigureOut">
              <a:rPr lang="en-AU" smtClean="0"/>
              <a:t>7/5/22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C122C-E4C8-2B4C-9876-C4BC5EC6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B5142-F3BB-0A49-ADC7-8A94D130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C97-5A99-0345-B67F-EFEE3CB49C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43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6ABA2-CE8E-A947-BBCF-768640E2D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7E7BE-451F-714D-85FA-E26ABB7DD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94232-99C7-8A40-9D64-1CD9AFDF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6FCF-B14D-DD4B-8138-7183688F1129}" type="datetimeFigureOut">
              <a:rPr lang="en-AU" smtClean="0"/>
              <a:t>7/5/22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1F749-29E8-094C-9789-BBDD5867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1986A-5B4C-D548-A608-2D8AF530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C97-5A99-0345-B67F-EFEE3CB49C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F580-D950-154E-8976-0D26B8B9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8BD1-BDAC-204C-B809-47383CED2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DCB91-FB17-B248-B947-16E787B22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6FCF-B14D-DD4B-8138-7183688F1129}" type="datetimeFigureOut">
              <a:rPr lang="en-AU" smtClean="0"/>
              <a:t>7/5/22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77A7B-6F14-2945-A912-8A0A05AB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71B9-6D2E-634E-B35E-3035FDDE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C97-5A99-0345-B67F-EFEE3CB49C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07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DC71-C6D9-C842-BBFC-6C3F53FD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34C2-AB1F-6C4C-AF54-8D8FFCC8D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54F4-A4BB-0041-9552-4D40A809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6FCF-B14D-DD4B-8138-7183688F1129}" type="datetimeFigureOut">
              <a:rPr lang="en-AU" smtClean="0"/>
              <a:t>7/5/22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8C85D-C115-D54A-93E3-00967D9E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B6C38-8533-3945-8398-51994F75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C97-5A99-0345-B67F-EFEE3CB49C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87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A9EA-FE67-8342-8890-4FF29959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D8652-198C-5F4A-862D-95C2A7060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B391F-63D0-5546-ACAB-08BB3D255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9DDBA-8258-FC47-B796-7A2D2736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6FCF-B14D-DD4B-8138-7183688F1129}" type="datetimeFigureOut">
              <a:rPr lang="en-AU" smtClean="0"/>
              <a:t>7/5/22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3A2C6-F046-654F-A918-7161FCEA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4EA74-163F-3B42-85C8-332331F4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C97-5A99-0345-B67F-EFEE3CB49C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881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0858-6590-6D44-95F0-F774FEFB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6CCED-CDF7-2C42-9F9E-A451AE507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8A96D-37E0-3641-B693-35D1FD5E6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D4907-808C-AB46-81FA-89D2EB6B0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1A445-FF79-E246-B889-D42C4AFCB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68F6B-6188-794E-91B5-47BBF14E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6FCF-B14D-DD4B-8138-7183688F1129}" type="datetimeFigureOut">
              <a:rPr lang="en-AU" smtClean="0"/>
              <a:t>7/5/22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B3250-9FF2-CB4E-9ED6-29C81035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4D938-E7C8-D044-9507-5CC457EA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C97-5A99-0345-B67F-EFEE3CB49C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08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A011-7638-F941-BFC7-9065E7F8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25FE6-1A7C-0C42-98CA-A9C1C2F8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6FCF-B14D-DD4B-8138-7183688F1129}" type="datetimeFigureOut">
              <a:rPr lang="en-AU" smtClean="0"/>
              <a:t>7/5/22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F9956-BFC7-E846-B4F7-15A10AA8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72ABB-55C2-2742-B14C-82C32A0B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C97-5A99-0345-B67F-EFEE3CB49C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917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07F21-D579-3C4F-8AE0-AA4CDD25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6FCF-B14D-DD4B-8138-7183688F1129}" type="datetimeFigureOut">
              <a:rPr lang="en-AU" smtClean="0"/>
              <a:t>7/5/22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B092F-A398-7942-801A-D38853AB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A232F-2843-0E40-91E5-FC22AC97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C97-5A99-0345-B67F-EFEE3CB49C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880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9E95-ED4C-344A-A93C-4C0D1E45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FAA7-C0EA-AF44-B10C-BF2071E9C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A69C5-2CA0-574B-A58A-AF0D6DED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39BCD-9915-574F-BCE3-2DE98074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6FCF-B14D-DD4B-8138-7183688F1129}" type="datetimeFigureOut">
              <a:rPr lang="en-AU" smtClean="0"/>
              <a:t>7/5/22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EFB19-1BC0-EA4B-B55A-6E99797D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9BB56-D587-8D44-ADF2-F52370DB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C97-5A99-0345-B67F-EFEE3CB49C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328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C273-82B9-1A4A-A757-6F0643E24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929C1-C154-4046-B538-E1D9A0B65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8913B-6C2A-F242-B372-185857983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908BA-F9C0-1040-A654-363079DE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6FCF-B14D-DD4B-8138-7183688F1129}" type="datetimeFigureOut">
              <a:rPr lang="en-AU" smtClean="0"/>
              <a:t>7/5/22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EE079-6F6F-E04E-8247-0C0DB75A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9566C-35FE-8743-8940-C3A6D85F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DC97-5A99-0345-B67F-EFEE3CB49C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00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EE382-48C2-B041-9BDE-0F117EF6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0579-559E-BA46-BC06-922ACE39C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FBC41-C1F3-104E-9B50-06B23164F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6FCF-B14D-DD4B-8138-7183688F1129}" type="datetimeFigureOut">
              <a:rPr lang="en-AU" smtClean="0"/>
              <a:t>7/5/22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8C626-9380-C14E-8270-2AAF1FF7D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7B3F0-14E3-6F43-823C-87A109F00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DC97-5A99-0345-B67F-EFEE3CB49C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18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991C1FAA-A18D-E1E2-FD8E-867971B95257}"/>
              </a:ext>
            </a:extLst>
          </p:cNvPr>
          <p:cNvSpPr/>
          <p:nvPr/>
        </p:nvSpPr>
        <p:spPr>
          <a:xfrm>
            <a:off x="8584334" y="2360702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Garment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446" name="Rounded Rectangle 445">
            <a:extLst>
              <a:ext uri="{FF2B5EF4-FFF2-40B4-BE49-F238E27FC236}">
                <a16:creationId xmlns:a16="http://schemas.microsoft.com/office/drawing/2014/main" id="{049162DB-5265-5E1C-8F38-13C02ED25D20}"/>
              </a:ext>
            </a:extLst>
          </p:cNvPr>
          <p:cNvSpPr/>
          <p:nvPr/>
        </p:nvSpPr>
        <p:spPr>
          <a:xfrm>
            <a:off x="7737903" y="5951400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Fabric Roll</a:t>
            </a:r>
          </a:p>
        </p:txBody>
      </p:sp>
      <p:sp>
        <p:nvSpPr>
          <p:cNvPr id="445" name="Rounded Rectangle 444">
            <a:extLst>
              <a:ext uri="{FF2B5EF4-FFF2-40B4-BE49-F238E27FC236}">
                <a16:creationId xmlns:a16="http://schemas.microsoft.com/office/drawing/2014/main" id="{2BD16141-1C0B-C565-58BE-CAF061A09AA5}"/>
              </a:ext>
            </a:extLst>
          </p:cNvPr>
          <p:cNvSpPr/>
          <p:nvPr/>
        </p:nvSpPr>
        <p:spPr>
          <a:xfrm>
            <a:off x="6466001" y="2564677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Dyed cotton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Yarn</a:t>
            </a:r>
          </a:p>
        </p:txBody>
      </p:sp>
      <p:cxnSp>
        <p:nvCxnSpPr>
          <p:cNvPr id="169" name="Straight Connector 6">
            <a:extLst>
              <a:ext uri="{FF2B5EF4-FFF2-40B4-BE49-F238E27FC236}">
                <a16:creationId xmlns:a16="http://schemas.microsoft.com/office/drawing/2014/main" id="{2B3EEAC2-F971-F354-A6DE-9724AF0FBA92}"/>
              </a:ext>
            </a:extLst>
          </p:cNvPr>
          <p:cNvCxnSpPr>
            <a:cxnSpLocks/>
            <a:stCxn id="51" idx="2"/>
            <a:endCxn id="39" idx="2"/>
          </p:cNvCxnSpPr>
          <p:nvPr/>
        </p:nvCxnSpPr>
        <p:spPr>
          <a:xfrm rot="16200000" flipH="1">
            <a:off x="4170965" y="4595964"/>
            <a:ext cx="235504" cy="1339371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Rounded Rectangle 411">
            <a:extLst>
              <a:ext uri="{FF2B5EF4-FFF2-40B4-BE49-F238E27FC236}">
                <a16:creationId xmlns:a16="http://schemas.microsoft.com/office/drawing/2014/main" id="{9769E359-E475-9B6E-4F20-958381EF0F0F}"/>
              </a:ext>
            </a:extLst>
          </p:cNvPr>
          <p:cNvSpPr/>
          <p:nvPr/>
        </p:nvSpPr>
        <p:spPr>
          <a:xfrm>
            <a:off x="4738136" y="1620173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Raw cotton </a:t>
            </a:r>
          </a:p>
          <a:p>
            <a:pPr algn="ctr"/>
            <a:r>
              <a:rPr lang="en-AU" sz="1200" b="1" dirty="0">
                <a:solidFill>
                  <a:schemeClr val="tx1"/>
                </a:solidFill>
              </a:rPr>
              <a:t>Yarn</a:t>
            </a:r>
          </a:p>
        </p:txBody>
      </p:sp>
      <p:cxnSp>
        <p:nvCxnSpPr>
          <p:cNvPr id="309" name="Straight Connector 6">
            <a:extLst>
              <a:ext uri="{FF2B5EF4-FFF2-40B4-BE49-F238E27FC236}">
                <a16:creationId xmlns:a16="http://schemas.microsoft.com/office/drawing/2014/main" id="{5872DC9B-CDDE-96A2-57EA-C754E23A0270}"/>
              </a:ext>
            </a:extLst>
          </p:cNvPr>
          <p:cNvCxnSpPr>
            <a:cxnSpLocks/>
            <a:stCxn id="308" idx="6"/>
            <a:endCxn id="296" idx="1"/>
          </p:cNvCxnSpPr>
          <p:nvPr/>
        </p:nvCxnSpPr>
        <p:spPr>
          <a:xfrm flipV="1">
            <a:off x="5895479" y="6082205"/>
            <a:ext cx="1774312" cy="2256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632F177E-EAA6-55A8-46CD-DF1F245528E1}"/>
              </a:ext>
            </a:extLst>
          </p:cNvPr>
          <p:cNvSpPr txBox="1"/>
          <p:nvPr/>
        </p:nvSpPr>
        <p:spPr>
          <a:xfrm>
            <a:off x="1818535" y="1963694"/>
            <a:ext cx="984889" cy="260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doc:desadv</a:t>
            </a:r>
            <a:endParaRPr lang="en-AU" sz="1100" dirty="0"/>
          </a:p>
        </p:txBody>
      </p:sp>
      <p:cxnSp>
        <p:nvCxnSpPr>
          <p:cNvPr id="83" name="Straight Connector 6">
            <a:extLst>
              <a:ext uri="{FF2B5EF4-FFF2-40B4-BE49-F238E27FC236}">
                <a16:creationId xmlns:a16="http://schemas.microsoft.com/office/drawing/2014/main" id="{FF7CE062-F94C-6A2D-4EBD-A4C4FC7A1639}"/>
              </a:ext>
            </a:extLst>
          </p:cNvPr>
          <p:cNvCxnSpPr>
            <a:cxnSpLocks/>
            <a:stCxn id="44" idx="0"/>
            <a:endCxn id="38" idx="4"/>
          </p:cNvCxnSpPr>
          <p:nvPr/>
        </p:nvCxnSpPr>
        <p:spPr>
          <a:xfrm rot="5400000" flipH="1" flipV="1">
            <a:off x="652086" y="3472284"/>
            <a:ext cx="840722" cy="4861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6">
            <a:extLst>
              <a:ext uri="{FF2B5EF4-FFF2-40B4-BE49-F238E27FC236}">
                <a16:creationId xmlns:a16="http://schemas.microsoft.com/office/drawing/2014/main" id="{5A9B3C0F-3B28-C8FC-2963-EC997CA65DB0}"/>
              </a:ext>
            </a:extLst>
          </p:cNvPr>
          <p:cNvCxnSpPr>
            <a:cxnSpLocks/>
            <a:stCxn id="39" idx="0"/>
            <a:endCxn id="180" idx="2"/>
          </p:cNvCxnSpPr>
          <p:nvPr/>
        </p:nvCxnSpPr>
        <p:spPr>
          <a:xfrm rot="16200000" flipV="1">
            <a:off x="5002394" y="4715311"/>
            <a:ext cx="643137" cy="22301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">
            <a:extLst>
              <a:ext uri="{FF2B5EF4-FFF2-40B4-BE49-F238E27FC236}">
                <a16:creationId xmlns:a16="http://schemas.microsoft.com/office/drawing/2014/main" id="{1BA78023-B5E2-677D-C7D7-DE9E89B5FCE3}"/>
              </a:ext>
            </a:extLst>
          </p:cNvPr>
          <p:cNvCxnSpPr>
            <a:cxnSpLocks/>
            <a:stCxn id="38" idx="6"/>
            <a:endCxn id="162" idx="2"/>
          </p:cNvCxnSpPr>
          <p:nvPr/>
        </p:nvCxnSpPr>
        <p:spPr>
          <a:xfrm>
            <a:off x="1573823" y="2841218"/>
            <a:ext cx="843739" cy="211119"/>
          </a:xfrm>
          <a:prstGeom prst="curvedConnector4">
            <a:avLst>
              <a:gd name="adj1" fmla="val 21224"/>
              <a:gd name="adj2" fmla="val 198524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4F0812EB-26B7-A23F-E67F-39351D7FAEB5}"/>
              </a:ext>
            </a:extLst>
          </p:cNvPr>
          <p:cNvSpPr txBox="1"/>
          <p:nvPr/>
        </p:nvSpPr>
        <p:spPr>
          <a:xfrm>
            <a:off x="1911298" y="3432849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obj:inspecting</a:t>
            </a:r>
            <a:endParaRPr lang="en-AU" sz="11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F5D0749-8DD8-5BB8-E450-AAC64C437E84}"/>
              </a:ext>
            </a:extLst>
          </p:cNvPr>
          <p:cNvSpPr txBox="1"/>
          <p:nvPr/>
        </p:nvSpPr>
        <p:spPr>
          <a:xfrm>
            <a:off x="373918" y="3473001"/>
            <a:ext cx="984889" cy="260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doc:desadv</a:t>
            </a:r>
            <a:endParaRPr lang="en-AU" sz="1100" dirty="0"/>
          </a:p>
        </p:txBody>
      </p:sp>
      <p:cxnSp>
        <p:nvCxnSpPr>
          <p:cNvPr id="117" name="Straight Connector 6">
            <a:extLst>
              <a:ext uri="{FF2B5EF4-FFF2-40B4-BE49-F238E27FC236}">
                <a16:creationId xmlns:a16="http://schemas.microsoft.com/office/drawing/2014/main" id="{4A114138-DFF3-9848-CAFA-680FA05E3E00}"/>
              </a:ext>
            </a:extLst>
          </p:cNvPr>
          <p:cNvCxnSpPr>
            <a:cxnSpLocks/>
            <a:stCxn id="219" idx="4"/>
            <a:endCxn id="146" idx="0"/>
          </p:cNvCxnSpPr>
          <p:nvPr/>
        </p:nvCxnSpPr>
        <p:spPr>
          <a:xfrm rot="16200000" flipH="1">
            <a:off x="3160092" y="1909003"/>
            <a:ext cx="713707" cy="38056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CBE8199-9B0D-D49A-648B-C91DEF32B27F}"/>
              </a:ext>
            </a:extLst>
          </p:cNvPr>
          <p:cNvSpPr/>
          <p:nvPr/>
        </p:nvSpPr>
        <p:spPr>
          <a:xfrm>
            <a:off x="3194556" y="3563183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Cotton bale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5C34A0-70AF-6D4B-9941-4F0F962C92E4}"/>
              </a:ext>
            </a:extLst>
          </p:cNvPr>
          <p:cNvSpPr/>
          <p:nvPr/>
        </p:nvSpPr>
        <p:spPr>
          <a:xfrm>
            <a:off x="629066" y="1480668"/>
            <a:ext cx="982673" cy="4763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 certifier 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D885C6-6D16-3244-A8C0-29BAE0F8ABC7}"/>
              </a:ext>
            </a:extLst>
          </p:cNvPr>
          <p:cNvSpPr txBox="1"/>
          <p:nvPr/>
        </p:nvSpPr>
        <p:spPr>
          <a:xfrm>
            <a:off x="198895" y="77800"/>
            <a:ext cx="2749855" cy="336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Cotton Sustainability Graph</a:t>
            </a:r>
          </a:p>
        </p:txBody>
      </p:sp>
      <p:cxnSp>
        <p:nvCxnSpPr>
          <p:cNvPr id="36" name="Straight Connector 6">
            <a:extLst>
              <a:ext uri="{FF2B5EF4-FFF2-40B4-BE49-F238E27FC236}">
                <a16:creationId xmlns:a16="http://schemas.microsoft.com/office/drawing/2014/main" id="{40BA6763-363F-814B-9033-9827052323C0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 rot="5400000">
            <a:off x="783965" y="2269765"/>
            <a:ext cx="649229" cy="236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B168039-3161-2842-B748-E9725666585E}"/>
              </a:ext>
            </a:extLst>
          </p:cNvPr>
          <p:cNvSpPr/>
          <p:nvPr/>
        </p:nvSpPr>
        <p:spPr>
          <a:xfrm>
            <a:off x="3090656" y="3653753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Cotton bale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E92EB4B-F554-5E2C-0981-B03616A19D89}"/>
              </a:ext>
            </a:extLst>
          </p:cNvPr>
          <p:cNvSpPr/>
          <p:nvPr/>
        </p:nvSpPr>
        <p:spPr>
          <a:xfrm>
            <a:off x="1658675" y="597860"/>
            <a:ext cx="982673" cy="4773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AU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authority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6C3A1C8-702A-B519-AF67-8759B3409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13" y="516735"/>
            <a:ext cx="344593" cy="31354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C9EECE89-320E-D060-83B5-9BEC51DF621A}"/>
              </a:ext>
            </a:extLst>
          </p:cNvPr>
          <p:cNvSpPr/>
          <p:nvPr/>
        </p:nvSpPr>
        <p:spPr>
          <a:xfrm>
            <a:off x="619687" y="2606204"/>
            <a:ext cx="954136" cy="470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Cotton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Farm</a:t>
            </a:r>
          </a:p>
        </p:txBody>
      </p:sp>
      <p:cxnSp>
        <p:nvCxnSpPr>
          <p:cNvPr id="46" name="Straight Connector 6">
            <a:extLst>
              <a:ext uri="{FF2B5EF4-FFF2-40B4-BE49-F238E27FC236}">
                <a16:creationId xmlns:a16="http://schemas.microsoft.com/office/drawing/2014/main" id="{C0B8CDBF-C335-1E18-4C43-E3D769F8CE31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rot="10800000" flipV="1">
            <a:off x="1120403" y="836550"/>
            <a:ext cx="538272" cy="6441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6E8E1E1-8EAE-5D4F-9395-CE30AC057C25}"/>
              </a:ext>
            </a:extLst>
          </p:cNvPr>
          <p:cNvSpPr txBox="1"/>
          <p:nvPr/>
        </p:nvSpPr>
        <p:spPr>
          <a:xfrm>
            <a:off x="550493" y="1021036"/>
            <a:ext cx="1079626" cy="257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crt:accreditation</a:t>
            </a:r>
            <a:endParaRPr lang="en-AU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7BA856-E6EE-BBD1-8CB5-2AE5B7F7793C}"/>
              </a:ext>
            </a:extLst>
          </p:cNvPr>
          <p:cNvSpPr txBox="1"/>
          <p:nvPr/>
        </p:nvSpPr>
        <p:spPr>
          <a:xfrm>
            <a:off x="555479" y="2147301"/>
            <a:ext cx="984889" cy="260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crt:GOTS</a:t>
            </a:r>
            <a:endParaRPr lang="en-AU" sz="11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A2E6648-FB21-D270-AA7D-FD70E586D0F8}"/>
              </a:ext>
            </a:extLst>
          </p:cNvPr>
          <p:cNvSpPr/>
          <p:nvPr/>
        </p:nvSpPr>
        <p:spPr>
          <a:xfrm>
            <a:off x="3133448" y="4725657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Cotton pallet</a:t>
            </a:r>
          </a:p>
        </p:txBody>
      </p:sp>
      <p:cxnSp>
        <p:nvCxnSpPr>
          <p:cNvPr id="53" name="Straight Connector 6">
            <a:extLst>
              <a:ext uri="{FF2B5EF4-FFF2-40B4-BE49-F238E27FC236}">
                <a16:creationId xmlns:a16="http://schemas.microsoft.com/office/drawing/2014/main" id="{D6CEFE9D-8271-AE0D-4FDD-D11F8CF2A629}"/>
              </a:ext>
            </a:extLst>
          </p:cNvPr>
          <p:cNvCxnSpPr>
            <a:cxnSpLocks/>
            <a:stCxn id="146" idx="4"/>
            <a:endCxn id="59" idx="0"/>
          </p:cNvCxnSpPr>
          <p:nvPr/>
        </p:nvCxnSpPr>
        <p:spPr>
          <a:xfrm rot="5400000">
            <a:off x="3277941" y="3224466"/>
            <a:ext cx="727586" cy="1309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A9D0391-534A-54B4-BE50-1E62CD0E7A17}"/>
              </a:ext>
            </a:extLst>
          </p:cNvPr>
          <p:cNvSpPr txBox="1"/>
          <p:nvPr/>
        </p:nvSpPr>
        <p:spPr>
          <a:xfrm>
            <a:off x="3047477" y="3134554"/>
            <a:ext cx="1071418" cy="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050" dirty="0" err="1"/>
              <a:t>trf:commissioning</a:t>
            </a:r>
            <a:endParaRPr lang="en-AU" sz="1050" dirty="0"/>
          </a:p>
        </p:txBody>
      </p:sp>
      <p:cxnSp>
        <p:nvCxnSpPr>
          <p:cNvPr id="56" name="Straight Connector 6">
            <a:extLst>
              <a:ext uri="{FF2B5EF4-FFF2-40B4-BE49-F238E27FC236}">
                <a16:creationId xmlns:a16="http://schemas.microsoft.com/office/drawing/2014/main" id="{975E2691-7B9F-3E5E-B665-34B98A99A02F}"/>
              </a:ext>
            </a:extLst>
          </p:cNvPr>
          <p:cNvCxnSpPr>
            <a:cxnSpLocks/>
            <a:stCxn id="59" idx="2"/>
            <a:endCxn id="51" idx="0"/>
          </p:cNvCxnSpPr>
          <p:nvPr/>
        </p:nvCxnSpPr>
        <p:spPr>
          <a:xfrm rot="16200000" flipH="1">
            <a:off x="3272805" y="4379430"/>
            <a:ext cx="649663" cy="4279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FF9FAB0-C3EC-37B7-0F3F-351F5A40F8EB}"/>
              </a:ext>
            </a:extLst>
          </p:cNvPr>
          <p:cNvSpPr txBox="1"/>
          <p:nvPr/>
        </p:nvSpPr>
        <p:spPr>
          <a:xfrm>
            <a:off x="3071428" y="4318647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agg:packing</a:t>
            </a:r>
            <a:endParaRPr lang="en-AU" sz="11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A678E58-41C0-EA0D-8BED-053F3AE07BF4}"/>
              </a:ext>
            </a:extLst>
          </p:cNvPr>
          <p:cNvSpPr/>
          <p:nvPr/>
        </p:nvSpPr>
        <p:spPr>
          <a:xfrm>
            <a:off x="4958403" y="5148388"/>
            <a:ext cx="954136" cy="470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Cotton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trader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A1E8D6E-D0BF-2F33-D10B-E33430C3139E}"/>
              </a:ext>
            </a:extLst>
          </p:cNvPr>
          <p:cNvSpPr/>
          <p:nvPr/>
        </p:nvSpPr>
        <p:spPr>
          <a:xfrm>
            <a:off x="1192259" y="4858997"/>
            <a:ext cx="954136" cy="470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Fertiliser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supplier</a:t>
            </a:r>
          </a:p>
        </p:txBody>
      </p:sp>
      <p:cxnSp>
        <p:nvCxnSpPr>
          <p:cNvPr id="42" name="Straight Connector 6">
            <a:extLst>
              <a:ext uri="{FF2B5EF4-FFF2-40B4-BE49-F238E27FC236}">
                <a16:creationId xmlns:a16="http://schemas.microsoft.com/office/drawing/2014/main" id="{75FEEFC6-4774-EFB2-6AC4-A5A91646A781}"/>
              </a:ext>
            </a:extLst>
          </p:cNvPr>
          <p:cNvCxnSpPr>
            <a:cxnSpLocks/>
            <a:stCxn id="40" idx="2"/>
            <a:endCxn id="44" idx="2"/>
          </p:cNvCxnSpPr>
          <p:nvPr/>
        </p:nvCxnSpPr>
        <p:spPr>
          <a:xfrm rot="10800000">
            <a:off x="1048139" y="4339194"/>
            <a:ext cx="144120" cy="754817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45DD43C-FE88-6D02-F254-E55A3C867546}"/>
              </a:ext>
            </a:extLst>
          </p:cNvPr>
          <p:cNvSpPr/>
          <p:nvPr/>
        </p:nvSpPr>
        <p:spPr>
          <a:xfrm>
            <a:off x="562555" y="3916953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Fertilizer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80E653-B96E-15F6-69F9-13138EEE40E7}"/>
              </a:ext>
            </a:extLst>
          </p:cNvPr>
          <p:cNvSpPr txBox="1"/>
          <p:nvPr/>
        </p:nvSpPr>
        <p:spPr>
          <a:xfrm>
            <a:off x="671430" y="4509768"/>
            <a:ext cx="984889" cy="283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crt:AOG</a:t>
            </a:r>
            <a:endParaRPr lang="en-AU" sz="11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C514E9A-BD17-6528-6EFE-7779E503D9C6}"/>
              </a:ext>
            </a:extLst>
          </p:cNvPr>
          <p:cNvSpPr txBox="1"/>
          <p:nvPr/>
        </p:nvSpPr>
        <p:spPr>
          <a:xfrm>
            <a:off x="3174968" y="1922595"/>
            <a:ext cx="984889" cy="260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crt:ZDHC</a:t>
            </a:r>
            <a:endParaRPr lang="en-AU" sz="11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8006087-43EF-6715-4A61-685B74433242}"/>
              </a:ext>
            </a:extLst>
          </p:cNvPr>
          <p:cNvSpPr txBox="1"/>
          <p:nvPr/>
        </p:nvSpPr>
        <p:spPr>
          <a:xfrm>
            <a:off x="3858313" y="5423475"/>
            <a:ext cx="984889" cy="260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doc:desadv</a:t>
            </a:r>
            <a:endParaRPr lang="en-AU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79D9D0-20DD-44F5-61A8-2C730FC18EA5}"/>
              </a:ext>
            </a:extLst>
          </p:cNvPr>
          <p:cNvSpPr txBox="1"/>
          <p:nvPr/>
        </p:nvSpPr>
        <p:spPr>
          <a:xfrm>
            <a:off x="557515" y="3255466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txn:shipping</a:t>
            </a:r>
            <a:endParaRPr lang="en-AU" sz="1100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3AFDCD51-F0C7-B554-7528-A6923FDDF541}"/>
              </a:ext>
            </a:extLst>
          </p:cNvPr>
          <p:cNvSpPr/>
          <p:nvPr/>
        </p:nvSpPr>
        <p:spPr>
          <a:xfrm>
            <a:off x="3230160" y="2456140"/>
            <a:ext cx="954136" cy="470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Ginning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Mill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1B7676A-9137-5CFB-6896-A5DDD8E15A49}"/>
              </a:ext>
            </a:extLst>
          </p:cNvPr>
          <p:cNvSpPr txBox="1"/>
          <p:nvPr/>
        </p:nvSpPr>
        <p:spPr>
          <a:xfrm>
            <a:off x="1740553" y="3221729"/>
            <a:ext cx="984889" cy="260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crt:farmScope</a:t>
            </a:r>
            <a:endParaRPr lang="en-AU" sz="1100" dirty="0"/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563F00DF-DC9B-3C28-B4D7-A27DA3B6A887}"/>
              </a:ext>
            </a:extLst>
          </p:cNvPr>
          <p:cNvSpPr/>
          <p:nvPr/>
        </p:nvSpPr>
        <p:spPr>
          <a:xfrm>
            <a:off x="1931978" y="2630096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Bulk Cotton</a:t>
            </a:r>
          </a:p>
        </p:txBody>
      </p:sp>
      <p:cxnSp>
        <p:nvCxnSpPr>
          <p:cNvPr id="164" name="Straight Connector 6">
            <a:extLst>
              <a:ext uri="{FF2B5EF4-FFF2-40B4-BE49-F238E27FC236}">
                <a16:creationId xmlns:a16="http://schemas.microsoft.com/office/drawing/2014/main" id="{ECFF517B-DCE8-23DC-FD7E-CDFDD6D24044}"/>
              </a:ext>
            </a:extLst>
          </p:cNvPr>
          <p:cNvCxnSpPr>
            <a:cxnSpLocks/>
            <a:stCxn id="162" idx="0"/>
            <a:endCxn id="146" idx="2"/>
          </p:cNvCxnSpPr>
          <p:nvPr/>
        </p:nvCxnSpPr>
        <p:spPr>
          <a:xfrm rot="16200000" flipH="1">
            <a:off x="2793332" y="2254326"/>
            <a:ext cx="61058" cy="812598"/>
          </a:xfrm>
          <a:prstGeom prst="curvedConnector4">
            <a:avLst>
              <a:gd name="adj1" fmla="val -374398"/>
              <a:gd name="adj2" fmla="val 79878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068DE2E-D63E-586A-189F-465303134E5C}"/>
              </a:ext>
            </a:extLst>
          </p:cNvPr>
          <p:cNvSpPr txBox="1"/>
          <p:nvPr/>
        </p:nvSpPr>
        <p:spPr>
          <a:xfrm>
            <a:off x="2071035" y="2202614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txn:shipping</a:t>
            </a:r>
            <a:endParaRPr lang="en-AU" sz="11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CB09F6D-9E0E-7E7F-1F4A-E039500A0FDF}"/>
              </a:ext>
            </a:extLst>
          </p:cNvPr>
          <p:cNvSpPr txBox="1"/>
          <p:nvPr/>
        </p:nvSpPr>
        <p:spPr>
          <a:xfrm>
            <a:off x="3833920" y="5237835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txn:shipping</a:t>
            </a:r>
            <a:endParaRPr lang="en-AU" sz="1100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5460239-C457-EFE5-1221-5B8A40BE8BAD}"/>
              </a:ext>
            </a:extLst>
          </p:cNvPr>
          <p:cNvSpPr/>
          <p:nvPr/>
        </p:nvSpPr>
        <p:spPr>
          <a:xfrm>
            <a:off x="4807613" y="2743627"/>
            <a:ext cx="954136" cy="470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Spinning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Mill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60FD9FB-BA9E-0E3F-9CB3-6CF3F278DBE3}"/>
              </a:ext>
            </a:extLst>
          </p:cNvPr>
          <p:cNvSpPr txBox="1"/>
          <p:nvPr/>
        </p:nvSpPr>
        <p:spPr>
          <a:xfrm>
            <a:off x="4804795" y="4675128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agg:packing</a:t>
            </a:r>
            <a:endParaRPr lang="en-AU" sz="1100" dirty="0"/>
          </a:p>
        </p:txBody>
      </p: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057058FF-7924-AA5B-9842-25FBAB2D61D8}"/>
              </a:ext>
            </a:extLst>
          </p:cNvPr>
          <p:cNvSpPr/>
          <p:nvPr/>
        </p:nvSpPr>
        <p:spPr>
          <a:xfrm>
            <a:off x="4726869" y="4083010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Cotton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Shipment</a:t>
            </a:r>
          </a:p>
        </p:txBody>
      </p:sp>
      <p:cxnSp>
        <p:nvCxnSpPr>
          <p:cNvPr id="183" name="Straight Connector 6">
            <a:extLst>
              <a:ext uri="{FF2B5EF4-FFF2-40B4-BE49-F238E27FC236}">
                <a16:creationId xmlns:a16="http://schemas.microsoft.com/office/drawing/2014/main" id="{4BF6EC0F-1FF2-9BB0-5467-7B6C75F4F7D0}"/>
              </a:ext>
            </a:extLst>
          </p:cNvPr>
          <p:cNvCxnSpPr>
            <a:cxnSpLocks/>
            <a:stCxn id="180" idx="0"/>
            <a:endCxn id="174" idx="4"/>
          </p:cNvCxnSpPr>
          <p:nvPr/>
        </p:nvCxnSpPr>
        <p:spPr>
          <a:xfrm rot="5400000" flipH="1" flipV="1">
            <a:off x="4813889" y="3612218"/>
            <a:ext cx="869356" cy="722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B1523807-32FC-4EB3-3634-F5684728AAE9}"/>
              </a:ext>
            </a:extLst>
          </p:cNvPr>
          <p:cNvSpPr/>
          <p:nvPr/>
        </p:nvSpPr>
        <p:spPr>
          <a:xfrm>
            <a:off x="4639091" y="1676980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Raw cotton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Yarn</a:t>
            </a:r>
          </a:p>
        </p:txBody>
      </p:sp>
      <p:cxnSp>
        <p:nvCxnSpPr>
          <p:cNvPr id="190" name="Straight Connector 6">
            <a:extLst>
              <a:ext uri="{FF2B5EF4-FFF2-40B4-BE49-F238E27FC236}">
                <a16:creationId xmlns:a16="http://schemas.microsoft.com/office/drawing/2014/main" id="{CED0E9D2-F694-56BF-6B76-4A7BF5AF0490}"/>
              </a:ext>
            </a:extLst>
          </p:cNvPr>
          <p:cNvCxnSpPr>
            <a:cxnSpLocks/>
            <a:stCxn id="174" idx="0"/>
            <a:endCxn id="189" idx="2"/>
          </p:cNvCxnSpPr>
          <p:nvPr/>
        </p:nvCxnSpPr>
        <p:spPr>
          <a:xfrm rot="16200000" flipV="1">
            <a:off x="4882475" y="2341422"/>
            <a:ext cx="644406" cy="16000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0544014D-69D5-B321-3B29-47C6A9C225DC}"/>
              </a:ext>
            </a:extLst>
          </p:cNvPr>
          <p:cNvSpPr txBox="1"/>
          <p:nvPr/>
        </p:nvSpPr>
        <p:spPr>
          <a:xfrm>
            <a:off x="4707446" y="2275033"/>
            <a:ext cx="1071418" cy="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050" dirty="0" err="1"/>
              <a:t>trf:commissioning</a:t>
            </a:r>
            <a:endParaRPr lang="en-AU" sz="105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7CF9A20-0500-029F-23D1-7C343AE8A968}"/>
              </a:ext>
            </a:extLst>
          </p:cNvPr>
          <p:cNvSpPr txBox="1"/>
          <p:nvPr/>
        </p:nvSpPr>
        <p:spPr>
          <a:xfrm>
            <a:off x="5049476" y="3596123"/>
            <a:ext cx="984889" cy="260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doc:desadv</a:t>
            </a:r>
            <a:endParaRPr lang="en-AU" sz="11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7AB2D8D-3B78-6BE3-BE56-0DF48970DC06}"/>
              </a:ext>
            </a:extLst>
          </p:cNvPr>
          <p:cNvSpPr txBox="1"/>
          <p:nvPr/>
        </p:nvSpPr>
        <p:spPr>
          <a:xfrm>
            <a:off x="4927086" y="3364872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txn:shipping</a:t>
            </a:r>
            <a:endParaRPr lang="en-AU" sz="1100" dirty="0"/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AC7FCFAD-2EC5-4886-217E-2A39AA181959}"/>
              </a:ext>
            </a:extLst>
          </p:cNvPr>
          <p:cNvSpPr/>
          <p:nvPr/>
        </p:nvSpPr>
        <p:spPr>
          <a:xfrm>
            <a:off x="4748702" y="590679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Yarn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Shipment</a:t>
            </a:r>
          </a:p>
        </p:txBody>
      </p:sp>
      <p:cxnSp>
        <p:nvCxnSpPr>
          <p:cNvPr id="202" name="Straight Connector 6">
            <a:extLst>
              <a:ext uri="{FF2B5EF4-FFF2-40B4-BE49-F238E27FC236}">
                <a16:creationId xmlns:a16="http://schemas.microsoft.com/office/drawing/2014/main" id="{D54108C4-6FAE-2C95-C54F-A8C8C5BD7983}"/>
              </a:ext>
            </a:extLst>
          </p:cNvPr>
          <p:cNvCxnSpPr>
            <a:cxnSpLocks/>
            <a:stCxn id="189" idx="0"/>
            <a:endCxn id="201" idx="2"/>
          </p:cNvCxnSpPr>
          <p:nvPr/>
        </p:nvCxnSpPr>
        <p:spPr>
          <a:xfrm rot="5400000" flipH="1" flipV="1">
            <a:off x="4847450" y="1290145"/>
            <a:ext cx="664060" cy="10961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0B365457-9A01-71B5-9E5C-505BE644F669}"/>
              </a:ext>
            </a:extLst>
          </p:cNvPr>
          <p:cNvSpPr txBox="1"/>
          <p:nvPr/>
        </p:nvSpPr>
        <p:spPr>
          <a:xfrm>
            <a:off x="4465958" y="1168114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agg:packing</a:t>
            </a:r>
            <a:endParaRPr lang="en-AU" sz="1100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D21FF03E-FC10-9600-F780-BA2250B5CFE3}"/>
              </a:ext>
            </a:extLst>
          </p:cNvPr>
          <p:cNvSpPr/>
          <p:nvPr/>
        </p:nvSpPr>
        <p:spPr>
          <a:xfrm>
            <a:off x="2835325" y="1266125"/>
            <a:ext cx="982673" cy="4763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Certifier B</a:t>
            </a:r>
          </a:p>
        </p:txBody>
      </p:sp>
      <p:cxnSp>
        <p:nvCxnSpPr>
          <p:cNvPr id="221" name="Straight Connector 6">
            <a:extLst>
              <a:ext uri="{FF2B5EF4-FFF2-40B4-BE49-F238E27FC236}">
                <a16:creationId xmlns:a16="http://schemas.microsoft.com/office/drawing/2014/main" id="{3DCFC923-2DE5-4187-9593-E62AE4D01765}"/>
              </a:ext>
            </a:extLst>
          </p:cNvPr>
          <p:cNvCxnSpPr>
            <a:cxnSpLocks/>
            <a:stCxn id="32" idx="6"/>
            <a:endCxn id="219" idx="0"/>
          </p:cNvCxnSpPr>
          <p:nvPr/>
        </p:nvCxnSpPr>
        <p:spPr>
          <a:xfrm>
            <a:off x="2641348" y="836550"/>
            <a:ext cx="685314" cy="429575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91272B34-38D0-2767-EB68-9A44BFAB9403}"/>
              </a:ext>
            </a:extLst>
          </p:cNvPr>
          <p:cNvSpPr txBox="1"/>
          <p:nvPr/>
        </p:nvSpPr>
        <p:spPr>
          <a:xfrm>
            <a:off x="2957639" y="871930"/>
            <a:ext cx="1079626" cy="257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crt:accreditation</a:t>
            </a:r>
            <a:endParaRPr lang="en-AU" sz="11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92B7510-F00E-93AC-102A-390E36BB111D}"/>
              </a:ext>
            </a:extLst>
          </p:cNvPr>
          <p:cNvSpPr txBox="1"/>
          <p:nvPr/>
        </p:nvSpPr>
        <p:spPr>
          <a:xfrm>
            <a:off x="106387" y="5684143"/>
            <a:ext cx="33584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Issues &amp;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000" dirty="0"/>
              <a:t>What other certifications exist? 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000" dirty="0"/>
              <a:t>What are the subjects of each certification?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000" dirty="0"/>
              <a:t>Where do sensors / inspections fit in?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000" dirty="0"/>
              <a:t>What about locations (vs entities)?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000" dirty="0"/>
              <a:t>Need a minimalist EPCIS profile – what’s the subset?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1000" dirty="0"/>
              <a:t>What does the brand actually do?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A0E93473-304A-43F8-0093-47E17F4CC499}"/>
              </a:ext>
            </a:extLst>
          </p:cNvPr>
          <p:cNvSpPr/>
          <p:nvPr/>
        </p:nvSpPr>
        <p:spPr>
          <a:xfrm>
            <a:off x="6284065" y="1403594"/>
            <a:ext cx="954136" cy="470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Dyeing Mill</a:t>
            </a:r>
          </a:p>
        </p:txBody>
      </p:sp>
      <p:cxnSp>
        <p:nvCxnSpPr>
          <p:cNvPr id="237" name="Straight Connector 6">
            <a:extLst>
              <a:ext uri="{FF2B5EF4-FFF2-40B4-BE49-F238E27FC236}">
                <a16:creationId xmlns:a16="http://schemas.microsoft.com/office/drawing/2014/main" id="{FE1F56E7-CBB8-9D89-C046-2E83226A5BD0}"/>
              </a:ext>
            </a:extLst>
          </p:cNvPr>
          <p:cNvCxnSpPr>
            <a:cxnSpLocks/>
            <a:stCxn id="201" idx="3"/>
            <a:endCxn id="236" idx="0"/>
          </p:cNvCxnSpPr>
          <p:nvPr/>
        </p:nvCxnSpPr>
        <p:spPr>
          <a:xfrm>
            <a:off x="5719869" y="801800"/>
            <a:ext cx="1041264" cy="601794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2784F59-6749-9169-3F8E-0CA71C061848}"/>
              </a:ext>
            </a:extLst>
          </p:cNvPr>
          <p:cNvSpPr txBox="1"/>
          <p:nvPr/>
        </p:nvSpPr>
        <p:spPr>
          <a:xfrm>
            <a:off x="6164046" y="1019886"/>
            <a:ext cx="984889" cy="260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doc:desadv</a:t>
            </a:r>
            <a:endParaRPr lang="en-AU" sz="11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3ADE5D7-7161-CCEC-617F-385B2EADFFE2}"/>
              </a:ext>
            </a:extLst>
          </p:cNvPr>
          <p:cNvSpPr txBox="1"/>
          <p:nvPr/>
        </p:nvSpPr>
        <p:spPr>
          <a:xfrm>
            <a:off x="6041656" y="788635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txn:shipping</a:t>
            </a:r>
            <a:endParaRPr lang="en-AU" sz="1100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54780A0B-3891-AB0B-AB86-6F8C182AD894}"/>
              </a:ext>
            </a:extLst>
          </p:cNvPr>
          <p:cNvSpPr/>
          <p:nvPr/>
        </p:nvSpPr>
        <p:spPr>
          <a:xfrm>
            <a:off x="7709544" y="211697"/>
            <a:ext cx="982673" cy="4773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VN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authority</a:t>
            </a:r>
          </a:p>
        </p:txBody>
      </p:sp>
      <p:pic>
        <p:nvPicPr>
          <p:cNvPr id="247" name="Picture 246">
            <a:extLst>
              <a:ext uri="{FF2B5EF4-FFF2-40B4-BE49-F238E27FC236}">
                <a16:creationId xmlns:a16="http://schemas.microsoft.com/office/drawing/2014/main" id="{7C747642-1DC7-C14B-9F6D-5A054FCB5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01" y="232563"/>
            <a:ext cx="344593" cy="313545"/>
          </a:xfrm>
          <a:prstGeom prst="rect">
            <a:avLst/>
          </a:prstGeom>
        </p:spPr>
      </p:pic>
      <p:sp>
        <p:nvSpPr>
          <p:cNvPr id="277" name="Rounded Rectangle 276">
            <a:extLst>
              <a:ext uri="{FF2B5EF4-FFF2-40B4-BE49-F238E27FC236}">
                <a16:creationId xmlns:a16="http://schemas.microsoft.com/office/drawing/2014/main" id="{1407F348-DC99-FFCB-804D-F4FB9CD70A36}"/>
              </a:ext>
            </a:extLst>
          </p:cNvPr>
          <p:cNvSpPr/>
          <p:nvPr/>
        </p:nvSpPr>
        <p:spPr>
          <a:xfrm>
            <a:off x="6556983" y="2503926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Dyed cotton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Yarn</a:t>
            </a:r>
          </a:p>
        </p:txBody>
      </p:sp>
      <p:cxnSp>
        <p:nvCxnSpPr>
          <p:cNvPr id="278" name="Straight Connector 6">
            <a:extLst>
              <a:ext uri="{FF2B5EF4-FFF2-40B4-BE49-F238E27FC236}">
                <a16:creationId xmlns:a16="http://schemas.microsoft.com/office/drawing/2014/main" id="{14427C7D-EF99-CD13-FB4A-9824C8F87801}"/>
              </a:ext>
            </a:extLst>
          </p:cNvPr>
          <p:cNvCxnSpPr>
            <a:cxnSpLocks/>
            <a:stCxn id="236" idx="4"/>
            <a:endCxn id="277" idx="0"/>
          </p:cNvCxnSpPr>
          <p:nvPr/>
        </p:nvCxnSpPr>
        <p:spPr>
          <a:xfrm rot="16200000" flipH="1">
            <a:off x="6586698" y="2048056"/>
            <a:ext cx="630305" cy="28143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0EE33DB-F1FD-D043-B884-B66B651B8FEE}"/>
              </a:ext>
            </a:extLst>
          </p:cNvPr>
          <p:cNvSpPr txBox="1"/>
          <p:nvPr/>
        </p:nvSpPr>
        <p:spPr>
          <a:xfrm>
            <a:off x="6272944" y="2092769"/>
            <a:ext cx="1071418" cy="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050" dirty="0" err="1"/>
              <a:t>trf:commissioning</a:t>
            </a:r>
            <a:endParaRPr lang="en-AU" sz="1050" dirty="0"/>
          </a:p>
        </p:txBody>
      </p:sp>
      <p:sp>
        <p:nvSpPr>
          <p:cNvPr id="284" name="Rounded Rectangle 283">
            <a:extLst>
              <a:ext uri="{FF2B5EF4-FFF2-40B4-BE49-F238E27FC236}">
                <a16:creationId xmlns:a16="http://schemas.microsoft.com/office/drawing/2014/main" id="{875445E1-C25E-8620-F9B6-8C0FB281CED1}"/>
              </a:ext>
            </a:extLst>
          </p:cNvPr>
          <p:cNvSpPr/>
          <p:nvPr/>
        </p:nvSpPr>
        <p:spPr>
          <a:xfrm>
            <a:off x="6566866" y="3515253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Dyed yarn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 Shipment</a:t>
            </a:r>
          </a:p>
        </p:txBody>
      </p:sp>
      <p:cxnSp>
        <p:nvCxnSpPr>
          <p:cNvPr id="285" name="Straight Connector 6">
            <a:extLst>
              <a:ext uri="{FF2B5EF4-FFF2-40B4-BE49-F238E27FC236}">
                <a16:creationId xmlns:a16="http://schemas.microsoft.com/office/drawing/2014/main" id="{0DF933FF-51F0-DA15-1BA2-E3EE0D8474C2}"/>
              </a:ext>
            </a:extLst>
          </p:cNvPr>
          <p:cNvCxnSpPr>
            <a:cxnSpLocks/>
            <a:stCxn id="277" idx="2"/>
            <a:endCxn id="284" idx="0"/>
          </p:cNvCxnSpPr>
          <p:nvPr/>
        </p:nvCxnSpPr>
        <p:spPr>
          <a:xfrm rot="16200000" flipH="1">
            <a:off x="6752965" y="3215768"/>
            <a:ext cx="589086" cy="988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AF5EE26E-1079-8493-E677-9ED208172984}"/>
              </a:ext>
            </a:extLst>
          </p:cNvPr>
          <p:cNvSpPr txBox="1"/>
          <p:nvPr/>
        </p:nvSpPr>
        <p:spPr>
          <a:xfrm>
            <a:off x="6613901" y="3124248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agg:packing</a:t>
            </a:r>
            <a:endParaRPr lang="en-AU" sz="1100" dirty="0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E3C4F559-D421-6C69-E35A-DEBB514571D2}"/>
              </a:ext>
            </a:extLst>
          </p:cNvPr>
          <p:cNvSpPr/>
          <p:nvPr/>
        </p:nvSpPr>
        <p:spPr>
          <a:xfrm>
            <a:off x="6598173" y="4757419"/>
            <a:ext cx="954136" cy="470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Fabric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Mill</a:t>
            </a:r>
          </a:p>
        </p:txBody>
      </p:sp>
      <p:cxnSp>
        <p:nvCxnSpPr>
          <p:cNvPr id="293" name="Straight Connector 6">
            <a:extLst>
              <a:ext uri="{FF2B5EF4-FFF2-40B4-BE49-F238E27FC236}">
                <a16:creationId xmlns:a16="http://schemas.microsoft.com/office/drawing/2014/main" id="{DD78642B-3040-C833-A2F3-2B1B6857D78C}"/>
              </a:ext>
            </a:extLst>
          </p:cNvPr>
          <p:cNvCxnSpPr>
            <a:cxnSpLocks/>
            <a:stCxn id="284" idx="2"/>
            <a:endCxn id="290" idx="0"/>
          </p:cNvCxnSpPr>
          <p:nvPr/>
        </p:nvCxnSpPr>
        <p:spPr>
          <a:xfrm rot="16200000" flipH="1">
            <a:off x="6653882" y="4336060"/>
            <a:ext cx="819925" cy="2279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54F725A2-811E-EB57-581C-2E0DB049E63A}"/>
              </a:ext>
            </a:extLst>
          </p:cNvPr>
          <p:cNvSpPr txBox="1"/>
          <p:nvPr/>
        </p:nvSpPr>
        <p:spPr>
          <a:xfrm>
            <a:off x="6556983" y="4362516"/>
            <a:ext cx="984889" cy="260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doc:desadv</a:t>
            </a:r>
            <a:endParaRPr lang="en-AU" sz="11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A966CAE-B267-1D9E-8D94-0E66310423A6}"/>
              </a:ext>
            </a:extLst>
          </p:cNvPr>
          <p:cNvSpPr txBox="1"/>
          <p:nvPr/>
        </p:nvSpPr>
        <p:spPr>
          <a:xfrm>
            <a:off x="6434593" y="4131265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txn:shipping</a:t>
            </a:r>
            <a:endParaRPr lang="en-AU" sz="1100" dirty="0"/>
          </a:p>
        </p:txBody>
      </p:sp>
      <p:sp>
        <p:nvSpPr>
          <p:cNvPr id="296" name="Rounded Rectangle 295">
            <a:extLst>
              <a:ext uri="{FF2B5EF4-FFF2-40B4-BE49-F238E27FC236}">
                <a16:creationId xmlns:a16="http://schemas.microsoft.com/office/drawing/2014/main" id="{7D5B0E37-EA94-BF96-0D50-FF0A90CDCAA8}"/>
              </a:ext>
            </a:extLst>
          </p:cNvPr>
          <p:cNvSpPr/>
          <p:nvPr/>
        </p:nvSpPr>
        <p:spPr>
          <a:xfrm>
            <a:off x="7669791" y="5871084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Fabric Roll</a:t>
            </a:r>
          </a:p>
        </p:txBody>
      </p:sp>
      <p:cxnSp>
        <p:nvCxnSpPr>
          <p:cNvPr id="298" name="Straight Connector 6">
            <a:extLst>
              <a:ext uri="{FF2B5EF4-FFF2-40B4-BE49-F238E27FC236}">
                <a16:creationId xmlns:a16="http://schemas.microsoft.com/office/drawing/2014/main" id="{FDD737F0-B615-8591-B4DB-DC965334F46A}"/>
              </a:ext>
            </a:extLst>
          </p:cNvPr>
          <p:cNvCxnSpPr>
            <a:cxnSpLocks/>
            <a:stCxn id="290" idx="4"/>
            <a:endCxn id="296" idx="0"/>
          </p:cNvCxnSpPr>
          <p:nvPr/>
        </p:nvCxnSpPr>
        <p:spPr>
          <a:xfrm rot="16200000" flipH="1">
            <a:off x="7293489" y="5009198"/>
            <a:ext cx="643638" cy="108013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EDE9805F-A5C0-B0E9-ED6D-4C31D0A780D4}"/>
              </a:ext>
            </a:extLst>
          </p:cNvPr>
          <p:cNvSpPr txBox="1"/>
          <p:nvPr/>
        </p:nvSpPr>
        <p:spPr>
          <a:xfrm>
            <a:off x="6780616" y="5435236"/>
            <a:ext cx="1071418" cy="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050" dirty="0" err="1"/>
              <a:t>trf:commissioning</a:t>
            </a:r>
            <a:endParaRPr lang="en-AU" sz="1050" dirty="0"/>
          </a:p>
        </p:txBody>
      </p:sp>
      <p:sp>
        <p:nvSpPr>
          <p:cNvPr id="302" name="Rounded Rectangle 301">
            <a:extLst>
              <a:ext uri="{FF2B5EF4-FFF2-40B4-BE49-F238E27FC236}">
                <a16:creationId xmlns:a16="http://schemas.microsoft.com/office/drawing/2014/main" id="{5BD3A4C9-0DDC-639D-F4D9-2ADAE091B0EC}"/>
              </a:ext>
            </a:extLst>
          </p:cNvPr>
          <p:cNvSpPr/>
          <p:nvPr/>
        </p:nvSpPr>
        <p:spPr>
          <a:xfrm>
            <a:off x="8206633" y="4748048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Fabric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Shipment</a:t>
            </a:r>
          </a:p>
        </p:txBody>
      </p:sp>
      <p:cxnSp>
        <p:nvCxnSpPr>
          <p:cNvPr id="304" name="Straight Connector 6">
            <a:extLst>
              <a:ext uri="{FF2B5EF4-FFF2-40B4-BE49-F238E27FC236}">
                <a16:creationId xmlns:a16="http://schemas.microsoft.com/office/drawing/2014/main" id="{F22A7F5F-EF1C-E34E-D306-86589915A9F4}"/>
              </a:ext>
            </a:extLst>
          </p:cNvPr>
          <p:cNvCxnSpPr>
            <a:cxnSpLocks/>
            <a:stCxn id="296" idx="3"/>
            <a:endCxn id="302" idx="2"/>
          </p:cNvCxnSpPr>
          <p:nvPr/>
        </p:nvCxnSpPr>
        <p:spPr>
          <a:xfrm flipV="1">
            <a:off x="8640958" y="5170289"/>
            <a:ext cx="51259" cy="911916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>
            <a:extLst>
              <a:ext uri="{FF2B5EF4-FFF2-40B4-BE49-F238E27FC236}">
                <a16:creationId xmlns:a16="http://schemas.microsoft.com/office/drawing/2014/main" id="{2CCABA44-E816-77A2-B6C3-63DEDC5ADED2}"/>
              </a:ext>
            </a:extLst>
          </p:cNvPr>
          <p:cNvSpPr txBox="1"/>
          <p:nvPr/>
        </p:nvSpPr>
        <p:spPr>
          <a:xfrm>
            <a:off x="8223486" y="5343770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agg:packing</a:t>
            </a:r>
            <a:endParaRPr lang="en-AU" sz="1100" dirty="0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F6432593-AC1B-21C2-7EAC-C31C28B62DFE}"/>
              </a:ext>
            </a:extLst>
          </p:cNvPr>
          <p:cNvSpPr/>
          <p:nvPr/>
        </p:nvSpPr>
        <p:spPr>
          <a:xfrm>
            <a:off x="4912806" y="5866613"/>
            <a:ext cx="982673" cy="4763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Inspector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FCA82635-3BDA-1CA5-1371-83B6D83A120D}"/>
              </a:ext>
            </a:extLst>
          </p:cNvPr>
          <p:cNvSpPr txBox="1"/>
          <p:nvPr/>
        </p:nvSpPr>
        <p:spPr>
          <a:xfrm>
            <a:off x="6191983" y="5907364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obj:inspecting</a:t>
            </a:r>
            <a:endParaRPr lang="en-AU" sz="1100" dirty="0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BEF4774-D7AE-A28D-7E73-12AB78E731A7}"/>
              </a:ext>
            </a:extLst>
          </p:cNvPr>
          <p:cNvSpPr/>
          <p:nvPr/>
        </p:nvSpPr>
        <p:spPr>
          <a:xfrm>
            <a:off x="7964091" y="1297160"/>
            <a:ext cx="982673" cy="4763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Certifier C</a:t>
            </a:r>
          </a:p>
        </p:txBody>
      </p:sp>
      <p:cxnSp>
        <p:nvCxnSpPr>
          <p:cNvPr id="316" name="Straight Connector 6">
            <a:extLst>
              <a:ext uri="{FF2B5EF4-FFF2-40B4-BE49-F238E27FC236}">
                <a16:creationId xmlns:a16="http://schemas.microsoft.com/office/drawing/2014/main" id="{FFE13C99-0262-8313-7499-E50114BAD2BD}"/>
              </a:ext>
            </a:extLst>
          </p:cNvPr>
          <p:cNvCxnSpPr>
            <a:cxnSpLocks/>
            <a:stCxn id="246" idx="4"/>
            <a:endCxn id="315" idx="0"/>
          </p:cNvCxnSpPr>
          <p:nvPr/>
        </p:nvCxnSpPr>
        <p:spPr>
          <a:xfrm rot="16200000" flipH="1">
            <a:off x="8024112" y="865843"/>
            <a:ext cx="608085" cy="25454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497D50C8-444A-606E-482B-787A42D55CE1}"/>
              </a:ext>
            </a:extLst>
          </p:cNvPr>
          <p:cNvSpPr txBox="1"/>
          <p:nvPr/>
        </p:nvSpPr>
        <p:spPr>
          <a:xfrm>
            <a:off x="7907899" y="889460"/>
            <a:ext cx="1079626" cy="257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crt:accreditation</a:t>
            </a:r>
            <a:endParaRPr lang="en-AU" sz="1100" dirty="0"/>
          </a:p>
        </p:txBody>
      </p:sp>
      <p:cxnSp>
        <p:nvCxnSpPr>
          <p:cNvPr id="409" name="Straight Connector 6">
            <a:extLst>
              <a:ext uri="{FF2B5EF4-FFF2-40B4-BE49-F238E27FC236}">
                <a16:creationId xmlns:a16="http://schemas.microsoft.com/office/drawing/2014/main" id="{AB283291-8440-7954-BD7F-33C3D74D2F1C}"/>
              </a:ext>
            </a:extLst>
          </p:cNvPr>
          <p:cNvCxnSpPr>
            <a:cxnSpLocks/>
            <a:stCxn id="315" idx="4"/>
            <a:endCxn id="236" idx="6"/>
          </p:cNvCxnSpPr>
          <p:nvPr/>
        </p:nvCxnSpPr>
        <p:spPr>
          <a:xfrm rot="5400000" flipH="1">
            <a:off x="7779385" y="1097425"/>
            <a:ext cx="134860" cy="1217227"/>
          </a:xfrm>
          <a:prstGeom prst="curvedConnector4">
            <a:avLst>
              <a:gd name="adj1" fmla="val -169509"/>
              <a:gd name="adj2" fmla="val 7018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E2B4705A-EEA7-9684-3595-08BEA1A07444}"/>
              </a:ext>
            </a:extLst>
          </p:cNvPr>
          <p:cNvSpPr txBox="1"/>
          <p:nvPr/>
        </p:nvSpPr>
        <p:spPr>
          <a:xfrm>
            <a:off x="7538033" y="1854253"/>
            <a:ext cx="739732" cy="260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crt:ZDHC</a:t>
            </a:r>
            <a:endParaRPr lang="en-AU" sz="1100" dirty="0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4277FADB-C508-623B-6114-672D522888FC}"/>
              </a:ext>
            </a:extLst>
          </p:cNvPr>
          <p:cNvSpPr/>
          <p:nvPr/>
        </p:nvSpPr>
        <p:spPr>
          <a:xfrm>
            <a:off x="8192924" y="3385145"/>
            <a:ext cx="982673" cy="4763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Garment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Manufacturer</a:t>
            </a:r>
          </a:p>
        </p:txBody>
      </p:sp>
      <p:cxnSp>
        <p:nvCxnSpPr>
          <p:cNvPr id="421" name="Straight Connector 6">
            <a:extLst>
              <a:ext uri="{FF2B5EF4-FFF2-40B4-BE49-F238E27FC236}">
                <a16:creationId xmlns:a16="http://schemas.microsoft.com/office/drawing/2014/main" id="{00A3CF99-A68F-55A8-3BD9-DEB1C4BF5CCF}"/>
              </a:ext>
            </a:extLst>
          </p:cNvPr>
          <p:cNvCxnSpPr>
            <a:cxnSpLocks/>
            <a:stCxn id="302" idx="0"/>
            <a:endCxn id="420" idx="4"/>
          </p:cNvCxnSpPr>
          <p:nvPr/>
        </p:nvCxnSpPr>
        <p:spPr>
          <a:xfrm rot="16200000" flipV="1">
            <a:off x="8244942" y="4300773"/>
            <a:ext cx="886595" cy="795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TextBox 423">
            <a:extLst>
              <a:ext uri="{FF2B5EF4-FFF2-40B4-BE49-F238E27FC236}">
                <a16:creationId xmlns:a16="http://schemas.microsoft.com/office/drawing/2014/main" id="{B73CED68-E98D-1E82-BA32-B239EBC3F4E8}"/>
              </a:ext>
            </a:extLst>
          </p:cNvPr>
          <p:cNvSpPr txBox="1"/>
          <p:nvPr/>
        </p:nvSpPr>
        <p:spPr>
          <a:xfrm>
            <a:off x="8277766" y="4252608"/>
            <a:ext cx="984889" cy="260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doc:desadv</a:t>
            </a:r>
            <a:endParaRPr lang="en-AU" sz="1100" dirty="0"/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7DE2C23A-9ACB-177C-858B-743074125F17}"/>
              </a:ext>
            </a:extLst>
          </p:cNvPr>
          <p:cNvSpPr txBox="1"/>
          <p:nvPr/>
        </p:nvSpPr>
        <p:spPr>
          <a:xfrm>
            <a:off x="8155376" y="4021357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txn:shipping</a:t>
            </a:r>
            <a:endParaRPr lang="en-AU" sz="1100" dirty="0"/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BB0B10F2-7456-5BCF-D265-DEBDA1BF58B5}"/>
              </a:ext>
            </a:extLst>
          </p:cNvPr>
          <p:cNvSpPr txBox="1"/>
          <p:nvPr/>
        </p:nvSpPr>
        <p:spPr>
          <a:xfrm>
            <a:off x="2048614" y="3685398"/>
            <a:ext cx="867127" cy="257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crt:DNAsig</a:t>
            </a:r>
            <a:endParaRPr lang="en-AU" sz="1100" dirty="0"/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BAFCE758-71EA-00DE-A361-1E5BA1D1070E}"/>
              </a:ext>
            </a:extLst>
          </p:cNvPr>
          <p:cNvSpPr txBox="1"/>
          <p:nvPr/>
        </p:nvSpPr>
        <p:spPr>
          <a:xfrm>
            <a:off x="6288973" y="6142858"/>
            <a:ext cx="867127" cy="257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crt:DNAsig</a:t>
            </a:r>
            <a:endParaRPr lang="en-AU" sz="1100" dirty="0"/>
          </a:p>
        </p:txBody>
      </p:sp>
      <p:cxnSp>
        <p:nvCxnSpPr>
          <p:cNvPr id="437" name="Straight Connector 6">
            <a:extLst>
              <a:ext uri="{FF2B5EF4-FFF2-40B4-BE49-F238E27FC236}">
                <a16:creationId xmlns:a16="http://schemas.microsoft.com/office/drawing/2014/main" id="{F9BCEB41-0397-0170-EBBB-7AEBE876EF75}"/>
              </a:ext>
            </a:extLst>
          </p:cNvPr>
          <p:cNvCxnSpPr>
            <a:cxnSpLocks/>
            <a:stCxn id="308" idx="2"/>
            <a:endCxn id="429" idx="2"/>
          </p:cNvCxnSpPr>
          <p:nvPr/>
        </p:nvCxnSpPr>
        <p:spPr>
          <a:xfrm rot="10800000">
            <a:off x="2482178" y="3942975"/>
            <a:ext cx="2430628" cy="216179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DAC9F16F-C7AA-AAFF-094D-1868AD8D3D3E}"/>
              </a:ext>
            </a:extLst>
          </p:cNvPr>
          <p:cNvSpPr txBox="1"/>
          <p:nvPr/>
        </p:nvSpPr>
        <p:spPr>
          <a:xfrm>
            <a:off x="2645302" y="5217005"/>
            <a:ext cx="772969" cy="238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Compare?</a:t>
            </a:r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EFBAE8D5-9E66-485F-A60D-E9C669148077}"/>
              </a:ext>
            </a:extLst>
          </p:cNvPr>
          <p:cNvSpPr/>
          <p:nvPr/>
        </p:nvSpPr>
        <p:spPr>
          <a:xfrm>
            <a:off x="9800801" y="225220"/>
            <a:ext cx="982673" cy="4773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EU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authority</a:t>
            </a:r>
          </a:p>
        </p:txBody>
      </p:sp>
      <p:pic>
        <p:nvPicPr>
          <p:cNvPr id="448" name="Picture 447">
            <a:extLst>
              <a:ext uri="{FF2B5EF4-FFF2-40B4-BE49-F238E27FC236}">
                <a16:creationId xmlns:a16="http://schemas.microsoft.com/office/drawing/2014/main" id="{14FBBEC5-4FC0-5FAF-ABCC-A18D17FA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458" y="246086"/>
            <a:ext cx="344593" cy="313545"/>
          </a:xfrm>
          <a:prstGeom prst="rect">
            <a:avLst/>
          </a:prstGeom>
        </p:spPr>
      </p:pic>
      <p:sp>
        <p:nvSpPr>
          <p:cNvPr id="449" name="Oval 448">
            <a:extLst>
              <a:ext uri="{FF2B5EF4-FFF2-40B4-BE49-F238E27FC236}">
                <a16:creationId xmlns:a16="http://schemas.microsoft.com/office/drawing/2014/main" id="{623BE1A5-B04D-4832-CE8A-DA27AC0FB4BC}"/>
              </a:ext>
            </a:extLst>
          </p:cNvPr>
          <p:cNvSpPr/>
          <p:nvPr/>
        </p:nvSpPr>
        <p:spPr>
          <a:xfrm>
            <a:off x="9881019" y="1254526"/>
            <a:ext cx="982673" cy="4763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Certifier D</a:t>
            </a:r>
          </a:p>
        </p:txBody>
      </p:sp>
      <p:cxnSp>
        <p:nvCxnSpPr>
          <p:cNvPr id="450" name="Straight Connector 6">
            <a:extLst>
              <a:ext uri="{FF2B5EF4-FFF2-40B4-BE49-F238E27FC236}">
                <a16:creationId xmlns:a16="http://schemas.microsoft.com/office/drawing/2014/main" id="{066AFDB8-F2B1-797D-222E-932F9B292848}"/>
              </a:ext>
            </a:extLst>
          </p:cNvPr>
          <p:cNvCxnSpPr>
            <a:cxnSpLocks/>
            <a:stCxn id="447" idx="4"/>
            <a:endCxn id="449" idx="0"/>
          </p:cNvCxnSpPr>
          <p:nvPr/>
        </p:nvCxnSpPr>
        <p:spPr>
          <a:xfrm rot="16200000" flipH="1">
            <a:off x="10056283" y="938453"/>
            <a:ext cx="551928" cy="8021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TextBox 450">
            <a:extLst>
              <a:ext uri="{FF2B5EF4-FFF2-40B4-BE49-F238E27FC236}">
                <a16:creationId xmlns:a16="http://schemas.microsoft.com/office/drawing/2014/main" id="{E87C4083-76C9-2E91-452A-AD59F6117C34}"/>
              </a:ext>
            </a:extLst>
          </p:cNvPr>
          <p:cNvSpPr txBox="1"/>
          <p:nvPr/>
        </p:nvSpPr>
        <p:spPr>
          <a:xfrm>
            <a:off x="9998202" y="857562"/>
            <a:ext cx="1079626" cy="257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crt:accreditation</a:t>
            </a:r>
            <a:endParaRPr lang="en-AU" sz="1100" dirty="0"/>
          </a:p>
        </p:txBody>
      </p:sp>
      <p:sp>
        <p:nvSpPr>
          <p:cNvPr id="453" name="Rounded Rectangle 452">
            <a:extLst>
              <a:ext uri="{FF2B5EF4-FFF2-40B4-BE49-F238E27FC236}">
                <a16:creationId xmlns:a16="http://schemas.microsoft.com/office/drawing/2014/main" id="{6C4D1439-7D01-EAE8-7B42-2FDEE7A9B3B4}"/>
              </a:ext>
            </a:extLst>
          </p:cNvPr>
          <p:cNvSpPr/>
          <p:nvPr/>
        </p:nvSpPr>
        <p:spPr>
          <a:xfrm>
            <a:off x="8675316" y="2310330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Garment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Product</a:t>
            </a:r>
          </a:p>
        </p:txBody>
      </p:sp>
      <p:cxnSp>
        <p:nvCxnSpPr>
          <p:cNvPr id="454" name="Straight Connector 6">
            <a:extLst>
              <a:ext uri="{FF2B5EF4-FFF2-40B4-BE49-F238E27FC236}">
                <a16:creationId xmlns:a16="http://schemas.microsoft.com/office/drawing/2014/main" id="{7D9F7EBF-F477-F5E0-B16C-0D005026C257}"/>
              </a:ext>
            </a:extLst>
          </p:cNvPr>
          <p:cNvCxnSpPr>
            <a:cxnSpLocks/>
            <a:stCxn id="449" idx="2"/>
            <a:endCxn id="453" idx="0"/>
          </p:cNvCxnSpPr>
          <p:nvPr/>
        </p:nvCxnSpPr>
        <p:spPr>
          <a:xfrm rot="10800000" flipV="1">
            <a:off x="9160901" y="1492680"/>
            <a:ext cx="720119" cy="817650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C9E23535-7437-849F-78A9-05A4F4D8CDCC}"/>
              </a:ext>
            </a:extLst>
          </p:cNvPr>
          <p:cNvSpPr txBox="1"/>
          <p:nvPr/>
        </p:nvSpPr>
        <p:spPr>
          <a:xfrm>
            <a:off x="8828691" y="1835201"/>
            <a:ext cx="982673" cy="257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crt:oeko-tex</a:t>
            </a:r>
            <a:endParaRPr lang="en-AU" sz="1100" dirty="0"/>
          </a:p>
        </p:txBody>
      </p:sp>
      <p:cxnSp>
        <p:nvCxnSpPr>
          <p:cNvPr id="458" name="Straight Connector 6">
            <a:extLst>
              <a:ext uri="{FF2B5EF4-FFF2-40B4-BE49-F238E27FC236}">
                <a16:creationId xmlns:a16="http://schemas.microsoft.com/office/drawing/2014/main" id="{0EE73520-EED9-C8C2-FE50-5D440E888EE3}"/>
              </a:ext>
            </a:extLst>
          </p:cNvPr>
          <p:cNvCxnSpPr>
            <a:cxnSpLocks/>
            <a:stCxn id="420" idx="0"/>
            <a:endCxn id="453" idx="2"/>
          </p:cNvCxnSpPr>
          <p:nvPr/>
        </p:nvCxnSpPr>
        <p:spPr>
          <a:xfrm rot="5400000" flipH="1" flipV="1">
            <a:off x="8596293" y="2820539"/>
            <a:ext cx="652574" cy="47663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TextBox 464">
            <a:extLst>
              <a:ext uri="{FF2B5EF4-FFF2-40B4-BE49-F238E27FC236}">
                <a16:creationId xmlns:a16="http://schemas.microsoft.com/office/drawing/2014/main" id="{B4D0C118-202C-A63D-5C54-6F71192A39CF}"/>
              </a:ext>
            </a:extLst>
          </p:cNvPr>
          <p:cNvSpPr txBox="1"/>
          <p:nvPr/>
        </p:nvSpPr>
        <p:spPr>
          <a:xfrm>
            <a:off x="8284508" y="2892699"/>
            <a:ext cx="1071418" cy="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050" dirty="0" err="1"/>
              <a:t>trf:commissioning</a:t>
            </a:r>
            <a:endParaRPr lang="en-AU" sz="105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0B2D43B-FE50-602A-B3CC-8D1CBA47431C}"/>
              </a:ext>
            </a:extLst>
          </p:cNvPr>
          <p:cNvSpPr/>
          <p:nvPr/>
        </p:nvSpPr>
        <p:spPr>
          <a:xfrm>
            <a:off x="10603908" y="1769933"/>
            <a:ext cx="982673" cy="4763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Brand?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3D63974-A8CD-0600-9A3D-E9091D2AC1F8}"/>
              </a:ext>
            </a:extLst>
          </p:cNvPr>
          <p:cNvSpPr/>
          <p:nvPr/>
        </p:nvSpPr>
        <p:spPr>
          <a:xfrm>
            <a:off x="10416744" y="4338956"/>
            <a:ext cx="982673" cy="4763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Retailer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7DD7EF3-3FDB-9FCD-A36B-A3D30A4D55A8}"/>
              </a:ext>
            </a:extLst>
          </p:cNvPr>
          <p:cNvSpPr/>
          <p:nvPr/>
        </p:nvSpPr>
        <p:spPr>
          <a:xfrm>
            <a:off x="9770866" y="5542973"/>
            <a:ext cx="982673" cy="4763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8F028EE8-1977-CC71-66C5-805134BCD500}"/>
              </a:ext>
            </a:extLst>
          </p:cNvPr>
          <p:cNvSpPr/>
          <p:nvPr/>
        </p:nvSpPr>
        <p:spPr>
          <a:xfrm>
            <a:off x="10392340" y="3002534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Garment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Shipment</a:t>
            </a:r>
          </a:p>
        </p:txBody>
      </p:sp>
      <p:cxnSp>
        <p:nvCxnSpPr>
          <p:cNvPr id="112" name="Straight Connector 6">
            <a:extLst>
              <a:ext uri="{FF2B5EF4-FFF2-40B4-BE49-F238E27FC236}">
                <a16:creationId xmlns:a16="http://schemas.microsoft.com/office/drawing/2014/main" id="{118981E8-233D-ABAE-FC68-98DA3CC127AD}"/>
              </a:ext>
            </a:extLst>
          </p:cNvPr>
          <p:cNvCxnSpPr>
            <a:cxnSpLocks/>
            <a:stCxn id="453" idx="3"/>
            <a:endCxn id="111" idx="0"/>
          </p:cNvCxnSpPr>
          <p:nvPr/>
        </p:nvCxnSpPr>
        <p:spPr>
          <a:xfrm>
            <a:off x="9646483" y="2521451"/>
            <a:ext cx="1231441" cy="481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D31F7F0-C053-BC51-3193-E0DDCD14E798}"/>
              </a:ext>
            </a:extLst>
          </p:cNvPr>
          <p:cNvSpPr txBox="1"/>
          <p:nvPr/>
        </p:nvSpPr>
        <p:spPr>
          <a:xfrm>
            <a:off x="9998202" y="2499761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agg:packing</a:t>
            </a:r>
            <a:endParaRPr lang="en-AU" sz="1100" dirty="0"/>
          </a:p>
        </p:txBody>
      </p:sp>
      <p:cxnSp>
        <p:nvCxnSpPr>
          <p:cNvPr id="118" name="Straight Connector 6">
            <a:extLst>
              <a:ext uri="{FF2B5EF4-FFF2-40B4-BE49-F238E27FC236}">
                <a16:creationId xmlns:a16="http://schemas.microsoft.com/office/drawing/2014/main" id="{67E70C73-83C2-D877-903B-41D1DD7CCA4C}"/>
              </a:ext>
            </a:extLst>
          </p:cNvPr>
          <p:cNvCxnSpPr>
            <a:cxnSpLocks/>
            <a:stCxn id="111" idx="2"/>
            <a:endCxn id="109" idx="0"/>
          </p:cNvCxnSpPr>
          <p:nvPr/>
        </p:nvCxnSpPr>
        <p:spPr>
          <a:xfrm rot="16200000" flipH="1">
            <a:off x="10435912" y="3866786"/>
            <a:ext cx="914181" cy="3015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3362248-06A8-C86E-FFA2-90B79EC88134}"/>
              </a:ext>
            </a:extLst>
          </p:cNvPr>
          <p:cNvSpPr txBox="1"/>
          <p:nvPr/>
        </p:nvSpPr>
        <p:spPr>
          <a:xfrm>
            <a:off x="10414528" y="3898027"/>
            <a:ext cx="984889" cy="260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doc:desadv</a:t>
            </a:r>
            <a:endParaRPr lang="en-AU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194157-B0F5-649B-E791-E9212380C38F}"/>
              </a:ext>
            </a:extLst>
          </p:cNvPr>
          <p:cNvSpPr txBox="1"/>
          <p:nvPr/>
        </p:nvSpPr>
        <p:spPr>
          <a:xfrm>
            <a:off x="10292138" y="3666776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txn:shipping</a:t>
            </a:r>
            <a:endParaRPr lang="en-AU" sz="1100" dirty="0"/>
          </a:p>
        </p:txBody>
      </p:sp>
      <p:cxnSp>
        <p:nvCxnSpPr>
          <p:cNvPr id="125" name="Straight Connector 6">
            <a:extLst>
              <a:ext uri="{FF2B5EF4-FFF2-40B4-BE49-F238E27FC236}">
                <a16:creationId xmlns:a16="http://schemas.microsoft.com/office/drawing/2014/main" id="{9AABBBD4-8364-25F8-1E5F-325E62D6836A}"/>
              </a:ext>
            </a:extLst>
          </p:cNvPr>
          <p:cNvCxnSpPr>
            <a:cxnSpLocks/>
            <a:stCxn id="109" idx="4"/>
            <a:endCxn id="110" idx="0"/>
          </p:cNvCxnSpPr>
          <p:nvPr/>
        </p:nvCxnSpPr>
        <p:spPr>
          <a:xfrm rot="5400000">
            <a:off x="10221288" y="4856179"/>
            <a:ext cx="727709" cy="64587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782F9333-F624-3BE9-7FE2-BAAF3B263904}"/>
              </a:ext>
            </a:extLst>
          </p:cNvPr>
          <p:cNvSpPr txBox="1"/>
          <p:nvPr/>
        </p:nvSpPr>
        <p:spPr>
          <a:xfrm>
            <a:off x="9969258" y="5067240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txn:retail-selling</a:t>
            </a:r>
            <a:endParaRPr lang="en-A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50D0A0-598E-9846-995D-29AE32C2472D}"/>
              </a:ext>
            </a:extLst>
          </p:cNvPr>
          <p:cNvSpPr txBox="1"/>
          <p:nvPr/>
        </p:nvSpPr>
        <p:spPr>
          <a:xfrm>
            <a:off x="1462243" y="79518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D140C2-CA99-66DF-C1F1-734FB2B15A82}"/>
              </a:ext>
            </a:extLst>
          </p:cNvPr>
          <p:cNvSpPr txBox="1"/>
          <p:nvPr/>
        </p:nvSpPr>
        <p:spPr>
          <a:xfrm>
            <a:off x="1090306" y="195916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9188697-1732-9166-9C23-C2C63D12A1D6}"/>
              </a:ext>
            </a:extLst>
          </p:cNvPr>
          <p:cNvSpPr txBox="1"/>
          <p:nvPr/>
        </p:nvSpPr>
        <p:spPr>
          <a:xfrm>
            <a:off x="1055656" y="476841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3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31E325D-4EE4-A19F-09BE-ED08C1AC276E}"/>
              </a:ext>
            </a:extLst>
          </p:cNvPr>
          <p:cNvSpPr txBox="1"/>
          <p:nvPr/>
        </p:nvSpPr>
        <p:spPr>
          <a:xfrm>
            <a:off x="815305" y="372464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5DB551E-A0FB-AAC3-290B-3F515A2A6C67}"/>
              </a:ext>
            </a:extLst>
          </p:cNvPr>
          <p:cNvSpPr txBox="1"/>
          <p:nvPr/>
        </p:nvSpPr>
        <p:spPr>
          <a:xfrm>
            <a:off x="1514152" y="288589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2D35181-76CE-A59E-DDF9-8CB2E48F9110}"/>
              </a:ext>
            </a:extLst>
          </p:cNvPr>
          <p:cNvSpPr txBox="1"/>
          <p:nvPr/>
        </p:nvSpPr>
        <p:spPr>
          <a:xfrm>
            <a:off x="2506345" y="2438458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F0AD9BA-4917-C3AA-B050-A52C8DB063C2}"/>
              </a:ext>
            </a:extLst>
          </p:cNvPr>
          <p:cNvSpPr txBox="1"/>
          <p:nvPr/>
        </p:nvSpPr>
        <p:spPr>
          <a:xfrm>
            <a:off x="2627535" y="85051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7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E08C4AE-FF2A-C5FF-DCFC-C1D2474CB7E6}"/>
              </a:ext>
            </a:extLst>
          </p:cNvPr>
          <p:cNvSpPr txBox="1"/>
          <p:nvPr/>
        </p:nvSpPr>
        <p:spPr>
          <a:xfrm>
            <a:off x="3372257" y="168842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8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F5EF977-050B-A48F-C11A-0CFDAF002F41}"/>
              </a:ext>
            </a:extLst>
          </p:cNvPr>
          <p:cNvSpPr txBox="1"/>
          <p:nvPr/>
        </p:nvSpPr>
        <p:spPr>
          <a:xfrm>
            <a:off x="3654139" y="291764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9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6FBA84-DF2A-F218-871D-8758BADAEC69}"/>
              </a:ext>
            </a:extLst>
          </p:cNvPr>
          <p:cNvSpPr txBox="1"/>
          <p:nvPr/>
        </p:nvSpPr>
        <p:spPr>
          <a:xfrm>
            <a:off x="3662695" y="409273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10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C678883-3861-21E9-8FC1-F9390B3F3DF3}"/>
              </a:ext>
            </a:extLst>
          </p:cNvPr>
          <p:cNvSpPr txBox="1"/>
          <p:nvPr/>
        </p:nvSpPr>
        <p:spPr>
          <a:xfrm>
            <a:off x="3325622" y="514830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11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87A03D3-D62E-B722-34FD-5741603FED6A}"/>
              </a:ext>
            </a:extLst>
          </p:cNvPr>
          <p:cNvSpPr txBox="1"/>
          <p:nvPr/>
        </p:nvSpPr>
        <p:spPr>
          <a:xfrm>
            <a:off x="5426822" y="493112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12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CAF42C9-CBCE-9AD1-CEDC-713BAA148A13}"/>
              </a:ext>
            </a:extLst>
          </p:cNvPr>
          <p:cNvSpPr txBox="1"/>
          <p:nvPr/>
        </p:nvSpPr>
        <p:spPr>
          <a:xfrm>
            <a:off x="5197230" y="386260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13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9CFAB62-DA3F-977A-4305-435C94CABBD7}"/>
              </a:ext>
            </a:extLst>
          </p:cNvPr>
          <p:cNvSpPr txBox="1"/>
          <p:nvPr/>
        </p:nvSpPr>
        <p:spPr>
          <a:xfrm>
            <a:off x="5239691" y="253308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14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26099A-43C2-E7E1-5BE2-82E8F8BA0A65}"/>
              </a:ext>
            </a:extLst>
          </p:cNvPr>
          <p:cNvSpPr txBox="1"/>
          <p:nvPr/>
        </p:nvSpPr>
        <p:spPr>
          <a:xfrm>
            <a:off x="5087720" y="141170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15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67EC72B-0DA7-8346-1CEF-CF9731199796}"/>
              </a:ext>
            </a:extLst>
          </p:cNvPr>
          <p:cNvSpPr txBox="1"/>
          <p:nvPr/>
        </p:nvSpPr>
        <p:spPr>
          <a:xfrm>
            <a:off x="5709303" y="59483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16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978ECCE-F20D-D973-7922-744D63D0D29D}"/>
              </a:ext>
            </a:extLst>
          </p:cNvPr>
          <p:cNvSpPr txBox="1"/>
          <p:nvPr/>
        </p:nvSpPr>
        <p:spPr>
          <a:xfrm>
            <a:off x="6722536" y="187671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19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634D43E-1D0C-6792-0DED-2D3C9A631FA6}"/>
              </a:ext>
            </a:extLst>
          </p:cNvPr>
          <p:cNvSpPr txBox="1"/>
          <p:nvPr/>
        </p:nvSpPr>
        <p:spPr>
          <a:xfrm>
            <a:off x="8232089" y="67014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17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E88EA12-902F-17EE-4CB6-4E1CA66D8E6E}"/>
              </a:ext>
            </a:extLst>
          </p:cNvPr>
          <p:cNvSpPr txBox="1"/>
          <p:nvPr/>
        </p:nvSpPr>
        <p:spPr>
          <a:xfrm>
            <a:off x="8309191" y="182416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18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25CAF5F-EEF8-4C4C-5F45-6BF9BC4C0617}"/>
              </a:ext>
            </a:extLst>
          </p:cNvPr>
          <p:cNvSpPr txBox="1"/>
          <p:nvPr/>
        </p:nvSpPr>
        <p:spPr>
          <a:xfrm>
            <a:off x="7112058" y="518935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22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F401B6C-5CA2-0773-BBFD-1199D9A934CC}"/>
              </a:ext>
            </a:extLst>
          </p:cNvPr>
          <p:cNvSpPr txBox="1"/>
          <p:nvPr/>
        </p:nvSpPr>
        <p:spPr>
          <a:xfrm>
            <a:off x="5883574" y="590472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23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B7207B7-667E-617D-AE5E-10CD3212C932}"/>
              </a:ext>
            </a:extLst>
          </p:cNvPr>
          <p:cNvSpPr txBox="1"/>
          <p:nvPr/>
        </p:nvSpPr>
        <p:spPr>
          <a:xfrm>
            <a:off x="8662161" y="571158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24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A5C6A90-2DEE-660B-51C1-33207AB160D4}"/>
              </a:ext>
            </a:extLst>
          </p:cNvPr>
          <p:cNvSpPr txBox="1"/>
          <p:nvPr/>
        </p:nvSpPr>
        <p:spPr>
          <a:xfrm>
            <a:off x="8694708" y="451679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25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6517B29-3417-9A2F-92F3-25694A7A4D3E}"/>
              </a:ext>
            </a:extLst>
          </p:cNvPr>
          <p:cNvSpPr txBox="1"/>
          <p:nvPr/>
        </p:nvSpPr>
        <p:spPr>
          <a:xfrm>
            <a:off x="8715930" y="316684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26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46D8BC4-208D-9D29-F90B-94B4284CEBE8}"/>
              </a:ext>
            </a:extLst>
          </p:cNvPr>
          <p:cNvSpPr txBox="1"/>
          <p:nvPr/>
        </p:nvSpPr>
        <p:spPr>
          <a:xfrm>
            <a:off x="7027583" y="293339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20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D6360E7-58D7-71E1-76BC-440E51DC6E83}"/>
              </a:ext>
            </a:extLst>
          </p:cNvPr>
          <p:cNvSpPr txBox="1"/>
          <p:nvPr/>
        </p:nvSpPr>
        <p:spPr>
          <a:xfrm>
            <a:off x="7028250" y="390212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21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777E9A9-00D9-DBF2-E8A4-C33FB10B31BD}"/>
              </a:ext>
            </a:extLst>
          </p:cNvPr>
          <p:cNvSpPr txBox="1"/>
          <p:nvPr/>
        </p:nvSpPr>
        <p:spPr>
          <a:xfrm>
            <a:off x="10324489" y="65260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27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83E78E0-B59B-690C-8F22-432E04EF2A58}"/>
              </a:ext>
            </a:extLst>
          </p:cNvPr>
          <p:cNvSpPr txBox="1"/>
          <p:nvPr/>
        </p:nvSpPr>
        <p:spPr>
          <a:xfrm>
            <a:off x="9495252" y="129715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28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198E6B4-45BE-2924-A087-2F6C5AD5BF07}"/>
              </a:ext>
            </a:extLst>
          </p:cNvPr>
          <p:cNvSpPr txBox="1"/>
          <p:nvPr/>
        </p:nvSpPr>
        <p:spPr>
          <a:xfrm>
            <a:off x="9667333" y="227615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29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EF504A3-BEE1-FB30-1876-E158325F40EC}"/>
              </a:ext>
            </a:extLst>
          </p:cNvPr>
          <p:cNvSpPr txBox="1"/>
          <p:nvPr/>
        </p:nvSpPr>
        <p:spPr>
          <a:xfrm>
            <a:off x="10919772" y="337665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30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E6F0343-3DB5-E124-3931-B0E554657621}"/>
              </a:ext>
            </a:extLst>
          </p:cNvPr>
          <p:cNvSpPr txBox="1"/>
          <p:nvPr/>
        </p:nvSpPr>
        <p:spPr>
          <a:xfrm>
            <a:off x="10863692" y="481366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76106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991C1FAA-A18D-E1E2-FD8E-867971B95257}"/>
              </a:ext>
            </a:extLst>
          </p:cNvPr>
          <p:cNvSpPr/>
          <p:nvPr/>
        </p:nvSpPr>
        <p:spPr>
          <a:xfrm>
            <a:off x="8584334" y="2360702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Garment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446" name="Rounded Rectangle 445">
            <a:extLst>
              <a:ext uri="{FF2B5EF4-FFF2-40B4-BE49-F238E27FC236}">
                <a16:creationId xmlns:a16="http://schemas.microsoft.com/office/drawing/2014/main" id="{049162DB-5265-5E1C-8F38-13C02ED25D20}"/>
              </a:ext>
            </a:extLst>
          </p:cNvPr>
          <p:cNvSpPr/>
          <p:nvPr/>
        </p:nvSpPr>
        <p:spPr>
          <a:xfrm>
            <a:off x="7737903" y="5951400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Fabric Roll</a:t>
            </a:r>
          </a:p>
        </p:txBody>
      </p:sp>
      <p:sp>
        <p:nvSpPr>
          <p:cNvPr id="445" name="Rounded Rectangle 444">
            <a:extLst>
              <a:ext uri="{FF2B5EF4-FFF2-40B4-BE49-F238E27FC236}">
                <a16:creationId xmlns:a16="http://schemas.microsoft.com/office/drawing/2014/main" id="{2BD16141-1C0B-C565-58BE-CAF061A09AA5}"/>
              </a:ext>
            </a:extLst>
          </p:cNvPr>
          <p:cNvSpPr/>
          <p:nvPr/>
        </p:nvSpPr>
        <p:spPr>
          <a:xfrm>
            <a:off x="6466001" y="2564677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Dyed cotton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Yarn</a:t>
            </a:r>
          </a:p>
        </p:txBody>
      </p:sp>
      <p:cxnSp>
        <p:nvCxnSpPr>
          <p:cNvPr id="169" name="Straight Connector 6">
            <a:extLst>
              <a:ext uri="{FF2B5EF4-FFF2-40B4-BE49-F238E27FC236}">
                <a16:creationId xmlns:a16="http://schemas.microsoft.com/office/drawing/2014/main" id="{2B3EEAC2-F971-F354-A6DE-9724AF0FBA92}"/>
              </a:ext>
            </a:extLst>
          </p:cNvPr>
          <p:cNvCxnSpPr>
            <a:cxnSpLocks/>
            <a:stCxn id="51" idx="2"/>
            <a:endCxn id="39" idx="2"/>
          </p:cNvCxnSpPr>
          <p:nvPr/>
        </p:nvCxnSpPr>
        <p:spPr>
          <a:xfrm rot="16200000" flipH="1">
            <a:off x="4170965" y="4595964"/>
            <a:ext cx="235504" cy="1339371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Rounded Rectangle 411">
            <a:extLst>
              <a:ext uri="{FF2B5EF4-FFF2-40B4-BE49-F238E27FC236}">
                <a16:creationId xmlns:a16="http://schemas.microsoft.com/office/drawing/2014/main" id="{9769E359-E475-9B6E-4F20-958381EF0F0F}"/>
              </a:ext>
            </a:extLst>
          </p:cNvPr>
          <p:cNvSpPr/>
          <p:nvPr/>
        </p:nvSpPr>
        <p:spPr>
          <a:xfrm>
            <a:off x="4738136" y="1620173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Raw cotton </a:t>
            </a:r>
          </a:p>
          <a:p>
            <a:pPr algn="ctr"/>
            <a:r>
              <a:rPr lang="en-AU" sz="1200" b="1" dirty="0">
                <a:solidFill>
                  <a:schemeClr val="tx1"/>
                </a:solidFill>
              </a:rPr>
              <a:t>Yarn</a:t>
            </a:r>
          </a:p>
        </p:txBody>
      </p:sp>
      <p:cxnSp>
        <p:nvCxnSpPr>
          <p:cNvPr id="309" name="Straight Connector 6">
            <a:extLst>
              <a:ext uri="{FF2B5EF4-FFF2-40B4-BE49-F238E27FC236}">
                <a16:creationId xmlns:a16="http://schemas.microsoft.com/office/drawing/2014/main" id="{5872DC9B-CDDE-96A2-57EA-C754E23A0270}"/>
              </a:ext>
            </a:extLst>
          </p:cNvPr>
          <p:cNvCxnSpPr>
            <a:cxnSpLocks/>
            <a:stCxn id="308" idx="6"/>
            <a:endCxn id="296" idx="1"/>
          </p:cNvCxnSpPr>
          <p:nvPr/>
        </p:nvCxnSpPr>
        <p:spPr>
          <a:xfrm flipV="1">
            <a:off x="5895479" y="6082205"/>
            <a:ext cx="1774312" cy="2256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632F177E-EAA6-55A8-46CD-DF1F245528E1}"/>
              </a:ext>
            </a:extLst>
          </p:cNvPr>
          <p:cNvSpPr txBox="1"/>
          <p:nvPr/>
        </p:nvSpPr>
        <p:spPr>
          <a:xfrm>
            <a:off x="1818535" y="1963694"/>
            <a:ext cx="984889" cy="260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doc:desadv</a:t>
            </a:r>
            <a:endParaRPr lang="en-AU" sz="1100" dirty="0"/>
          </a:p>
        </p:txBody>
      </p:sp>
      <p:cxnSp>
        <p:nvCxnSpPr>
          <p:cNvPr id="83" name="Straight Connector 6">
            <a:extLst>
              <a:ext uri="{FF2B5EF4-FFF2-40B4-BE49-F238E27FC236}">
                <a16:creationId xmlns:a16="http://schemas.microsoft.com/office/drawing/2014/main" id="{FF7CE062-F94C-6A2D-4EBD-A4C4FC7A1639}"/>
              </a:ext>
            </a:extLst>
          </p:cNvPr>
          <p:cNvCxnSpPr>
            <a:cxnSpLocks/>
            <a:stCxn id="44" idx="0"/>
            <a:endCxn id="38" idx="4"/>
          </p:cNvCxnSpPr>
          <p:nvPr/>
        </p:nvCxnSpPr>
        <p:spPr>
          <a:xfrm rot="5400000" flipH="1" flipV="1">
            <a:off x="652086" y="3472284"/>
            <a:ext cx="840722" cy="4861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6">
            <a:extLst>
              <a:ext uri="{FF2B5EF4-FFF2-40B4-BE49-F238E27FC236}">
                <a16:creationId xmlns:a16="http://schemas.microsoft.com/office/drawing/2014/main" id="{5A9B3C0F-3B28-C8FC-2963-EC997CA65DB0}"/>
              </a:ext>
            </a:extLst>
          </p:cNvPr>
          <p:cNvCxnSpPr>
            <a:cxnSpLocks/>
            <a:stCxn id="39" idx="0"/>
            <a:endCxn id="180" idx="2"/>
          </p:cNvCxnSpPr>
          <p:nvPr/>
        </p:nvCxnSpPr>
        <p:spPr>
          <a:xfrm rot="16200000" flipV="1">
            <a:off x="5002394" y="4715311"/>
            <a:ext cx="643137" cy="22301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">
            <a:extLst>
              <a:ext uri="{FF2B5EF4-FFF2-40B4-BE49-F238E27FC236}">
                <a16:creationId xmlns:a16="http://schemas.microsoft.com/office/drawing/2014/main" id="{1BA78023-B5E2-677D-C7D7-DE9E89B5FCE3}"/>
              </a:ext>
            </a:extLst>
          </p:cNvPr>
          <p:cNvCxnSpPr>
            <a:cxnSpLocks/>
            <a:stCxn id="38" idx="6"/>
            <a:endCxn id="162" idx="2"/>
          </p:cNvCxnSpPr>
          <p:nvPr/>
        </p:nvCxnSpPr>
        <p:spPr>
          <a:xfrm>
            <a:off x="1573823" y="2841218"/>
            <a:ext cx="843739" cy="211119"/>
          </a:xfrm>
          <a:prstGeom prst="curvedConnector4">
            <a:avLst>
              <a:gd name="adj1" fmla="val 21224"/>
              <a:gd name="adj2" fmla="val 198524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4F0812EB-26B7-A23F-E67F-39351D7FAEB5}"/>
              </a:ext>
            </a:extLst>
          </p:cNvPr>
          <p:cNvSpPr txBox="1"/>
          <p:nvPr/>
        </p:nvSpPr>
        <p:spPr>
          <a:xfrm>
            <a:off x="1911298" y="3432849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obj:inspecting</a:t>
            </a:r>
            <a:endParaRPr lang="en-AU" sz="11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F5D0749-8DD8-5BB8-E450-AAC64C437E84}"/>
              </a:ext>
            </a:extLst>
          </p:cNvPr>
          <p:cNvSpPr txBox="1"/>
          <p:nvPr/>
        </p:nvSpPr>
        <p:spPr>
          <a:xfrm>
            <a:off x="373918" y="3473001"/>
            <a:ext cx="984889" cy="260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doc:desadv</a:t>
            </a:r>
            <a:endParaRPr lang="en-AU" sz="1100" dirty="0"/>
          </a:p>
        </p:txBody>
      </p:sp>
      <p:cxnSp>
        <p:nvCxnSpPr>
          <p:cNvPr id="117" name="Straight Connector 6">
            <a:extLst>
              <a:ext uri="{FF2B5EF4-FFF2-40B4-BE49-F238E27FC236}">
                <a16:creationId xmlns:a16="http://schemas.microsoft.com/office/drawing/2014/main" id="{4A114138-DFF3-9848-CAFA-680FA05E3E00}"/>
              </a:ext>
            </a:extLst>
          </p:cNvPr>
          <p:cNvCxnSpPr>
            <a:cxnSpLocks/>
            <a:stCxn id="219" idx="4"/>
            <a:endCxn id="146" idx="0"/>
          </p:cNvCxnSpPr>
          <p:nvPr/>
        </p:nvCxnSpPr>
        <p:spPr>
          <a:xfrm rot="16200000" flipH="1">
            <a:off x="3160092" y="1909003"/>
            <a:ext cx="713707" cy="38056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CBE8199-9B0D-D49A-648B-C91DEF32B27F}"/>
              </a:ext>
            </a:extLst>
          </p:cNvPr>
          <p:cNvSpPr/>
          <p:nvPr/>
        </p:nvSpPr>
        <p:spPr>
          <a:xfrm>
            <a:off x="3194556" y="3563183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Cotton bale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5C34A0-70AF-6D4B-9941-4F0F962C92E4}"/>
              </a:ext>
            </a:extLst>
          </p:cNvPr>
          <p:cNvSpPr/>
          <p:nvPr/>
        </p:nvSpPr>
        <p:spPr>
          <a:xfrm>
            <a:off x="629066" y="1480668"/>
            <a:ext cx="982673" cy="4763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 certifier 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D885C6-6D16-3244-A8C0-29BAE0F8ABC7}"/>
              </a:ext>
            </a:extLst>
          </p:cNvPr>
          <p:cNvSpPr txBox="1"/>
          <p:nvPr/>
        </p:nvSpPr>
        <p:spPr>
          <a:xfrm>
            <a:off x="198895" y="77800"/>
            <a:ext cx="2749855" cy="336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Cotton Sustainability Graph</a:t>
            </a:r>
          </a:p>
        </p:txBody>
      </p:sp>
      <p:cxnSp>
        <p:nvCxnSpPr>
          <p:cNvPr id="36" name="Straight Connector 6">
            <a:extLst>
              <a:ext uri="{FF2B5EF4-FFF2-40B4-BE49-F238E27FC236}">
                <a16:creationId xmlns:a16="http://schemas.microsoft.com/office/drawing/2014/main" id="{40BA6763-363F-814B-9033-9827052323C0}"/>
              </a:ext>
            </a:extLst>
          </p:cNvPr>
          <p:cNvCxnSpPr>
            <a:cxnSpLocks/>
            <a:stCxn id="35" idx="4"/>
            <a:endCxn id="38" idx="0"/>
          </p:cNvCxnSpPr>
          <p:nvPr/>
        </p:nvCxnSpPr>
        <p:spPr>
          <a:xfrm rot="5400000">
            <a:off x="783965" y="2269765"/>
            <a:ext cx="649229" cy="236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B168039-3161-2842-B748-E9725666585E}"/>
              </a:ext>
            </a:extLst>
          </p:cNvPr>
          <p:cNvSpPr/>
          <p:nvPr/>
        </p:nvSpPr>
        <p:spPr>
          <a:xfrm>
            <a:off x="3090656" y="3653753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Cotton bale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E92EB4B-F554-5E2C-0981-B03616A19D89}"/>
              </a:ext>
            </a:extLst>
          </p:cNvPr>
          <p:cNvSpPr/>
          <p:nvPr/>
        </p:nvSpPr>
        <p:spPr>
          <a:xfrm>
            <a:off x="1658675" y="597860"/>
            <a:ext cx="982673" cy="4773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AU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authority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6C3A1C8-702A-B519-AF67-8759B3409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13" y="516735"/>
            <a:ext cx="344593" cy="313545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C9EECE89-320E-D060-83B5-9BEC51DF621A}"/>
              </a:ext>
            </a:extLst>
          </p:cNvPr>
          <p:cNvSpPr/>
          <p:nvPr/>
        </p:nvSpPr>
        <p:spPr>
          <a:xfrm>
            <a:off x="619687" y="2606204"/>
            <a:ext cx="954136" cy="470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Cotton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Farm</a:t>
            </a:r>
          </a:p>
        </p:txBody>
      </p:sp>
      <p:cxnSp>
        <p:nvCxnSpPr>
          <p:cNvPr id="46" name="Straight Connector 6">
            <a:extLst>
              <a:ext uri="{FF2B5EF4-FFF2-40B4-BE49-F238E27FC236}">
                <a16:creationId xmlns:a16="http://schemas.microsoft.com/office/drawing/2014/main" id="{C0B8CDBF-C335-1E18-4C43-E3D769F8CE31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rot="10800000" flipV="1">
            <a:off x="1120403" y="836550"/>
            <a:ext cx="538272" cy="644118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6E8E1E1-8EAE-5D4F-9395-CE30AC057C25}"/>
              </a:ext>
            </a:extLst>
          </p:cNvPr>
          <p:cNvSpPr txBox="1"/>
          <p:nvPr/>
        </p:nvSpPr>
        <p:spPr>
          <a:xfrm>
            <a:off x="550493" y="1021036"/>
            <a:ext cx="1079626" cy="257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crt:accreditation</a:t>
            </a:r>
            <a:endParaRPr lang="en-AU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7BA856-E6EE-BBD1-8CB5-2AE5B7F7793C}"/>
              </a:ext>
            </a:extLst>
          </p:cNvPr>
          <p:cNvSpPr txBox="1"/>
          <p:nvPr/>
        </p:nvSpPr>
        <p:spPr>
          <a:xfrm>
            <a:off x="555479" y="2147301"/>
            <a:ext cx="984889" cy="260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crt:GOTS</a:t>
            </a:r>
            <a:endParaRPr lang="en-AU" sz="11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A2E6648-FB21-D270-AA7D-FD70E586D0F8}"/>
              </a:ext>
            </a:extLst>
          </p:cNvPr>
          <p:cNvSpPr/>
          <p:nvPr/>
        </p:nvSpPr>
        <p:spPr>
          <a:xfrm>
            <a:off x="3133448" y="4725657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Cotton pallet</a:t>
            </a:r>
          </a:p>
        </p:txBody>
      </p:sp>
      <p:cxnSp>
        <p:nvCxnSpPr>
          <p:cNvPr id="53" name="Straight Connector 6">
            <a:extLst>
              <a:ext uri="{FF2B5EF4-FFF2-40B4-BE49-F238E27FC236}">
                <a16:creationId xmlns:a16="http://schemas.microsoft.com/office/drawing/2014/main" id="{D6CEFE9D-8271-AE0D-4FDD-D11F8CF2A629}"/>
              </a:ext>
            </a:extLst>
          </p:cNvPr>
          <p:cNvCxnSpPr>
            <a:cxnSpLocks/>
            <a:stCxn id="146" idx="4"/>
            <a:endCxn id="59" idx="0"/>
          </p:cNvCxnSpPr>
          <p:nvPr/>
        </p:nvCxnSpPr>
        <p:spPr>
          <a:xfrm rot="5400000">
            <a:off x="3277941" y="3224466"/>
            <a:ext cx="727586" cy="13098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A9D0391-534A-54B4-BE50-1E62CD0E7A17}"/>
              </a:ext>
            </a:extLst>
          </p:cNvPr>
          <p:cNvSpPr txBox="1"/>
          <p:nvPr/>
        </p:nvSpPr>
        <p:spPr>
          <a:xfrm>
            <a:off x="3047477" y="3134554"/>
            <a:ext cx="1071418" cy="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050" dirty="0" err="1"/>
              <a:t>trf:commissioning</a:t>
            </a:r>
            <a:endParaRPr lang="en-AU" sz="1050" dirty="0"/>
          </a:p>
        </p:txBody>
      </p:sp>
      <p:cxnSp>
        <p:nvCxnSpPr>
          <p:cNvPr id="56" name="Straight Connector 6">
            <a:extLst>
              <a:ext uri="{FF2B5EF4-FFF2-40B4-BE49-F238E27FC236}">
                <a16:creationId xmlns:a16="http://schemas.microsoft.com/office/drawing/2014/main" id="{975E2691-7B9F-3E5E-B665-34B98A99A02F}"/>
              </a:ext>
            </a:extLst>
          </p:cNvPr>
          <p:cNvCxnSpPr>
            <a:cxnSpLocks/>
            <a:stCxn id="59" idx="2"/>
            <a:endCxn id="51" idx="0"/>
          </p:cNvCxnSpPr>
          <p:nvPr/>
        </p:nvCxnSpPr>
        <p:spPr>
          <a:xfrm rot="16200000" flipH="1">
            <a:off x="3272805" y="4379430"/>
            <a:ext cx="649663" cy="4279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FF9FAB0-C3EC-37B7-0F3F-351F5A40F8EB}"/>
              </a:ext>
            </a:extLst>
          </p:cNvPr>
          <p:cNvSpPr txBox="1"/>
          <p:nvPr/>
        </p:nvSpPr>
        <p:spPr>
          <a:xfrm>
            <a:off x="3071428" y="4318647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agg:packing</a:t>
            </a:r>
            <a:endParaRPr lang="en-AU" sz="11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A678E58-41C0-EA0D-8BED-053F3AE07BF4}"/>
              </a:ext>
            </a:extLst>
          </p:cNvPr>
          <p:cNvSpPr/>
          <p:nvPr/>
        </p:nvSpPr>
        <p:spPr>
          <a:xfrm>
            <a:off x="4958403" y="5148388"/>
            <a:ext cx="954136" cy="470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Cotton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trader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A1E8D6E-D0BF-2F33-D10B-E33430C3139E}"/>
              </a:ext>
            </a:extLst>
          </p:cNvPr>
          <p:cNvSpPr/>
          <p:nvPr/>
        </p:nvSpPr>
        <p:spPr>
          <a:xfrm>
            <a:off x="1192259" y="4858997"/>
            <a:ext cx="954136" cy="470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Fertiliser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supplier</a:t>
            </a:r>
          </a:p>
        </p:txBody>
      </p:sp>
      <p:cxnSp>
        <p:nvCxnSpPr>
          <p:cNvPr id="42" name="Straight Connector 6">
            <a:extLst>
              <a:ext uri="{FF2B5EF4-FFF2-40B4-BE49-F238E27FC236}">
                <a16:creationId xmlns:a16="http://schemas.microsoft.com/office/drawing/2014/main" id="{75FEEFC6-4774-EFB2-6AC4-A5A91646A781}"/>
              </a:ext>
            </a:extLst>
          </p:cNvPr>
          <p:cNvCxnSpPr>
            <a:cxnSpLocks/>
            <a:stCxn id="40" idx="2"/>
            <a:endCxn id="44" idx="2"/>
          </p:cNvCxnSpPr>
          <p:nvPr/>
        </p:nvCxnSpPr>
        <p:spPr>
          <a:xfrm rot="10800000">
            <a:off x="1048139" y="4339194"/>
            <a:ext cx="144120" cy="754817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45DD43C-FE88-6D02-F254-E55A3C867546}"/>
              </a:ext>
            </a:extLst>
          </p:cNvPr>
          <p:cNvSpPr/>
          <p:nvPr/>
        </p:nvSpPr>
        <p:spPr>
          <a:xfrm>
            <a:off x="562555" y="3916953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Fertilizer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80E653-B96E-15F6-69F9-13138EEE40E7}"/>
              </a:ext>
            </a:extLst>
          </p:cNvPr>
          <p:cNvSpPr txBox="1"/>
          <p:nvPr/>
        </p:nvSpPr>
        <p:spPr>
          <a:xfrm>
            <a:off x="671430" y="4509768"/>
            <a:ext cx="984889" cy="283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crt:AOG</a:t>
            </a:r>
            <a:endParaRPr lang="en-AU" sz="11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C514E9A-BD17-6528-6EFE-7779E503D9C6}"/>
              </a:ext>
            </a:extLst>
          </p:cNvPr>
          <p:cNvSpPr txBox="1"/>
          <p:nvPr/>
        </p:nvSpPr>
        <p:spPr>
          <a:xfrm>
            <a:off x="3174968" y="1922595"/>
            <a:ext cx="984889" cy="260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crt:ZDHC</a:t>
            </a:r>
            <a:endParaRPr lang="en-AU" sz="11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8006087-43EF-6715-4A61-685B74433242}"/>
              </a:ext>
            </a:extLst>
          </p:cNvPr>
          <p:cNvSpPr txBox="1"/>
          <p:nvPr/>
        </p:nvSpPr>
        <p:spPr>
          <a:xfrm>
            <a:off x="3858313" y="5423475"/>
            <a:ext cx="984889" cy="260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doc:desadv</a:t>
            </a:r>
            <a:endParaRPr lang="en-AU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79D9D0-20DD-44F5-61A8-2C730FC18EA5}"/>
              </a:ext>
            </a:extLst>
          </p:cNvPr>
          <p:cNvSpPr txBox="1"/>
          <p:nvPr/>
        </p:nvSpPr>
        <p:spPr>
          <a:xfrm>
            <a:off x="557515" y="3255466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txn:shipping</a:t>
            </a:r>
            <a:endParaRPr lang="en-AU" sz="1100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3AFDCD51-F0C7-B554-7528-A6923FDDF541}"/>
              </a:ext>
            </a:extLst>
          </p:cNvPr>
          <p:cNvSpPr/>
          <p:nvPr/>
        </p:nvSpPr>
        <p:spPr>
          <a:xfrm>
            <a:off x="3230160" y="2456140"/>
            <a:ext cx="954136" cy="470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Ginning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Mill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1B7676A-9137-5CFB-6896-A5DDD8E15A49}"/>
              </a:ext>
            </a:extLst>
          </p:cNvPr>
          <p:cNvSpPr txBox="1"/>
          <p:nvPr/>
        </p:nvSpPr>
        <p:spPr>
          <a:xfrm>
            <a:off x="1740553" y="3221729"/>
            <a:ext cx="984889" cy="260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crt:farmScope</a:t>
            </a:r>
            <a:endParaRPr lang="en-AU" sz="1100" dirty="0"/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563F00DF-DC9B-3C28-B4D7-A27DA3B6A887}"/>
              </a:ext>
            </a:extLst>
          </p:cNvPr>
          <p:cNvSpPr/>
          <p:nvPr/>
        </p:nvSpPr>
        <p:spPr>
          <a:xfrm>
            <a:off x="1931978" y="2630096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Bulk Cotton</a:t>
            </a:r>
          </a:p>
        </p:txBody>
      </p:sp>
      <p:cxnSp>
        <p:nvCxnSpPr>
          <p:cNvPr id="164" name="Straight Connector 6">
            <a:extLst>
              <a:ext uri="{FF2B5EF4-FFF2-40B4-BE49-F238E27FC236}">
                <a16:creationId xmlns:a16="http://schemas.microsoft.com/office/drawing/2014/main" id="{ECFF517B-DCE8-23DC-FD7E-CDFDD6D24044}"/>
              </a:ext>
            </a:extLst>
          </p:cNvPr>
          <p:cNvCxnSpPr>
            <a:cxnSpLocks/>
            <a:stCxn id="162" idx="0"/>
            <a:endCxn id="146" idx="2"/>
          </p:cNvCxnSpPr>
          <p:nvPr/>
        </p:nvCxnSpPr>
        <p:spPr>
          <a:xfrm rot="16200000" flipH="1">
            <a:off x="2793332" y="2254326"/>
            <a:ext cx="61058" cy="812598"/>
          </a:xfrm>
          <a:prstGeom prst="curvedConnector4">
            <a:avLst>
              <a:gd name="adj1" fmla="val -374398"/>
              <a:gd name="adj2" fmla="val 79878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068DE2E-D63E-586A-189F-465303134E5C}"/>
              </a:ext>
            </a:extLst>
          </p:cNvPr>
          <p:cNvSpPr txBox="1"/>
          <p:nvPr/>
        </p:nvSpPr>
        <p:spPr>
          <a:xfrm>
            <a:off x="2071035" y="2202614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txn:shipping</a:t>
            </a:r>
            <a:endParaRPr lang="en-AU" sz="11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CB09F6D-9E0E-7E7F-1F4A-E039500A0FDF}"/>
              </a:ext>
            </a:extLst>
          </p:cNvPr>
          <p:cNvSpPr txBox="1"/>
          <p:nvPr/>
        </p:nvSpPr>
        <p:spPr>
          <a:xfrm>
            <a:off x="3833920" y="5237835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txn:shipping</a:t>
            </a:r>
            <a:endParaRPr lang="en-AU" sz="1100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5460239-C457-EFE5-1221-5B8A40BE8BAD}"/>
              </a:ext>
            </a:extLst>
          </p:cNvPr>
          <p:cNvSpPr/>
          <p:nvPr/>
        </p:nvSpPr>
        <p:spPr>
          <a:xfrm>
            <a:off x="4807613" y="2743627"/>
            <a:ext cx="954136" cy="470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Spinning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Mill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60FD9FB-BA9E-0E3F-9CB3-6CF3F278DBE3}"/>
              </a:ext>
            </a:extLst>
          </p:cNvPr>
          <p:cNvSpPr txBox="1"/>
          <p:nvPr/>
        </p:nvSpPr>
        <p:spPr>
          <a:xfrm>
            <a:off x="4804795" y="4675128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agg:packing</a:t>
            </a:r>
            <a:endParaRPr lang="en-AU" sz="1100" dirty="0"/>
          </a:p>
        </p:txBody>
      </p: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057058FF-7924-AA5B-9842-25FBAB2D61D8}"/>
              </a:ext>
            </a:extLst>
          </p:cNvPr>
          <p:cNvSpPr/>
          <p:nvPr/>
        </p:nvSpPr>
        <p:spPr>
          <a:xfrm>
            <a:off x="4726869" y="4083010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Cotton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Shipment</a:t>
            </a:r>
          </a:p>
        </p:txBody>
      </p:sp>
      <p:cxnSp>
        <p:nvCxnSpPr>
          <p:cNvPr id="183" name="Straight Connector 6">
            <a:extLst>
              <a:ext uri="{FF2B5EF4-FFF2-40B4-BE49-F238E27FC236}">
                <a16:creationId xmlns:a16="http://schemas.microsoft.com/office/drawing/2014/main" id="{4BF6EC0F-1FF2-9BB0-5467-7B6C75F4F7D0}"/>
              </a:ext>
            </a:extLst>
          </p:cNvPr>
          <p:cNvCxnSpPr>
            <a:cxnSpLocks/>
            <a:stCxn id="180" idx="0"/>
            <a:endCxn id="174" idx="4"/>
          </p:cNvCxnSpPr>
          <p:nvPr/>
        </p:nvCxnSpPr>
        <p:spPr>
          <a:xfrm rot="5400000" flipH="1" flipV="1">
            <a:off x="4813889" y="3612218"/>
            <a:ext cx="869356" cy="722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B1523807-32FC-4EB3-3634-F5684728AAE9}"/>
              </a:ext>
            </a:extLst>
          </p:cNvPr>
          <p:cNvSpPr/>
          <p:nvPr/>
        </p:nvSpPr>
        <p:spPr>
          <a:xfrm>
            <a:off x="4639091" y="1676980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Raw cotton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Yarn</a:t>
            </a:r>
          </a:p>
        </p:txBody>
      </p:sp>
      <p:cxnSp>
        <p:nvCxnSpPr>
          <p:cNvPr id="190" name="Straight Connector 6">
            <a:extLst>
              <a:ext uri="{FF2B5EF4-FFF2-40B4-BE49-F238E27FC236}">
                <a16:creationId xmlns:a16="http://schemas.microsoft.com/office/drawing/2014/main" id="{CED0E9D2-F694-56BF-6B76-4A7BF5AF0490}"/>
              </a:ext>
            </a:extLst>
          </p:cNvPr>
          <p:cNvCxnSpPr>
            <a:cxnSpLocks/>
            <a:stCxn id="174" idx="0"/>
            <a:endCxn id="189" idx="2"/>
          </p:cNvCxnSpPr>
          <p:nvPr/>
        </p:nvCxnSpPr>
        <p:spPr>
          <a:xfrm rot="16200000" flipV="1">
            <a:off x="4882475" y="2341422"/>
            <a:ext cx="644406" cy="16000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0544014D-69D5-B321-3B29-47C6A9C225DC}"/>
              </a:ext>
            </a:extLst>
          </p:cNvPr>
          <p:cNvSpPr txBox="1"/>
          <p:nvPr/>
        </p:nvSpPr>
        <p:spPr>
          <a:xfrm>
            <a:off x="4707446" y="2275033"/>
            <a:ext cx="1071418" cy="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050" dirty="0" err="1"/>
              <a:t>trf:commissioning</a:t>
            </a:r>
            <a:endParaRPr lang="en-AU" sz="105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C7CF9A20-0500-029F-23D1-7C343AE8A968}"/>
              </a:ext>
            </a:extLst>
          </p:cNvPr>
          <p:cNvSpPr txBox="1"/>
          <p:nvPr/>
        </p:nvSpPr>
        <p:spPr>
          <a:xfrm>
            <a:off x="5049476" y="3596123"/>
            <a:ext cx="984889" cy="260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doc:desadv</a:t>
            </a:r>
            <a:endParaRPr lang="en-AU" sz="11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7AB2D8D-3B78-6BE3-BE56-0DF48970DC06}"/>
              </a:ext>
            </a:extLst>
          </p:cNvPr>
          <p:cNvSpPr txBox="1"/>
          <p:nvPr/>
        </p:nvSpPr>
        <p:spPr>
          <a:xfrm>
            <a:off x="4927086" y="3364872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txn:shipping</a:t>
            </a:r>
            <a:endParaRPr lang="en-AU" sz="1100" dirty="0"/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AC7FCFAD-2EC5-4886-217E-2A39AA181959}"/>
              </a:ext>
            </a:extLst>
          </p:cNvPr>
          <p:cNvSpPr/>
          <p:nvPr/>
        </p:nvSpPr>
        <p:spPr>
          <a:xfrm>
            <a:off x="4748702" y="590679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Yarn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Shipment</a:t>
            </a:r>
          </a:p>
        </p:txBody>
      </p:sp>
      <p:cxnSp>
        <p:nvCxnSpPr>
          <p:cNvPr id="202" name="Straight Connector 6">
            <a:extLst>
              <a:ext uri="{FF2B5EF4-FFF2-40B4-BE49-F238E27FC236}">
                <a16:creationId xmlns:a16="http://schemas.microsoft.com/office/drawing/2014/main" id="{D54108C4-6FAE-2C95-C54F-A8C8C5BD7983}"/>
              </a:ext>
            </a:extLst>
          </p:cNvPr>
          <p:cNvCxnSpPr>
            <a:cxnSpLocks/>
            <a:stCxn id="189" idx="0"/>
            <a:endCxn id="201" idx="2"/>
          </p:cNvCxnSpPr>
          <p:nvPr/>
        </p:nvCxnSpPr>
        <p:spPr>
          <a:xfrm rot="5400000" flipH="1" flipV="1">
            <a:off x="4847450" y="1290145"/>
            <a:ext cx="664060" cy="10961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0B365457-9A01-71B5-9E5C-505BE644F669}"/>
              </a:ext>
            </a:extLst>
          </p:cNvPr>
          <p:cNvSpPr txBox="1"/>
          <p:nvPr/>
        </p:nvSpPr>
        <p:spPr>
          <a:xfrm>
            <a:off x="4465958" y="1168114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agg:packing</a:t>
            </a:r>
            <a:endParaRPr lang="en-AU" sz="1100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D21FF03E-FC10-9600-F780-BA2250B5CFE3}"/>
              </a:ext>
            </a:extLst>
          </p:cNvPr>
          <p:cNvSpPr/>
          <p:nvPr/>
        </p:nvSpPr>
        <p:spPr>
          <a:xfrm>
            <a:off x="2835325" y="1266125"/>
            <a:ext cx="982673" cy="4763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Certifier B</a:t>
            </a:r>
          </a:p>
        </p:txBody>
      </p:sp>
      <p:cxnSp>
        <p:nvCxnSpPr>
          <p:cNvPr id="221" name="Straight Connector 6">
            <a:extLst>
              <a:ext uri="{FF2B5EF4-FFF2-40B4-BE49-F238E27FC236}">
                <a16:creationId xmlns:a16="http://schemas.microsoft.com/office/drawing/2014/main" id="{3DCFC923-2DE5-4187-9593-E62AE4D01765}"/>
              </a:ext>
            </a:extLst>
          </p:cNvPr>
          <p:cNvCxnSpPr>
            <a:cxnSpLocks/>
            <a:stCxn id="32" idx="6"/>
            <a:endCxn id="219" idx="0"/>
          </p:cNvCxnSpPr>
          <p:nvPr/>
        </p:nvCxnSpPr>
        <p:spPr>
          <a:xfrm>
            <a:off x="2641348" y="836550"/>
            <a:ext cx="685314" cy="429575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91272B34-38D0-2767-EB68-9A44BFAB9403}"/>
              </a:ext>
            </a:extLst>
          </p:cNvPr>
          <p:cNvSpPr txBox="1"/>
          <p:nvPr/>
        </p:nvSpPr>
        <p:spPr>
          <a:xfrm>
            <a:off x="2957639" y="871930"/>
            <a:ext cx="1079626" cy="257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crt:accreditation</a:t>
            </a:r>
            <a:endParaRPr lang="en-AU" sz="1100" dirty="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A0E93473-304A-43F8-0093-47E17F4CC499}"/>
              </a:ext>
            </a:extLst>
          </p:cNvPr>
          <p:cNvSpPr/>
          <p:nvPr/>
        </p:nvSpPr>
        <p:spPr>
          <a:xfrm>
            <a:off x="6284065" y="1403594"/>
            <a:ext cx="954136" cy="470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Dyeing Mill</a:t>
            </a:r>
          </a:p>
        </p:txBody>
      </p:sp>
      <p:cxnSp>
        <p:nvCxnSpPr>
          <p:cNvPr id="237" name="Straight Connector 6">
            <a:extLst>
              <a:ext uri="{FF2B5EF4-FFF2-40B4-BE49-F238E27FC236}">
                <a16:creationId xmlns:a16="http://schemas.microsoft.com/office/drawing/2014/main" id="{FE1F56E7-CBB8-9D89-C046-2E83226A5BD0}"/>
              </a:ext>
            </a:extLst>
          </p:cNvPr>
          <p:cNvCxnSpPr>
            <a:cxnSpLocks/>
            <a:stCxn id="201" idx="3"/>
            <a:endCxn id="236" idx="0"/>
          </p:cNvCxnSpPr>
          <p:nvPr/>
        </p:nvCxnSpPr>
        <p:spPr>
          <a:xfrm>
            <a:off x="5719869" y="801800"/>
            <a:ext cx="1041264" cy="601794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C2784F59-6749-9169-3F8E-0CA71C061848}"/>
              </a:ext>
            </a:extLst>
          </p:cNvPr>
          <p:cNvSpPr txBox="1"/>
          <p:nvPr/>
        </p:nvSpPr>
        <p:spPr>
          <a:xfrm>
            <a:off x="6164046" y="1019886"/>
            <a:ext cx="984889" cy="260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doc:desadv</a:t>
            </a:r>
            <a:endParaRPr lang="en-AU" sz="11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3ADE5D7-7161-CCEC-617F-385B2EADFFE2}"/>
              </a:ext>
            </a:extLst>
          </p:cNvPr>
          <p:cNvSpPr txBox="1"/>
          <p:nvPr/>
        </p:nvSpPr>
        <p:spPr>
          <a:xfrm>
            <a:off x="6041656" y="788635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txn:shipping</a:t>
            </a:r>
            <a:endParaRPr lang="en-AU" sz="1100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54780A0B-3891-AB0B-AB86-6F8C182AD894}"/>
              </a:ext>
            </a:extLst>
          </p:cNvPr>
          <p:cNvSpPr/>
          <p:nvPr/>
        </p:nvSpPr>
        <p:spPr>
          <a:xfrm>
            <a:off x="7709544" y="211697"/>
            <a:ext cx="982673" cy="4773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VN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authority</a:t>
            </a:r>
          </a:p>
        </p:txBody>
      </p:sp>
      <p:pic>
        <p:nvPicPr>
          <p:cNvPr id="247" name="Picture 246">
            <a:extLst>
              <a:ext uri="{FF2B5EF4-FFF2-40B4-BE49-F238E27FC236}">
                <a16:creationId xmlns:a16="http://schemas.microsoft.com/office/drawing/2014/main" id="{7C747642-1DC7-C14B-9F6D-5A054FCB5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201" y="232563"/>
            <a:ext cx="344593" cy="313545"/>
          </a:xfrm>
          <a:prstGeom prst="rect">
            <a:avLst/>
          </a:prstGeom>
        </p:spPr>
      </p:pic>
      <p:sp>
        <p:nvSpPr>
          <p:cNvPr id="277" name="Rounded Rectangle 276">
            <a:extLst>
              <a:ext uri="{FF2B5EF4-FFF2-40B4-BE49-F238E27FC236}">
                <a16:creationId xmlns:a16="http://schemas.microsoft.com/office/drawing/2014/main" id="{1407F348-DC99-FFCB-804D-F4FB9CD70A36}"/>
              </a:ext>
            </a:extLst>
          </p:cNvPr>
          <p:cNvSpPr/>
          <p:nvPr/>
        </p:nvSpPr>
        <p:spPr>
          <a:xfrm>
            <a:off x="6556983" y="2503926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Dyed cotton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Yarn</a:t>
            </a:r>
          </a:p>
        </p:txBody>
      </p:sp>
      <p:cxnSp>
        <p:nvCxnSpPr>
          <p:cNvPr id="278" name="Straight Connector 6">
            <a:extLst>
              <a:ext uri="{FF2B5EF4-FFF2-40B4-BE49-F238E27FC236}">
                <a16:creationId xmlns:a16="http://schemas.microsoft.com/office/drawing/2014/main" id="{14427C7D-EF99-CD13-FB4A-9824C8F87801}"/>
              </a:ext>
            </a:extLst>
          </p:cNvPr>
          <p:cNvCxnSpPr>
            <a:cxnSpLocks/>
            <a:stCxn id="236" idx="4"/>
            <a:endCxn id="277" idx="0"/>
          </p:cNvCxnSpPr>
          <p:nvPr/>
        </p:nvCxnSpPr>
        <p:spPr>
          <a:xfrm rot="16200000" flipH="1">
            <a:off x="6586698" y="2048056"/>
            <a:ext cx="630305" cy="28143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0EE33DB-F1FD-D043-B884-B66B651B8FEE}"/>
              </a:ext>
            </a:extLst>
          </p:cNvPr>
          <p:cNvSpPr txBox="1"/>
          <p:nvPr/>
        </p:nvSpPr>
        <p:spPr>
          <a:xfrm>
            <a:off x="6272944" y="2092769"/>
            <a:ext cx="1071418" cy="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050" dirty="0" err="1"/>
              <a:t>trf:commissioning</a:t>
            </a:r>
            <a:endParaRPr lang="en-AU" sz="1050" dirty="0"/>
          </a:p>
        </p:txBody>
      </p:sp>
      <p:sp>
        <p:nvSpPr>
          <p:cNvPr id="284" name="Rounded Rectangle 283">
            <a:extLst>
              <a:ext uri="{FF2B5EF4-FFF2-40B4-BE49-F238E27FC236}">
                <a16:creationId xmlns:a16="http://schemas.microsoft.com/office/drawing/2014/main" id="{875445E1-C25E-8620-F9B6-8C0FB281CED1}"/>
              </a:ext>
            </a:extLst>
          </p:cNvPr>
          <p:cNvSpPr/>
          <p:nvPr/>
        </p:nvSpPr>
        <p:spPr>
          <a:xfrm>
            <a:off x="6566866" y="3515253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Dyed yarn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 Shipment</a:t>
            </a:r>
          </a:p>
        </p:txBody>
      </p:sp>
      <p:cxnSp>
        <p:nvCxnSpPr>
          <p:cNvPr id="285" name="Straight Connector 6">
            <a:extLst>
              <a:ext uri="{FF2B5EF4-FFF2-40B4-BE49-F238E27FC236}">
                <a16:creationId xmlns:a16="http://schemas.microsoft.com/office/drawing/2014/main" id="{0DF933FF-51F0-DA15-1BA2-E3EE0D8474C2}"/>
              </a:ext>
            </a:extLst>
          </p:cNvPr>
          <p:cNvCxnSpPr>
            <a:cxnSpLocks/>
            <a:stCxn id="277" idx="2"/>
            <a:endCxn id="284" idx="0"/>
          </p:cNvCxnSpPr>
          <p:nvPr/>
        </p:nvCxnSpPr>
        <p:spPr>
          <a:xfrm rot="16200000" flipH="1">
            <a:off x="6752965" y="3215768"/>
            <a:ext cx="589086" cy="988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AF5EE26E-1079-8493-E677-9ED208172984}"/>
              </a:ext>
            </a:extLst>
          </p:cNvPr>
          <p:cNvSpPr txBox="1"/>
          <p:nvPr/>
        </p:nvSpPr>
        <p:spPr>
          <a:xfrm>
            <a:off x="6613901" y="3124248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agg:packing</a:t>
            </a:r>
            <a:endParaRPr lang="en-AU" sz="1100" dirty="0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E3C4F559-D421-6C69-E35A-DEBB514571D2}"/>
              </a:ext>
            </a:extLst>
          </p:cNvPr>
          <p:cNvSpPr/>
          <p:nvPr/>
        </p:nvSpPr>
        <p:spPr>
          <a:xfrm>
            <a:off x="6598173" y="4757419"/>
            <a:ext cx="954136" cy="4700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Fabric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Mill</a:t>
            </a:r>
          </a:p>
        </p:txBody>
      </p:sp>
      <p:cxnSp>
        <p:nvCxnSpPr>
          <p:cNvPr id="293" name="Straight Connector 6">
            <a:extLst>
              <a:ext uri="{FF2B5EF4-FFF2-40B4-BE49-F238E27FC236}">
                <a16:creationId xmlns:a16="http://schemas.microsoft.com/office/drawing/2014/main" id="{DD78642B-3040-C833-A2F3-2B1B6857D78C}"/>
              </a:ext>
            </a:extLst>
          </p:cNvPr>
          <p:cNvCxnSpPr>
            <a:cxnSpLocks/>
            <a:stCxn id="284" idx="2"/>
            <a:endCxn id="290" idx="0"/>
          </p:cNvCxnSpPr>
          <p:nvPr/>
        </p:nvCxnSpPr>
        <p:spPr>
          <a:xfrm rot="16200000" flipH="1">
            <a:off x="6653882" y="4336060"/>
            <a:ext cx="819925" cy="2279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54F725A2-811E-EB57-581C-2E0DB049E63A}"/>
              </a:ext>
            </a:extLst>
          </p:cNvPr>
          <p:cNvSpPr txBox="1"/>
          <p:nvPr/>
        </p:nvSpPr>
        <p:spPr>
          <a:xfrm>
            <a:off x="6556983" y="4362516"/>
            <a:ext cx="984889" cy="260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doc:desadv</a:t>
            </a:r>
            <a:endParaRPr lang="en-AU" sz="1100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A966CAE-B267-1D9E-8D94-0E66310423A6}"/>
              </a:ext>
            </a:extLst>
          </p:cNvPr>
          <p:cNvSpPr txBox="1"/>
          <p:nvPr/>
        </p:nvSpPr>
        <p:spPr>
          <a:xfrm>
            <a:off x="6434593" y="4131265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txn:shipping</a:t>
            </a:r>
            <a:endParaRPr lang="en-AU" sz="1100" dirty="0"/>
          </a:p>
        </p:txBody>
      </p:sp>
      <p:sp>
        <p:nvSpPr>
          <p:cNvPr id="296" name="Rounded Rectangle 295">
            <a:extLst>
              <a:ext uri="{FF2B5EF4-FFF2-40B4-BE49-F238E27FC236}">
                <a16:creationId xmlns:a16="http://schemas.microsoft.com/office/drawing/2014/main" id="{7D5B0E37-EA94-BF96-0D50-FF0A90CDCAA8}"/>
              </a:ext>
            </a:extLst>
          </p:cNvPr>
          <p:cNvSpPr/>
          <p:nvPr/>
        </p:nvSpPr>
        <p:spPr>
          <a:xfrm>
            <a:off x="7669791" y="5871084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Fabric Roll</a:t>
            </a:r>
          </a:p>
        </p:txBody>
      </p:sp>
      <p:cxnSp>
        <p:nvCxnSpPr>
          <p:cNvPr id="298" name="Straight Connector 6">
            <a:extLst>
              <a:ext uri="{FF2B5EF4-FFF2-40B4-BE49-F238E27FC236}">
                <a16:creationId xmlns:a16="http://schemas.microsoft.com/office/drawing/2014/main" id="{FDD737F0-B615-8591-B4DB-DC965334F46A}"/>
              </a:ext>
            </a:extLst>
          </p:cNvPr>
          <p:cNvCxnSpPr>
            <a:cxnSpLocks/>
            <a:stCxn id="290" idx="4"/>
            <a:endCxn id="296" idx="0"/>
          </p:cNvCxnSpPr>
          <p:nvPr/>
        </p:nvCxnSpPr>
        <p:spPr>
          <a:xfrm rot="16200000" flipH="1">
            <a:off x="7293489" y="5009198"/>
            <a:ext cx="643638" cy="108013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EDE9805F-A5C0-B0E9-ED6D-4C31D0A780D4}"/>
              </a:ext>
            </a:extLst>
          </p:cNvPr>
          <p:cNvSpPr txBox="1"/>
          <p:nvPr/>
        </p:nvSpPr>
        <p:spPr>
          <a:xfrm>
            <a:off x="6780616" y="5435236"/>
            <a:ext cx="1071418" cy="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050" dirty="0" err="1"/>
              <a:t>trf:commissioning</a:t>
            </a:r>
            <a:endParaRPr lang="en-AU" sz="1050" dirty="0"/>
          </a:p>
        </p:txBody>
      </p:sp>
      <p:sp>
        <p:nvSpPr>
          <p:cNvPr id="302" name="Rounded Rectangle 301">
            <a:extLst>
              <a:ext uri="{FF2B5EF4-FFF2-40B4-BE49-F238E27FC236}">
                <a16:creationId xmlns:a16="http://schemas.microsoft.com/office/drawing/2014/main" id="{5BD3A4C9-0DDC-639D-F4D9-2ADAE091B0EC}"/>
              </a:ext>
            </a:extLst>
          </p:cNvPr>
          <p:cNvSpPr/>
          <p:nvPr/>
        </p:nvSpPr>
        <p:spPr>
          <a:xfrm>
            <a:off x="8206633" y="4748048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Fabric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Shipment</a:t>
            </a:r>
          </a:p>
        </p:txBody>
      </p:sp>
      <p:cxnSp>
        <p:nvCxnSpPr>
          <p:cNvPr id="304" name="Straight Connector 6">
            <a:extLst>
              <a:ext uri="{FF2B5EF4-FFF2-40B4-BE49-F238E27FC236}">
                <a16:creationId xmlns:a16="http://schemas.microsoft.com/office/drawing/2014/main" id="{F22A7F5F-EF1C-E34E-D306-86589915A9F4}"/>
              </a:ext>
            </a:extLst>
          </p:cNvPr>
          <p:cNvCxnSpPr>
            <a:cxnSpLocks/>
            <a:stCxn id="296" idx="3"/>
            <a:endCxn id="302" idx="2"/>
          </p:cNvCxnSpPr>
          <p:nvPr/>
        </p:nvCxnSpPr>
        <p:spPr>
          <a:xfrm flipV="1">
            <a:off x="8640958" y="5170289"/>
            <a:ext cx="51259" cy="911916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>
            <a:extLst>
              <a:ext uri="{FF2B5EF4-FFF2-40B4-BE49-F238E27FC236}">
                <a16:creationId xmlns:a16="http://schemas.microsoft.com/office/drawing/2014/main" id="{2CCABA44-E816-77A2-B6C3-63DEDC5ADED2}"/>
              </a:ext>
            </a:extLst>
          </p:cNvPr>
          <p:cNvSpPr txBox="1"/>
          <p:nvPr/>
        </p:nvSpPr>
        <p:spPr>
          <a:xfrm>
            <a:off x="8223486" y="5343770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agg:packing</a:t>
            </a:r>
            <a:endParaRPr lang="en-AU" sz="1100" dirty="0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F6432593-AC1B-21C2-7EAC-C31C28B62DFE}"/>
              </a:ext>
            </a:extLst>
          </p:cNvPr>
          <p:cNvSpPr/>
          <p:nvPr/>
        </p:nvSpPr>
        <p:spPr>
          <a:xfrm>
            <a:off x="4912806" y="5866613"/>
            <a:ext cx="982673" cy="4763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Inspector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FCA82635-3BDA-1CA5-1371-83B6D83A120D}"/>
              </a:ext>
            </a:extLst>
          </p:cNvPr>
          <p:cNvSpPr txBox="1"/>
          <p:nvPr/>
        </p:nvSpPr>
        <p:spPr>
          <a:xfrm>
            <a:off x="6191983" y="5907364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obj:inspecting</a:t>
            </a:r>
            <a:endParaRPr lang="en-AU" sz="1100" dirty="0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BEF4774-D7AE-A28D-7E73-12AB78E731A7}"/>
              </a:ext>
            </a:extLst>
          </p:cNvPr>
          <p:cNvSpPr/>
          <p:nvPr/>
        </p:nvSpPr>
        <p:spPr>
          <a:xfrm>
            <a:off x="7964091" y="1297160"/>
            <a:ext cx="982673" cy="4763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Certifier C</a:t>
            </a:r>
          </a:p>
        </p:txBody>
      </p:sp>
      <p:cxnSp>
        <p:nvCxnSpPr>
          <p:cNvPr id="316" name="Straight Connector 6">
            <a:extLst>
              <a:ext uri="{FF2B5EF4-FFF2-40B4-BE49-F238E27FC236}">
                <a16:creationId xmlns:a16="http://schemas.microsoft.com/office/drawing/2014/main" id="{FFE13C99-0262-8313-7499-E50114BAD2BD}"/>
              </a:ext>
            </a:extLst>
          </p:cNvPr>
          <p:cNvCxnSpPr>
            <a:cxnSpLocks/>
            <a:stCxn id="246" idx="4"/>
            <a:endCxn id="315" idx="0"/>
          </p:cNvCxnSpPr>
          <p:nvPr/>
        </p:nvCxnSpPr>
        <p:spPr>
          <a:xfrm rot="16200000" flipH="1">
            <a:off x="8024112" y="865843"/>
            <a:ext cx="608085" cy="25454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497D50C8-444A-606E-482B-787A42D55CE1}"/>
              </a:ext>
            </a:extLst>
          </p:cNvPr>
          <p:cNvSpPr txBox="1"/>
          <p:nvPr/>
        </p:nvSpPr>
        <p:spPr>
          <a:xfrm>
            <a:off x="7907899" y="889460"/>
            <a:ext cx="1079626" cy="257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crt:accreditation</a:t>
            </a:r>
            <a:endParaRPr lang="en-AU" sz="1100" dirty="0"/>
          </a:p>
        </p:txBody>
      </p:sp>
      <p:cxnSp>
        <p:nvCxnSpPr>
          <p:cNvPr id="409" name="Straight Connector 6">
            <a:extLst>
              <a:ext uri="{FF2B5EF4-FFF2-40B4-BE49-F238E27FC236}">
                <a16:creationId xmlns:a16="http://schemas.microsoft.com/office/drawing/2014/main" id="{AB283291-8440-7954-BD7F-33C3D74D2F1C}"/>
              </a:ext>
            </a:extLst>
          </p:cNvPr>
          <p:cNvCxnSpPr>
            <a:cxnSpLocks/>
            <a:stCxn id="315" idx="4"/>
            <a:endCxn id="236" idx="6"/>
          </p:cNvCxnSpPr>
          <p:nvPr/>
        </p:nvCxnSpPr>
        <p:spPr>
          <a:xfrm rot="5400000" flipH="1">
            <a:off x="7779385" y="1097425"/>
            <a:ext cx="134860" cy="1217227"/>
          </a:xfrm>
          <a:prstGeom prst="curvedConnector4">
            <a:avLst>
              <a:gd name="adj1" fmla="val -169509"/>
              <a:gd name="adj2" fmla="val 7018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E2B4705A-EEA7-9684-3595-08BEA1A07444}"/>
              </a:ext>
            </a:extLst>
          </p:cNvPr>
          <p:cNvSpPr txBox="1"/>
          <p:nvPr/>
        </p:nvSpPr>
        <p:spPr>
          <a:xfrm>
            <a:off x="7538033" y="1854253"/>
            <a:ext cx="739732" cy="2606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crt:ZDHC</a:t>
            </a:r>
            <a:endParaRPr lang="en-AU" sz="1100" dirty="0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4277FADB-C508-623B-6114-672D522888FC}"/>
              </a:ext>
            </a:extLst>
          </p:cNvPr>
          <p:cNvSpPr/>
          <p:nvPr/>
        </p:nvSpPr>
        <p:spPr>
          <a:xfrm>
            <a:off x="8192924" y="3385145"/>
            <a:ext cx="982673" cy="4763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Garment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Manufacturer</a:t>
            </a:r>
          </a:p>
        </p:txBody>
      </p:sp>
      <p:cxnSp>
        <p:nvCxnSpPr>
          <p:cNvPr id="421" name="Straight Connector 6">
            <a:extLst>
              <a:ext uri="{FF2B5EF4-FFF2-40B4-BE49-F238E27FC236}">
                <a16:creationId xmlns:a16="http://schemas.microsoft.com/office/drawing/2014/main" id="{00A3CF99-A68F-55A8-3BD9-DEB1C4BF5CCF}"/>
              </a:ext>
            </a:extLst>
          </p:cNvPr>
          <p:cNvCxnSpPr>
            <a:cxnSpLocks/>
            <a:stCxn id="302" idx="0"/>
            <a:endCxn id="420" idx="4"/>
          </p:cNvCxnSpPr>
          <p:nvPr/>
        </p:nvCxnSpPr>
        <p:spPr>
          <a:xfrm rot="16200000" flipV="1">
            <a:off x="8244942" y="4300773"/>
            <a:ext cx="886595" cy="795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TextBox 423">
            <a:extLst>
              <a:ext uri="{FF2B5EF4-FFF2-40B4-BE49-F238E27FC236}">
                <a16:creationId xmlns:a16="http://schemas.microsoft.com/office/drawing/2014/main" id="{B73CED68-E98D-1E82-BA32-B239EBC3F4E8}"/>
              </a:ext>
            </a:extLst>
          </p:cNvPr>
          <p:cNvSpPr txBox="1"/>
          <p:nvPr/>
        </p:nvSpPr>
        <p:spPr>
          <a:xfrm>
            <a:off x="8277766" y="4252608"/>
            <a:ext cx="984889" cy="260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doc:desadv</a:t>
            </a:r>
            <a:endParaRPr lang="en-AU" sz="1100" dirty="0"/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7DE2C23A-9ACB-177C-858B-743074125F17}"/>
              </a:ext>
            </a:extLst>
          </p:cNvPr>
          <p:cNvSpPr txBox="1"/>
          <p:nvPr/>
        </p:nvSpPr>
        <p:spPr>
          <a:xfrm>
            <a:off x="8155376" y="4021357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txn:shipping</a:t>
            </a:r>
            <a:endParaRPr lang="en-AU" sz="1100" dirty="0"/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BB0B10F2-7456-5BCF-D265-DEBDA1BF58B5}"/>
              </a:ext>
            </a:extLst>
          </p:cNvPr>
          <p:cNvSpPr txBox="1"/>
          <p:nvPr/>
        </p:nvSpPr>
        <p:spPr>
          <a:xfrm>
            <a:off x="2048614" y="3685398"/>
            <a:ext cx="867127" cy="257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crt:DNAsig</a:t>
            </a:r>
            <a:endParaRPr lang="en-AU" sz="1100" dirty="0"/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BAFCE758-71EA-00DE-A361-1E5BA1D1070E}"/>
              </a:ext>
            </a:extLst>
          </p:cNvPr>
          <p:cNvSpPr txBox="1"/>
          <p:nvPr/>
        </p:nvSpPr>
        <p:spPr>
          <a:xfrm>
            <a:off x="6288973" y="6142858"/>
            <a:ext cx="867127" cy="257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crt:DNAsig</a:t>
            </a:r>
            <a:endParaRPr lang="en-AU" sz="1100" dirty="0"/>
          </a:p>
        </p:txBody>
      </p:sp>
      <p:cxnSp>
        <p:nvCxnSpPr>
          <p:cNvPr id="437" name="Straight Connector 6">
            <a:extLst>
              <a:ext uri="{FF2B5EF4-FFF2-40B4-BE49-F238E27FC236}">
                <a16:creationId xmlns:a16="http://schemas.microsoft.com/office/drawing/2014/main" id="{F9BCEB41-0397-0170-EBBB-7AEBE876EF75}"/>
              </a:ext>
            </a:extLst>
          </p:cNvPr>
          <p:cNvCxnSpPr>
            <a:cxnSpLocks/>
            <a:stCxn id="308" idx="2"/>
            <a:endCxn id="429" idx="2"/>
          </p:cNvCxnSpPr>
          <p:nvPr/>
        </p:nvCxnSpPr>
        <p:spPr>
          <a:xfrm rot="10800000">
            <a:off x="2482178" y="3942975"/>
            <a:ext cx="2430628" cy="216179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DAC9F16F-C7AA-AAFF-094D-1868AD8D3D3E}"/>
              </a:ext>
            </a:extLst>
          </p:cNvPr>
          <p:cNvSpPr txBox="1"/>
          <p:nvPr/>
        </p:nvSpPr>
        <p:spPr>
          <a:xfrm>
            <a:off x="2645302" y="5217005"/>
            <a:ext cx="772969" cy="238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Compare?</a:t>
            </a:r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EFBAE8D5-9E66-485F-A60D-E9C669148077}"/>
              </a:ext>
            </a:extLst>
          </p:cNvPr>
          <p:cNvSpPr/>
          <p:nvPr/>
        </p:nvSpPr>
        <p:spPr>
          <a:xfrm>
            <a:off x="9800801" y="225220"/>
            <a:ext cx="982673" cy="47737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EU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authority</a:t>
            </a:r>
          </a:p>
        </p:txBody>
      </p:sp>
      <p:pic>
        <p:nvPicPr>
          <p:cNvPr id="448" name="Picture 447">
            <a:extLst>
              <a:ext uri="{FF2B5EF4-FFF2-40B4-BE49-F238E27FC236}">
                <a16:creationId xmlns:a16="http://schemas.microsoft.com/office/drawing/2014/main" id="{14FBBEC5-4FC0-5FAF-ABCC-A18D17FA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458" y="246086"/>
            <a:ext cx="344593" cy="313545"/>
          </a:xfrm>
          <a:prstGeom prst="rect">
            <a:avLst/>
          </a:prstGeom>
        </p:spPr>
      </p:pic>
      <p:sp>
        <p:nvSpPr>
          <p:cNvPr id="449" name="Oval 448">
            <a:extLst>
              <a:ext uri="{FF2B5EF4-FFF2-40B4-BE49-F238E27FC236}">
                <a16:creationId xmlns:a16="http://schemas.microsoft.com/office/drawing/2014/main" id="{623BE1A5-B04D-4832-CE8A-DA27AC0FB4BC}"/>
              </a:ext>
            </a:extLst>
          </p:cNvPr>
          <p:cNvSpPr/>
          <p:nvPr/>
        </p:nvSpPr>
        <p:spPr>
          <a:xfrm>
            <a:off x="9881019" y="1254526"/>
            <a:ext cx="982673" cy="4763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Certifier D</a:t>
            </a:r>
          </a:p>
        </p:txBody>
      </p:sp>
      <p:cxnSp>
        <p:nvCxnSpPr>
          <p:cNvPr id="450" name="Straight Connector 6">
            <a:extLst>
              <a:ext uri="{FF2B5EF4-FFF2-40B4-BE49-F238E27FC236}">
                <a16:creationId xmlns:a16="http://schemas.microsoft.com/office/drawing/2014/main" id="{066AFDB8-F2B1-797D-222E-932F9B292848}"/>
              </a:ext>
            </a:extLst>
          </p:cNvPr>
          <p:cNvCxnSpPr>
            <a:cxnSpLocks/>
            <a:stCxn id="447" idx="4"/>
            <a:endCxn id="449" idx="0"/>
          </p:cNvCxnSpPr>
          <p:nvPr/>
        </p:nvCxnSpPr>
        <p:spPr>
          <a:xfrm rot="16200000" flipH="1">
            <a:off x="10056283" y="938453"/>
            <a:ext cx="551928" cy="8021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TextBox 450">
            <a:extLst>
              <a:ext uri="{FF2B5EF4-FFF2-40B4-BE49-F238E27FC236}">
                <a16:creationId xmlns:a16="http://schemas.microsoft.com/office/drawing/2014/main" id="{E87C4083-76C9-2E91-452A-AD59F6117C34}"/>
              </a:ext>
            </a:extLst>
          </p:cNvPr>
          <p:cNvSpPr txBox="1"/>
          <p:nvPr/>
        </p:nvSpPr>
        <p:spPr>
          <a:xfrm>
            <a:off x="9998202" y="857562"/>
            <a:ext cx="1079626" cy="257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crt:accreditation</a:t>
            </a:r>
            <a:endParaRPr lang="en-AU" sz="1100" dirty="0"/>
          </a:p>
        </p:txBody>
      </p:sp>
      <p:sp>
        <p:nvSpPr>
          <p:cNvPr id="453" name="Rounded Rectangle 452">
            <a:extLst>
              <a:ext uri="{FF2B5EF4-FFF2-40B4-BE49-F238E27FC236}">
                <a16:creationId xmlns:a16="http://schemas.microsoft.com/office/drawing/2014/main" id="{6C4D1439-7D01-EAE8-7B42-2FDEE7A9B3B4}"/>
              </a:ext>
            </a:extLst>
          </p:cNvPr>
          <p:cNvSpPr/>
          <p:nvPr/>
        </p:nvSpPr>
        <p:spPr>
          <a:xfrm>
            <a:off x="8675316" y="2310330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Garment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Product</a:t>
            </a:r>
          </a:p>
        </p:txBody>
      </p:sp>
      <p:cxnSp>
        <p:nvCxnSpPr>
          <p:cNvPr id="454" name="Straight Connector 6">
            <a:extLst>
              <a:ext uri="{FF2B5EF4-FFF2-40B4-BE49-F238E27FC236}">
                <a16:creationId xmlns:a16="http://schemas.microsoft.com/office/drawing/2014/main" id="{7D9F7EBF-F477-F5E0-B16C-0D005026C257}"/>
              </a:ext>
            </a:extLst>
          </p:cNvPr>
          <p:cNvCxnSpPr>
            <a:cxnSpLocks/>
            <a:stCxn id="449" idx="2"/>
            <a:endCxn id="453" idx="0"/>
          </p:cNvCxnSpPr>
          <p:nvPr/>
        </p:nvCxnSpPr>
        <p:spPr>
          <a:xfrm rot="10800000" flipV="1">
            <a:off x="9160901" y="1492680"/>
            <a:ext cx="720119" cy="817650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C9E23535-7437-849F-78A9-05A4F4D8CDCC}"/>
              </a:ext>
            </a:extLst>
          </p:cNvPr>
          <p:cNvSpPr txBox="1"/>
          <p:nvPr/>
        </p:nvSpPr>
        <p:spPr>
          <a:xfrm>
            <a:off x="8828691" y="1835201"/>
            <a:ext cx="982673" cy="257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crt:oeko-tex</a:t>
            </a:r>
            <a:endParaRPr lang="en-AU" sz="1100" dirty="0"/>
          </a:p>
        </p:txBody>
      </p:sp>
      <p:cxnSp>
        <p:nvCxnSpPr>
          <p:cNvPr id="458" name="Straight Connector 6">
            <a:extLst>
              <a:ext uri="{FF2B5EF4-FFF2-40B4-BE49-F238E27FC236}">
                <a16:creationId xmlns:a16="http://schemas.microsoft.com/office/drawing/2014/main" id="{0EE73520-EED9-C8C2-FE50-5D440E888EE3}"/>
              </a:ext>
            </a:extLst>
          </p:cNvPr>
          <p:cNvCxnSpPr>
            <a:cxnSpLocks/>
            <a:stCxn id="420" idx="0"/>
            <a:endCxn id="453" idx="2"/>
          </p:cNvCxnSpPr>
          <p:nvPr/>
        </p:nvCxnSpPr>
        <p:spPr>
          <a:xfrm rot="5400000" flipH="1" flipV="1">
            <a:off x="8596293" y="2820539"/>
            <a:ext cx="652574" cy="47663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TextBox 464">
            <a:extLst>
              <a:ext uri="{FF2B5EF4-FFF2-40B4-BE49-F238E27FC236}">
                <a16:creationId xmlns:a16="http://schemas.microsoft.com/office/drawing/2014/main" id="{B4D0C118-202C-A63D-5C54-6F71192A39CF}"/>
              </a:ext>
            </a:extLst>
          </p:cNvPr>
          <p:cNvSpPr txBox="1"/>
          <p:nvPr/>
        </p:nvSpPr>
        <p:spPr>
          <a:xfrm>
            <a:off x="8284508" y="2892699"/>
            <a:ext cx="1071418" cy="25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 anchor="ctr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050" dirty="0" err="1"/>
              <a:t>trf:commissioning</a:t>
            </a:r>
            <a:endParaRPr lang="en-AU" sz="105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3D63974-A8CD-0600-9A3D-E9091D2AC1F8}"/>
              </a:ext>
            </a:extLst>
          </p:cNvPr>
          <p:cNvSpPr/>
          <p:nvPr/>
        </p:nvSpPr>
        <p:spPr>
          <a:xfrm>
            <a:off x="10416744" y="4338956"/>
            <a:ext cx="982673" cy="4763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Retailer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7DD7EF3-3FDB-9FCD-A36B-A3D30A4D55A8}"/>
              </a:ext>
            </a:extLst>
          </p:cNvPr>
          <p:cNvSpPr/>
          <p:nvPr/>
        </p:nvSpPr>
        <p:spPr>
          <a:xfrm>
            <a:off x="9770866" y="5542973"/>
            <a:ext cx="982673" cy="47630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8F028EE8-1977-CC71-66C5-805134BCD500}"/>
              </a:ext>
            </a:extLst>
          </p:cNvPr>
          <p:cNvSpPr/>
          <p:nvPr/>
        </p:nvSpPr>
        <p:spPr>
          <a:xfrm>
            <a:off x="10392340" y="3002534"/>
            <a:ext cx="971167" cy="4222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Garment </a:t>
            </a:r>
          </a:p>
          <a:p>
            <a:pPr algn="ctr"/>
            <a:r>
              <a:rPr lang="en-AU" sz="1100" b="1" dirty="0">
                <a:solidFill>
                  <a:schemeClr val="tx1"/>
                </a:solidFill>
              </a:rPr>
              <a:t>Shipment</a:t>
            </a:r>
          </a:p>
        </p:txBody>
      </p:sp>
      <p:cxnSp>
        <p:nvCxnSpPr>
          <p:cNvPr id="112" name="Straight Connector 6">
            <a:extLst>
              <a:ext uri="{FF2B5EF4-FFF2-40B4-BE49-F238E27FC236}">
                <a16:creationId xmlns:a16="http://schemas.microsoft.com/office/drawing/2014/main" id="{118981E8-233D-ABAE-FC68-98DA3CC127AD}"/>
              </a:ext>
            </a:extLst>
          </p:cNvPr>
          <p:cNvCxnSpPr>
            <a:cxnSpLocks/>
            <a:stCxn id="453" idx="3"/>
            <a:endCxn id="111" idx="0"/>
          </p:cNvCxnSpPr>
          <p:nvPr/>
        </p:nvCxnSpPr>
        <p:spPr>
          <a:xfrm>
            <a:off x="9646483" y="2521451"/>
            <a:ext cx="1231441" cy="48108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D31F7F0-C053-BC51-3193-E0DDCD14E798}"/>
              </a:ext>
            </a:extLst>
          </p:cNvPr>
          <p:cNvSpPr txBox="1"/>
          <p:nvPr/>
        </p:nvSpPr>
        <p:spPr>
          <a:xfrm>
            <a:off x="9998202" y="2499761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agg:packing</a:t>
            </a:r>
            <a:endParaRPr lang="en-AU" sz="1100" dirty="0"/>
          </a:p>
        </p:txBody>
      </p:sp>
      <p:cxnSp>
        <p:nvCxnSpPr>
          <p:cNvPr id="118" name="Straight Connector 6">
            <a:extLst>
              <a:ext uri="{FF2B5EF4-FFF2-40B4-BE49-F238E27FC236}">
                <a16:creationId xmlns:a16="http://schemas.microsoft.com/office/drawing/2014/main" id="{67E70C73-83C2-D877-903B-41D1DD7CCA4C}"/>
              </a:ext>
            </a:extLst>
          </p:cNvPr>
          <p:cNvCxnSpPr>
            <a:cxnSpLocks/>
            <a:stCxn id="111" idx="2"/>
            <a:endCxn id="109" idx="0"/>
          </p:cNvCxnSpPr>
          <p:nvPr/>
        </p:nvCxnSpPr>
        <p:spPr>
          <a:xfrm rot="16200000" flipH="1">
            <a:off x="10435912" y="3866786"/>
            <a:ext cx="914181" cy="3015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3362248-06A8-C86E-FFA2-90B79EC88134}"/>
              </a:ext>
            </a:extLst>
          </p:cNvPr>
          <p:cNvSpPr txBox="1"/>
          <p:nvPr/>
        </p:nvSpPr>
        <p:spPr>
          <a:xfrm>
            <a:off x="10414528" y="3898027"/>
            <a:ext cx="984889" cy="260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doc:desadv</a:t>
            </a:r>
            <a:endParaRPr lang="en-AU" sz="11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194157-B0F5-649B-E791-E9212380C38F}"/>
              </a:ext>
            </a:extLst>
          </p:cNvPr>
          <p:cNvSpPr txBox="1"/>
          <p:nvPr/>
        </p:nvSpPr>
        <p:spPr>
          <a:xfrm>
            <a:off x="10292138" y="3666776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txn:shipping</a:t>
            </a:r>
            <a:endParaRPr lang="en-AU" sz="1100" dirty="0"/>
          </a:p>
        </p:txBody>
      </p:sp>
      <p:cxnSp>
        <p:nvCxnSpPr>
          <p:cNvPr id="125" name="Straight Connector 6">
            <a:extLst>
              <a:ext uri="{FF2B5EF4-FFF2-40B4-BE49-F238E27FC236}">
                <a16:creationId xmlns:a16="http://schemas.microsoft.com/office/drawing/2014/main" id="{9AABBBD4-8364-25F8-1E5F-325E62D6836A}"/>
              </a:ext>
            </a:extLst>
          </p:cNvPr>
          <p:cNvCxnSpPr>
            <a:cxnSpLocks/>
            <a:stCxn id="109" idx="4"/>
            <a:endCxn id="110" idx="0"/>
          </p:cNvCxnSpPr>
          <p:nvPr/>
        </p:nvCxnSpPr>
        <p:spPr>
          <a:xfrm rot="5400000">
            <a:off x="10221288" y="4856179"/>
            <a:ext cx="727709" cy="64587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782F9333-F624-3BE9-7FE2-BAAF3B263904}"/>
              </a:ext>
            </a:extLst>
          </p:cNvPr>
          <p:cNvSpPr txBox="1"/>
          <p:nvPr/>
        </p:nvSpPr>
        <p:spPr>
          <a:xfrm>
            <a:off x="9969258" y="5067240"/>
            <a:ext cx="984889" cy="260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 err="1"/>
              <a:t>txn:retail-selling</a:t>
            </a:r>
            <a:endParaRPr lang="en-AU" sz="11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5DB551E-A0FB-AAC3-290B-3F515A2A6C67}"/>
              </a:ext>
            </a:extLst>
          </p:cNvPr>
          <p:cNvSpPr txBox="1"/>
          <p:nvPr/>
        </p:nvSpPr>
        <p:spPr>
          <a:xfrm>
            <a:off x="1514152" y="288589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5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4CA3E39-A74C-8B68-F17A-44502F94E4AC}"/>
              </a:ext>
            </a:extLst>
          </p:cNvPr>
          <p:cNvSpPr txBox="1"/>
          <p:nvPr/>
        </p:nvSpPr>
        <p:spPr>
          <a:xfrm>
            <a:off x="212731" y="6110652"/>
            <a:ext cx="1159911" cy="28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/>
              <a:t>EPCIS Event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596C399-49F3-3EC6-E04F-A767A35F8064}"/>
              </a:ext>
            </a:extLst>
          </p:cNvPr>
          <p:cNvSpPr txBox="1"/>
          <p:nvPr/>
        </p:nvSpPr>
        <p:spPr>
          <a:xfrm>
            <a:off x="1441651" y="6117352"/>
            <a:ext cx="1221469" cy="283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/>
              <a:t>Trade document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DE44473-5990-B0DE-8222-6FCD9400603B}"/>
              </a:ext>
            </a:extLst>
          </p:cNvPr>
          <p:cNvSpPr txBox="1"/>
          <p:nvPr/>
        </p:nvSpPr>
        <p:spPr>
          <a:xfrm>
            <a:off x="2752288" y="6105002"/>
            <a:ext cx="1140576" cy="283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spAutoFit/>
          </a:bodyPr>
          <a:lstStyle>
            <a:defPPr>
              <a:defRPr lang="en-US"/>
            </a:defPPr>
            <a:lvl1pPr algn="ctr">
              <a:lnSpc>
                <a:spcPts val="1750"/>
              </a:lnSpc>
              <a:defRPr sz="1200"/>
            </a:lvl1pPr>
          </a:lstStyle>
          <a:p>
            <a:r>
              <a:rPr lang="en-AU" sz="1100" dirty="0"/>
              <a:t>certificate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E03B61F-338F-CD0D-6E30-8B6C08C5034A}"/>
              </a:ext>
            </a:extLst>
          </p:cNvPr>
          <p:cNvSpPr txBox="1"/>
          <p:nvPr/>
        </p:nvSpPr>
        <p:spPr>
          <a:xfrm>
            <a:off x="1042454" y="5767731"/>
            <a:ext cx="1826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Verifiable Credential types</a:t>
            </a:r>
          </a:p>
        </p:txBody>
      </p:sp>
    </p:spTree>
    <p:extLst>
      <p:ext uri="{BB962C8B-B14F-4D97-AF65-F5344CB8AC3E}">
        <p14:creationId xmlns:p14="http://schemas.microsoft.com/office/powerpoint/2010/main" val="348975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47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55977</TotalTime>
  <Words>504</Words>
  <Application>Microsoft Macintosh PowerPoint</Application>
  <PresentationFormat>Widescreen</PresentationFormat>
  <Paragraphs>248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Capell</dc:creator>
  <cp:lastModifiedBy>Steve Capell</cp:lastModifiedBy>
  <cp:revision>33</cp:revision>
  <dcterms:created xsi:type="dcterms:W3CDTF">2021-12-15T08:03:49Z</dcterms:created>
  <dcterms:modified xsi:type="dcterms:W3CDTF">2022-05-10T10:42:19Z</dcterms:modified>
</cp:coreProperties>
</file>