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ake_news.jpg" descr="fake_news.jpg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rcRect l="0" t="0" r="4615" b="0"/>
          <a:stretch>
            <a:fillRect/>
          </a:stretch>
        </p:blipFill>
        <p:spPr>
          <a:xfrm>
            <a:off x="-2463178" y="-87282"/>
            <a:ext cx="16846527" cy="992803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Identifying  Fake  News"/>
          <p:cNvSpPr txBox="1"/>
          <p:nvPr>
            <p:ph type="ctrTitle"/>
          </p:nvPr>
        </p:nvSpPr>
        <p:spPr>
          <a:xfrm>
            <a:off x="1155700" y="3429000"/>
            <a:ext cx="10833100" cy="13843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Identifying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Fake</a:t>
            </a:r>
            <a:r>
              <a:t>  News </a:t>
            </a:r>
          </a:p>
        </p:txBody>
      </p:sp>
      <p:sp>
        <p:nvSpPr>
          <p:cNvPr id="121" name="Hyesoo Youn   |  Jinmei Zhang…"/>
          <p:cNvSpPr txBox="1"/>
          <p:nvPr>
            <p:ph type="subTitle" sz="quarter" idx="1"/>
          </p:nvPr>
        </p:nvSpPr>
        <p:spPr>
          <a:xfrm>
            <a:off x="4330700" y="5080000"/>
            <a:ext cx="4495800" cy="1117600"/>
          </a:xfrm>
          <a:prstGeom prst="rect">
            <a:avLst/>
          </a:prstGeom>
        </p:spPr>
        <p:txBody>
          <a:bodyPr/>
          <a:lstStyle/>
          <a:p>
            <a:pPr defTabSz="379729">
              <a:defRPr b="1" sz="2405"/>
            </a:pPr>
            <a:r>
              <a:t>Hyesoo Youn   |  Jinmei Zhang</a:t>
            </a:r>
          </a:p>
          <a:p>
            <a:pPr defTabSz="379729">
              <a:defRPr b="1" sz="2405"/>
            </a:pPr>
            <a:r>
              <a:rPr b="0"/>
              <a:t>mentored by</a:t>
            </a:r>
            <a:r>
              <a:t> Kevin O’Sullivan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NRMm-Z5_5vN7O32944yN3-NbWMvqXK6-rjcntKXNUlr3Fyj5t6Qwnlreo76s_6kjoHdcLMfU7erMJPEJG6zFEFRa94IojnA3fpxi3HaiikZTz1stFbYH1IWMDA3fXgIAhC4Q.png" descr="NRMm-Z5_5vN7O32944yN3-NbWMvqXK6-rjcntKXNUlr3Fyj5t6Qwnlreo76s_6kjoHdcLMfU7erMJPEJG6zFEFRa94IojnA3fpxi3HaiikZTz1stFbYH1IWMDA3fXgIAhC4Q.png"/>
          <p:cNvPicPr>
            <a:picLocks noChangeAspect="1"/>
          </p:cNvPicPr>
          <p:nvPr/>
        </p:nvPicPr>
        <p:blipFill>
          <a:blip r:embed="rId3">
            <a:extLst/>
          </a:blip>
          <a:srcRect l="0" t="0" r="49673" b="28279"/>
          <a:stretch>
            <a:fillRect/>
          </a:stretch>
        </p:blipFill>
        <p:spPr>
          <a:xfrm>
            <a:off x="306288" y="265877"/>
            <a:ext cx="1722296" cy="613605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AKE news is a REAL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FAKE news is a REAL problem</a:t>
            </a:r>
          </a:p>
        </p:txBody>
      </p:sp>
      <p:grpSp>
        <p:nvGrpSpPr>
          <p:cNvPr id="129" name="Group"/>
          <p:cNvGrpSpPr/>
          <p:nvPr/>
        </p:nvGrpSpPr>
        <p:grpSpPr>
          <a:xfrm>
            <a:off x="773178" y="2510631"/>
            <a:ext cx="11530239" cy="5979611"/>
            <a:chOff x="0" y="0"/>
            <a:chExt cx="11530237" cy="5979610"/>
          </a:xfrm>
        </p:grpSpPr>
        <p:pic>
          <p:nvPicPr>
            <p:cNvPr id="126" name="Screen Shot 2017-08-03 at 5.40.50 PM.png" descr="Screen Shot 2017-08-03 at 5.40.50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25450"/>
            <a:stretch>
              <a:fillRect/>
            </a:stretch>
          </p:blipFill>
          <p:spPr>
            <a:xfrm>
              <a:off x="7361516" y="0"/>
              <a:ext cx="4168722" cy="25734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Screen Shot 2017-08-03 at 3.21.41 PM.png" descr="Screen Shot 2017-08-03 at 3.21.4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01204" y="2804331"/>
              <a:ext cx="4076701" cy="3175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Fake news are becoming a bigger problem…"/>
            <p:cNvSpPr txBox="1"/>
            <p:nvPr/>
          </p:nvSpPr>
          <p:spPr>
            <a:xfrm>
              <a:off x="0" y="573539"/>
              <a:ext cx="6479744" cy="1197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chemeClr val="accent5">
                      <a:lumOff val="-29866"/>
                    </a:schemeClr>
                  </a:solidFill>
                </a:defRPr>
              </a:pPr>
              <a:r>
                <a:t>Fake news are becoming a bigger problem </a:t>
              </a:r>
            </a:p>
            <a:p>
              <a:pPr algn="l">
                <a:defRPr>
                  <a:solidFill>
                    <a:schemeClr val="accent5">
                      <a:lumOff val="-29866"/>
                    </a:schemeClr>
                  </a:solidFill>
                </a:defRPr>
              </a:pPr>
              <a:r>
                <a:t>as social medias develop.</a:t>
              </a:r>
            </a:p>
            <a:p>
              <a:pPr algn="l">
                <a:defRPr>
                  <a:solidFill>
                    <a:schemeClr val="accent5">
                      <a:lumOff val="-29866"/>
                    </a:schemeClr>
                  </a:solidFill>
                </a:defRPr>
              </a:pPr>
              <a:r>
                <a:t>Many are using them for their own benefits!</a:t>
              </a:r>
            </a:p>
          </p:txBody>
        </p:sp>
      </p:grp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4" name="Group"/>
          <p:cNvGrpSpPr/>
          <p:nvPr/>
        </p:nvGrpSpPr>
        <p:grpSpPr>
          <a:xfrm>
            <a:off x="773178" y="5384478"/>
            <a:ext cx="7268618" cy="3778706"/>
            <a:chOff x="0" y="0"/>
            <a:chExt cx="7268616" cy="3778704"/>
          </a:xfrm>
        </p:grpSpPr>
        <p:sp>
          <p:nvSpPr>
            <p:cNvPr id="131" name="But it is very hard to solve the problem"/>
            <p:cNvSpPr txBox="1"/>
            <p:nvPr/>
          </p:nvSpPr>
          <p:spPr>
            <a:xfrm>
              <a:off x="0" y="-1"/>
              <a:ext cx="662636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pPr/>
              <a:r>
                <a:t>But it is very hard to solve the problem</a:t>
              </a:r>
            </a:p>
          </p:txBody>
        </p:sp>
        <p:pic>
          <p:nvPicPr>
            <p:cNvPr id="132" name="Screen Shot 2017-08-03 at 5.43.44 PM.png" descr="Screen Shot 2017-08-03 at 5.43.44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403949"/>
              <a:ext cx="5039103" cy="2374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Screen Shot 2017-08-03 at 5.54.33 PM.png" descr="Screen Shot 2017-08-03 at 5.54.33 PM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0471" t="2151" r="0" b="32536"/>
            <a:stretch>
              <a:fillRect/>
            </a:stretch>
          </p:blipFill>
          <p:spPr>
            <a:xfrm>
              <a:off x="3479800" y="1872380"/>
              <a:ext cx="3788817" cy="1906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5" name="NRMm-Z5_5vN7O32944yN3-NbWMvqXK6-rjcntKXNUlr3Fyj5t6Qwnlreo76s_6kjoHdcLMfU7erMJPEJG6zFEFRa94IojnA3fpxi3HaiikZTz1stFbYH1IWMDA3fXgIAhC4Q.png" descr="NRMm-Z5_5vN7O32944yN3-NbWMvqXK6-rjcntKXNUlr3Fyj5t6Qwnlreo76s_6kjoHdcLMfU7erMJPEJG6zFEFRa94IojnA3fpxi3HaiikZTz1stFbYH1IWMDA3fXgIAhC4Q.png"/>
          <p:cNvPicPr>
            <a:picLocks noChangeAspect="1"/>
          </p:cNvPicPr>
          <p:nvPr/>
        </p:nvPicPr>
        <p:blipFill>
          <a:blip r:embed="rId6">
            <a:extLst/>
          </a:blip>
          <a:srcRect l="0" t="0" r="49673" b="28279"/>
          <a:stretch>
            <a:fillRect/>
          </a:stretch>
        </p:blipFill>
        <p:spPr>
          <a:xfrm>
            <a:off x="306288" y="265877"/>
            <a:ext cx="1722296" cy="613605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al:…"/>
          <p:cNvSpPr txBox="1"/>
          <p:nvPr/>
        </p:nvSpPr>
        <p:spPr>
          <a:xfrm>
            <a:off x="698500" y="7591272"/>
            <a:ext cx="11215539" cy="140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2000">
                <a:solidFill>
                  <a:schemeClr val="accent5">
                    <a:lumOff val="-29866"/>
                  </a:schemeClr>
                </a:solidFill>
              </a:defRPr>
            </a:pPr>
            <a:r>
              <a:t>Goal:</a:t>
            </a:r>
          </a:p>
          <a:p>
            <a:pPr marL="228600" indent="-228600" algn="l">
              <a:spcBef>
                <a:spcPts val="1900"/>
              </a:spcBef>
              <a:buSzPct val="145000"/>
              <a:buChar char="•"/>
              <a:defRPr b="0" sz="1700"/>
            </a:pPr>
            <a:r>
              <a:t>Using the source-labeled news articles to train our model</a:t>
            </a:r>
          </a:p>
          <a:p>
            <a:pPr marL="228600" indent="-228600" algn="l">
              <a:spcBef>
                <a:spcPts val="1900"/>
              </a:spcBef>
              <a:buSzPct val="145000"/>
              <a:buChar char="•"/>
              <a:defRPr b="0" sz="1700"/>
            </a:pPr>
            <a:r>
              <a:t>Identify factually wrong or highly-biased articles without knowing its source</a:t>
            </a:r>
          </a:p>
        </p:txBody>
      </p:sp>
      <p:sp>
        <p:nvSpPr>
          <p:cNvPr id="138" name="Challenges and our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Challenges and our goal </a:t>
            </a:r>
          </a:p>
        </p:txBody>
      </p:sp>
      <p:sp>
        <p:nvSpPr>
          <p:cNvPr id="139" name="Challenges:…"/>
          <p:cNvSpPr txBox="1"/>
          <p:nvPr>
            <p:ph type="body" idx="1"/>
          </p:nvPr>
        </p:nvSpPr>
        <p:spPr>
          <a:xfrm>
            <a:off x="698500" y="1803400"/>
            <a:ext cx="11366500" cy="5880100"/>
          </a:xfrm>
          <a:prstGeom prst="rect">
            <a:avLst/>
          </a:prstGeom>
        </p:spPr>
        <p:txBody>
          <a:bodyPr/>
          <a:lstStyle/>
          <a:p>
            <a:pPr marL="0" indent="0" defTabSz="245363">
              <a:spcBef>
                <a:spcPts val="1700"/>
              </a:spcBef>
              <a:buSzTx/>
              <a:buNone/>
              <a:defRPr b="1" sz="2100">
                <a:solidFill>
                  <a:schemeClr val="accent5">
                    <a:lumOff val="-29866"/>
                  </a:schemeClr>
                </a:solidFill>
              </a:defRPr>
            </a:pPr>
            <a:r>
              <a:t>Challenges:</a:t>
            </a:r>
          </a:p>
          <a:p>
            <a:pPr marL="233362" indent="-233362" defTabSz="245363">
              <a:spcBef>
                <a:spcPts val="1700"/>
              </a:spcBef>
              <a:defRPr b="1" sz="1679"/>
            </a:pPr>
            <a:r>
              <a:t>Definition of Fake News</a:t>
            </a:r>
          </a:p>
          <a:p>
            <a:pPr lvl="1" marL="420052" indent="-233362" defTabSz="245363">
              <a:spcBef>
                <a:spcPts val="1700"/>
              </a:spcBef>
              <a:buSzPct val="50000"/>
              <a:buBlip>
                <a:blip r:embed="rId2"/>
              </a:buBlip>
              <a:defRPr sz="1679"/>
            </a:pPr>
            <a:r>
              <a:t>Factually wrong, or highly biased news</a:t>
            </a:r>
          </a:p>
          <a:p>
            <a:pPr lvl="1" marL="420052" indent="-233362" defTabSz="245363">
              <a:spcBef>
                <a:spcPts val="1700"/>
              </a:spcBef>
              <a:buSzPct val="50000"/>
              <a:buBlip>
                <a:blip r:embed="rId2"/>
              </a:buBlip>
              <a:defRPr sz="1679"/>
            </a:pPr>
            <a:r>
              <a:t>We determined them by a source-based search</a:t>
            </a:r>
          </a:p>
          <a:p>
            <a:pPr marL="233362" indent="-233362" defTabSz="245363">
              <a:spcBef>
                <a:spcPts val="1700"/>
              </a:spcBef>
              <a:defRPr b="1" sz="1679"/>
            </a:pPr>
            <a:r>
              <a:t>Dataset of Fake News</a:t>
            </a:r>
          </a:p>
          <a:p>
            <a:pPr lvl="1" marL="420052" indent="-233362" defTabSz="245363">
              <a:spcBef>
                <a:spcPts val="1700"/>
              </a:spcBef>
              <a:buSzPct val="50000"/>
              <a:buBlip>
                <a:blip r:embed="rId2"/>
              </a:buBlip>
              <a:defRPr sz="1679"/>
            </a:pPr>
            <a:r>
              <a:t>Raw data was collected with python library </a:t>
            </a:r>
            <a:r>
              <a:rPr b="1" i="1">
                <a:solidFill>
                  <a:srgbClr val="5E5E5E"/>
                </a:solidFill>
              </a:rPr>
              <a:t>Newspaper </a:t>
            </a:r>
          </a:p>
          <a:p>
            <a:pPr lvl="1" marL="420052" indent="-233362" defTabSz="245363">
              <a:spcBef>
                <a:spcPts val="1700"/>
              </a:spcBef>
              <a:buSzPct val="50000"/>
              <a:buBlip>
                <a:blip r:embed="rId2"/>
              </a:buBlip>
              <a:defRPr sz="1679"/>
            </a:pPr>
            <a:r>
              <a:t>Data was manually cleaned up and balanced</a:t>
            </a:r>
          </a:p>
          <a:p>
            <a:pPr lvl="1" marL="373379" indent="-186689" defTabSz="245363">
              <a:spcBef>
                <a:spcPts val="1700"/>
              </a:spcBef>
              <a:buSzPct val="50000"/>
              <a:buBlip>
                <a:blip r:embed="rId2"/>
              </a:buBlip>
              <a:defRPr sz="1344"/>
            </a:pPr>
          </a:p>
          <a:p>
            <a:pPr lvl="1" marL="373379" indent="-186689" defTabSz="245363">
              <a:spcBef>
                <a:spcPts val="1700"/>
              </a:spcBef>
              <a:buSzPct val="50000"/>
              <a:buBlip>
                <a:blip r:embed="rId2"/>
              </a:buBlip>
              <a:defRPr sz="1344"/>
            </a:pPr>
          </a:p>
          <a:p>
            <a:pPr marL="0" indent="0" defTabSz="245363">
              <a:spcBef>
                <a:spcPts val="1700"/>
              </a:spcBef>
              <a:buSzTx/>
              <a:buNone/>
              <a:defRPr sz="1344"/>
            </a:pPr>
          </a:p>
          <a:p>
            <a:pPr marL="0" indent="0" defTabSz="245363">
              <a:spcBef>
                <a:spcPts val="1700"/>
              </a:spcBef>
              <a:buSzTx/>
              <a:buNone/>
              <a:defRPr sz="1344"/>
            </a:pPr>
          </a:p>
          <a:p>
            <a:pPr marL="186689" indent="-186689" defTabSz="245363">
              <a:spcBef>
                <a:spcPts val="1700"/>
              </a:spcBef>
              <a:defRPr sz="1344"/>
            </a:pPr>
          </a:p>
        </p:txBody>
      </p:sp>
      <p:sp>
        <p:nvSpPr>
          <p:cNvPr id="140" name="OpenSources.co: https://github.com/BigMcLargeHuge/opensources"/>
          <p:cNvSpPr txBox="1"/>
          <p:nvPr/>
        </p:nvSpPr>
        <p:spPr>
          <a:xfrm>
            <a:off x="6700668" y="9302469"/>
            <a:ext cx="5919598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1500"/>
            </a:lvl1pPr>
          </a:lstStyle>
          <a:p>
            <a:pPr/>
            <a:r>
              <a:t>OpenSources.co: https://github.com/BigMcLargeHuge/opensources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2" name="NRMm-Z5_5vN7O32944yN3-NbWMvqXK6-rjcntKXNUlr3Fyj5t6Qwnlreo76s_6kjoHdcLMfU7erMJPEJG6zFEFRa94IojnA3fpxi3HaiikZTz1stFbYH1IWMDA3fXgIAhC4Q.png" descr="NRMm-Z5_5vN7O32944yN3-NbWMvqXK6-rjcntKXNUlr3Fyj5t6Qwnlreo76s_6kjoHdcLMfU7erMJPEJG6zFEFRa94IojnA3fpxi3HaiikZTz1stFbYH1IWMDA3fXgIAhC4Q.png"/>
          <p:cNvPicPr>
            <a:picLocks noChangeAspect="1"/>
          </p:cNvPicPr>
          <p:nvPr/>
        </p:nvPicPr>
        <p:blipFill>
          <a:blip r:embed="rId3">
            <a:extLst/>
          </a:blip>
          <a:srcRect l="0" t="0" r="49673" b="28279"/>
          <a:stretch>
            <a:fillRect/>
          </a:stretch>
        </p:blipFill>
        <p:spPr>
          <a:xfrm>
            <a:off x="306288" y="265877"/>
            <a:ext cx="1722296" cy="613605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grpSp>
        <p:nvGrpSpPr>
          <p:cNvPr id="145" name="Group"/>
          <p:cNvGrpSpPr/>
          <p:nvPr/>
        </p:nvGrpSpPr>
        <p:grpSpPr>
          <a:xfrm>
            <a:off x="872331" y="5283200"/>
            <a:ext cx="10690077" cy="4392563"/>
            <a:chOff x="12700" y="12700"/>
            <a:chExt cx="10690076" cy="4392562"/>
          </a:xfrm>
        </p:grpSpPr>
        <p:sp>
          <p:nvSpPr>
            <p:cNvPr id="143" name="1473 real articles from 12 websites…"/>
            <p:cNvSpPr txBox="1"/>
            <p:nvPr/>
          </p:nvSpPr>
          <p:spPr>
            <a:xfrm>
              <a:off x="7212099" y="2461594"/>
              <a:ext cx="3177474" cy="677512"/>
            </a:xfrm>
            <a:prstGeom prst="rect">
              <a:avLst/>
            </a:prstGeom>
            <a:noFill/>
            <a:ln w="12700" cap="flat">
              <a:solidFill>
                <a:srgbClr val="01199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 sz="1500"/>
              </a:pPr>
              <a:r>
                <a:t>1473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 real</a:t>
              </a:r>
              <a:r>
                <a:t> </a:t>
              </a:r>
              <a:r>
                <a:rPr b="0"/>
                <a:t>articles from 12 websites</a:t>
              </a:r>
            </a:p>
            <a:p>
              <a:pPr algn="l">
                <a:lnSpc>
                  <a:spcPct val="150000"/>
                </a:lnSpc>
                <a:defRPr sz="1500"/>
              </a:pPr>
              <a:r>
                <a:t>1473</a:t>
              </a: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 fake</a:t>
              </a:r>
              <a:r>
                <a:t> </a:t>
              </a:r>
              <a:r>
                <a:rPr b="0"/>
                <a:t>articles from 42 websites</a:t>
              </a:r>
            </a:p>
          </p:txBody>
        </p:sp>
        <p:graphicFrame>
          <p:nvGraphicFramePr>
            <p:cNvPr id="144" name="Table"/>
            <p:cNvGraphicFramePr/>
            <p:nvPr/>
          </p:nvGraphicFramePr>
          <p:xfrm>
            <a:off x="12700" y="12700"/>
            <a:ext cx="10690077" cy="4392563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1" rtl="0">
                  <a:tableStyleId>{4C3C2611-4C71-4FC5-86AE-919BDF0F9419}</a:tableStyleId>
                </a:tblPr>
                <a:tblGrid>
                  <a:gridCol w="698706"/>
                  <a:gridCol w="2449322"/>
                  <a:gridCol w="1182943"/>
                  <a:gridCol w="2348069"/>
                  <a:gridCol w="2912227"/>
                  <a:gridCol w="1098806"/>
                </a:tblGrid>
                <a:tr h="382929">
                  <a:tc>
                    <a:txBody>
                      <a:bodyPr/>
                      <a:lstStyle/>
                      <a:p>
                        <a:pPr defTabSz="914400">
                          <a:defRPr sz="1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200">
                            <a:solidFill>
                              <a:srgbClr val="FFFFFF"/>
                            </a:solidFill>
                          </a:rPr>
                          <a:t>url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200">
                            <a:solidFill>
                              <a:srgbClr val="FFFFFF"/>
                            </a:solidFill>
                          </a:rPr>
                          <a:t>source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200">
                            <a:solidFill>
                              <a:srgbClr val="FFFFFF"/>
                            </a:solidFill>
                          </a:rPr>
                          <a:t>title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200">
                            <a:solidFill>
                              <a:srgbClr val="FFFFFF"/>
                            </a:solidFill>
                          </a:rPr>
                          <a:t>text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200">
                            <a:solidFill>
                              <a:srgbClr val="FFFFFF"/>
                            </a:solidFill>
                          </a:rPr>
                          <a:t>authenticity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45912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200"/>
                          <a:t>2942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https://newswithviews.com/vaccines-good-or-bad...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newswithviews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Vaccines: Good or Bad?, Part 8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Vaccines: Good or Bad?, Part 8\n\nThe more we ...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200"/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45912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200"/>
                          <a:t>2943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https://reagancoalition.com/articles/2017/fath...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reagancoalition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Father PUNISHES 10-Year-Old Daughter by Strand...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Christopher Charles Watson, from Kingman, Ariz...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200"/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45912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200"/>
                          <a:t>2944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http://www.foxbusiness.com/features/2017/07/27...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foxnews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Delta purchases 10% stake in Air France-KLM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Delta Air Lines (DAL) and China Eastern Airlin...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200"/>
                          <a:t>0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45912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200"/>
                          <a:t>2945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http://www.cnn.com/2016/09/08/health/rubella-h...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cnn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Can forgotten rubella children of the '60s hol...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200"/>
                          <a:t>Brooklyn, New York (CNN) One side of the bedro...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200"/>
                          <a:t>0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7-08-04 at 12.47.59 PM.png" descr="Screen Shot 2017-08-04 at 12.47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482" y="2271447"/>
            <a:ext cx="6130891" cy="1100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 Shot 2017-08-04 at 12.48.09 PM.png" descr="Screen Shot 2017-08-04 at 12.48.09 PM.png"/>
          <p:cNvPicPr>
            <a:picLocks noChangeAspect="1"/>
          </p:cNvPicPr>
          <p:nvPr/>
        </p:nvPicPr>
        <p:blipFill>
          <a:blip r:embed="rId3">
            <a:extLst/>
          </a:blip>
          <a:srcRect l="0" t="0" r="1701" b="0"/>
          <a:stretch>
            <a:fillRect/>
          </a:stretch>
        </p:blipFill>
        <p:spPr>
          <a:xfrm>
            <a:off x="572482" y="3494567"/>
            <a:ext cx="6019067" cy="208695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Feature generat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Feature generation</a:t>
            </a:r>
          </a:p>
        </p:txBody>
      </p:sp>
      <p:pic>
        <p:nvPicPr>
          <p:cNvPr id="151" name="NRMm-Z5_5vN7O32944yN3-NbWMvqXK6-rjcntKXNUlr3Fyj5t6Qwnlreo76s_6kjoHdcLMfU7erMJPEJG6zFEFRa94IojnA3fpxi3HaiikZTz1stFbYH1IWMDA3fXgIAhC4Q.png" descr="NRMm-Z5_5vN7O32944yN3-NbWMvqXK6-rjcntKXNUlr3Fyj5t6Qwnlreo76s_6kjoHdcLMfU7erMJPEJG6zFEFRa94IojnA3fpxi3HaiikZTz1stFbYH1IWMDA3fXgIAhC4Q.png"/>
          <p:cNvPicPr>
            <a:picLocks noChangeAspect="1"/>
          </p:cNvPicPr>
          <p:nvPr/>
        </p:nvPicPr>
        <p:blipFill>
          <a:blip r:embed="rId4">
            <a:extLst/>
          </a:blip>
          <a:srcRect l="0" t="0" r="49673" b="28279"/>
          <a:stretch>
            <a:fillRect/>
          </a:stretch>
        </p:blipFill>
        <p:spPr>
          <a:xfrm>
            <a:off x="306288" y="265877"/>
            <a:ext cx="1722296" cy="613605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grpSp>
        <p:nvGrpSpPr>
          <p:cNvPr id="155" name="Group"/>
          <p:cNvGrpSpPr/>
          <p:nvPr/>
        </p:nvGrpSpPr>
        <p:grpSpPr>
          <a:xfrm>
            <a:off x="311763" y="3422650"/>
            <a:ext cx="12028404" cy="6278815"/>
            <a:chOff x="0" y="0"/>
            <a:chExt cx="12028402" cy="6278814"/>
          </a:xfrm>
        </p:grpSpPr>
        <p:sp>
          <p:nvSpPr>
            <p:cNvPr id="152" name="Rectangle"/>
            <p:cNvSpPr/>
            <p:nvPr/>
          </p:nvSpPr>
          <p:spPr>
            <a:xfrm>
              <a:off x="220743" y="0"/>
              <a:ext cx="6118191" cy="2146300"/>
            </a:xfrm>
            <a:prstGeom prst="rect">
              <a:avLst/>
            </a:prstGeom>
            <a:noFill/>
            <a:ln w="12700" cap="flat">
              <a:solidFill>
                <a:srgbClr val="531B9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53" name="topfeatures_tfidf.png" descr="topfeatures_tfidf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238154"/>
              <a:ext cx="9697583" cy="40406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" name="TF: Term Frequency…"/>
            <p:cNvSpPr txBox="1"/>
            <p:nvPr/>
          </p:nvSpPr>
          <p:spPr>
            <a:xfrm>
              <a:off x="9241587" y="4277646"/>
              <a:ext cx="2786816" cy="478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208359" indent="-208359" algn="l">
                <a:buSzPct val="145000"/>
                <a:buChar char="•"/>
                <a:defRPr sz="1200"/>
              </a:pPr>
              <a:r>
                <a:t>TF: Term Frequency</a:t>
              </a:r>
            </a:p>
            <a:p>
              <a:pPr marL="208359" indent="-208359" algn="l">
                <a:buSzPct val="145000"/>
                <a:buChar char="•"/>
                <a:defRPr sz="1200"/>
              </a:pPr>
              <a:r>
                <a:t>IDF: Inverse Document Frequency</a:t>
              </a:r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578832" y="2146300"/>
            <a:ext cx="11541202" cy="3731754"/>
            <a:chOff x="0" y="0"/>
            <a:chExt cx="11541201" cy="3731753"/>
          </a:xfrm>
        </p:grpSpPr>
        <p:sp>
          <p:nvSpPr>
            <p:cNvPr id="156" name="Oval"/>
            <p:cNvSpPr/>
            <p:nvPr/>
          </p:nvSpPr>
          <p:spPr>
            <a:xfrm>
              <a:off x="0" y="153541"/>
              <a:ext cx="6118191" cy="825649"/>
            </a:xfrm>
            <a:prstGeom prst="ellipse">
              <a:avLst/>
            </a:prstGeom>
            <a:noFill/>
            <a:ln w="12700" cap="flat">
              <a:solidFill>
                <a:srgbClr val="00919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" name="Oval"/>
            <p:cNvSpPr/>
            <p:nvPr/>
          </p:nvSpPr>
          <p:spPr>
            <a:xfrm>
              <a:off x="838200" y="967857"/>
              <a:ext cx="500579" cy="214075"/>
            </a:xfrm>
            <a:prstGeom prst="ellipse">
              <a:avLst/>
            </a:prstGeom>
            <a:noFill/>
            <a:ln w="12700" cap="flat">
              <a:solidFill>
                <a:srgbClr val="FF7E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58" name="additional_bar.png" descr="additional_bar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701583" y="0"/>
              <a:ext cx="4839619" cy="37317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499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5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eature selection and data spl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Feature selection and data split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NRMm-Z5_5vN7O32944yN3-NbWMvqXK6-rjcntKXNUlr3Fyj5t6Qwnlreo76s_6kjoHdcLMfU7erMJPEJG6zFEFRa94IojnA3fpxi3HaiikZTz1stFbYH1IWMDA3fXgIAhC4Q.png" descr="NRMm-Z5_5vN7O32944yN3-NbWMvqXK6-rjcntKXNUlr3Fyj5t6Qwnlreo76s_6kjoHdcLMfU7erMJPEJG6zFEFRa94IojnA3fpxi3HaiikZTz1stFbYH1IWMDA3fXgIAhC4Q.png"/>
          <p:cNvPicPr>
            <a:picLocks noChangeAspect="1"/>
          </p:cNvPicPr>
          <p:nvPr/>
        </p:nvPicPr>
        <p:blipFill>
          <a:blip r:embed="rId2">
            <a:extLst/>
          </a:blip>
          <a:srcRect l="0" t="0" r="49673" b="28279"/>
          <a:stretch>
            <a:fillRect/>
          </a:stretch>
        </p:blipFill>
        <p:spPr>
          <a:xfrm>
            <a:off x="306288" y="265877"/>
            <a:ext cx="1722296" cy="613605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grpSp>
        <p:nvGrpSpPr>
          <p:cNvPr id="166" name="Group 5"/>
          <p:cNvGrpSpPr/>
          <p:nvPr/>
        </p:nvGrpSpPr>
        <p:grpSpPr>
          <a:xfrm>
            <a:off x="-228600" y="3741604"/>
            <a:ext cx="7141023" cy="4284616"/>
            <a:chOff x="0" y="0"/>
            <a:chExt cx="7141022" cy="4284614"/>
          </a:xfrm>
        </p:grpSpPr>
        <p:pic>
          <p:nvPicPr>
            <p:cNvPr id="164" name="before_feature_selection_coef.png" descr="before_feature_selection_coef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141023" cy="42846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TextBox 2"/>
            <p:cNvSpPr txBox="1"/>
            <p:nvPr/>
          </p:nvSpPr>
          <p:spPr>
            <a:xfrm>
              <a:off x="2725318" y="3198746"/>
              <a:ext cx="363169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Num of features: 570029</a:t>
              </a:r>
            </a:p>
          </p:txBody>
        </p:sp>
      </p:grpSp>
      <p:grpSp>
        <p:nvGrpSpPr>
          <p:cNvPr id="173" name="Group 6"/>
          <p:cNvGrpSpPr/>
          <p:nvPr/>
        </p:nvGrpSpPr>
        <p:grpSpPr>
          <a:xfrm>
            <a:off x="6197599" y="3801108"/>
            <a:ext cx="6700774" cy="4165604"/>
            <a:chOff x="0" y="0"/>
            <a:chExt cx="6700773" cy="4165603"/>
          </a:xfrm>
        </p:grpSpPr>
        <p:grpSp>
          <p:nvGrpSpPr>
            <p:cNvPr id="171" name="Group 1"/>
            <p:cNvGrpSpPr/>
            <p:nvPr/>
          </p:nvGrpSpPr>
          <p:grpSpPr>
            <a:xfrm>
              <a:off x="0" y="0"/>
              <a:ext cx="6700774" cy="4165604"/>
              <a:chOff x="0" y="0"/>
              <a:chExt cx="6700773" cy="4165603"/>
            </a:xfrm>
          </p:grpSpPr>
          <p:grpSp>
            <p:nvGrpSpPr>
              <p:cNvPr id="169" name="Group"/>
              <p:cNvGrpSpPr/>
              <p:nvPr/>
            </p:nvGrpSpPr>
            <p:grpSpPr>
              <a:xfrm>
                <a:off x="716665" y="0"/>
                <a:ext cx="5984109" cy="4165604"/>
                <a:chOff x="0" y="-1"/>
                <a:chExt cx="5984107" cy="4165603"/>
              </a:xfrm>
            </p:grpSpPr>
            <p:pic>
              <p:nvPicPr>
                <p:cNvPr id="167" name="After_feature_selection_coef.png" descr="After_feature_selection_coef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8771" t="0" r="5033" b="0"/>
                <a:stretch>
                  <a:fillRect/>
                </a:stretch>
              </p:blipFill>
              <p:spPr>
                <a:xfrm>
                  <a:off x="-1" y="-2"/>
                  <a:ext cx="5984109" cy="41656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68" name="~0.38%"/>
                <p:cNvSpPr txBox="1"/>
                <p:nvPr/>
              </p:nvSpPr>
              <p:spPr>
                <a:xfrm>
                  <a:off x="387574" y="569580"/>
                  <a:ext cx="1195121" cy="46105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~0.38%</a:t>
                  </a:r>
                </a:p>
              </p:txBody>
            </p:sp>
          </p:grpSp>
          <p:sp>
            <p:nvSpPr>
              <p:cNvPr id="170" name="Arrow"/>
              <p:cNvSpPr/>
              <p:nvPr/>
            </p:nvSpPr>
            <p:spPr>
              <a:xfrm>
                <a:off x="0" y="1803413"/>
                <a:ext cx="977900" cy="571501"/>
              </a:xfrm>
              <a:prstGeom prst="rightArrow">
                <a:avLst>
                  <a:gd name="adj1" fmla="val 43852"/>
                  <a:gd name="adj2" fmla="val 71111"/>
                </a:avLst>
              </a:prstGeom>
              <a:solidFill>
                <a:srgbClr val="EE230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72" name="TextBox 3"/>
            <p:cNvSpPr txBox="1"/>
            <p:nvPr/>
          </p:nvSpPr>
          <p:spPr>
            <a:xfrm>
              <a:off x="3041833" y="3178809"/>
              <a:ext cx="329275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Num of features: 2161</a:t>
              </a:r>
            </a:p>
          </p:txBody>
        </p:sp>
      </p:grpSp>
      <p:sp>
        <p:nvSpPr>
          <p:cNvPr id="174" name="TextBox 4"/>
          <p:cNvSpPr txBox="1"/>
          <p:nvPr/>
        </p:nvSpPr>
        <p:spPr>
          <a:xfrm>
            <a:off x="579263" y="8123990"/>
            <a:ext cx="2824227" cy="132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0000"/>
                </a:solidFill>
              </a:defRPr>
            </a:pPr>
            <a:r>
              <a:t>3. Data split:</a:t>
            </a:r>
          </a:p>
          <a:p>
            <a:pPr algn="l">
              <a:defRPr b="0" sz="2000"/>
            </a:pPr>
            <a:r>
              <a:t>Training: 70%</a:t>
            </a:r>
            <a:endParaRPr b="1"/>
          </a:p>
          <a:p>
            <a:pPr algn="l">
              <a:defRPr b="0" sz="2000"/>
            </a:pPr>
            <a:r>
              <a:t>Cross validation: 12%  </a:t>
            </a:r>
            <a:endParaRPr b="1"/>
          </a:p>
          <a:p>
            <a:pPr algn="l">
              <a:defRPr b="0" sz="2000"/>
            </a:pPr>
            <a:r>
              <a:t>Test: 18%</a:t>
            </a:r>
          </a:p>
        </p:txBody>
      </p:sp>
      <p:sp>
        <p:nvSpPr>
          <p:cNvPr id="175" name="TextBox 8"/>
          <p:cNvSpPr txBox="1"/>
          <p:nvPr/>
        </p:nvSpPr>
        <p:spPr>
          <a:xfrm>
            <a:off x="579264" y="2003165"/>
            <a:ext cx="4442207" cy="716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0000"/>
                </a:solidFill>
              </a:defRPr>
            </a:pPr>
            <a:r>
              <a:t>1. Feature scaling: </a:t>
            </a:r>
          </a:p>
          <a:p>
            <a:pPr algn="l">
              <a:defRPr b="0" sz="2000"/>
            </a:pPr>
            <a:r>
              <a:t>sklearn.preprocessing.StandardScaler</a:t>
            </a:r>
          </a:p>
        </p:txBody>
      </p:sp>
      <p:sp>
        <p:nvSpPr>
          <p:cNvPr id="176" name="TextBox 20"/>
          <p:cNvSpPr txBox="1"/>
          <p:nvPr/>
        </p:nvSpPr>
        <p:spPr>
          <a:xfrm>
            <a:off x="579264" y="3006865"/>
            <a:ext cx="5314824" cy="125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0000"/>
                </a:solidFill>
              </a:defRPr>
            </a:pPr>
            <a:r>
              <a:t>2. Feature selection: </a:t>
            </a:r>
          </a:p>
          <a:p>
            <a:pPr algn="l">
              <a:defRPr b="0" sz="2000"/>
            </a:pPr>
            <a:r>
              <a:t>sklearn.feature_selection.SelectFromModel</a:t>
            </a:r>
          </a:p>
          <a:p>
            <a:pPr algn="l">
              <a:defRPr b="0" sz="2000"/>
            </a:pPr>
            <a:r>
              <a:t>LinearSVC(C=9000, penalty="l1", dual=False)</a:t>
            </a:r>
            <a:endParaRPr b="1" sz="1500">
              <a:solidFill>
                <a:srgbClr val="EE230C"/>
              </a:solidFill>
            </a:endParaRPr>
          </a:p>
        </p:txBody>
      </p:sp>
      <p:grpSp>
        <p:nvGrpSpPr>
          <p:cNvPr id="180" name="Group"/>
          <p:cNvGrpSpPr/>
          <p:nvPr/>
        </p:nvGrpSpPr>
        <p:grpSpPr>
          <a:xfrm>
            <a:off x="579263" y="8749502"/>
            <a:ext cx="7169168" cy="714116"/>
            <a:chOff x="0" y="0"/>
            <a:chExt cx="7169166" cy="714114"/>
          </a:xfrm>
        </p:grpSpPr>
        <p:sp>
          <p:nvSpPr>
            <p:cNvPr id="177" name="Rectangle 9"/>
            <p:cNvSpPr/>
            <p:nvPr/>
          </p:nvSpPr>
          <p:spPr>
            <a:xfrm>
              <a:off x="0" y="0"/>
              <a:ext cx="2655514" cy="419342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" name="For finding optimal parameters in each machine learning models"/>
            <p:cNvSpPr txBox="1"/>
            <p:nvPr/>
          </p:nvSpPr>
          <p:spPr>
            <a:xfrm>
              <a:off x="3084593" y="10026"/>
              <a:ext cx="4084574" cy="704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 sz="2000">
                  <a:solidFill>
                    <a:srgbClr val="FF2600"/>
                  </a:solidFill>
                </a:defRPr>
              </a:lvl1pPr>
            </a:lstStyle>
            <a:p>
              <a:pPr/>
              <a:r>
                <a:t>For finding optimal parameters in each machine learning models</a:t>
              </a:r>
            </a:p>
          </p:txBody>
        </p:sp>
        <p:sp>
          <p:nvSpPr>
            <p:cNvPr id="179" name="Line"/>
            <p:cNvSpPr/>
            <p:nvPr/>
          </p:nvSpPr>
          <p:spPr>
            <a:xfrm flipH="1" flipV="1">
              <a:off x="2796306" y="209670"/>
              <a:ext cx="265604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5"/>
      <p:bldP build="whole" bldLvl="1" animBg="1" rev="0" advAuto="0" spid="176" grpId="2"/>
      <p:bldP build="whole" bldLvl="1" animBg="1" rev="0" advAuto="0" spid="173" grpId="4"/>
      <p:bldP build="whole" bldLvl="1" animBg="1" rev="0" advAuto="0" spid="180" grpId="6"/>
      <p:bldP build="whole" bldLvl="1" animBg="1" rev="0" advAuto="0" spid="166" grpId="3"/>
      <p:bldP build="whole" bldLvl="1" animBg="1" rev="0" advAuto="0" spid="17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redicting fake news with logistic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Predicting fake news with logistic regression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NRMm-Z5_5vN7O32944yN3-NbWMvqXK6-rjcntKXNUlr3Fyj5t6Qwnlreo76s_6kjoHdcLMfU7erMJPEJG6zFEFRa94IojnA3fpxi3HaiikZTz1stFbYH1IWMDA3fXgIAhC4Q.png" descr="NRMm-Z5_5vN7O32944yN3-NbWMvqXK6-rjcntKXNUlr3Fyj5t6Qwnlreo76s_6kjoHdcLMfU7erMJPEJG6zFEFRa94IojnA3fpxi3HaiikZTz1stFbYH1IWMDA3fXgIAhC4Q.png"/>
          <p:cNvPicPr>
            <a:picLocks noChangeAspect="1"/>
          </p:cNvPicPr>
          <p:nvPr/>
        </p:nvPicPr>
        <p:blipFill>
          <a:blip r:embed="rId2">
            <a:extLst/>
          </a:blip>
          <a:srcRect l="0" t="0" r="49673" b="28279"/>
          <a:stretch>
            <a:fillRect/>
          </a:stretch>
        </p:blipFill>
        <p:spPr>
          <a:xfrm>
            <a:off x="306288" y="265877"/>
            <a:ext cx="1722296" cy="613605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grpSp>
        <p:nvGrpSpPr>
          <p:cNvPr id="189" name="Group 2"/>
          <p:cNvGrpSpPr/>
          <p:nvPr/>
        </p:nvGrpSpPr>
        <p:grpSpPr>
          <a:xfrm>
            <a:off x="25399" y="1651000"/>
            <a:ext cx="12832216" cy="4003631"/>
            <a:chOff x="0" y="0"/>
            <a:chExt cx="12832214" cy="4003630"/>
          </a:xfrm>
        </p:grpSpPr>
        <p:pic>
          <p:nvPicPr>
            <p:cNvPr id="185" name="roc_curve.png" descr="roc_curv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159499" y="0"/>
              <a:ext cx="6672716" cy="40036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Accuracy: 0.92…"/>
            <p:cNvSpPr txBox="1"/>
            <p:nvPr/>
          </p:nvSpPr>
          <p:spPr>
            <a:xfrm>
              <a:off x="10085303" y="2619221"/>
              <a:ext cx="1955801" cy="633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r">
                <a:lnSpc>
                  <a:spcPct val="150000"/>
                </a:lnSpc>
                <a:defRPr b="0" sz="1500"/>
              </a:pPr>
              <a:r>
                <a:t>Accuracy: 0.92</a:t>
              </a:r>
            </a:p>
            <a:p>
              <a:pPr algn="r">
                <a:lnSpc>
                  <a:spcPct val="150000"/>
                </a:lnSpc>
                <a:defRPr b="0" sz="1500"/>
              </a:pPr>
              <a:r>
                <a:t>F1 score:  0.92</a:t>
              </a:r>
            </a:p>
          </p:txBody>
        </p:sp>
        <p:sp>
          <p:nvSpPr>
            <p:cNvPr id="187" name="AUC: 0.97"/>
            <p:cNvSpPr txBox="1"/>
            <p:nvPr/>
          </p:nvSpPr>
          <p:spPr>
            <a:xfrm>
              <a:off x="7849649" y="1478580"/>
              <a:ext cx="1018777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1400">
                  <a:solidFill>
                    <a:srgbClr val="FE9301"/>
                  </a:solidFill>
                </a:defRPr>
              </a:lvl1pPr>
            </a:lstStyle>
            <a:p>
              <a:pPr/>
              <a:r>
                <a:t>AUC: 0.97 </a:t>
              </a:r>
            </a:p>
          </p:txBody>
        </p:sp>
        <p:pic>
          <p:nvPicPr>
            <p:cNvPr id="188" name="learning_curve.png" descr="learning_curv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667501" cy="400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3" name="Group 6"/>
          <p:cNvGrpSpPr/>
          <p:nvPr/>
        </p:nvGrpSpPr>
        <p:grpSpPr>
          <a:xfrm>
            <a:off x="0" y="5418666"/>
            <a:ext cx="13004800" cy="4334934"/>
            <a:chOff x="0" y="0"/>
            <a:chExt cx="13004800" cy="4334933"/>
          </a:xfrm>
        </p:grpSpPr>
        <p:pic>
          <p:nvPicPr>
            <p:cNvPr id="190" name="Picture 3" descr="Picture 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3004800" cy="43349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TextBox 4"/>
            <p:cNvSpPr txBox="1"/>
            <p:nvPr/>
          </p:nvSpPr>
          <p:spPr>
            <a:xfrm>
              <a:off x="1205638" y="420975"/>
              <a:ext cx="4673058" cy="781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>
                  <a:solidFill>
                    <a:srgbClr val="008000"/>
                  </a:solidFill>
                </a:defRPr>
              </a:pPr>
              <a:r>
                <a:t>News sources like cnn, bbc, reuter, cbs,</a:t>
              </a:r>
            </a:p>
            <a:p>
              <a:pPr>
                <a:defRPr sz="1500">
                  <a:solidFill>
                    <a:srgbClr val="008000"/>
                  </a:solidFill>
                </a:defRPr>
              </a:pPr>
              <a:r>
                <a:t>official, said, newsletter, image, story highlight</a:t>
              </a:r>
            </a:p>
            <a:p>
              <a:pPr>
                <a:defRPr sz="1500">
                  <a:solidFill>
                    <a:srgbClr val="008000"/>
                  </a:solidFill>
                </a:defRPr>
              </a:pPr>
              <a:r>
                <a:t>_ ( )</a:t>
              </a:r>
            </a:p>
          </p:txBody>
        </p:sp>
        <p:sp>
          <p:nvSpPr>
            <p:cNvPr id="192" name="TextBox 13"/>
            <p:cNvSpPr txBox="1"/>
            <p:nvPr/>
          </p:nvSpPr>
          <p:spPr>
            <a:xfrm>
              <a:off x="7291861" y="1616066"/>
              <a:ext cx="5257306" cy="1010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>
                  <a:solidFill>
                    <a:srgbClr val="FF0000"/>
                  </a:solidFill>
                </a:defRPr>
              </a:pPr>
              <a:r>
                <a:t>News sources like beforenews, sputnik,</a:t>
              </a:r>
            </a:p>
            <a:p>
              <a:pPr>
                <a:defRPr sz="1500">
                  <a:solidFill>
                    <a:srgbClr val="FF0000"/>
                  </a:solidFill>
                </a:defRPr>
              </a:pPr>
              <a:r>
                <a:t>source, leak, command, muslim, clinton, fbi</a:t>
              </a:r>
            </a:p>
            <a:p>
              <a:pPr>
                <a:defRPr sz="1500">
                  <a:solidFill>
                    <a:srgbClr val="FF0000"/>
                  </a:solidFill>
                </a:defRPr>
              </a:pPr>
              <a:r>
                <a:t>- [ ]</a:t>
              </a:r>
              <a:r>
                <a:t> ©</a:t>
              </a:r>
            </a:p>
          </p:txBody>
        </p:sp>
      </p:grpSp>
      <p:sp>
        <p:nvSpPr>
          <p:cNvPr id="194" name="Slide Number"/>
          <p:cNvSpPr txBox="1"/>
          <p:nvPr/>
        </p:nvSpPr>
        <p:spPr>
          <a:xfrm>
            <a:off x="6385372" y="9296400"/>
            <a:ext cx="227281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  <p:bldP build="whole" bldLvl="1" animBg="1" rev="0" advAuto="0" spid="19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clusion, future improvement, and acknowled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Conclusion, future improvement, and acknowledgement</a:t>
            </a:r>
          </a:p>
        </p:txBody>
      </p:sp>
      <p:sp>
        <p:nvSpPr>
          <p:cNvPr id="197" name="Conclus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rPr b="1"/>
              <a:t>Conclusion</a:t>
            </a:r>
            <a:r>
              <a:t>:</a:t>
            </a:r>
          </a:p>
          <a:p>
            <a:pPr lvl="1" marL="684529" indent="-342264" defTabSz="449833">
              <a:spcBef>
                <a:spcPts val="3200"/>
              </a:spcBef>
              <a:buSzPct val="50000"/>
              <a:buBlip>
                <a:blip r:embed="rId2"/>
              </a:buBlip>
              <a:defRPr sz="2464"/>
            </a:pPr>
            <a:r>
              <a:t>Fake news could be identified with &gt; 92% accuracy, using logistic regression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b="1"/>
              <a:t>Future improvement:</a:t>
            </a:r>
          </a:p>
          <a:p>
            <a:pPr lvl="1" marL="684529" indent="-342264" defTabSz="449833">
              <a:spcBef>
                <a:spcPts val="3200"/>
              </a:spcBef>
              <a:buSzPct val="50000"/>
              <a:buBlip>
                <a:blip r:embed="rId2"/>
              </a:buBlip>
              <a:defRPr sz="2464"/>
            </a:pPr>
            <a:r>
              <a:t>More / diverse / precise data</a:t>
            </a:r>
          </a:p>
          <a:p>
            <a:pPr lvl="1" marL="684529" indent="-342264" defTabSz="449833">
              <a:spcBef>
                <a:spcPts val="3200"/>
              </a:spcBef>
              <a:buSzPct val="50000"/>
              <a:buBlip>
                <a:blip r:embed="rId2"/>
              </a:buBlip>
              <a:defRPr sz="2464"/>
            </a:pPr>
            <a:r>
              <a:t>More features ( pictures, social medias)</a:t>
            </a:r>
          </a:p>
          <a:p>
            <a:pPr marL="320873" indent="-320873" defTabSz="449833">
              <a:spcBef>
                <a:spcPts val="3200"/>
              </a:spcBef>
              <a:defRPr b="1" sz="2309"/>
            </a:pPr>
            <a:r>
              <a:t>Acknowledgement:</a:t>
            </a:r>
          </a:p>
          <a:p>
            <a:pPr lvl="1" marL="663138" indent="-320873" defTabSz="449833">
              <a:spcBef>
                <a:spcPts val="3200"/>
              </a:spcBef>
              <a:buSzPct val="50000"/>
              <a:buBlip>
                <a:blip r:embed="rId2"/>
              </a:buBlip>
              <a:defRPr sz="2309"/>
            </a:pPr>
            <a:r>
              <a:t>Mentor: Kevin O’Sullivan</a:t>
            </a:r>
          </a:p>
          <a:p>
            <a:pPr lvl="1" marL="663138" indent="-320873" defTabSz="449833">
              <a:spcBef>
                <a:spcPts val="3200"/>
              </a:spcBef>
              <a:buSzPct val="50000"/>
              <a:buBlip>
                <a:blip r:embed="rId2"/>
              </a:buBlip>
              <a:defRPr sz="2309"/>
            </a:pPr>
            <a:r>
              <a:t>CDIPS organizers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penguin.jpg" descr="pengui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9550" y="5892800"/>
            <a:ext cx="4443769" cy="3051388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200" name="NRMm-Z5_5vN7O32944yN3-NbWMvqXK6-rjcntKXNUlr3Fyj5t6Qwnlreo76s_6kjoHdcLMfU7erMJPEJG6zFEFRa94IojnA3fpxi3HaiikZTz1stFbYH1IWMDA3fXgIAhC4Q.png" descr="NRMm-Z5_5vN7O32944yN3-NbWMvqXK6-rjcntKXNUlr3Fyj5t6Qwnlreo76s_6kjoHdcLMfU7erMJPEJG6zFEFRa94IojnA3fpxi3HaiikZTz1stFbYH1IWMDA3fXgIAhC4Q.png"/>
          <p:cNvPicPr>
            <a:picLocks noChangeAspect="1"/>
          </p:cNvPicPr>
          <p:nvPr/>
        </p:nvPicPr>
        <p:blipFill>
          <a:blip r:embed="rId4">
            <a:extLst/>
          </a:blip>
          <a:srcRect l="0" t="0" r="49673" b="28279"/>
          <a:stretch>
            <a:fillRect/>
          </a:stretch>
        </p:blipFill>
        <p:spPr>
          <a:xfrm>
            <a:off x="306288" y="265877"/>
            <a:ext cx="1722296" cy="613605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