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69" r:id="rId5"/>
    <p:sldId id="263" r:id="rId6"/>
    <p:sldId id="264" r:id="rId7"/>
    <p:sldId id="265" r:id="rId8"/>
    <p:sldId id="266" r:id="rId9"/>
    <p:sldId id="267" r:id="rId10"/>
    <p:sldId id="271" r:id="rId11"/>
    <p:sldId id="272"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6" autoAdjust="0"/>
    <p:restoredTop sz="94660"/>
  </p:normalViewPr>
  <p:slideViewPr>
    <p:cSldViewPr snapToGrid="0">
      <p:cViewPr varScale="1">
        <p:scale>
          <a:sx n="86" d="100"/>
          <a:sy n="86" d="100"/>
        </p:scale>
        <p:origin x="5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D19A851F-CA3F-4C1A-9E7D-3BD153D18244}" type="datetimeFigureOut">
              <a:rPr lang="en-IN" smtClean="0"/>
              <a:t>25-03-2018</a:t>
            </a:fld>
            <a:endParaRPr lang="en-IN"/>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IN"/>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978F7EB7-947D-4E72-8D6D-3573A8703E6C}" type="slidenum">
              <a:rPr lang="en-IN" smtClean="0"/>
              <a:t>‹#›</a:t>
            </a:fld>
            <a:endParaRPr lang="en-IN"/>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86672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A851F-CA3F-4C1A-9E7D-3BD153D18244}" type="datetimeFigureOut">
              <a:rPr lang="en-IN" smtClean="0"/>
              <a:t>25-03-2018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8F7EB7-947D-4E72-8D6D-3573A8703E6C}" type="slidenum">
              <a:rPr lang="en-IN" smtClean="0"/>
              <a:t>‹#›</a:t>
            </a:fld>
            <a:endParaRPr lang="en-IN"/>
          </a:p>
        </p:txBody>
      </p:sp>
    </p:spTree>
    <p:extLst>
      <p:ext uri="{BB962C8B-B14F-4D97-AF65-F5344CB8AC3E}">
        <p14:creationId xmlns:p14="http://schemas.microsoft.com/office/powerpoint/2010/main" val="672458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D19A851F-CA3F-4C1A-9E7D-3BD153D18244}" type="datetimeFigureOut">
              <a:rPr lang="en-IN" smtClean="0"/>
              <a:t>25-03-2018</a:t>
            </a:fld>
            <a:endParaRPr lang="en-IN"/>
          </a:p>
        </p:txBody>
      </p:sp>
      <p:sp>
        <p:nvSpPr>
          <p:cNvPr id="5" name="Footer Placeholder 4"/>
          <p:cNvSpPr>
            <a:spLocks noGrp="1"/>
          </p:cNvSpPr>
          <p:nvPr>
            <p:ph type="ftr" sz="quarter" idx="11"/>
          </p:nvPr>
        </p:nvSpPr>
        <p:spPr>
          <a:xfrm>
            <a:off x="6536187" y="6315949"/>
            <a:ext cx="3814856" cy="365125"/>
          </a:xfrm>
        </p:spPr>
        <p:txBody>
          <a:bodyPr/>
          <a:lstStyle/>
          <a:p>
            <a:endParaRPr lang="en-IN"/>
          </a:p>
        </p:txBody>
      </p:sp>
      <p:sp>
        <p:nvSpPr>
          <p:cNvPr id="6" name="Slide Number Placeholder 5"/>
          <p:cNvSpPr>
            <a:spLocks noGrp="1"/>
          </p:cNvSpPr>
          <p:nvPr>
            <p:ph type="sldNum" sz="quarter" idx="12"/>
          </p:nvPr>
        </p:nvSpPr>
        <p:spPr>
          <a:xfrm>
            <a:off x="11784011" y="5607592"/>
            <a:ext cx="407988" cy="365125"/>
          </a:xfrm>
        </p:spPr>
        <p:txBody>
          <a:bodyPr/>
          <a:lstStyle/>
          <a:p>
            <a:fld id="{978F7EB7-947D-4E72-8D6D-3573A8703E6C}" type="slidenum">
              <a:rPr lang="en-IN" smtClean="0"/>
              <a:t>‹#›</a:t>
            </a:fld>
            <a:endParaRPr lang="en-IN"/>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83911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A851F-CA3F-4C1A-9E7D-3BD153D18244}" type="datetimeFigureOut">
              <a:rPr lang="en-IN" smtClean="0"/>
              <a:t>25-03-2018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8F7EB7-947D-4E72-8D6D-3573A8703E6C}" type="slidenum">
              <a:rPr lang="en-IN" smtClean="0"/>
              <a:t>‹#›</a:t>
            </a:fld>
            <a:endParaRPr lang="en-IN"/>
          </a:p>
        </p:txBody>
      </p:sp>
    </p:spTree>
    <p:extLst>
      <p:ext uri="{BB962C8B-B14F-4D97-AF65-F5344CB8AC3E}">
        <p14:creationId xmlns:p14="http://schemas.microsoft.com/office/powerpoint/2010/main" val="1632743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D19A851F-CA3F-4C1A-9E7D-3BD153D18244}" type="datetimeFigureOut">
              <a:rPr lang="en-IN" smtClean="0"/>
              <a:t>25-03-2018</a:t>
            </a:fld>
            <a:endParaRPr lang="en-IN"/>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IN"/>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978F7EB7-947D-4E72-8D6D-3573A8703E6C}" type="slidenum">
              <a:rPr lang="en-IN" smtClean="0"/>
              <a:t>‹#›</a:t>
            </a:fld>
            <a:endParaRPr lang="en-IN"/>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33742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9A851F-CA3F-4C1A-9E7D-3BD153D18244}" type="datetimeFigureOut">
              <a:rPr lang="en-IN" smtClean="0"/>
              <a:t>25-03-2018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8F7EB7-947D-4E72-8D6D-3573A8703E6C}" type="slidenum">
              <a:rPr lang="en-IN" smtClean="0"/>
              <a:t>‹#›</a:t>
            </a:fld>
            <a:endParaRPr lang="en-IN"/>
          </a:p>
        </p:txBody>
      </p:sp>
    </p:spTree>
    <p:extLst>
      <p:ext uri="{BB962C8B-B14F-4D97-AF65-F5344CB8AC3E}">
        <p14:creationId xmlns:p14="http://schemas.microsoft.com/office/powerpoint/2010/main" val="749507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9A851F-CA3F-4C1A-9E7D-3BD153D18244}" type="datetimeFigureOut">
              <a:rPr lang="en-IN" smtClean="0"/>
              <a:t>25-03-2018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8F7EB7-947D-4E72-8D6D-3573A8703E6C}" type="slidenum">
              <a:rPr lang="en-IN" smtClean="0"/>
              <a:t>‹#›</a:t>
            </a:fld>
            <a:endParaRPr lang="en-IN"/>
          </a:p>
        </p:txBody>
      </p:sp>
    </p:spTree>
    <p:extLst>
      <p:ext uri="{BB962C8B-B14F-4D97-AF65-F5344CB8AC3E}">
        <p14:creationId xmlns:p14="http://schemas.microsoft.com/office/powerpoint/2010/main" val="2243949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9A851F-CA3F-4C1A-9E7D-3BD153D18244}" type="datetimeFigureOut">
              <a:rPr lang="en-IN" smtClean="0"/>
              <a:t>25-03-2018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8F7EB7-947D-4E72-8D6D-3573A8703E6C}" type="slidenum">
              <a:rPr lang="en-IN" smtClean="0"/>
              <a:t>‹#›</a:t>
            </a:fld>
            <a:endParaRPr lang="en-IN"/>
          </a:p>
        </p:txBody>
      </p:sp>
    </p:spTree>
    <p:extLst>
      <p:ext uri="{BB962C8B-B14F-4D97-AF65-F5344CB8AC3E}">
        <p14:creationId xmlns:p14="http://schemas.microsoft.com/office/powerpoint/2010/main" val="133439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A851F-CA3F-4C1A-9E7D-3BD153D18244}" type="datetimeFigureOut">
              <a:rPr lang="en-IN" smtClean="0"/>
              <a:t>25-03-2018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8F7EB7-947D-4E72-8D6D-3573A8703E6C}" type="slidenum">
              <a:rPr lang="en-IN" smtClean="0"/>
              <a:t>‹#›</a:t>
            </a:fld>
            <a:endParaRPr lang="en-IN"/>
          </a:p>
        </p:txBody>
      </p:sp>
    </p:spTree>
    <p:extLst>
      <p:ext uri="{BB962C8B-B14F-4D97-AF65-F5344CB8AC3E}">
        <p14:creationId xmlns:p14="http://schemas.microsoft.com/office/powerpoint/2010/main" val="4093558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9A851F-CA3F-4C1A-9E7D-3BD153D18244}" type="datetimeFigureOut">
              <a:rPr lang="en-IN" smtClean="0"/>
              <a:t>25-03-2018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8F7EB7-947D-4E72-8D6D-3573A8703E6C}" type="slidenum">
              <a:rPr lang="en-IN" smtClean="0"/>
              <a:t>‹#›</a:t>
            </a:fld>
            <a:endParaRPr lang="en-IN"/>
          </a:p>
        </p:txBody>
      </p:sp>
    </p:spTree>
    <p:extLst>
      <p:ext uri="{BB962C8B-B14F-4D97-AF65-F5344CB8AC3E}">
        <p14:creationId xmlns:p14="http://schemas.microsoft.com/office/powerpoint/2010/main" val="275287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9A851F-CA3F-4C1A-9E7D-3BD153D18244}" type="datetimeFigureOut">
              <a:rPr lang="en-IN" smtClean="0"/>
              <a:t>25-03-2018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8F7EB7-947D-4E72-8D6D-3573A8703E6C}" type="slidenum">
              <a:rPr lang="en-IN" smtClean="0"/>
              <a:t>‹#›</a:t>
            </a:fld>
            <a:endParaRPr lang="en-IN"/>
          </a:p>
        </p:txBody>
      </p:sp>
    </p:spTree>
    <p:extLst>
      <p:ext uri="{BB962C8B-B14F-4D97-AF65-F5344CB8AC3E}">
        <p14:creationId xmlns:p14="http://schemas.microsoft.com/office/powerpoint/2010/main" val="184316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D19A851F-CA3F-4C1A-9E7D-3BD153D18244}" type="datetimeFigureOut">
              <a:rPr lang="en-IN" smtClean="0"/>
              <a:t>25-03-2018</a:t>
            </a:fld>
            <a:endParaRPr lang="en-IN"/>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IN"/>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978F7EB7-947D-4E72-8D6D-3573A8703E6C}" type="slidenum">
              <a:rPr lang="en-IN" smtClean="0"/>
              <a:t>‹#›</a:t>
            </a:fld>
            <a:endParaRPr lang="en-IN"/>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937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6646" y="1504455"/>
            <a:ext cx="7034362" cy="4268965"/>
          </a:xfrm>
        </p:spPr>
        <p:txBody>
          <a:bodyPr/>
          <a:lstStyle/>
          <a:p>
            <a:r>
              <a:rPr lang="en-IN" dirty="0"/>
              <a:t>Fake news</a:t>
            </a:r>
            <a:br>
              <a:rPr lang="en-IN" dirty="0"/>
            </a:br>
            <a:r>
              <a:rPr lang="en-IN" dirty="0"/>
              <a:t>Detection</a:t>
            </a:r>
          </a:p>
        </p:txBody>
      </p:sp>
      <p:sp>
        <p:nvSpPr>
          <p:cNvPr id="3" name="Subtitle 2"/>
          <p:cNvSpPr>
            <a:spLocks noGrp="1"/>
          </p:cNvSpPr>
          <p:nvPr>
            <p:ph type="subTitle" idx="1"/>
          </p:nvPr>
        </p:nvSpPr>
        <p:spPr>
          <a:xfrm>
            <a:off x="7785717" y="5619566"/>
            <a:ext cx="4256361" cy="752248"/>
          </a:xfrm>
        </p:spPr>
        <p:txBody>
          <a:bodyPr/>
          <a:lstStyle/>
          <a:p>
            <a:r>
              <a:rPr lang="en-IN" dirty="0"/>
              <a:t>By: Access Denied</a:t>
            </a:r>
          </a:p>
        </p:txBody>
      </p:sp>
    </p:spTree>
    <p:extLst>
      <p:ext uri="{BB962C8B-B14F-4D97-AF65-F5344CB8AC3E}">
        <p14:creationId xmlns:p14="http://schemas.microsoft.com/office/powerpoint/2010/main" val="3833379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045" y="569066"/>
            <a:ext cx="2980266" cy="4952492"/>
          </a:xfrm>
        </p:spPr>
        <p:txBody>
          <a:bodyPr/>
          <a:lstStyle/>
          <a:p>
            <a:r>
              <a:rPr lang="en-IN" dirty="0"/>
              <a:t>Why are we unique?</a:t>
            </a:r>
          </a:p>
        </p:txBody>
      </p:sp>
      <p:sp>
        <p:nvSpPr>
          <p:cNvPr id="3" name="Content Placeholder 2"/>
          <p:cNvSpPr>
            <a:spLocks noGrp="1"/>
          </p:cNvSpPr>
          <p:nvPr>
            <p:ph idx="1"/>
          </p:nvPr>
        </p:nvSpPr>
        <p:spPr/>
        <p:txBody>
          <a:bodyPr/>
          <a:lstStyle/>
          <a:p>
            <a:r>
              <a:rPr lang="en-IN" dirty="0"/>
              <a:t>We categorize the type of the URL:</a:t>
            </a:r>
          </a:p>
          <a:p>
            <a:pPr marL="0" indent="0">
              <a:buNone/>
            </a:pPr>
            <a:r>
              <a:rPr lang="en-IN" dirty="0"/>
              <a:t> 1)Using string matching for region and type of URL .This forms as the first filter.</a:t>
            </a:r>
          </a:p>
          <a:p>
            <a:pPr marL="0" indent="0">
              <a:buNone/>
            </a:pPr>
            <a:r>
              <a:rPr lang="en-IN" dirty="0"/>
              <a:t>2)We Have trained are database based on the Headlines and which type does  the news headline belongs to. Thus , we use classification to train our data. And then we predict the type of the news.</a:t>
            </a:r>
          </a:p>
        </p:txBody>
      </p:sp>
    </p:spTree>
    <p:extLst>
      <p:ext uri="{BB962C8B-B14F-4D97-AF65-F5344CB8AC3E}">
        <p14:creationId xmlns:p14="http://schemas.microsoft.com/office/powerpoint/2010/main" val="1686489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289" y="1609545"/>
            <a:ext cx="3833906" cy="4952492"/>
          </a:xfrm>
        </p:spPr>
        <p:txBody>
          <a:bodyPr/>
          <a:lstStyle/>
          <a:p>
            <a:r>
              <a:rPr lang="en-IN" dirty="0"/>
              <a:t>Future Scope</a:t>
            </a:r>
          </a:p>
        </p:txBody>
      </p:sp>
      <p:sp>
        <p:nvSpPr>
          <p:cNvPr id="3" name="Content Placeholder 2"/>
          <p:cNvSpPr>
            <a:spLocks noGrp="1"/>
          </p:cNvSpPr>
          <p:nvPr>
            <p:ph idx="1"/>
          </p:nvPr>
        </p:nvSpPr>
        <p:spPr>
          <a:xfrm>
            <a:off x="5012267" y="1202844"/>
            <a:ext cx="6248398" cy="5655156"/>
          </a:xfrm>
        </p:spPr>
        <p:txBody>
          <a:bodyPr/>
          <a:lstStyle/>
          <a:p>
            <a:r>
              <a:rPr lang="en-IN" dirty="0"/>
              <a:t>Better notification system to the community of experts on basis of –Type, Region and their area of specialisation or expertise.</a:t>
            </a:r>
          </a:p>
          <a:p>
            <a:r>
              <a:rPr lang="en-IN" dirty="0"/>
              <a:t>Selecting the experts for verified sources </a:t>
            </a:r>
            <a:r>
              <a:rPr lang="en-IN" dirty="0" err="1"/>
              <a:t>eg</a:t>
            </a:r>
            <a:r>
              <a:rPr lang="en-IN" dirty="0"/>
              <a:t>. twitter’s verified users</a:t>
            </a:r>
          </a:p>
          <a:p>
            <a:r>
              <a:rPr lang="en-IN" dirty="0"/>
              <a:t>Email sending system in which we receive the result from the experts as :Real or Fake and storing that in the database and training</a:t>
            </a:r>
          </a:p>
          <a:p>
            <a:r>
              <a:rPr lang="en-IN" dirty="0"/>
              <a:t>Increasing the training dataset.</a:t>
            </a:r>
          </a:p>
          <a:p>
            <a:endParaRPr lang="en-IN" dirty="0"/>
          </a:p>
        </p:txBody>
      </p:sp>
    </p:spTree>
    <p:extLst>
      <p:ext uri="{BB962C8B-B14F-4D97-AF65-F5344CB8AC3E}">
        <p14:creationId xmlns:p14="http://schemas.microsoft.com/office/powerpoint/2010/main" val="2406777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666" y="1966574"/>
            <a:ext cx="5469467" cy="4952492"/>
          </a:xfrm>
        </p:spPr>
        <p:txBody>
          <a:bodyPr/>
          <a:lstStyle/>
          <a:p>
            <a:r>
              <a:rPr lang="en-IN" dirty="0"/>
              <a:t>Thank You</a:t>
            </a: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141466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3266" y="0"/>
            <a:ext cx="10515600" cy="1325563"/>
          </a:xfrm>
        </p:spPr>
        <p:txBody>
          <a:bodyPr/>
          <a:lstStyle/>
          <a:p>
            <a:r>
              <a:rPr lang="en-IN" dirty="0"/>
              <a:t>What is our company about?</a:t>
            </a:r>
          </a:p>
        </p:txBody>
      </p:sp>
      <p:sp>
        <p:nvSpPr>
          <p:cNvPr id="3" name="Content Placeholder 2"/>
          <p:cNvSpPr>
            <a:spLocks noGrp="1"/>
          </p:cNvSpPr>
          <p:nvPr>
            <p:ph idx="1"/>
          </p:nvPr>
        </p:nvSpPr>
        <p:spPr>
          <a:xfrm>
            <a:off x="318757" y="1178808"/>
            <a:ext cx="11478132" cy="5425192"/>
          </a:xfrm>
        </p:spPr>
        <p:txBody>
          <a:bodyPr>
            <a:normAutofit/>
          </a:bodyPr>
          <a:lstStyle/>
          <a:p>
            <a:r>
              <a:rPr lang="en-IN" dirty="0"/>
              <a:t>So, we have made a fake news detector website which would not only display whether the entered new is fake or not, on various parameters but also would reveal the category in which the particular news lies . </a:t>
            </a:r>
          </a:p>
          <a:p>
            <a:r>
              <a:rPr lang="en-IN" dirty="0"/>
              <a:t> Since, the internet has expanded so vastly it is very common nowadays to come across or even upload any fake news which can mislead a huge number of audience. The most crucial task would be to achieve a good accuracy for our model. So, the sole motive of our organization is to search for such news because the reality deserves to be known. We would be trying to classify a particular news fake or real based on crawling multiple news sites and performing analysis.</a:t>
            </a:r>
          </a:p>
          <a:p>
            <a:r>
              <a:rPr lang="en-IN" dirty="0"/>
              <a:t>But this would not prove to be a full-proof method so, we would select a community of experts who also give their feedback about the authenticity of the news .So, the goal is to send the notifications so the most dependable personal and receive their answer. This would form as the second step in verification.</a:t>
            </a:r>
          </a:p>
        </p:txBody>
      </p:sp>
    </p:spTree>
    <p:extLst>
      <p:ext uri="{BB962C8B-B14F-4D97-AF65-F5344CB8AC3E}">
        <p14:creationId xmlns:p14="http://schemas.microsoft.com/office/powerpoint/2010/main" val="2775184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088" y="1067678"/>
            <a:ext cx="3833906" cy="4952492"/>
          </a:xfrm>
        </p:spPr>
        <p:txBody>
          <a:bodyPr/>
          <a:lstStyle/>
          <a:p>
            <a:r>
              <a:rPr lang="en-IN" dirty="0"/>
              <a:t>Our Method </a:t>
            </a:r>
            <a:br>
              <a:rPr lang="en-IN" dirty="0"/>
            </a:br>
            <a:r>
              <a:rPr lang="en-IN" dirty="0"/>
              <a:t>Overview-</a:t>
            </a:r>
          </a:p>
        </p:txBody>
      </p:sp>
      <p:sp>
        <p:nvSpPr>
          <p:cNvPr id="3" name="Content Placeholder 2"/>
          <p:cNvSpPr>
            <a:spLocks noGrp="1"/>
          </p:cNvSpPr>
          <p:nvPr>
            <p:ph idx="1"/>
          </p:nvPr>
        </p:nvSpPr>
        <p:spPr>
          <a:xfrm>
            <a:off x="5136444" y="365014"/>
            <a:ext cx="6248398" cy="5655156"/>
          </a:xfrm>
        </p:spPr>
        <p:txBody>
          <a:bodyPr>
            <a:normAutofit/>
          </a:bodyPr>
          <a:lstStyle/>
          <a:p>
            <a:r>
              <a:rPr lang="en-IN" dirty="0"/>
              <a:t>We scrapped top Alexa rated sites for REAL news data. We have scrapped the URL , title and body.</a:t>
            </a:r>
          </a:p>
          <a:p>
            <a:r>
              <a:rPr lang="en-IN" dirty="0"/>
              <a:t>For fake news we visited fake news articles previously published , and sites publishing fake / manipulated news</a:t>
            </a:r>
          </a:p>
          <a:p>
            <a:r>
              <a:rPr lang="en-IN" dirty="0"/>
              <a:t>So now using these text  of real and fake news, we call various </a:t>
            </a:r>
            <a:r>
              <a:rPr lang="en-IN" dirty="0" err="1"/>
              <a:t>Api</a:t>
            </a:r>
            <a:r>
              <a:rPr lang="en-IN" dirty="0"/>
              <a:t>-google , twitter and </a:t>
            </a:r>
            <a:r>
              <a:rPr lang="en-IN" dirty="0" err="1"/>
              <a:t>reddit</a:t>
            </a:r>
            <a:r>
              <a:rPr lang="en-IN" dirty="0"/>
              <a:t>.</a:t>
            </a:r>
          </a:p>
          <a:p>
            <a:r>
              <a:rPr lang="en-IN" dirty="0"/>
              <a:t>We perform string matching between the </a:t>
            </a:r>
            <a:r>
              <a:rPr lang="en-IN" dirty="0" err="1"/>
              <a:t>Api</a:t>
            </a:r>
            <a:r>
              <a:rPr lang="en-IN" dirty="0"/>
              <a:t> outputs and our scrapped text.This would give us a float value, for example if the news is real the output of </a:t>
            </a:r>
            <a:r>
              <a:rPr lang="en-IN" dirty="0" err="1"/>
              <a:t>Apis</a:t>
            </a:r>
            <a:r>
              <a:rPr lang="en-IN" dirty="0"/>
              <a:t> would give us a better match so the number would be close to 1,because of the higher number of real news present. Thus, fake news will give a lesser output.</a:t>
            </a:r>
          </a:p>
          <a:p>
            <a:r>
              <a:rPr lang="en-IN" dirty="0"/>
              <a:t>Based on this we apply regression.</a:t>
            </a:r>
          </a:p>
          <a:p>
            <a:endParaRPr lang="en-IN" dirty="0"/>
          </a:p>
          <a:p>
            <a:endParaRPr lang="en-IN" dirty="0"/>
          </a:p>
          <a:p>
            <a:endParaRPr lang="en-IN" dirty="0"/>
          </a:p>
        </p:txBody>
      </p:sp>
    </p:spTree>
    <p:extLst>
      <p:ext uri="{BB962C8B-B14F-4D97-AF65-F5344CB8AC3E}">
        <p14:creationId xmlns:p14="http://schemas.microsoft.com/office/powerpoint/2010/main" val="127065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43021" y="158044"/>
            <a:ext cx="2348089" cy="767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Fake News Detector</a:t>
            </a:r>
          </a:p>
        </p:txBody>
      </p:sp>
      <p:cxnSp>
        <p:nvCxnSpPr>
          <p:cNvPr id="6" name="Straight Arrow Connector 5"/>
          <p:cNvCxnSpPr/>
          <p:nvPr/>
        </p:nvCxnSpPr>
        <p:spPr>
          <a:xfrm flipH="1">
            <a:off x="2856089" y="970844"/>
            <a:ext cx="1365955" cy="756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idx="1"/>
          </p:nvPr>
        </p:nvSpPr>
        <p:spPr>
          <a:xfrm>
            <a:off x="649111" y="1727200"/>
            <a:ext cx="2635955" cy="1313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IN" dirty="0"/>
              <a:t>Regression</a:t>
            </a:r>
          </a:p>
        </p:txBody>
      </p:sp>
      <p:sp>
        <p:nvSpPr>
          <p:cNvPr id="10" name="Content Placeholder 8"/>
          <p:cNvSpPr txBox="1">
            <a:spLocks/>
          </p:cNvSpPr>
          <p:nvPr/>
        </p:nvSpPr>
        <p:spPr>
          <a:xfrm>
            <a:off x="7013538" y="1734259"/>
            <a:ext cx="2206977" cy="9639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lt1"/>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lt1"/>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lt1"/>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lt1"/>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lt1"/>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lt1"/>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lt1"/>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lt1"/>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lt1"/>
                </a:solidFill>
                <a:latin typeface="+mn-lt"/>
                <a:ea typeface="+mn-ea"/>
                <a:cs typeface="+mn-cs"/>
              </a:defRPr>
            </a:lvl9pPr>
          </a:lstStyle>
          <a:p>
            <a:pPr marL="0" indent="0" algn="ctr">
              <a:buNone/>
            </a:pPr>
            <a:r>
              <a:rPr lang="en-IN" dirty="0"/>
              <a:t>Classification</a:t>
            </a:r>
          </a:p>
        </p:txBody>
      </p:sp>
      <p:cxnSp>
        <p:nvCxnSpPr>
          <p:cNvPr id="12" name="Straight Arrow Connector 11"/>
          <p:cNvCxnSpPr/>
          <p:nvPr/>
        </p:nvCxnSpPr>
        <p:spPr>
          <a:xfrm>
            <a:off x="6429022" y="936977"/>
            <a:ext cx="1411112" cy="756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491110" y="4415925"/>
            <a:ext cx="2023535" cy="1738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Mail sent to selected authorized personnel</a:t>
            </a:r>
          </a:p>
        </p:txBody>
      </p:sp>
      <p:sp>
        <p:nvSpPr>
          <p:cNvPr id="17" name="Content Placeholder 8"/>
          <p:cNvSpPr txBox="1">
            <a:spLocks/>
          </p:cNvSpPr>
          <p:nvPr/>
        </p:nvSpPr>
        <p:spPr>
          <a:xfrm>
            <a:off x="9406443" y="2384160"/>
            <a:ext cx="2579511" cy="1991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lt1"/>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lt1"/>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lt1"/>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lt1"/>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lt1"/>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lt1"/>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lt1"/>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lt1"/>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lt1"/>
                </a:solidFill>
                <a:latin typeface="+mn-lt"/>
                <a:ea typeface="+mn-ea"/>
                <a:cs typeface="+mn-cs"/>
              </a:defRPr>
            </a:lvl9pPr>
          </a:lstStyle>
          <a:p>
            <a:pPr marL="0" indent="0" algn="ctr">
              <a:buNone/>
            </a:pPr>
            <a:r>
              <a:rPr lang="en-IN" dirty="0"/>
              <a:t>Used to categorize the </a:t>
            </a:r>
            <a:r>
              <a:rPr lang="en-IN" dirty="0" err="1"/>
              <a:t>url</a:t>
            </a:r>
            <a:r>
              <a:rPr lang="en-IN" dirty="0"/>
              <a:t> into different types-</a:t>
            </a:r>
            <a:r>
              <a:rPr lang="en-IN" dirty="0" err="1"/>
              <a:t>Entertainment,Business,Health,Science</a:t>
            </a:r>
            <a:endParaRPr lang="en-IN" dirty="0"/>
          </a:p>
        </p:txBody>
      </p:sp>
      <p:sp>
        <p:nvSpPr>
          <p:cNvPr id="22" name="Oval 21"/>
          <p:cNvSpPr/>
          <p:nvPr/>
        </p:nvSpPr>
        <p:spPr>
          <a:xfrm>
            <a:off x="8904890" y="4649500"/>
            <a:ext cx="2023535" cy="1738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Send notification to community</a:t>
            </a:r>
          </a:p>
        </p:txBody>
      </p:sp>
      <p:cxnSp>
        <p:nvCxnSpPr>
          <p:cNvPr id="24" name="Straight Arrow Connector 23"/>
          <p:cNvCxnSpPr>
            <a:cxnSpLocks/>
          </p:cNvCxnSpPr>
          <p:nvPr/>
        </p:nvCxnSpPr>
        <p:spPr>
          <a:xfrm>
            <a:off x="9201467" y="2698223"/>
            <a:ext cx="596558" cy="619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459110" y="4488317"/>
            <a:ext cx="1521178" cy="1593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Real or Fake</a:t>
            </a:r>
          </a:p>
        </p:txBody>
      </p:sp>
      <p:cxnSp>
        <p:nvCxnSpPr>
          <p:cNvPr id="30" name="Straight Arrow Connector 29"/>
          <p:cNvCxnSpPr>
            <a:stCxn id="13" idx="2"/>
            <a:endCxn id="28" idx="6"/>
          </p:cNvCxnSpPr>
          <p:nvPr/>
        </p:nvCxnSpPr>
        <p:spPr>
          <a:xfrm flipH="1">
            <a:off x="5980288" y="5285169"/>
            <a:ext cx="5108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flipH="1">
            <a:off x="1967087" y="3041120"/>
            <a:ext cx="2" cy="203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197324" y="3254267"/>
            <a:ext cx="1907120" cy="1509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Probability of how much the news is Real</a:t>
            </a:r>
          </a:p>
        </p:txBody>
      </p:sp>
      <p:cxnSp>
        <p:nvCxnSpPr>
          <p:cNvPr id="41" name="Straight Arrow Connector 40"/>
          <p:cNvCxnSpPr/>
          <p:nvPr/>
        </p:nvCxnSpPr>
        <p:spPr>
          <a:xfrm>
            <a:off x="4511321" y="4009089"/>
            <a:ext cx="1087968" cy="1669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3742975" y="2875168"/>
            <a:ext cx="1730020" cy="1373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Result appended in the database</a:t>
            </a:r>
          </a:p>
        </p:txBody>
      </p:sp>
      <p:cxnSp>
        <p:nvCxnSpPr>
          <p:cNvPr id="45" name="Straight Arrow Connector 44"/>
          <p:cNvCxnSpPr>
            <a:stCxn id="43" idx="1"/>
            <a:endCxn id="9" idx="3"/>
          </p:cNvCxnSpPr>
          <p:nvPr/>
        </p:nvCxnSpPr>
        <p:spPr>
          <a:xfrm flipH="1" flipV="1">
            <a:off x="3285066" y="2384160"/>
            <a:ext cx="711265" cy="692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8BCAA9-015B-4C8E-A970-D02180F76A6B}"/>
              </a:ext>
            </a:extLst>
          </p:cNvPr>
          <p:cNvCxnSpPr>
            <a:cxnSpLocks/>
            <a:stCxn id="13" idx="6"/>
          </p:cNvCxnSpPr>
          <p:nvPr/>
        </p:nvCxnSpPr>
        <p:spPr>
          <a:xfrm>
            <a:off x="8514645" y="5285169"/>
            <a:ext cx="1304058" cy="114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2CEBEAC-77AF-4D58-9DB3-02758A99090B}"/>
              </a:ext>
            </a:extLst>
          </p:cNvPr>
          <p:cNvCxnSpPr>
            <a:stCxn id="17" idx="2"/>
            <a:endCxn id="22" idx="7"/>
          </p:cNvCxnSpPr>
          <p:nvPr/>
        </p:nvCxnSpPr>
        <p:spPr>
          <a:xfrm flipH="1">
            <a:off x="10632085" y="4375373"/>
            <a:ext cx="64114" cy="528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12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067" y="108020"/>
            <a:ext cx="10515600" cy="1325563"/>
          </a:xfrm>
        </p:spPr>
        <p:txBody>
          <a:bodyPr/>
          <a:lstStyle/>
          <a:p>
            <a:r>
              <a:rPr lang="en-IN" dirty="0"/>
              <a:t>How big is the targeted market?</a:t>
            </a:r>
          </a:p>
        </p:txBody>
      </p:sp>
      <p:sp>
        <p:nvSpPr>
          <p:cNvPr id="3" name="Content Placeholder 2"/>
          <p:cNvSpPr>
            <a:spLocks noGrp="1"/>
          </p:cNvSpPr>
          <p:nvPr>
            <p:ph idx="1"/>
          </p:nvPr>
        </p:nvSpPr>
        <p:spPr>
          <a:xfrm>
            <a:off x="519289" y="1016000"/>
            <a:ext cx="11288889" cy="5599289"/>
          </a:xfrm>
        </p:spPr>
        <p:txBody>
          <a:bodyPr>
            <a:normAutofit/>
          </a:bodyPr>
          <a:lstStyle/>
          <a:p>
            <a:r>
              <a:rPr lang="en-IN" dirty="0"/>
              <a:t>Our target audience in a whole are all those people who would want to check whether the news they have gained from random source is authentic or not. And also for the people who would want to only visit trusted news sources.</a:t>
            </a:r>
          </a:p>
          <a:p>
            <a:r>
              <a:rPr lang="en-IN" dirty="0"/>
              <a:t>So the target audience includes almost everyone.</a:t>
            </a:r>
          </a:p>
          <a:p>
            <a:r>
              <a:rPr lang="en-IN" dirty="0"/>
              <a:t>"In a world where facts are under siege, credentialed sources are proving more important than ever," Stephen Kehoe, global chair of reputation at Edelman, said. "There are credibility problems for both platforms and sources. People's trust in them is collapsing."</a:t>
            </a:r>
          </a:p>
          <a:p>
            <a:r>
              <a:rPr lang="en-IN" dirty="0"/>
              <a:t>The media in general — including news organizations as well as platforms such as Facebook and Google — is the least trusted institution, when compared to others including the government, non-governmental organizations (NGOs) and business. </a:t>
            </a:r>
          </a:p>
          <a:p>
            <a:endParaRPr lang="en-IN" dirty="0"/>
          </a:p>
        </p:txBody>
      </p:sp>
    </p:spTree>
    <p:extLst>
      <p:ext uri="{BB962C8B-B14F-4D97-AF65-F5344CB8AC3E}">
        <p14:creationId xmlns:p14="http://schemas.microsoft.com/office/powerpoint/2010/main" val="89196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Who are the competitors?</a:t>
            </a:r>
          </a:p>
        </p:txBody>
      </p:sp>
      <p:sp>
        <p:nvSpPr>
          <p:cNvPr id="3" name="Content Placeholder 2"/>
          <p:cNvSpPr>
            <a:spLocks noGrp="1"/>
          </p:cNvSpPr>
          <p:nvPr>
            <p:ph idx="1"/>
          </p:nvPr>
        </p:nvSpPr>
        <p:spPr/>
        <p:txBody>
          <a:bodyPr/>
          <a:lstStyle/>
          <a:p>
            <a:r>
              <a:rPr lang="en-IN" dirty="0"/>
              <a:t>Well our competitors can be other major news broadcasting bodies. As they might be able to implement the idea at a larger scale with various other resources. </a:t>
            </a:r>
          </a:p>
          <a:p>
            <a:r>
              <a:rPr lang="en-IN" dirty="0"/>
              <a:t>For example major news channels can apply statistics much better on their websites and others websites too, as they would be having a higher budget and better skilled employees, not to mention the reputation and influence they already have.</a:t>
            </a:r>
          </a:p>
          <a:p>
            <a:r>
              <a:rPr lang="en-IN" dirty="0"/>
              <a:t>Thus, they might be able to perform the task efficiently.</a:t>
            </a:r>
          </a:p>
        </p:txBody>
      </p:sp>
    </p:spTree>
    <p:extLst>
      <p:ext uri="{BB962C8B-B14F-4D97-AF65-F5344CB8AC3E}">
        <p14:creationId xmlns:p14="http://schemas.microsoft.com/office/powerpoint/2010/main" val="3161748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would we make money?</a:t>
            </a:r>
          </a:p>
        </p:txBody>
      </p:sp>
      <p:sp>
        <p:nvSpPr>
          <p:cNvPr id="3" name="Content Placeholder 2"/>
          <p:cNvSpPr>
            <a:spLocks noGrp="1"/>
          </p:cNvSpPr>
          <p:nvPr>
            <p:ph idx="1"/>
          </p:nvPr>
        </p:nvSpPr>
        <p:spPr/>
        <p:txBody>
          <a:bodyPr>
            <a:normAutofit/>
          </a:bodyPr>
          <a:lstStyle/>
          <a:p>
            <a:r>
              <a:rPr lang="en-IN" dirty="0"/>
              <a:t>This would be a non-profit organization , so that the everyone can benefit from it for free. Once this would become a reliable source for all fake news we can see a great opportunity  of earning money from advertisements and by selling our user database to other organizations.</a:t>
            </a:r>
          </a:p>
          <a:p>
            <a:r>
              <a:rPr lang="en-IN" dirty="0"/>
              <a:t>The average cost per click in Google AdWords is between $1 and $2 on the search network. The average CPC on the Display Network is under $1. So, the average number of hits on our site initially is 1000,then we would be earning approximately $750 per day.</a:t>
            </a:r>
          </a:p>
          <a:p>
            <a:r>
              <a:rPr lang="en-IN" dirty="0"/>
              <a:t>We can also predict a trend of the type of news searched the most which would be helpful in advertisement campaigns .</a:t>
            </a:r>
          </a:p>
          <a:p>
            <a:endParaRPr lang="en-IN" dirty="0"/>
          </a:p>
          <a:p>
            <a:endParaRPr lang="en-IN" dirty="0"/>
          </a:p>
        </p:txBody>
      </p:sp>
    </p:spTree>
    <p:extLst>
      <p:ext uri="{BB962C8B-B14F-4D97-AF65-F5344CB8AC3E}">
        <p14:creationId xmlns:p14="http://schemas.microsoft.com/office/powerpoint/2010/main" val="316209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623" y="507365"/>
            <a:ext cx="10515600" cy="1325563"/>
          </a:xfrm>
        </p:spPr>
        <p:txBody>
          <a:bodyPr/>
          <a:lstStyle/>
          <a:p>
            <a:r>
              <a:rPr lang="en-IN" dirty="0"/>
              <a:t>How will we get users? </a:t>
            </a:r>
          </a:p>
        </p:txBody>
      </p:sp>
      <p:sp>
        <p:nvSpPr>
          <p:cNvPr id="3" name="Content Placeholder 2"/>
          <p:cNvSpPr>
            <a:spLocks noGrp="1"/>
          </p:cNvSpPr>
          <p:nvPr>
            <p:ph idx="1"/>
          </p:nvPr>
        </p:nvSpPr>
        <p:spPr>
          <a:xfrm>
            <a:off x="2689860" y="2409296"/>
            <a:ext cx="6248398" cy="5655156"/>
          </a:xfrm>
        </p:spPr>
        <p:txBody>
          <a:bodyPr/>
          <a:lstStyle/>
          <a:p>
            <a:r>
              <a:rPr lang="en-IN" dirty="0"/>
              <a:t>The idea of fake news and people being so curious as to what is the actual fact would help is getting the first few hits. After that by spread of mouth and various other social media sites would help us in achieving a positive response.</a:t>
            </a:r>
          </a:p>
          <a:p>
            <a:pPr marL="0" indent="0">
              <a:buNone/>
            </a:pPr>
            <a:endParaRPr lang="en-IN" dirty="0"/>
          </a:p>
        </p:txBody>
      </p:sp>
    </p:spTree>
    <p:extLst>
      <p:ext uri="{BB962C8B-B14F-4D97-AF65-F5344CB8AC3E}">
        <p14:creationId xmlns:p14="http://schemas.microsoft.com/office/powerpoint/2010/main" val="315220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are our biggest Challenges?</a:t>
            </a:r>
          </a:p>
        </p:txBody>
      </p:sp>
      <p:sp>
        <p:nvSpPr>
          <p:cNvPr id="3" name="Content Placeholder 2"/>
          <p:cNvSpPr>
            <a:spLocks noGrp="1"/>
          </p:cNvSpPr>
          <p:nvPr>
            <p:ph idx="1"/>
          </p:nvPr>
        </p:nvSpPr>
        <p:spPr/>
        <p:txBody>
          <a:bodyPr/>
          <a:lstStyle/>
          <a:p>
            <a:r>
              <a:rPr lang="en-IN" dirty="0"/>
              <a:t>The biggest challenge is to attain better accuracy at initially segregating the news in various types,places,etc.</a:t>
            </a:r>
          </a:p>
          <a:p>
            <a:r>
              <a:rPr lang="en-IN" dirty="0"/>
              <a:t>Then we should sent the confirmation notification to the most appropriate set of  authorities.</a:t>
            </a:r>
          </a:p>
          <a:p>
            <a:r>
              <a:rPr lang="en-IN" dirty="0"/>
              <a:t>Third , biggest challenge is to create a accurate database for training our model as the internet does not prove to be a trusted source always.</a:t>
            </a:r>
          </a:p>
          <a:p>
            <a:endParaRPr lang="en-IN" dirty="0"/>
          </a:p>
        </p:txBody>
      </p:sp>
    </p:spTree>
    <p:extLst>
      <p:ext uri="{BB962C8B-B14F-4D97-AF65-F5344CB8AC3E}">
        <p14:creationId xmlns:p14="http://schemas.microsoft.com/office/powerpoint/2010/main" val="913201394"/>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1095</TotalTime>
  <Words>945</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Schoolbook</vt:lpstr>
      <vt:lpstr>Corbel</vt:lpstr>
      <vt:lpstr>Headlines</vt:lpstr>
      <vt:lpstr>Fake news Detection</vt:lpstr>
      <vt:lpstr>What is our company about?</vt:lpstr>
      <vt:lpstr>Our Method  Overview-</vt:lpstr>
      <vt:lpstr>PowerPoint Presentation</vt:lpstr>
      <vt:lpstr>How big is the targeted market?</vt:lpstr>
      <vt:lpstr>Who are the competitors?</vt:lpstr>
      <vt:lpstr>How would we make money?</vt:lpstr>
      <vt:lpstr>How will we get users? </vt:lpstr>
      <vt:lpstr>What are our biggest Challenges?</vt:lpstr>
      <vt:lpstr>Why are we unique?</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dc:title>
  <dc:creator>Ali Asgar</dc:creator>
  <cp:lastModifiedBy>velabai shah</cp:lastModifiedBy>
  <cp:revision>50</cp:revision>
  <dcterms:created xsi:type="dcterms:W3CDTF">2018-03-24T10:58:18Z</dcterms:created>
  <dcterms:modified xsi:type="dcterms:W3CDTF">2018-03-25T05:46:23Z</dcterms:modified>
</cp:coreProperties>
</file>