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2DEFCE-DFFD-484C-9D07-84A276A9B48C}"/>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BE5752C-CB05-415A-AEEB-16F06425EE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01148F8-6EAD-4E26-9B33-64E67209A5A9}"/>
              </a:ext>
            </a:extLst>
          </p:cNvPr>
          <p:cNvSpPr>
            <a:spLocks noGrp="1"/>
          </p:cNvSpPr>
          <p:nvPr>
            <p:ph type="dt" sz="half" idx="10"/>
          </p:nvPr>
        </p:nvSpPr>
        <p:spPr/>
        <p:txBody>
          <a:bodyPr/>
          <a:lstStyle/>
          <a:p>
            <a:fld id="{338DD3BB-2231-4CDB-AB91-DE2B638CDA49}" type="datetimeFigureOut">
              <a:rPr lang="ru-RU" smtClean="0"/>
              <a:t>30.03.2019</a:t>
            </a:fld>
            <a:endParaRPr lang="ru-RU"/>
          </a:p>
        </p:txBody>
      </p:sp>
      <p:sp>
        <p:nvSpPr>
          <p:cNvPr id="5" name="Нижний колонтитул 4">
            <a:extLst>
              <a:ext uri="{FF2B5EF4-FFF2-40B4-BE49-F238E27FC236}">
                <a16:creationId xmlns:a16="http://schemas.microsoft.com/office/drawing/2014/main" id="{0F3E4830-3CA8-4AC4-8CBC-91C156C791A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360FB9-9B3A-4FFE-A35F-ED2401FAEF22}"/>
              </a:ext>
            </a:extLst>
          </p:cNvPr>
          <p:cNvSpPr>
            <a:spLocks noGrp="1"/>
          </p:cNvSpPr>
          <p:nvPr>
            <p:ph type="sldNum" sz="quarter" idx="12"/>
          </p:nvPr>
        </p:nvSpPr>
        <p:spPr/>
        <p:txBody>
          <a:bodyPr/>
          <a:lstStyle/>
          <a:p>
            <a:fld id="{93A812AE-F568-4875-8241-D65783209C53}" type="slidenum">
              <a:rPr lang="ru-RU" smtClean="0"/>
              <a:t>‹#›</a:t>
            </a:fld>
            <a:endParaRPr lang="ru-RU"/>
          </a:p>
        </p:txBody>
      </p:sp>
    </p:spTree>
    <p:extLst>
      <p:ext uri="{BB962C8B-B14F-4D97-AF65-F5344CB8AC3E}">
        <p14:creationId xmlns:p14="http://schemas.microsoft.com/office/powerpoint/2010/main" val="2598585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997E0D-D5C5-4E39-BD52-4E519440E0A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3F77CE90-7944-412C-AF7B-C1399FC6745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F493E2D-D466-4CFE-A6AA-8FEF7C328AE1}"/>
              </a:ext>
            </a:extLst>
          </p:cNvPr>
          <p:cNvSpPr>
            <a:spLocks noGrp="1"/>
          </p:cNvSpPr>
          <p:nvPr>
            <p:ph type="dt" sz="half" idx="10"/>
          </p:nvPr>
        </p:nvSpPr>
        <p:spPr/>
        <p:txBody>
          <a:bodyPr/>
          <a:lstStyle/>
          <a:p>
            <a:fld id="{338DD3BB-2231-4CDB-AB91-DE2B638CDA49}" type="datetimeFigureOut">
              <a:rPr lang="ru-RU" smtClean="0"/>
              <a:t>30.03.2019</a:t>
            </a:fld>
            <a:endParaRPr lang="ru-RU"/>
          </a:p>
        </p:txBody>
      </p:sp>
      <p:sp>
        <p:nvSpPr>
          <p:cNvPr id="5" name="Нижний колонтитул 4">
            <a:extLst>
              <a:ext uri="{FF2B5EF4-FFF2-40B4-BE49-F238E27FC236}">
                <a16:creationId xmlns:a16="http://schemas.microsoft.com/office/drawing/2014/main" id="{1ABE2AA4-2461-41C0-A8B9-4715C4102A8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B4106A4-77FA-485A-A3F6-C0D6FFA7F0EB}"/>
              </a:ext>
            </a:extLst>
          </p:cNvPr>
          <p:cNvSpPr>
            <a:spLocks noGrp="1"/>
          </p:cNvSpPr>
          <p:nvPr>
            <p:ph type="sldNum" sz="quarter" idx="12"/>
          </p:nvPr>
        </p:nvSpPr>
        <p:spPr/>
        <p:txBody>
          <a:bodyPr/>
          <a:lstStyle/>
          <a:p>
            <a:fld id="{93A812AE-F568-4875-8241-D65783209C53}" type="slidenum">
              <a:rPr lang="ru-RU" smtClean="0"/>
              <a:t>‹#›</a:t>
            </a:fld>
            <a:endParaRPr lang="ru-RU"/>
          </a:p>
        </p:txBody>
      </p:sp>
    </p:spTree>
    <p:extLst>
      <p:ext uri="{BB962C8B-B14F-4D97-AF65-F5344CB8AC3E}">
        <p14:creationId xmlns:p14="http://schemas.microsoft.com/office/powerpoint/2010/main" val="3459740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E326668-6223-4EDF-A38E-665EE30B39C3}"/>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358B53B-B42C-4FED-8D8F-EFBC787FD5EB}"/>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5D79460-CD47-4F53-A441-48C8EADD7ED2}"/>
              </a:ext>
            </a:extLst>
          </p:cNvPr>
          <p:cNvSpPr>
            <a:spLocks noGrp="1"/>
          </p:cNvSpPr>
          <p:nvPr>
            <p:ph type="dt" sz="half" idx="10"/>
          </p:nvPr>
        </p:nvSpPr>
        <p:spPr/>
        <p:txBody>
          <a:bodyPr/>
          <a:lstStyle/>
          <a:p>
            <a:fld id="{338DD3BB-2231-4CDB-AB91-DE2B638CDA49}" type="datetimeFigureOut">
              <a:rPr lang="ru-RU" smtClean="0"/>
              <a:t>30.03.2019</a:t>
            </a:fld>
            <a:endParaRPr lang="ru-RU"/>
          </a:p>
        </p:txBody>
      </p:sp>
      <p:sp>
        <p:nvSpPr>
          <p:cNvPr id="5" name="Нижний колонтитул 4">
            <a:extLst>
              <a:ext uri="{FF2B5EF4-FFF2-40B4-BE49-F238E27FC236}">
                <a16:creationId xmlns:a16="http://schemas.microsoft.com/office/drawing/2014/main" id="{A3BE17FC-FC3E-42BE-B05A-76CA1A5359C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7FDE62F-620A-45BE-815F-0FAB1EE1869F}"/>
              </a:ext>
            </a:extLst>
          </p:cNvPr>
          <p:cNvSpPr>
            <a:spLocks noGrp="1"/>
          </p:cNvSpPr>
          <p:nvPr>
            <p:ph type="sldNum" sz="quarter" idx="12"/>
          </p:nvPr>
        </p:nvSpPr>
        <p:spPr/>
        <p:txBody>
          <a:bodyPr/>
          <a:lstStyle/>
          <a:p>
            <a:fld id="{93A812AE-F568-4875-8241-D65783209C53}" type="slidenum">
              <a:rPr lang="ru-RU" smtClean="0"/>
              <a:t>‹#›</a:t>
            </a:fld>
            <a:endParaRPr lang="ru-RU"/>
          </a:p>
        </p:txBody>
      </p:sp>
    </p:spTree>
    <p:extLst>
      <p:ext uri="{BB962C8B-B14F-4D97-AF65-F5344CB8AC3E}">
        <p14:creationId xmlns:p14="http://schemas.microsoft.com/office/powerpoint/2010/main" val="1084552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6386F3-EAD7-44C0-86C4-880BCB13128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69E4B43-D86E-4E34-A863-0B4B0D8468A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A140003-9096-4C3D-BFFE-CF914C743653}"/>
              </a:ext>
            </a:extLst>
          </p:cNvPr>
          <p:cNvSpPr>
            <a:spLocks noGrp="1"/>
          </p:cNvSpPr>
          <p:nvPr>
            <p:ph type="dt" sz="half" idx="10"/>
          </p:nvPr>
        </p:nvSpPr>
        <p:spPr/>
        <p:txBody>
          <a:bodyPr/>
          <a:lstStyle/>
          <a:p>
            <a:fld id="{338DD3BB-2231-4CDB-AB91-DE2B638CDA49}" type="datetimeFigureOut">
              <a:rPr lang="ru-RU" smtClean="0"/>
              <a:t>30.03.2019</a:t>
            </a:fld>
            <a:endParaRPr lang="ru-RU"/>
          </a:p>
        </p:txBody>
      </p:sp>
      <p:sp>
        <p:nvSpPr>
          <p:cNvPr id="5" name="Нижний колонтитул 4">
            <a:extLst>
              <a:ext uri="{FF2B5EF4-FFF2-40B4-BE49-F238E27FC236}">
                <a16:creationId xmlns:a16="http://schemas.microsoft.com/office/drawing/2014/main" id="{5FE01F93-8FA5-4F96-86EA-097438127B0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E013B57-24A2-44A3-81FB-30687CC806CC}"/>
              </a:ext>
            </a:extLst>
          </p:cNvPr>
          <p:cNvSpPr>
            <a:spLocks noGrp="1"/>
          </p:cNvSpPr>
          <p:nvPr>
            <p:ph type="sldNum" sz="quarter" idx="12"/>
          </p:nvPr>
        </p:nvSpPr>
        <p:spPr/>
        <p:txBody>
          <a:bodyPr/>
          <a:lstStyle/>
          <a:p>
            <a:fld id="{93A812AE-F568-4875-8241-D65783209C53}" type="slidenum">
              <a:rPr lang="ru-RU" smtClean="0"/>
              <a:t>‹#›</a:t>
            </a:fld>
            <a:endParaRPr lang="ru-RU"/>
          </a:p>
        </p:txBody>
      </p:sp>
    </p:spTree>
    <p:extLst>
      <p:ext uri="{BB962C8B-B14F-4D97-AF65-F5344CB8AC3E}">
        <p14:creationId xmlns:p14="http://schemas.microsoft.com/office/powerpoint/2010/main" val="3844606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5AD5E6-9A05-4AAF-9E04-1D2EDC838E3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F0697B2-F53D-449E-9EDB-1450321A71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90FEFD9-FFF5-4740-BF8C-230E13E8A5E6}"/>
              </a:ext>
            </a:extLst>
          </p:cNvPr>
          <p:cNvSpPr>
            <a:spLocks noGrp="1"/>
          </p:cNvSpPr>
          <p:nvPr>
            <p:ph type="dt" sz="half" idx="10"/>
          </p:nvPr>
        </p:nvSpPr>
        <p:spPr/>
        <p:txBody>
          <a:bodyPr/>
          <a:lstStyle/>
          <a:p>
            <a:fld id="{338DD3BB-2231-4CDB-AB91-DE2B638CDA49}" type="datetimeFigureOut">
              <a:rPr lang="ru-RU" smtClean="0"/>
              <a:t>30.03.2019</a:t>
            </a:fld>
            <a:endParaRPr lang="ru-RU"/>
          </a:p>
        </p:txBody>
      </p:sp>
      <p:sp>
        <p:nvSpPr>
          <p:cNvPr id="5" name="Нижний колонтитул 4">
            <a:extLst>
              <a:ext uri="{FF2B5EF4-FFF2-40B4-BE49-F238E27FC236}">
                <a16:creationId xmlns:a16="http://schemas.microsoft.com/office/drawing/2014/main" id="{8A785854-6761-4398-9787-FD6D73410A1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4E4DAFC-E816-47CA-9B88-088474864630}"/>
              </a:ext>
            </a:extLst>
          </p:cNvPr>
          <p:cNvSpPr>
            <a:spLocks noGrp="1"/>
          </p:cNvSpPr>
          <p:nvPr>
            <p:ph type="sldNum" sz="quarter" idx="12"/>
          </p:nvPr>
        </p:nvSpPr>
        <p:spPr/>
        <p:txBody>
          <a:bodyPr/>
          <a:lstStyle/>
          <a:p>
            <a:fld id="{93A812AE-F568-4875-8241-D65783209C53}" type="slidenum">
              <a:rPr lang="ru-RU" smtClean="0"/>
              <a:t>‹#›</a:t>
            </a:fld>
            <a:endParaRPr lang="ru-RU"/>
          </a:p>
        </p:txBody>
      </p:sp>
    </p:spTree>
    <p:extLst>
      <p:ext uri="{BB962C8B-B14F-4D97-AF65-F5344CB8AC3E}">
        <p14:creationId xmlns:p14="http://schemas.microsoft.com/office/powerpoint/2010/main" val="234304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3D8F97-7003-46E8-A940-89C04815AD4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944B5C8-CADC-457E-920A-6D639DBF8D8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4AB6A7E-CCD9-41AC-A71A-385A8F0C5A4B}"/>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7270E78C-471B-40AC-9B53-5603A9E5F7CC}"/>
              </a:ext>
            </a:extLst>
          </p:cNvPr>
          <p:cNvSpPr>
            <a:spLocks noGrp="1"/>
          </p:cNvSpPr>
          <p:nvPr>
            <p:ph type="dt" sz="half" idx="10"/>
          </p:nvPr>
        </p:nvSpPr>
        <p:spPr/>
        <p:txBody>
          <a:bodyPr/>
          <a:lstStyle/>
          <a:p>
            <a:fld id="{338DD3BB-2231-4CDB-AB91-DE2B638CDA49}" type="datetimeFigureOut">
              <a:rPr lang="ru-RU" smtClean="0"/>
              <a:t>30.03.2019</a:t>
            </a:fld>
            <a:endParaRPr lang="ru-RU"/>
          </a:p>
        </p:txBody>
      </p:sp>
      <p:sp>
        <p:nvSpPr>
          <p:cNvPr id="6" name="Нижний колонтитул 5">
            <a:extLst>
              <a:ext uri="{FF2B5EF4-FFF2-40B4-BE49-F238E27FC236}">
                <a16:creationId xmlns:a16="http://schemas.microsoft.com/office/drawing/2014/main" id="{13297D78-FDD6-4D5A-B0E6-7D775534FDE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83180B0-65BE-48B4-872D-8D406D907119}"/>
              </a:ext>
            </a:extLst>
          </p:cNvPr>
          <p:cNvSpPr>
            <a:spLocks noGrp="1"/>
          </p:cNvSpPr>
          <p:nvPr>
            <p:ph type="sldNum" sz="quarter" idx="12"/>
          </p:nvPr>
        </p:nvSpPr>
        <p:spPr/>
        <p:txBody>
          <a:bodyPr/>
          <a:lstStyle/>
          <a:p>
            <a:fld id="{93A812AE-F568-4875-8241-D65783209C53}" type="slidenum">
              <a:rPr lang="ru-RU" smtClean="0"/>
              <a:t>‹#›</a:t>
            </a:fld>
            <a:endParaRPr lang="ru-RU"/>
          </a:p>
        </p:txBody>
      </p:sp>
    </p:spTree>
    <p:extLst>
      <p:ext uri="{BB962C8B-B14F-4D97-AF65-F5344CB8AC3E}">
        <p14:creationId xmlns:p14="http://schemas.microsoft.com/office/powerpoint/2010/main" val="48397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6668B3-36ED-4F0A-A688-8BD9CAC2E90C}"/>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B66A225-3927-4CB8-9989-606238312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0F729AE-9688-4D3E-93A9-5D24C50D86E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B7D3E687-616D-438C-8985-B52372CEC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B4CCA7F-9B7D-4399-BC3E-5D374F318E7F}"/>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65CF3800-C1E3-44C6-A000-1724ECE4C68C}"/>
              </a:ext>
            </a:extLst>
          </p:cNvPr>
          <p:cNvSpPr>
            <a:spLocks noGrp="1"/>
          </p:cNvSpPr>
          <p:nvPr>
            <p:ph type="dt" sz="half" idx="10"/>
          </p:nvPr>
        </p:nvSpPr>
        <p:spPr/>
        <p:txBody>
          <a:bodyPr/>
          <a:lstStyle/>
          <a:p>
            <a:fld id="{338DD3BB-2231-4CDB-AB91-DE2B638CDA49}" type="datetimeFigureOut">
              <a:rPr lang="ru-RU" smtClean="0"/>
              <a:t>30.03.2019</a:t>
            </a:fld>
            <a:endParaRPr lang="ru-RU"/>
          </a:p>
        </p:txBody>
      </p:sp>
      <p:sp>
        <p:nvSpPr>
          <p:cNvPr id="8" name="Нижний колонтитул 7">
            <a:extLst>
              <a:ext uri="{FF2B5EF4-FFF2-40B4-BE49-F238E27FC236}">
                <a16:creationId xmlns:a16="http://schemas.microsoft.com/office/drawing/2014/main" id="{4FF2FDCF-D58F-4E5B-BE11-DFEC8A1EDFD6}"/>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D70B9982-DD15-423C-A040-365D8D336A61}"/>
              </a:ext>
            </a:extLst>
          </p:cNvPr>
          <p:cNvSpPr>
            <a:spLocks noGrp="1"/>
          </p:cNvSpPr>
          <p:nvPr>
            <p:ph type="sldNum" sz="quarter" idx="12"/>
          </p:nvPr>
        </p:nvSpPr>
        <p:spPr/>
        <p:txBody>
          <a:bodyPr/>
          <a:lstStyle/>
          <a:p>
            <a:fld id="{93A812AE-F568-4875-8241-D65783209C53}" type="slidenum">
              <a:rPr lang="ru-RU" smtClean="0"/>
              <a:t>‹#›</a:t>
            </a:fld>
            <a:endParaRPr lang="ru-RU"/>
          </a:p>
        </p:txBody>
      </p:sp>
    </p:spTree>
    <p:extLst>
      <p:ext uri="{BB962C8B-B14F-4D97-AF65-F5344CB8AC3E}">
        <p14:creationId xmlns:p14="http://schemas.microsoft.com/office/powerpoint/2010/main" val="172177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5EA969-062A-417B-89CA-A05FA9A8038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6709DDD-3F89-4B0E-8541-C9D40FE155E3}"/>
              </a:ext>
            </a:extLst>
          </p:cNvPr>
          <p:cNvSpPr>
            <a:spLocks noGrp="1"/>
          </p:cNvSpPr>
          <p:nvPr>
            <p:ph type="dt" sz="half" idx="10"/>
          </p:nvPr>
        </p:nvSpPr>
        <p:spPr/>
        <p:txBody>
          <a:bodyPr/>
          <a:lstStyle/>
          <a:p>
            <a:fld id="{338DD3BB-2231-4CDB-AB91-DE2B638CDA49}" type="datetimeFigureOut">
              <a:rPr lang="ru-RU" smtClean="0"/>
              <a:t>30.03.2019</a:t>
            </a:fld>
            <a:endParaRPr lang="ru-RU"/>
          </a:p>
        </p:txBody>
      </p:sp>
      <p:sp>
        <p:nvSpPr>
          <p:cNvPr id="4" name="Нижний колонтитул 3">
            <a:extLst>
              <a:ext uri="{FF2B5EF4-FFF2-40B4-BE49-F238E27FC236}">
                <a16:creationId xmlns:a16="http://schemas.microsoft.com/office/drawing/2014/main" id="{B7EF74F2-0FCA-4E03-9D55-BD92A5F1E04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1B40607-AC8E-4B40-ACF7-3F8023D5C1A7}"/>
              </a:ext>
            </a:extLst>
          </p:cNvPr>
          <p:cNvSpPr>
            <a:spLocks noGrp="1"/>
          </p:cNvSpPr>
          <p:nvPr>
            <p:ph type="sldNum" sz="quarter" idx="12"/>
          </p:nvPr>
        </p:nvSpPr>
        <p:spPr/>
        <p:txBody>
          <a:bodyPr/>
          <a:lstStyle/>
          <a:p>
            <a:fld id="{93A812AE-F568-4875-8241-D65783209C53}" type="slidenum">
              <a:rPr lang="ru-RU" smtClean="0"/>
              <a:t>‹#›</a:t>
            </a:fld>
            <a:endParaRPr lang="ru-RU"/>
          </a:p>
        </p:txBody>
      </p:sp>
    </p:spTree>
    <p:extLst>
      <p:ext uri="{BB962C8B-B14F-4D97-AF65-F5344CB8AC3E}">
        <p14:creationId xmlns:p14="http://schemas.microsoft.com/office/powerpoint/2010/main" val="256914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4DA81D63-E67A-4B69-AE8B-87D1F25B703D}"/>
              </a:ext>
            </a:extLst>
          </p:cNvPr>
          <p:cNvSpPr>
            <a:spLocks noGrp="1"/>
          </p:cNvSpPr>
          <p:nvPr>
            <p:ph type="dt" sz="half" idx="10"/>
          </p:nvPr>
        </p:nvSpPr>
        <p:spPr/>
        <p:txBody>
          <a:bodyPr/>
          <a:lstStyle/>
          <a:p>
            <a:fld id="{338DD3BB-2231-4CDB-AB91-DE2B638CDA49}" type="datetimeFigureOut">
              <a:rPr lang="ru-RU" smtClean="0"/>
              <a:t>30.03.2019</a:t>
            </a:fld>
            <a:endParaRPr lang="ru-RU"/>
          </a:p>
        </p:txBody>
      </p:sp>
      <p:sp>
        <p:nvSpPr>
          <p:cNvPr id="3" name="Нижний колонтитул 2">
            <a:extLst>
              <a:ext uri="{FF2B5EF4-FFF2-40B4-BE49-F238E27FC236}">
                <a16:creationId xmlns:a16="http://schemas.microsoft.com/office/drawing/2014/main" id="{0C532531-8998-48A9-932E-4B3705324AD8}"/>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A485B5EB-472F-4C5F-837E-05B41B32E7EF}"/>
              </a:ext>
            </a:extLst>
          </p:cNvPr>
          <p:cNvSpPr>
            <a:spLocks noGrp="1"/>
          </p:cNvSpPr>
          <p:nvPr>
            <p:ph type="sldNum" sz="quarter" idx="12"/>
          </p:nvPr>
        </p:nvSpPr>
        <p:spPr/>
        <p:txBody>
          <a:bodyPr/>
          <a:lstStyle/>
          <a:p>
            <a:fld id="{93A812AE-F568-4875-8241-D65783209C53}" type="slidenum">
              <a:rPr lang="ru-RU" smtClean="0"/>
              <a:t>‹#›</a:t>
            </a:fld>
            <a:endParaRPr lang="ru-RU"/>
          </a:p>
        </p:txBody>
      </p:sp>
    </p:spTree>
    <p:extLst>
      <p:ext uri="{BB962C8B-B14F-4D97-AF65-F5344CB8AC3E}">
        <p14:creationId xmlns:p14="http://schemas.microsoft.com/office/powerpoint/2010/main" val="2058096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04308C-44C8-4962-92AD-4020FDDA5A2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92DF1DF5-D327-4EEC-9470-553B8D79FA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5E6670ED-79C4-4D45-AFE1-86FD5CD10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6C29A19-319F-47AD-B7BA-9AFCBDA14F84}"/>
              </a:ext>
            </a:extLst>
          </p:cNvPr>
          <p:cNvSpPr>
            <a:spLocks noGrp="1"/>
          </p:cNvSpPr>
          <p:nvPr>
            <p:ph type="dt" sz="half" idx="10"/>
          </p:nvPr>
        </p:nvSpPr>
        <p:spPr/>
        <p:txBody>
          <a:bodyPr/>
          <a:lstStyle/>
          <a:p>
            <a:fld id="{338DD3BB-2231-4CDB-AB91-DE2B638CDA49}" type="datetimeFigureOut">
              <a:rPr lang="ru-RU" smtClean="0"/>
              <a:t>30.03.2019</a:t>
            </a:fld>
            <a:endParaRPr lang="ru-RU"/>
          </a:p>
        </p:txBody>
      </p:sp>
      <p:sp>
        <p:nvSpPr>
          <p:cNvPr id="6" name="Нижний колонтитул 5">
            <a:extLst>
              <a:ext uri="{FF2B5EF4-FFF2-40B4-BE49-F238E27FC236}">
                <a16:creationId xmlns:a16="http://schemas.microsoft.com/office/drawing/2014/main" id="{C015C8B2-0440-49FC-8E9A-16446761F42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743844A-BA99-457B-A67A-7113184F8BDE}"/>
              </a:ext>
            </a:extLst>
          </p:cNvPr>
          <p:cNvSpPr>
            <a:spLocks noGrp="1"/>
          </p:cNvSpPr>
          <p:nvPr>
            <p:ph type="sldNum" sz="quarter" idx="12"/>
          </p:nvPr>
        </p:nvSpPr>
        <p:spPr/>
        <p:txBody>
          <a:bodyPr/>
          <a:lstStyle/>
          <a:p>
            <a:fld id="{93A812AE-F568-4875-8241-D65783209C53}" type="slidenum">
              <a:rPr lang="ru-RU" smtClean="0"/>
              <a:t>‹#›</a:t>
            </a:fld>
            <a:endParaRPr lang="ru-RU"/>
          </a:p>
        </p:txBody>
      </p:sp>
    </p:spTree>
    <p:extLst>
      <p:ext uri="{BB962C8B-B14F-4D97-AF65-F5344CB8AC3E}">
        <p14:creationId xmlns:p14="http://schemas.microsoft.com/office/powerpoint/2010/main" val="973187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85FEBF-9270-4FD6-BD22-44D95198E09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8F4196C-C3FB-44F0-BDB6-4094456BE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BF9E789E-168A-4857-91E9-757A61823F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D6C5027-555F-40F5-9551-3C2E96E9B871}"/>
              </a:ext>
            </a:extLst>
          </p:cNvPr>
          <p:cNvSpPr>
            <a:spLocks noGrp="1"/>
          </p:cNvSpPr>
          <p:nvPr>
            <p:ph type="dt" sz="half" idx="10"/>
          </p:nvPr>
        </p:nvSpPr>
        <p:spPr/>
        <p:txBody>
          <a:bodyPr/>
          <a:lstStyle/>
          <a:p>
            <a:fld id="{338DD3BB-2231-4CDB-AB91-DE2B638CDA49}" type="datetimeFigureOut">
              <a:rPr lang="ru-RU" smtClean="0"/>
              <a:t>30.03.2019</a:t>
            </a:fld>
            <a:endParaRPr lang="ru-RU"/>
          </a:p>
        </p:txBody>
      </p:sp>
      <p:sp>
        <p:nvSpPr>
          <p:cNvPr id="6" name="Нижний колонтитул 5">
            <a:extLst>
              <a:ext uri="{FF2B5EF4-FFF2-40B4-BE49-F238E27FC236}">
                <a16:creationId xmlns:a16="http://schemas.microsoft.com/office/drawing/2014/main" id="{DFB1A506-9B99-41E9-A383-40D2CEFBDA2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D8B0F48-CAEA-44CB-9632-3E09CF021535}"/>
              </a:ext>
            </a:extLst>
          </p:cNvPr>
          <p:cNvSpPr>
            <a:spLocks noGrp="1"/>
          </p:cNvSpPr>
          <p:nvPr>
            <p:ph type="sldNum" sz="quarter" idx="12"/>
          </p:nvPr>
        </p:nvSpPr>
        <p:spPr/>
        <p:txBody>
          <a:bodyPr/>
          <a:lstStyle/>
          <a:p>
            <a:fld id="{93A812AE-F568-4875-8241-D65783209C53}" type="slidenum">
              <a:rPr lang="ru-RU" smtClean="0"/>
              <a:t>‹#›</a:t>
            </a:fld>
            <a:endParaRPr lang="ru-RU"/>
          </a:p>
        </p:txBody>
      </p:sp>
    </p:spTree>
    <p:extLst>
      <p:ext uri="{BB962C8B-B14F-4D97-AF65-F5344CB8AC3E}">
        <p14:creationId xmlns:p14="http://schemas.microsoft.com/office/powerpoint/2010/main" val="406471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D9BC99-2850-4317-B703-DD42554684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EB06437B-7EE8-40C0-A0EF-BC7953B86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20784EA-A21A-4065-BE2E-B930A46C7B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DD3BB-2231-4CDB-AB91-DE2B638CDA49}" type="datetimeFigureOut">
              <a:rPr lang="ru-RU" smtClean="0"/>
              <a:t>30.03.2019</a:t>
            </a:fld>
            <a:endParaRPr lang="ru-RU"/>
          </a:p>
        </p:txBody>
      </p:sp>
      <p:sp>
        <p:nvSpPr>
          <p:cNvPr id="5" name="Нижний колонтитул 4">
            <a:extLst>
              <a:ext uri="{FF2B5EF4-FFF2-40B4-BE49-F238E27FC236}">
                <a16:creationId xmlns:a16="http://schemas.microsoft.com/office/drawing/2014/main" id="{E8531C79-47F9-4CFA-A361-D67AC63926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62DF5F3C-567B-4B59-A500-5412B9B1B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812AE-F568-4875-8241-D65783209C53}" type="slidenum">
              <a:rPr lang="ru-RU" smtClean="0"/>
              <a:t>‹#›</a:t>
            </a:fld>
            <a:endParaRPr lang="ru-RU"/>
          </a:p>
        </p:txBody>
      </p:sp>
    </p:spTree>
    <p:extLst>
      <p:ext uri="{BB962C8B-B14F-4D97-AF65-F5344CB8AC3E}">
        <p14:creationId xmlns:p14="http://schemas.microsoft.com/office/powerpoint/2010/main" val="2295690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19F9AD-A21F-48F7-B3A9-726F470F0ED1}"/>
              </a:ext>
            </a:extLst>
          </p:cNvPr>
          <p:cNvSpPr>
            <a:spLocks noGrp="1"/>
          </p:cNvSpPr>
          <p:nvPr>
            <p:ph type="ctrTitle"/>
          </p:nvPr>
        </p:nvSpPr>
        <p:spPr/>
        <p:txBody>
          <a:bodyPr/>
          <a:lstStyle/>
          <a:p>
            <a:r>
              <a:rPr lang="en-US" dirty="0" err="1"/>
              <a:t>TotheDno</a:t>
            </a:r>
            <a:endParaRPr lang="ru-RU" dirty="0"/>
          </a:p>
        </p:txBody>
      </p:sp>
      <p:sp>
        <p:nvSpPr>
          <p:cNvPr id="3" name="Подзаголовок 2">
            <a:extLst>
              <a:ext uri="{FF2B5EF4-FFF2-40B4-BE49-F238E27FC236}">
                <a16:creationId xmlns:a16="http://schemas.microsoft.com/office/drawing/2014/main" id="{980545FC-517A-4893-A2B0-AA0A5BB8DB8B}"/>
              </a:ext>
            </a:extLst>
          </p:cNvPr>
          <p:cNvSpPr>
            <a:spLocks noGrp="1"/>
          </p:cNvSpPr>
          <p:nvPr>
            <p:ph type="subTitle" idx="1"/>
          </p:nvPr>
        </p:nvSpPr>
        <p:spPr/>
        <p:txBody>
          <a:bodyPr/>
          <a:lstStyle/>
          <a:p>
            <a:r>
              <a:rPr lang="en-US" dirty="0"/>
              <a:t>BEST HACK</a:t>
            </a:r>
            <a:endParaRPr lang="ru-RU" dirty="0"/>
          </a:p>
        </p:txBody>
      </p:sp>
    </p:spTree>
    <p:extLst>
      <p:ext uri="{BB962C8B-B14F-4D97-AF65-F5344CB8AC3E}">
        <p14:creationId xmlns:p14="http://schemas.microsoft.com/office/powerpoint/2010/main" val="3497324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ED342D-A486-41A0-8C16-965C2BF64B6C}"/>
              </a:ext>
            </a:extLst>
          </p:cNvPr>
          <p:cNvSpPr>
            <a:spLocks noGrp="1"/>
          </p:cNvSpPr>
          <p:nvPr>
            <p:ph type="title"/>
          </p:nvPr>
        </p:nvSpPr>
        <p:spPr/>
        <p:txBody>
          <a:bodyPr/>
          <a:lstStyle/>
          <a:p>
            <a:r>
              <a:rPr lang="ru-RU" dirty="0"/>
              <a:t>Вычисление точки сброса</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2DC75236-4FA9-4BC4-BBAE-FD103E017EB6}"/>
                  </a:ext>
                </a:extLst>
              </p:cNvPr>
              <p:cNvSpPr>
                <a:spLocks noGrp="1"/>
              </p:cNvSpPr>
              <p:nvPr>
                <p:ph idx="1"/>
              </p:nvPr>
            </p:nvSpPr>
            <p:spPr/>
            <p:txBody>
              <a:bodyPr/>
              <a:lstStyle/>
              <a:p>
                <a:pPr marL="0" indent="0" algn="just">
                  <a:buNone/>
                </a:pPr>
                <a:r>
                  <a:rPr lang="ru-RU" dirty="0"/>
                  <a:t>Если сбрасывая груз из точки (</a:t>
                </a:r>
                <a:r>
                  <a:rPr lang="en-US" dirty="0"/>
                  <a:t>X</a:t>
                </a:r>
                <a:r>
                  <a:rPr lang="ru-RU" dirty="0"/>
                  <a:t>, H, </a:t>
                </a:r>
                <a:r>
                  <a:rPr lang="en-US" dirty="0"/>
                  <a:t>Z</a:t>
                </a:r>
                <a:r>
                  <a:rPr lang="ru-RU" dirty="0"/>
                  <a:t>) попадает в точку (a, </a:t>
                </a:r>
                <a14:m>
                  <m:oMath xmlns:m="http://schemas.openxmlformats.org/officeDocument/2006/math">
                    <m:sSub>
                      <m:sSubPr>
                        <m:ctrlPr>
                          <a:rPr lang="ru-RU" i="0" dirty="0" smtClean="0">
                            <a:latin typeface="Cambria Math" panose="02040503050406030204" pitchFamily="18" charset="0"/>
                          </a:rPr>
                        </m:ctrlPr>
                      </m:sSubPr>
                      <m:e>
                        <m:r>
                          <m:rPr>
                            <m:sty m:val="p"/>
                          </m:rPr>
                          <a:rPr lang="ru-RU" i="0" dirty="0" smtClean="0">
                            <a:latin typeface="Cambria Math" panose="02040503050406030204" pitchFamily="18" charset="0"/>
                          </a:rPr>
                          <m:t>H</m:t>
                        </m:r>
                      </m:e>
                      <m:sub>
                        <m:r>
                          <a:rPr lang="ru-RU" i="0" dirty="0" smtClean="0">
                            <a:latin typeface="Cambria Math" panose="02040503050406030204" pitchFamily="18" charset="0"/>
                          </a:rPr>
                          <m:t>треб</m:t>
                        </m:r>
                      </m:sub>
                    </m:sSub>
                  </m:oMath>
                </a14:m>
                <a:r>
                  <a:rPr lang="ru-RU" dirty="0"/>
                  <a:t>, b). То при сбросе из точки (</a:t>
                </a:r>
                <a:r>
                  <a:rPr lang="en-US" dirty="0"/>
                  <a:t>X</a:t>
                </a:r>
                <a:r>
                  <a:rPr lang="ru-RU" dirty="0"/>
                  <a:t>+</a:t>
                </a:r>
                <a:r>
                  <a:rPr lang="ru-RU" dirty="0" err="1"/>
                  <a:t>dx</a:t>
                </a:r>
                <a:r>
                  <a:rPr lang="ru-RU" dirty="0"/>
                  <a:t>, H, </a:t>
                </a:r>
                <a:r>
                  <a:rPr lang="en-US" dirty="0"/>
                  <a:t>Z</a:t>
                </a:r>
                <a:r>
                  <a:rPr lang="ru-RU" dirty="0"/>
                  <a:t>+</a:t>
                </a:r>
                <a:r>
                  <a:rPr lang="ru-RU" dirty="0" err="1"/>
                  <a:t>dz</a:t>
                </a:r>
                <a:r>
                  <a:rPr lang="ru-RU" dirty="0"/>
                  <a:t>) груз попадает в точку (a, </a:t>
                </a:r>
                <a14:m>
                  <m:oMath xmlns:m="http://schemas.openxmlformats.org/officeDocument/2006/math">
                    <m:sSub>
                      <m:sSubPr>
                        <m:ctrlPr>
                          <a:rPr lang="ru-RU" i="0" dirty="0" smtClean="0">
                            <a:latin typeface="Cambria Math" panose="02040503050406030204" pitchFamily="18" charset="0"/>
                          </a:rPr>
                        </m:ctrlPr>
                      </m:sSubPr>
                      <m:e>
                        <m:r>
                          <m:rPr>
                            <m:sty m:val="p"/>
                          </m:rPr>
                          <a:rPr lang="ru-RU" i="0" dirty="0" smtClean="0">
                            <a:latin typeface="Cambria Math" panose="02040503050406030204" pitchFamily="18" charset="0"/>
                          </a:rPr>
                          <m:t>H</m:t>
                        </m:r>
                      </m:e>
                      <m:sub>
                        <m:r>
                          <a:rPr lang="ru-RU" i="0" dirty="0" smtClean="0">
                            <a:latin typeface="Cambria Math" panose="02040503050406030204" pitchFamily="18" charset="0"/>
                          </a:rPr>
                          <m:t>треб</m:t>
                        </m:r>
                      </m:sub>
                    </m:sSub>
                  </m:oMath>
                </a14:m>
                <a:r>
                  <a:rPr lang="ru-RU" dirty="0"/>
                  <a:t>, b), поскольку ветры зависят только от высоты. Тогда при сбросе груза из точки (</a:t>
                </a:r>
                <a:r>
                  <a:rPr lang="en-US" dirty="0"/>
                  <a:t>X</a:t>
                </a:r>
                <a:r>
                  <a:rPr lang="ru-RU" dirty="0"/>
                  <a:t>-a+</a:t>
                </a:r>
                <a:r>
                  <a:rPr lang="en-US" dirty="0"/>
                  <a:t>X</a:t>
                </a:r>
                <a:r>
                  <a:rPr lang="ru-RU" dirty="0"/>
                  <a:t>, H, </a:t>
                </a:r>
                <a:r>
                  <a:rPr lang="en-US" dirty="0"/>
                  <a:t>Z</a:t>
                </a:r>
                <a:r>
                  <a:rPr lang="ru-RU" dirty="0"/>
                  <a:t>-b+</a:t>
                </a:r>
                <a:r>
                  <a:rPr lang="en-US" dirty="0"/>
                  <a:t>Z</a:t>
                </a:r>
                <a:r>
                  <a:rPr lang="ru-RU" dirty="0"/>
                  <a:t>)=(2</a:t>
                </a:r>
                <a:r>
                  <a:rPr lang="en-US" dirty="0"/>
                  <a:t>X</a:t>
                </a:r>
                <a:r>
                  <a:rPr lang="ru-RU" dirty="0"/>
                  <a:t>-a, H, 2</a:t>
                </a:r>
                <a:r>
                  <a:rPr lang="en-US" dirty="0"/>
                  <a:t>Z</a:t>
                </a:r>
                <a:r>
                  <a:rPr lang="ru-RU" dirty="0"/>
                  <a:t>-b), он попадёт в (</a:t>
                </a:r>
                <a:r>
                  <a:rPr lang="en-US" dirty="0"/>
                  <a:t>X</a:t>
                </a:r>
                <a:r>
                  <a:rPr lang="ru-RU" dirty="0"/>
                  <a:t>, </a:t>
                </a:r>
                <a14:m>
                  <m:oMath xmlns:m="http://schemas.openxmlformats.org/officeDocument/2006/math">
                    <m:sSub>
                      <m:sSubPr>
                        <m:ctrlPr>
                          <a:rPr lang="ru-RU" i="0" dirty="0" smtClean="0">
                            <a:latin typeface="Cambria Math" panose="02040503050406030204" pitchFamily="18" charset="0"/>
                          </a:rPr>
                        </m:ctrlPr>
                      </m:sSubPr>
                      <m:e>
                        <m:r>
                          <m:rPr>
                            <m:sty m:val="p"/>
                          </m:rPr>
                          <a:rPr lang="ru-RU" i="0" dirty="0" smtClean="0">
                            <a:latin typeface="Cambria Math" panose="02040503050406030204" pitchFamily="18" charset="0"/>
                          </a:rPr>
                          <m:t>H</m:t>
                        </m:r>
                      </m:e>
                      <m:sub>
                        <m:r>
                          <a:rPr lang="ru-RU" i="0" dirty="0" smtClean="0">
                            <a:latin typeface="Cambria Math" panose="02040503050406030204" pitchFamily="18" charset="0"/>
                          </a:rPr>
                          <m:t>треб</m:t>
                        </m:r>
                      </m:sub>
                    </m:sSub>
                  </m:oMath>
                </a14:m>
                <a:r>
                  <a:rPr lang="ru-RU" dirty="0"/>
                  <a:t>, </a:t>
                </a:r>
                <a:r>
                  <a:rPr lang="en-US" dirty="0"/>
                  <a:t>Z</a:t>
                </a:r>
                <a:r>
                  <a:rPr lang="ru-RU" dirty="0"/>
                  <a:t>), что нам и требуется.</a:t>
                </a:r>
              </a:p>
            </p:txBody>
          </p:sp>
        </mc:Choice>
        <mc:Fallback>
          <p:sp>
            <p:nvSpPr>
              <p:cNvPr id="3" name="Объект 2">
                <a:extLst>
                  <a:ext uri="{FF2B5EF4-FFF2-40B4-BE49-F238E27FC236}">
                    <a16:creationId xmlns:a16="http://schemas.microsoft.com/office/drawing/2014/main" id="{2DC75236-4FA9-4BC4-BBAE-FD103E017EB6}"/>
                  </a:ext>
                </a:extLst>
              </p:cNvPr>
              <p:cNvSpPr>
                <a:spLocks noGrp="1" noRot="1" noChangeAspect="1" noMove="1" noResize="1" noEditPoints="1" noAdjustHandles="1" noChangeArrowheads="1" noChangeShapeType="1" noTextEdit="1"/>
              </p:cNvSpPr>
              <p:nvPr>
                <p:ph idx="1"/>
              </p:nvPr>
            </p:nvSpPr>
            <p:spPr>
              <a:blipFill>
                <a:blip r:embed="rId2"/>
                <a:stretch>
                  <a:fillRect l="-1217" t="-1961" r="-1159"/>
                </a:stretch>
              </a:blipFill>
            </p:spPr>
            <p:txBody>
              <a:bodyPr/>
              <a:lstStyle/>
              <a:p>
                <a:r>
                  <a:rPr lang="ru-RU">
                    <a:noFill/>
                  </a:rPr>
                  <a:t> </a:t>
                </a:r>
              </a:p>
            </p:txBody>
          </p:sp>
        </mc:Fallback>
      </mc:AlternateContent>
    </p:spTree>
    <p:extLst>
      <p:ext uri="{BB962C8B-B14F-4D97-AF65-F5344CB8AC3E}">
        <p14:creationId xmlns:p14="http://schemas.microsoft.com/office/powerpoint/2010/main" val="265567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B66230-7334-4BBA-8148-232D783EEC40}"/>
              </a:ext>
            </a:extLst>
          </p:cNvPr>
          <p:cNvSpPr>
            <a:spLocks noGrp="1"/>
          </p:cNvSpPr>
          <p:nvPr>
            <p:ph type="title"/>
          </p:nvPr>
        </p:nvSpPr>
        <p:spPr/>
        <p:txBody>
          <a:bodyPr/>
          <a:lstStyle/>
          <a:p>
            <a:r>
              <a:rPr lang="ru-RU" dirty="0"/>
              <a:t>Итоговый алгоритм</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E7071E5C-21E9-4859-A7F2-12B1AACF112A}"/>
                  </a:ext>
                </a:extLst>
              </p:cNvPr>
              <p:cNvSpPr>
                <a:spLocks noGrp="1"/>
              </p:cNvSpPr>
              <p:nvPr>
                <p:ph idx="1"/>
              </p:nvPr>
            </p:nvSpPr>
            <p:spPr/>
            <p:txBody>
              <a:bodyPr/>
              <a:lstStyle/>
              <a:p>
                <a:pPr marL="514350" indent="-514350" algn="just">
                  <a:buFont typeface="+mj-lt"/>
                  <a:buAutoNum type="arabicPeriod"/>
                </a:pPr>
                <a:r>
                  <a:rPr lang="ru-RU" dirty="0"/>
                  <a:t>Используя линейную регрессию для </a:t>
                </a:r>
                <a14:m>
                  <m:oMath xmlns:m="http://schemas.openxmlformats.org/officeDocument/2006/math">
                    <m:sSup>
                      <m:sSupPr>
                        <m:ctrlPr>
                          <a:rPr lang="ru-RU" i="0" dirty="0" smtClean="0">
                            <a:latin typeface="Cambria Math" panose="02040503050406030204" pitchFamily="18" charset="0"/>
                          </a:rPr>
                        </m:ctrlPr>
                      </m:sSupPr>
                      <m:e>
                        <m:d>
                          <m:dPr>
                            <m:begChr m:val="|"/>
                            <m:endChr m:val="|"/>
                            <m:ctrlPr>
                              <a:rPr lang="ru-RU" i="0" dirty="0" smtClean="0">
                                <a:latin typeface="Cambria Math" panose="02040503050406030204" pitchFamily="18" charset="0"/>
                              </a:rPr>
                            </m:ctrlPr>
                          </m:dPr>
                          <m:e>
                            <m:r>
                              <m:rPr>
                                <m:sty m:val="p"/>
                              </m:rPr>
                              <a:rPr lang="ru-RU" i="0" dirty="0" smtClean="0">
                                <a:latin typeface="Cambria Math" panose="02040503050406030204" pitchFamily="18" charset="0"/>
                              </a:rPr>
                              <m:t>V</m:t>
                            </m:r>
                          </m:e>
                        </m:d>
                      </m:e>
                      <m:sup>
                        <m:r>
                          <a:rPr lang="ru-RU" i="0" dirty="0" smtClean="0">
                            <a:latin typeface="Cambria Math" panose="02040503050406030204" pitchFamily="18" charset="0"/>
                          </a:rPr>
                          <m:t>2</m:t>
                        </m:r>
                      </m:sup>
                    </m:sSup>
                    <m:r>
                      <a:rPr lang="ru-RU" i="0" dirty="0" smtClean="0">
                        <a:latin typeface="Cambria Math" panose="02040503050406030204" pitchFamily="18" charset="0"/>
                      </a:rPr>
                      <m:t> </m:t>
                    </m:r>
                  </m:oMath>
                </a14:m>
                <a:r>
                  <a:rPr lang="ru-RU" dirty="0"/>
                  <a:t>и |</a:t>
                </a:r>
                <a:r>
                  <a:rPr lang="ru-RU" dirty="0" err="1"/>
                  <a:t>Fa</a:t>
                </a:r>
                <a:r>
                  <a:rPr lang="ru-RU" dirty="0"/>
                  <a:t>| находим коэффициент c в уравнении |</a:t>
                </a:r>
                <a:r>
                  <a:rPr lang="ru-RU" dirty="0" err="1"/>
                  <a:t>Fa</a:t>
                </a:r>
                <a:r>
                  <a:rPr lang="ru-RU" dirty="0"/>
                  <a:t>|(</a:t>
                </a:r>
                <a14:m>
                  <m:oMath xmlns:m="http://schemas.openxmlformats.org/officeDocument/2006/math">
                    <m:r>
                      <a:rPr lang="ru-RU" i="0" dirty="0" smtClean="0">
                        <a:latin typeface="Cambria Math" panose="02040503050406030204" pitchFamily="18" charset="0"/>
                      </a:rPr>
                      <m:t>|</m:t>
                    </m:r>
                    <m:r>
                      <m:rPr>
                        <m:sty m:val="p"/>
                      </m:rPr>
                      <a:rPr lang="ru-RU" i="0" dirty="0" smtClean="0">
                        <a:latin typeface="Cambria Math" panose="02040503050406030204" pitchFamily="18" charset="0"/>
                      </a:rPr>
                      <m:t>V</m:t>
                    </m:r>
                    <m:r>
                      <a:rPr lang="ru-RU" i="0" dirty="0" smtClean="0">
                        <a:latin typeface="Cambria Math" panose="02040503050406030204" pitchFamily="18" charset="0"/>
                      </a:rPr>
                      <m:t>|</m:t>
                    </m:r>
                  </m:oMath>
                </a14:m>
                <a:r>
                  <a:rPr lang="ru-RU" dirty="0"/>
                  <a:t>)</a:t>
                </a:r>
                <a:r>
                  <a:rPr lang="en-US" dirty="0"/>
                  <a:t>.</a:t>
                </a:r>
                <a:endParaRPr lang="ru-RU" dirty="0"/>
              </a:p>
              <a:p>
                <a:pPr marL="514350" indent="-514350" algn="just">
                  <a:buFont typeface="+mj-lt"/>
                  <a:buAutoNum type="arabicPeriod"/>
                </a:pPr>
                <a:r>
                  <a:rPr lang="ru-RU" dirty="0"/>
                  <a:t>Пока в интервале для всех t в интервале [i,i+1) y(t) </a:t>
                </a:r>
                <a14:m>
                  <m:oMath xmlns:m="http://schemas.openxmlformats.org/officeDocument/2006/math">
                    <m:r>
                      <a:rPr lang="ru-RU" i="1" dirty="0" smtClean="0">
                        <a:latin typeface="Cambria Math" panose="02040503050406030204" pitchFamily="18" charset="0"/>
                      </a:rPr>
                      <m:t>≥</m:t>
                    </m:r>
                  </m:oMath>
                </a14:m>
                <a:r>
                  <a:rPr lang="ru-RU" dirty="0"/>
                  <a:t> </a:t>
                </a:r>
                <a14:m>
                  <m:oMath xmlns:m="http://schemas.openxmlformats.org/officeDocument/2006/math">
                    <m:sSub>
                      <m:sSubPr>
                        <m:ctrlPr>
                          <a:rPr lang="ru-RU" i="0" dirty="0" smtClean="0">
                            <a:latin typeface="Cambria Math" panose="02040503050406030204" pitchFamily="18" charset="0"/>
                          </a:rPr>
                        </m:ctrlPr>
                      </m:sSubPr>
                      <m:e>
                        <m:r>
                          <m:rPr>
                            <m:sty m:val="p"/>
                          </m:rPr>
                          <a:rPr lang="ru-RU" i="0" dirty="0" smtClean="0">
                            <a:latin typeface="Cambria Math" panose="02040503050406030204" pitchFamily="18" charset="0"/>
                          </a:rPr>
                          <m:t>H</m:t>
                        </m:r>
                      </m:e>
                      <m:sub>
                        <m:r>
                          <a:rPr lang="ru-RU" i="0" dirty="0" smtClean="0">
                            <a:latin typeface="Cambria Math" panose="02040503050406030204" pitchFamily="18" charset="0"/>
                          </a:rPr>
                          <m:t>треб</m:t>
                        </m:r>
                      </m:sub>
                    </m:sSub>
                    <m:r>
                      <a:rPr lang="ru-RU" i="0" dirty="0">
                        <a:latin typeface="Cambria Math" panose="02040503050406030204" pitchFamily="18" charset="0"/>
                      </a:rPr>
                      <m:t> </m:t>
                    </m:r>
                  </m:oMath>
                </a14:m>
                <a:r>
                  <a:rPr lang="ru-RU" dirty="0"/>
                  <a:t>решаем описанные выше системы уравнений. Начальные условия для координат (</a:t>
                </a:r>
                <a:r>
                  <a:rPr lang="en-US" dirty="0"/>
                  <a:t>X</a:t>
                </a:r>
                <a:r>
                  <a:rPr lang="ru-RU" dirty="0"/>
                  <a:t>, </a:t>
                </a:r>
                <a14:m>
                  <m:oMath xmlns:m="http://schemas.openxmlformats.org/officeDocument/2006/math">
                    <m:sSub>
                      <m:sSubPr>
                        <m:ctrlPr>
                          <a:rPr lang="ru-RU" dirty="0" smtClean="0">
                            <a:latin typeface="Cambria Math" panose="02040503050406030204" pitchFamily="18" charset="0"/>
                          </a:rPr>
                        </m:ctrlPr>
                      </m:sSubPr>
                      <m:e>
                        <m:r>
                          <m:rPr>
                            <m:sty m:val="p"/>
                          </m:rPr>
                          <a:rPr lang="ru-RU" i="0" dirty="0" smtClean="0">
                            <a:latin typeface="Cambria Math" panose="02040503050406030204" pitchFamily="18" charset="0"/>
                          </a:rPr>
                          <m:t>H</m:t>
                        </m:r>
                      </m:e>
                      <m:sub>
                        <m:r>
                          <a:rPr lang="ru-RU" i="0" dirty="0" smtClean="0">
                            <a:latin typeface="Cambria Math" panose="02040503050406030204" pitchFamily="18" charset="0"/>
                          </a:rPr>
                          <m:t>0</m:t>
                        </m:r>
                      </m:sub>
                    </m:sSub>
                  </m:oMath>
                </a14:m>
                <a:r>
                  <a:rPr lang="ru-RU" dirty="0"/>
                  <a:t>, </a:t>
                </a:r>
                <a:r>
                  <a:rPr lang="en-US" dirty="0"/>
                  <a:t>Z</a:t>
                </a:r>
                <a:r>
                  <a:rPr lang="ru-RU" dirty="0"/>
                  <a:t>). Получаем точку приземления</a:t>
                </a:r>
                <a:r>
                  <a:rPr lang="en-US" dirty="0"/>
                  <a:t>.</a:t>
                </a:r>
                <a:endParaRPr lang="ru-RU" dirty="0"/>
              </a:p>
              <a:p>
                <a:pPr marL="514350" indent="-514350" algn="just">
                  <a:buFont typeface="+mj-lt"/>
                  <a:buAutoNum type="arabicPeriod"/>
                </a:pPr>
                <a:r>
                  <a:rPr lang="ru-RU" dirty="0"/>
                  <a:t>Если на втором шаге была получена точка приземления (a, </a:t>
                </a:r>
                <a14:m>
                  <m:oMath xmlns:m="http://schemas.openxmlformats.org/officeDocument/2006/math">
                    <m:sSub>
                      <m:sSubPr>
                        <m:ctrlPr>
                          <a:rPr lang="ru-RU" i="0" dirty="0" smtClean="0">
                            <a:latin typeface="Cambria Math" panose="02040503050406030204" pitchFamily="18" charset="0"/>
                          </a:rPr>
                        </m:ctrlPr>
                      </m:sSubPr>
                      <m:e>
                        <m:r>
                          <m:rPr>
                            <m:sty m:val="p"/>
                          </m:rPr>
                          <a:rPr lang="ru-RU" i="0" dirty="0" smtClean="0">
                            <a:latin typeface="Cambria Math" panose="02040503050406030204" pitchFamily="18" charset="0"/>
                          </a:rPr>
                          <m:t>H</m:t>
                        </m:r>
                      </m:e>
                      <m:sub>
                        <m:r>
                          <a:rPr lang="ru-RU" i="0" dirty="0" smtClean="0">
                            <a:latin typeface="Cambria Math" panose="02040503050406030204" pitchFamily="18" charset="0"/>
                          </a:rPr>
                          <m:t>треб</m:t>
                        </m:r>
                      </m:sub>
                    </m:sSub>
                  </m:oMath>
                </a14:m>
                <a:r>
                  <a:rPr lang="ru-RU" dirty="0"/>
                  <a:t>, b). Выдать результат алгоритма - точку сброса груза (2</a:t>
                </a:r>
                <a:r>
                  <a:rPr lang="en-US" dirty="0"/>
                  <a:t>X</a:t>
                </a:r>
                <a:r>
                  <a:rPr lang="ru-RU" dirty="0"/>
                  <a:t>-a, </a:t>
                </a:r>
                <a14:m>
                  <m:oMath xmlns:m="http://schemas.openxmlformats.org/officeDocument/2006/math">
                    <m:sSub>
                      <m:sSubPr>
                        <m:ctrlPr>
                          <a:rPr lang="ru-RU" i="0" dirty="0" smtClean="0">
                            <a:latin typeface="Cambria Math" panose="02040503050406030204" pitchFamily="18" charset="0"/>
                          </a:rPr>
                        </m:ctrlPr>
                      </m:sSubPr>
                      <m:e>
                        <m:r>
                          <m:rPr>
                            <m:sty m:val="p"/>
                          </m:rPr>
                          <a:rPr lang="ru-RU" i="0" dirty="0" smtClean="0">
                            <a:latin typeface="Cambria Math" panose="02040503050406030204" pitchFamily="18" charset="0"/>
                          </a:rPr>
                          <m:t>H</m:t>
                        </m:r>
                      </m:e>
                      <m:sub>
                        <m:r>
                          <a:rPr lang="ru-RU" i="0" dirty="0" smtClean="0">
                            <a:latin typeface="Cambria Math" panose="02040503050406030204" pitchFamily="18" charset="0"/>
                          </a:rPr>
                          <m:t>0</m:t>
                        </m:r>
                      </m:sub>
                    </m:sSub>
                  </m:oMath>
                </a14:m>
                <a:r>
                  <a:rPr lang="ru-RU" dirty="0"/>
                  <a:t>, 2</a:t>
                </a:r>
                <a:r>
                  <a:rPr lang="en-US" dirty="0"/>
                  <a:t>Z</a:t>
                </a:r>
                <a:r>
                  <a:rPr lang="ru-RU" dirty="0"/>
                  <a:t>-b)</a:t>
                </a:r>
                <a:r>
                  <a:rPr lang="en-US" dirty="0"/>
                  <a:t>.</a:t>
                </a:r>
                <a:endParaRPr lang="ru-RU" dirty="0"/>
              </a:p>
              <a:p>
                <a:pPr marL="514350" indent="-514350">
                  <a:buFont typeface="+mj-lt"/>
                  <a:buAutoNum type="arabicPeriod"/>
                </a:pPr>
                <a:endParaRPr lang="ru-RU" dirty="0"/>
              </a:p>
            </p:txBody>
          </p:sp>
        </mc:Choice>
        <mc:Fallback>
          <p:sp>
            <p:nvSpPr>
              <p:cNvPr id="3" name="Объект 2">
                <a:extLst>
                  <a:ext uri="{FF2B5EF4-FFF2-40B4-BE49-F238E27FC236}">
                    <a16:creationId xmlns:a16="http://schemas.microsoft.com/office/drawing/2014/main" id="{E7071E5C-21E9-4859-A7F2-12B1AACF112A}"/>
                  </a:ext>
                </a:extLst>
              </p:cNvPr>
              <p:cNvSpPr>
                <a:spLocks noGrp="1" noRot="1" noChangeAspect="1" noMove="1" noResize="1" noEditPoints="1" noAdjustHandles="1" noChangeArrowheads="1" noChangeShapeType="1" noTextEdit="1"/>
              </p:cNvSpPr>
              <p:nvPr>
                <p:ph idx="1"/>
              </p:nvPr>
            </p:nvSpPr>
            <p:spPr>
              <a:blipFill>
                <a:blip r:embed="rId2"/>
                <a:stretch>
                  <a:fillRect l="-1217" t="-2381" r="-1159"/>
                </a:stretch>
              </a:blipFill>
            </p:spPr>
            <p:txBody>
              <a:bodyPr/>
              <a:lstStyle/>
              <a:p>
                <a:r>
                  <a:rPr lang="ru-RU">
                    <a:noFill/>
                  </a:rPr>
                  <a:t> </a:t>
                </a:r>
              </a:p>
            </p:txBody>
          </p:sp>
        </mc:Fallback>
      </mc:AlternateContent>
    </p:spTree>
    <p:extLst>
      <p:ext uri="{BB962C8B-B14F-4D97-AF65-F5344CB8AC3E}">
        <p14:creationId xmlns:p14="http://schemas.microsoft.com/office/powerpoint/2010/main" val="3888339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A796DC-8374-49AC-92C6-7B302B14E792}"/>
              </a:ext>
            </a:extLst>
          </p:cNvPr>
          <p:cNvSpPr>
            <a:spLocks noGrp="1"/>
          </p:cNvSpPr>
          <p:nvPr>
            <p:ph type="title"/>
          </p:nvPr>
        </p:nvSpPr>
        <p:spPr/>
        <p:txBody>
          <a:bodyPr/>
          <a:lstStyle/>
          <a:p>
            <a:r>
              <a:rPr lang="ru-RU" dirty="0"/>
              <a:t>Траектория полета</a:t>
            </a:r>
          </a:p>
        </p:txBody>
      </p:sp>
      <p:pic>
        <p:nvPicPr>
          <p:cNvPr id="5" name="Объект 4">
            <a:extLst>
              <a:ext uri="{FF2B5EF4-FFF2-40B4-BE49-F238E27FC236}">
                <a16:creationId xmlns:a16="http://schemas.microsoft.com/office/drawing/2014/main" id="{A136834E-4D6A-4AEC-8BD4-18ED7960B6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6509" y="2398874"/>
            <a:ext cx="5665491" cy="3836274"/>
          </a:xfrm>
        </p:spPr>
      </p:pic>
      <p:pic>
        <p:nvPicPr>
          <p:cNvPr id="9" name="Рисунок 8">
            <a:extLst>
              <a:ext uri="{FF2B5EF4-FFF2-40B4-BE49-F238E27FC236}">
                <a16:creationId xmlns:a16="http://schemas.microsoft.com/office/drawing/2014/main" id="{09BBF8FA-099C-4ABE-8DDB-9571A741F4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2398874"/>
            <a:ext cx="5665491" cy="3836274"/>
          </a:xfrm>
          <a:prstGeom prst="rect">
            <a:avLst/>
          </a:prstGeom>
        </p:spPr>
      </p:pic>
      <p:sp>
        <p:nvSpPr>
          <p:cNvPr id="10" name="TextBox 9">
            <a:extLst>
              <a:ext uri="{FF2B5EF4-FFF2-40B4-BE49-F238E27FC236}">
                <a16:creationId xmlns:a16="http://schemas.microsoft.com/office/drawing/2014/main" id="{8FB29166-0503-4AD5-B6D5-7DD3C0CA5DF9}"/>
              </a:ext>
            </a:extLst>
          </p:cNvPr>
          <p:cNvSpPr txBox="1"/>
          <p:nvPr/>
        </p:nvSpPr>
        <p:spPr>
          <a:xfrm>
            <a:off x="376167" y="2168041"/>
            <a:ext cx="4913151" cy="461665"/>
          </a:xfrm>
          <a:prstGeom prst="rect">
            <a:avLst/>
          </a:prstGeom>
          <a:noFill/>
        </p:spPr>
        <p:txBody>
          <a:bodyPr wrap="square" rtlCol="0">
            <a:spAutoFit/>
          </a:bodyPr>
          <a:lstStyle/>
          <a:p>
            <a:pPr algn="ctr"/>
            <a:r>
              <a:rPr lang="ru-RU" sz="2400" dirty="0"/>
              <a:t>До корректировки координат</a:t>
            </a:r>
          </a:p>
        </p:txBody>
      </p:sp>
      <p:sp>
        <p:nvSpPr>
          <p:cNvPr id="11" name="TextBox 10">
            <a:extLst>
              <a:ext uri="{FF2B5EF4-FFF2-40B4-BE49-F238E27FC236}">
                <a16:creationId xmlns:a16="http://schemas.microsoft.com/office/drawing/2014/main" id="{B24A3BB1-3C75-4279-B5C6-EEC8D3E89203}"/>
              </a:ext>
            </a:extLst>
          </p:cNvPr>
          <p:cNvSpPr txBox="1"/>
          <p:nvPr/>
        </p:nvSpPr>
        <p:spPr>
          <a:xfrm>
            <a:off x="6902680" y="2168040"/>
            <a:ext cx="4913151" cy="461665"/>
          </a:xfrm>
          <a:prstGeom prst="rect">
            <a:avLst/>
          </a:prstGeom>
          <a:noFill/>
        </p:spPr>
        <p:txBody>
          <a:bodyPr wrap="square" rtlCol="0">
            <a:spAutoFit/>
          </a:bodyPr>
          <a:lstStyle/>
          <a:p>
            <a:pPr algn="ctr"/>
            <a:r>
              <a:rPr lang="ru-RU" sz="2400" dirty="0"/>
              <a:t>После корректировки координат</a:t>
            </a:r>
          </a:p>
        </p:txBody>
      </p:sp>
    </p:spTree>
    <p:extLst>
      <p:ext uri="{BB962C8B-B14F-4D97-AF65-F5344CB8AC3E}">
        <p14:creationId xmlns:p14="http://schemas.microsoft.com/office/powerpoint/2010/main" val="1067346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8DC8E-9F1F-4B8B-BBB5-592E9832B86D}"/>
              </a:ext>
            </a:extLst>
          </p:cNvPr>
          <p:cNvSpPr>
            <a:spLocks noGrp="1"/>
          </p:cNvSpPr>
          <p:nvPr>
            <p:ph type="title"/>
          </p:nvPr>
        </p:nvSpPr>
        <p:spPr/>
        <p:txBody>
          <a:bodyPr/>
          <a:lstStyle/>
          <a:p>
            <a:r>
              <a:rPr lang="ru-RU" dirty="0"/>
              <a:t>Толкование задания</a:t>
            </a:r>
          </a:p>
        </p:txBody>
      </p:sp>
      <p:sp>
        <p:nvSpPr>
          <p:cNvPr id="3" name="Объект 2">
            <a:extLst>
              <a:ext uri="{FF2B5EF4-FFF2-40B4-BE49-F238E27FC236}">
                <a16:creationId xmlns:a16="http://schemas.microsoft.com/office/drawing/2014/main" id="{CED46397-A584-4880-9B82-8FE5B0CFACDB}"/>
              </a:ext>
            </a:extLst>
          </p:cNvPr>
          <p:cNvSpPr>
            <a:spLocks noGrp="1"/>
          </p:cNvSpPr>
          <p:nvPr>
            <p:ph idx="1"/>
          </p:nvPr>
        </p:nvSpPr>
        <p:spPr/>
        <p:txBody>
          <a:bodyPr/>
          <a:lstStyle/>
          <a:p>
            <a:pPr marL="0" indent="0" algn="just">
              <a:buNone/>
            </a:pPr>
            <a:r>
              <a:rPr lang="ru-RU" dirty="0"/>
              <a:t>По заданию по точке приземления, высоте сброса, массе груза и начальной скорости нужно определить координаты x, z точки сброса и угол сброса. Однако, по имеющимся данным для любого угла сброса можно определить координаты точки сброса для попадания в зону приземления с высокой точностью. Поэтому мы используем угол сброса как параметр нашей программы, а не вычисляем его.</a:t>
            </a:r>
          </a:p>
        </p:txBody>
      </p:sp>
    </p:spTree>
    <p:extLst>
      <p:ext uri="{BB962C8B-B14F-4D97-AF65-F5344CB8AC3E}">
        <p14:creationId xmlns:p14="http://schemas.microsoft.com/office/powerpoint/2010/main" val="232494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5207D9-A70B-43A9-A93D-2BC289E983A0}"/>
              </a:ext>
            </a:extLst>
          </p:cNvPr>
          <p:cNvSpPr>
            <a:spLocks noGrp="1"/>
          </p:cNvSpPr>
          <p:nvPr>
            <p:ph type="title"/>
          </p:nvPr>
        </p:nvSpPr>
        <p:spPr/>
        <p:txBody>
          <a:bodyPr/>
          <a:lstStyle/>
          <a:p>
            <a:r>
              <a:rPr lang="ru-RU" dirty="0"/>
              <a:t>Описание решения</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735D1FDF-5C1C-4815-B41E-0B646D3C0BF8}"/>
                  </a:ext>
                </a:extLst>
              </p:cNvPr>
              <p:cNvSpPr>
                <a:spLocks noGrp="1"/>
              </p:cNvSpPr>
              <p:nvPr>
                <p:ph idx="1"/>
              </p:nvPr>
            </p:nvSpPr>
            <p:spPr/>
            <p:txBody>
              <a:bodyPr/>
              <a:lstStyle/>
              <a:p>
                <a:pPr marL="0" indent="0">
                  <a:buNone/>
                </a:pPr>
                <a:r>
                  <a:rPr lang="ru-RU" dirty="0"/>
                  <a:t>Решение состоит из двух частей:</a:t>
                </a:r>
              </a:p>
              <a:p>
                <a:pPr marL="514350" indent="-514350" algn="just">
                  <a:buFont typeface="+mj-lt"/>
                  <a:buAutoNum type="arabicPeriod"/>
                </a:pPr>
                <a:r>
                  <a:rPr lang="ru-RU" dirty="0"/>
                  <a:t>Вычисление точки, в которую приземлится груз, с заданными начальной скоростью, углом сброса и точкой сброса (</a:t>
                </a:r>
                <a:r>
                  <a:rPr lang="en-US" dirty="0"/>
                  <a:t>X</a:t>
                </a:r>
                <a:r>
                  <a:rPr lang="ru-RU" dirty="0"/>
                  <a:t>,</a:t>
                </a:r>
                <a:r>
                  <a:rPr lang="en-US" dirty="0"/>
                  <a:t> </a:t>
                </a:r>
                <a:r>
                  <a:rPr lang="ru-RU" dirty="0"/>
                  <a:t>высота точки сброса </a:t>
                </a:r>
                <a14:m>
                  <m:oMath xmlns:m="http://schemas.openxmlformats.org/officeDocument/2006/math">
                    <m:sSub>
                      <m:sSubPr>
                        <m:ctrlPr>
                          <a:rPr lang="en-US" b="0" smtClean="0">
                            <a:latin typeface="Cambria Math" panose="02040503050406030204" pitchFamily="18" charset="0"/>
                          </a:rPr>
                        </m:ctrlPr>
                      </m:sSubPr>
                      <m:e>
                        <m:r>
                          <m:rPr>
                            <m:sty m:val="p"/>
                          </m:rPr>
                          <a:rPr lang="en-US" b="0" i="0" smtClean="0">
                            <a:latin typeface="Cambria Math" panose="02040503050406030204" pitchFamily="18" charset="0"/>
                          </a:rPr>
                          <m:t>H</m:t>
                        </m:r>
                      </m:e>
                      <m:sub>
                        <m:r>
                          <a:rPr lang="en-US" b="0" i="0" smtClean="0">
                            <a:latin typeface="Cambria Math" panose="02040503050406030204" pitchFamily="18" charset="0"/>
                          </a:rPr>
                          <m:t>0</m:t>
                        </m:r>
                      </m:sub>
                    </m:sSub>
                  </m:oMath>
                </a14:m>
                <a:r>
                  <a:rPr lang="ru-RU" dirty="0"/>
                  <a:t> </a:t>
                </a:r>
                <a:r>
                  <a:rPr lang="en-US" dirty="0"/>
                  <a:t>, Z</a:t>
                </a:r>
                <a:r>
                  <a:rPr lang="ru-RU" dirty="0"/>
                  <a:t>).</a:t>
                </a:r>
              </a:p>
              <a:p>
                <a:pPr marL="514350" indent="-514350" algn="just">
                  <a:buFont typeface="+mj-lt"/>
                  <a:buAutoNum type="arabicPeriod"/>
                </a:pPr>
                <a:r>
                  <a:rPr lang="ru-RU" dirty="0"/>
                  <a:t>Вычисление точки, из которой нужно сбросить груз, чтобы он попал в требуемую точку (</a:t>
                </a:r>
                <a:r>
                  <a:rPr lang="en-US" dirty="0"/>
                  <a:t>X</a:t>
                </a:r>
                <a:r>
                  <a:rPr lang="ru-RU" dirty="0"/>
                  <a:t>, </a:t>
                </a:r>
                <a14:m>
                  <m:oMath xmlns:m="http://schemas.openxmlformats.org/officeDocument/2006/math">
                    <m:sSub>
                      <m:sSubPr>
                        <m:ctrlPr>
                          <a:rPr lang="ru-RU" dirty="0" smtClean="0">
                            <a:latin typeface="Cambria Math" panose="02040503050406030204" pitchFamily="18" charset="0"/>
                          </a:rPr>
                        </m:ctrlPr>
                      </m:sSubPr>
                      <m:e>
                        <m:r>
                          <m:rPr>
                            <m:sty m:val="p"/>
                          </m:rPr>
                          <a:rPr lang="ru-RU" i="0" dirty="0" smtClean="0">
                            <a:latin typeface="Cambria Math" panose="02040503050406030204" pitchFamily="18" charset="0"/>
                          </a:rPr>
                          <m:t>H</m:t>
                        </m:r>
                      </m:e>
                      <m:sub>
                        <m:r>
                          <a:rPr lang="ru-RU" i="0" dirty="0" smtClean="0">
                            <a:latin typeface="Cambria Math" panose="02040503050406030204" pitchFamily="18" charset="0"/>
                          </a:rPr>
                          <m:t>треб</m:t>
                        </m:r>
                      </m:sub>
                    </m:sSub>
                  </m:oMath>
                </a14:m>
                <a:r>
                  <a:rPr lang="ru-RU" dirty="0"/>
                  <a:t>, </a:t>
                </a:r>
                <a:r>
                  <a:rPr lang="en-US" dirty="0"/>
                  <a:t>Z</a:t>
                </a:r>
                <a:r>
                  <a:rPr lang="ru-RU" dirty="0"/>
                  <a:t>).</a:t>
                </a:r>
              </a:p>
              <a:p>
                <a:pPr marL="514350" indent="-514350">
                  <a:buFont typeface="+mj-lt"/>
                  <a:buAutoNum type="arabicPeriod"/>
                </a:pPr>
                <a:endParaRPr lang="ru-RU" dirty="0"/>
              </a:p>
            </p:txBody>
          </p:sp>
        </mc:Choice>
        <mc:Fallback>
          <p:sp>
            <p:nvSpPr>
              <p:cNvPr id="3" name="Объект 2">
                <a:extLst>
                  <a:ext uri="{FF2B5EF4-FFF2-40B4-BE49-F238E27FC236}">
                    <a16:creationId xmlns:a16="http://schemas.microsoft.com/office/drawing/2014/main" id="{735D1FDF-5C1C-4815-B41E-0B646D3C0BF8}"/>
                  </a:ext>
                </a:extLst>
              </p:cNvPr>
              <p:cNvSpPr>
                <a:spLocks noGrp="1" noRot="1" noChangeAspect="1" noMove="1" noResize="1" noEditPoints="1" noAdjustHandles="1" noChangeArrowheads="1" noChangeShapeType="1" noTextEdit="1"/>
              </p:cNvSpPr>
              <p:nvPr>
                <p:ph idx="1"/>
              </p:nvPr>
            </p:nvSpPr>
            <p:spPr>
              <a:blipFill>
                <a:blip r:embed="rId2"/>
                <a:stretch>
                  <a:fillRect l="-1217" t="-2241" r="-1159"/>
                </a:stretch>
              </a:blipFill>
            </p:spPr>
            <p:txBody>
              <a:bodyPr/>
              <a:lstStyle/>
              <a:p>
                <a:r>
                  <a:rPr lang="ru-RU">
                    <a:noFill/>
                  </a:rPr>
                  <a:t> </a:t>
                </a:r>
              </a:p>
            </p:txBody>
          </p:sp>
        </mc:Fallback>
      </mc:AlternateContent>
    </p:spTree>
    <p:extLst>
      <p:ext uri="{BB962C8B-B14F-4D97-AF65-F5344CB8AC3E}">
        <p14:creationId xmlns:p14="http://schemas.microsoft.com/office/powerpoint/2010/main" val="242614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4EC7D2-9CD6-44BF-90DA-C243407DD6CB}"/>
              </a:ext>
            </a:extLst>
          </p:cNvPr>
          <p:cNvSpPr>
            <a:spLocks noGrp="1"/>
          </p:cNvSpPr>
          <p:nvPr>
            <p:ph type="title"/>
          </p:nvPr>
        </p:nvSpPr>
        <p:spPr/>
        <p:txBody>
          <a:bodyPr/>
          <a:lstStyle/>
          <a:p>
            <a:r>
              <a:rPr lang="ru-RU" dirty="0"/>
              <a:t>Вычисление точки приземления</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1F05F4C2-72E4-4695-934D-7E75700A33C9}"/>
                  </a:ext>
                </a:extLst>
              </p:cNvPr>
              <p:cNvSpPr>
                <a:spLocks noGrp="1"/>
              </p:cNvSpPr>
              <p:nvPr>
                <p:ph idx="1"/>
              </p:nvPr>
            </p:nvSpPr>
            <p:spPr>
              <a:xfrm>
                <a:off x="838200" y="1825625"/>
                <a:ext cx="10515600" cy="4351338"/>
              </a:xfrm>
            </p:spPr>
            <p:txBody>
              <a:bodyPr>
                <a:normAutofit/>
              </a:bodyPr>
              <a:lstStyle/>
              <a:p>
                <a:pPr marL="0" indent="0" algn="just">
                  <a:buNone/>
                </a:pPr>
                <a:r>
                  <a:rPr lang="ru-RU" sz="2400" dirty="0"/>
                  <a:t>На груз действуют сила тяжести и </a:t>
                </a:r>
                <a:r>
                  <a:rPr lang="ru-RU" sz="2400" dirty="0" err="1"/>
                  <a:t>аеродинамическая</a:t>
                </a:r>
                <a:r>
                  <a:rPr lang="ru-RU" sz="2400" dirty="0"/>
                  <a:t> сила. По данным для отладки можно понять что модуль </a:t>
                </a:r>
                <a:r>
                  <a:rPr lang="ru-RU" sz="2400" dirty="0" err="1"/>
                  <a:t>аеродинамической</a:t>
                </a:r>
                <a:r>
                  <a:rPr lang="ru-RU" sz="2400" dirty="0"/>
                  <a:t> силы зависит следующим образом |</a:t>
                </a:r>
                <a:r>
                  <a:rPr lang="ru-RU" sz="2400" dirty="0" err="1"/>
                  <a:t>Fa</a:t>
                </a:r>
                <a:r>
                  <a:rPr lang="ru-RU" sz="2400" dirty="0"/>
                  <a:t>| = </a:t>
                </a:r>
                <a14:m>
                  <m:oMath xmlns:m="http://schemas.openxmlformats.org/officeDocument/2006/math">
                    <m:r>
                      <a:rPr lang="ru-RU" sz="2400" i="1" dirty="0" smtClean="0">
                        <a:latin typeface="Cambria Math" panose="02040503050406030204" pitchFamily="18" charset="0"/>
                      </a:rPr>
                      <m:t>𝑐</m:t>
                    </m:r>
                    <m:r>
                      <a:rPr lang="ru-RU" sz="2400" i="1" dirty="0" smtClean="0">
                        <a:latin typeface="Cambria Math" panose="02040503050406030204" pitchFamily="18" charset="0"/>
                      </a:rPr>
                      <m:t>∗</m:t>
                    </m:r>
                    <m:sSup>
                      <m:sSupPr>
                        <m:ctrlPr>
                          <a:rPr lang="ru-RU" sz="2400" i="1" dirty="0" smtClean="0">
                            <a:latin typeface="Cambria Math" panose="02040503050406030204" pitchFamily="18" charset="0"/>
                          </a:rPr>
                        </m:ctrlPr>
                      </m:sSupPr>
                      <m:e>
                        <m:d>
                          <m:dPr>
                            <m:begChr m:val="|"/>
                            <m:endChr m:val="|"/>
                            <m:ctrlPr>
                              <a:rPr lang="ru-RU" sz="2400" i="1" dirty="0" smtClean="0">
                                <a:latin typeface="Cambria Math" panose="02040503050406030204" pitchFamily="18" charset="0"/>
                              </a:rPr>
                            </m:ctrlPr>
                          </m:dPr>
                          <m:e>
                            <m:r>
                              <a:rPr lang="ru-RU" sz="2400" i="1" dirty="0" smtClean="0">
                                <a:latin typeface="Cambria Math" panose="02040503050406030204" pitchFamily="18" charset="0"/>
                              </a:rPr>
                              <m:t>𝑉</m:t>
                            </m:r>
                          </m:e>
                        </m:d>
                      </m:e>
                      <m:sup>
                        <m:r>
                          <a:rPr lang="ru-RU" sz="2400" i="1" dirty="0" smtClean="0">
                            <a:latin typeface="Cambria Math" panose="02040503050406030204" pitchFamily="18" charset="0"/>
                          </a:rPr>
                          <m:t>2</m:t>
                        </m:r>
                      </m:sup>
                    </m:sSup>
                  </m:oMath>
                </a14:m>
                <a:r>
                  <a:rPr lang="ru-RU" sz="2400" dirty="0"/>
                  <a:t>, где </a:t>
                </a:r>
                <a:r>
                  <a:rPr lang="ru-RU" sz="2400" dirty="0" err="1"/>
                  <a:t>коэфициент</a:t>
                </a:r>
                <a:r>
                  <a:rPr lang="ru-RU" sz="2400" dirty="0"/>
                  <a:t> c </a:t>
                </a:r>
                <a:r>
                  <a:rPr lang="ru-RU" sz="2400" dirty="0" err="1"/>
                  <a:t>вычисялется</a:t>
                </a:r>
                <a:r>
                  <a:rPr lang="ru-RU" sz="2400" dirty="0"/>
                  <a:t> применением линейной регрессии к </a:t>
                </a:r>
                <a14:m>
                  <m:oMath xmlns:m="http://schemas.openxmlformats.org/officeDocument/2006/math">
                    <m:sSup>
                      <m:sSupPr>
                        <m:ctrlPr>
                          <a:rPr lang="ru-RU" sz="2400" i="1" dirty="0" smtClean="0">
                            <a:latin typeface="Cambria Math" panose="02040503050406030204" pitchFamily="18" charset="0"/>
                          </a:rPr>
                        </m:ctrlPr>
                      </m:sSupPr>
                      <m:e>
                        <m:d>
                          <m:dPr>
                            <m:begChr m:val="|"/>
                            <m:endChr m:val="|"/>
                            <m:ctrlPr>
                              <a:rPr lang="ru-RU" sz="2400" i="1" dirty="0" smtClean="0">
                                <a:latin typeface="Cambria Math" panose="02040503050406030204" pitchFamily="18" charset="0"/>
                              </a:rPr>
                            </m:ctrlPr>
                          </m:dPr>
                          <m:e>
                            <m:r>
                              <a:rPr lang="ru-RU" sz="2400" i="1" dirty="0" smtClean="0">
                                <a:latin typeface="Cambria Math" panose="02040503050406030204" pitchFamily="18" charset="0"/>
                              </a:rPr>
                              <m:t>𝑉</m:t>
                            </m:r>
                          </m:e>
                        </m:d>
                      </m:e>
                      <m:sup>
                        <m:r>
                          <a:rPr lang="ru-RU" sz="2400" i="1" dirty="0" smtClean="0">
                            <a:latin typeface="Cambria Math" panose="02040503050406030204" pitchFamily="18" charset="0"/>
                          </a:rPr>
                          <m:t>2</m:t>
                        </m:r>
                      </m:sup>
                    </m:sSup>
                    <m:r>
                      <a:rPr lang="ru-RU" sz="2400" i="1" dirty="0" smtClean="0">
                        <a:latin typeface="Cambria Math" panose="02040503050406030204" pitchFamily="18" charset="0"/>
                      </a:rPr>
                      <m:t> </m:t>
                    </m:r>
                  </m:oMath>
                </a14:m>
                <a:r>
                  <a:rPr lang="ru-RU" sz="2400" dirty="0"/>
                  <a:t>и |</a:t>
                </a:r>
                <a:r>
                  <a:rPr lang="ru-RU" sz="2400" dirty="0" err="1"/>
                  <a:t>Fa</a:t>
                </a:r>
                <a:r>
                  <a:rPr lang="ru-RU" sz="2400" dirty="0"/>
                  <a:t>|. На отладочных данных c = 0.2734. Далее при расчётах будет использоваться эта формула.</a:t>
                </a:r>
              </a:p>
            </p:txBody>
          </p:sp>
        </mc:Choice>
        <mc:Fallback>
          <p:sp>
            <p:nvSpPr>
              <p:cNvPr id="3" name="Объект 2">
                <a:extLst>
                  <a:ext uri="{FF2B5EF4-FFF2-40B4-BE49-F238E27FC236}">
                    <a16:creationId xmlns:a16="http://schemas.microsoft.com/office/drawing/2014/main" id="{1F05F4C2-72E4-4695-934D-7E75700A33C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928" t="-1961" r="-870"/>
                </a:stretch>
              </a:blipFill>
            </p:spPr>
            <p:txBody>
              <a:bodyPr/>
              <a:lstStyle/>
              <a:p>
                <a:r>
                  <a:rPr lang="ru-RU">
                    <a:noFill/>
                  </a:rPr>
                  <a:t> </a:t>
                </a:r>
              </a:p>
            </p:txBody>
          </p:sp>
        </mc:Fallback>
      </mc:AlternateContent>
      <p:pic>
        <p:nvPicPr>
          <p:cNvPr id="1028" name="Picture 4" descr="https://raw.githubusercontent.com/FakeEmperor/data-hack/master/images/Fa.png">
            <a:extLst>
              <a:ext uri="{FF2B5EF4-FFF2-40B4-BE49-F238E27FC236}">
                <a16:creationId xmlns:a16="http://schemas.microsoft.com/office/drawing/2014/main" id="{4BBDA43C-D6B1-4C19-9D2F-1A367B7E3D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9865" y="3429000"/>
            <a:ext cx="5072270" cy="3269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413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C9E6EF-4514-4CAD-AAC0-8A00CF03A466}"/>
              </a:ext>
            </a:extLst>
          </p:cNvPr>
          <p:cNvSpPr>
            <a:spLocks noGrp="1"/>
          </p:cNvSpPr>
          <p:nvPr>
            <p:ph type="title"/>
          </p:nvPr>
        </p:nvSpPr>
        <p:spPr/>
        <p:txBody>
          <a:bodyPr/>
          <a:lstStyle/>
          <a:p>
            <a:r>
              <a:rPr lang="ru-RU" dirty="0"/>
              <a:t>Вычисление точки приземления</a:t>
            </a:r>
          </a:p>
        </p:txBody>
      </p:sp>
      <p:sp>
        <p:nvSpPr>
          <p:cNvPr id="3" name="Объект 2">
            <a:extLst>
              <a:ext uri="{FF2B5EF4-FFF2-40B4-BE49-F238E27FC236}">
                <a16:creationId xmlns:a16="http://schemas.microsoft.com/office/drawing/2014/main" id="{8F78958C-8A04-4EC9-9351-950D1909EFD3}"/>
              </a:ext>
            </a:extLst>
          </p:cNvPr>
          <p:cNvSpPr>
            <a:spLocks noGrp="1"/>
          </p:cNvSpPr>
          <p:nvPr>
            <p:ph idx="1"/>
          </p:nvPr>
        </p:nvSpPr>
        <p:spPr/>
        <p:txBody>
          <a:bodyPr/>
          <a:lstStyle/>
          <a:p>
            <a:pPr marL="0" indent="0" algn="just">
              <a:buNone/>
            </a:pPr>
            <a:r>
              <a:rPr lang="ru-RU" dirty="0"/>
              <a:t>В отличии от этого, для ветров нам не удалось понять зависимость скорости от высоты, поэтому при решении мы считали, что ветер постоянен между теми высотами, на которых задано его значение. График зависимости:</a:t>
            </a:r>
          </a:p>
        </p:txBody>
      </p:sp>
      <p:pic>
        <p:nvPicPr>
          <p:cNvPr id="2052" name="Picture 4" descr="https://raw.githubusercontent.com/FakeEmperor/data-hack/master/images/Wind.png">
            <a:extLst>
              <a:ext uri="{FF2B5EF4-FFF2-40B4-BE49-F238E27FC236}">
                <a16:creationId xmlns:a16="http://schemas.microsoft.com/office/drawing/2014/main" id="{1B9B7701-DD32-4E0C-B740-9F8EF39DB2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8526" y="3429000"/>
            <a:ext cx="4974948" cy="3352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3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EA937C-CAF9-48AB-BDB0-1F675FE24355}"/>
              </a:ext>
            </a:extLst>
          </p:cNvPr>
          <p:cNvSpPr>
            <a:spLocks noGrp="1"/>
          </p:cNvSpPr>
          <p:nvPr>
            <p:ph type="title"/>
          </p:nvPr>
        </p:nvSpPr>
        <p:spPr/>
        <p:txBody>
          <a:bodyPr/>
          <a:lstStyle/>
          <a:p>
            <a:r>
              <a:rPr lang="ru-RU" dirty="0"/>
              <a:t>Вычисление точки приземления</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76FE3F2A-7FDD-40CC-8C13-D0A10E0122B4}"/>
                  </a:ext>
                </a:extLst>
              </p:cNvPr>
              <p:cNvSpPr>
                <a:spLocks noGrp="1"/>
              </p:cNvSpPr>
              <p:nvPr>
                <p:ph idx="1"/>
              </p:nvPr>
            </p:nvSpPr>
            <p:spPr/>
            <p:txBody>
              <a:bodyPr>
                <a:normAutofit/>
              </a:bodyPr>
              <a:lstStyle/>
              <a:p>
                <a:pPr marL="0" indent="0" algn="just">
                  <a:buNone/>
                </a:pPr>
                <a:r>
                  <a:rPr lang="ru-RU" dirty="0"/>
                  <a:t>В решении мы использовали системы уравнений для скорости и координат.</a:t>
                </a:r>
              </a:p>
              <a:p>
                <a:pPr marL="0" indent="0" algn="just">
                  <a:buNone/>
                </a:pPr>
                <a:r>
                  <a:rPr lang="ru-RU" dirty="0"/>
                  <a:t>Система уравнений для скорости:</a:t>
                </a:r>
                <a:endParaRPr lang="en-US" dirty="0"/>
              </a:p>
              <a:p>
                <a:pPr marL="0" indent="0" algn="just">
                  <a:buNone/>
                </a:pPr>
                <a:endParaRPr lang="ru-RU" sz="26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dirty="0" smtClean="0">
                              <a:latin typeface="Cambria Math" panose="02040503050406030204" pitchFamily="18" charset="0"/>
                            </a:rPr>
                          </m:ctrlPr>
                        </m:dPr>
                        <m:e>
                          <m:eqArr>
                            <m:eqArrPr>
                              <m:ctrlPr>
                                <a:rPr lang="en-US" dirty="0" smtClean="0">
                                  <a:latin typeface="Cambria Math" panose="02040503050406030204" pitchFamily="18" charset="0"/>
                                </a:rPr>
                              </m:ctrlPr>
                            </m:eqArrPr>
                            <m:e>
                              <m:sSub>
                                <m:sSubPr>
                                  <m:ctrlPr>
                                    <a:rPr lang="en-US" b="0" dirty="0" smtClean="0">
                                      <a:latin typeface="Cambria Math" panose="02040503050406030204" pitchFamily="18" charset="0"/>
                                    </a:rPr>
                                  </m:ctrlPr>
                                </m:sSubPr>
                                <m:e>
                                  <m:r>
                                    <m:rPr>
                                      <m:nor/>
                                    </m:rPr>
                                    <a:rPr lang="en-US" b="0" dirty="0" smtClean="0">
                                      <a:latin typeface="Cambria Math" panose="02040503050406030204" pitchFamily="18" charset="0"/>
                                    </a:rPr>
                                    <m:t>V</m:t>
                                  </m:r>
                                  <m:r>
                                    <m:rPr>
                                      <m:nor/>
                                    </m:rPr>
                                    <a:rPr lang="en-US" b="0" dirty="0" smtClean="0">
                                      <a:latin typeface="Cambria Math" panose="02040503050406030204" pitchFamily="18" charset="0"/>
                                    </a:rPr>
                                    <m:t>'</m:t>
                                  </m:r>
                                </m:e>
                                <m:sub>
                                  <m:r>
                                    <m:rPr>
                                      <m:sty m:val="p"/>
                                    </m:rPr>
                                    <a:rPr lang="en-US" b="0" i="0" dirty="0" smtClean="0">
                                      <a:latin typeface="Cambria Math" panose="02040503050406030204" pitchFamily="18" charset="0"/>
                                    </a:rPr>
                                    <m:t>x</m:t>
                                  </m:r>
                                </m:sub>
                              </m:sSub>
                              <m:d>
                                <m:dPr>
                                  <m:ctrlPr>
                                    <a:rPr lang="en-US" b="0" i="0" dirty="0" smtClean="0">
                                      <a:latin typeface="Cambria Math" panose="02040503050406030204" pitchFamily="18" charset="0"/>
                                    </a:rPr>
                                  </m:ctrlPr>
                                </m:dPr>
                                <m:e>
                                  <m:r>
                                    <m:rPr>
                                      <m:sty m:val="p"/>
                                    </m:rPr>
                                    <a:rPr lang="en-US" b="0" i="0" dirty="0" smtClean="0">
                                      <a:latin typeface="Cambria Math" panose="02040503050406030204" pitchFamily="18" charset="0"/>
                                    </a:rPr>
                                    <m:t>t</m:t>
                                  </m:r>
                                </m:e>
                              </m:d>
                              <m:r>
                                <a:rPr lang="en-US" b="0" i="0" dirty="0" smtClean="0">
                                  <a:latin typeface="Cambria Math" panose="02040503050406030204" pitchFamily="18" charset="0"/>
                                </a:rPr>
                                <m:t>=−</m:t>
                              </m:r>
                              <m:f>
                                <m:fPr>
                                  <m:ctrlPr>
                                    <a:rPr lang="en-US" b="0" dirty="0" smtClean="0">
                                      <a:latin typeface="Cambria Math" panose="02040503050406030204" pitchFamily="18" charset="0"/>
                                    </a:rPr>
                                  </m:ctrlPr>
                                </m:fPr>
                                <m:num>
                                  <m:r>
                                    <m:rPr>
                                      <m:sty m:val="p"/>
                                    </m:rPr>
                                    <a:rPr lang="en-US" b="0" i="0" dirty="0" smtClean="0">
                                      <a:latin typeface="Cambria Math" panose="02040503050406030204" pitchFamily="18" charset="0"/>
                                    </a:rPr>
                                    <m:t>c</m:t>
                                  </m:r>
                                </m:num>
                                <m:den>
                                  <m:r>
                                    <m:rPr>
                                      <m:sty m:val="p"/>
                                    </m:rPr>
                                    <a:rPr lang="en-US" b="0" i="0" dirty="0" smtClean="0">
                                      <a:latin typeface="Cambria Math" panose="02040503050406030204" pitchFamily="18" charset="0"/>
                                    </a:rPr>
                                    <m:t>m</m:t>
                                  </m:r>
                                  <m:d>
                                    <m:dPr>
                                      <m:begChr m:val="|"/>
                                      <m:endChr m:val="|"/>
                                      <m:ctrlPr>
                                        <a:rPr lang="en-US" b="0" dirty="0" smtClean="0">
                                          <a:latin typeface="Cambria Math" panose="02040503050406030204" pitchFamily="18" charset="0"/>
                                        </a:rPr>
                                      </m:ctrlPr>
                                    </m:dPr>
                                    <m:e>
                                      <m:r>
                                        <m:rPr>
                                          <m:sty m:val="p"/>
                                        </m:rPr>
                                        <a:rPr lang="en-US" b="0" i="0" dirty="0" smtClean="0">
                                          <a:latin typeface="Cambria Math" panose="02040503050406030204" pitchFamily="18" charset="0"/>
                                        </a:rPr>
                                        <m:t>V</m:t>
                                      </m:r>
                                      <m:d>
                                        <m:dPr>
                                          <m:ctrlPr>
                                            <a:rPr lang="en-US" b="0" i="0" dirty="0" smtClean="0">
                                              <a:latin typeface="Cambria Math" panose="02040503050406030204" pitchFamily="18" charset="0"/>
                                            </a:rPr>
                                          </m:ctrlPr>
                                        </m:dPr>
                                        <m:e>
                                          <m:r>
                                            <m:rPr>
                                              <m:sty m:val="p"/>
                                            </m:rPr>
                                            <a:rPr lang="en-US" b="0" i="0" dirty="0" smtClean="0">
                                              <a:latin typeface="Cambria Math" panose="02040503050406030204" pitchFamily="18" charset="0"/>
                                            </a:rPr>
                                            <m:t>T</m:t>
                                          </m:r>
                                        </m:e>
                                      </m:d>
                                    </m:e>
                                  </m:d>
                                  <m:sSub>
                                    <m:sSubPr>
                                      <m:ctrlPr>
                                        <a:rPr lang="en-US" b="0" dirty="0" smtClean="0">
                                          <a:latin typeface="Cambria Math" panose="02040503050406030204" pitchFamily="18" charset="0"/>
                                        </a:rPr>
                                      </m:ctrlPr>
                                    </m:sSubPr>
                                    <m:e>
                                      <m:r>
                                        <m:rPr>
                                          <m:sty m:val="p"/>
                                        </m:rPr>
                                        <a:rPr lang="en-US" b="0" i="0" dirty="0" smtClean="0">
                                          <a:latin typeface="Cambria Math" panose="02040503050406030204" pitchFamily="18" charset="0"/>
                                        </a:rPr>
                                        <m:t>V</m:t>
                                      </m:r>
                                    </m:e>
                                    <m:sub>
                                      <m:r>
                                        <m:rPr>
                                          <m:sty m:val="p"/>
                                        </m:rPr>
                                        <a:rPr lang="en-US" b="0" i="0" dirty="0" smtClean="0">
                                          <a:latin typeface="Cambria Math" panose="02040503050406030204" pitchFamily="18" charset="0"/>
                                        </a:rPr>
                                        <m:t>x</m:t>
                                      </m:r>
                                    </m:sub>
                                  </m:sSub>
                                  <m:r>
                                    <a:rPr lang="en-US" b="0" i="0" dirty="0" smtClean="0">
                                      <a:latin typeface="Cambria Math" panose="02040503050406030204" pitchFamily="18" charset="0"/>
                                    </a:rPr>
                                    <m:t>(</m:t>
                                  </m:r>
                                  <m:r>
                                    <m:rPr>
                                      <m:sty m:val="p"/>
                                    </m:rPr>
                                    <a:rPr lang="en-US" b="0" i="0" dirty="0" smtClean="0">
                                      <a:latin typeface="Cambria Math" panose="02040503050406030204" pitchFamily="18" charset="0"/>
                                    </a:rPr>
                                    <m:t>t</m:t>
                                  </m:r>
                                  <m:r>
                                    <a:rPr lang="en-US" b="0" i="0" dirty="0" smtClean="0">
                                      <a:latin typeface="Cambria Math" panose="02040503050406030204" pitchFamily="18" charset="0"/>
                                    </a:rPr>
                                    <m:t>)</m:t>
                                  </m:r>
                                </m:den>
                              </m:f>
                            </m:e>
                            <m:e>
                              <m:sSubSup>
                                <m:sSubSupPr>
                                  <m:ctrlPr>
                                    <a:rPr lang="en-US" b="0" dirty="0" smtClean="0">
                                      <a:latin typeface="Cambria Math" panose="02040503050406030204" pitchFamily="18" charset="0"/>
                                    </a:rPr>
                                  </m:ctrlPr>
                                </m:sSubSupPr>
                                <m:e>
                                  <m:r>
                                    <m:rPr>
                                      <m:sty m:val="p"/>
                                    </m:rPr>
                                    <a:rPr lang="en-US" b="0" i="0" dirty="0" smtClean="0">
                                      <a:latin typeface="Cambria Math" panose="02040503050406030204" pitchFamily="18" charset="0"/>
                                    </a:rPr>
                                    <m:t>V</m:t>
                                  </m:r>
                                </m:e>
                                <m:sub>
                                  <m:r>
                                    <m:rPr>
                                      <m:sty m:val="p"/>
                                    </m:rPr>
                                    <a:rPr lang="en-US" b="0" i="0" dirty="0" smtClean="0">
                                      <a:latin typeface="Cambria Math" panose="02040503050406030204" pitchFamily="18" charset="0"/>
                                    </a:rPr>
                                    <m:t>y</m:t>
                                  </m:r>
                                </m:sub>
                                <m:sup>
                                  <m:r>
                                    <a:rPr lang="en-US" b="0" i="0" dirty="0" smtClean="0">
                                      <a:latin typeface="Cambria Math" panose="02040503050406030204" pitchFamily="18" charset="0"/>
                                    </a:rPr>
                                    <m:t>′</m:t>
                                  </m:r>
                                </m:sup>
                              </m:sSubSup>
                              <m:d>
                                <m:dPr>
                                  <m:ctrlPr>
                                    <a:rPr lang="en-US" b="0" i="0" dirty="0" smtClean="0">
                                      <a:latin typeface="Cambria Math" panose="02040503050406030204" pitchFamily="18" charset="0"/>
                                    </a:rPr>
                                  </m:ctrlPr>
                                </m:dPr>
                                <m:e>
                                  <m:r>
                                    <m:rPr>
                                      <m:sty m:val="p"/>
                                    </m:rPr>
                                    <a:rPr lang="en-US" b="0" i="0" dirty="0" smtClean="0">
                                      <a:latin typeface="Cambria Math" panose="02040503050406030204" pitchFamily="18" charset="0"/>
                                    </a:rPr>
                                    <m:t>t</m:t>
                                  </m:r>
                                </m:e>
                              </m:d>
                              <m:r>
                                <a:rPr lang="en-US" b="0" i="0" dirty="0" smtClean="0">
                                  <a:latin typeface="Cambria Math" panose="02040503050406030204" pitchFamily="18" charset="0"/>
                                </a:rPr>
                                <m:t>=−</m:t>
                              </m:r>
                              <m:f>
                                <m:fPr>
                                  <m:ctrlPr>
                                    <a:rPr lang="en-US" b="0" dirty="0" smtClean="0">
                                      <a:latin typeface="Cambria Math" panose="02040503050406030204" pitchFamily="18" charset="0"/>
                                    </a:rPr>
                                  </m:ctrlPr>
                                </m:fPr>
                                <m:num>
                                  <m:r>
                                    <m:rPr>
                                      <m:sty m:val="p"/>
                                    </m:rPr>
                                    <a:rPr lang="en-US" b="0" i="0" dirty="0" smtClean="0">
                                      <a:latin typeface="Cambria Math" panose="02040503050406030204" pitchFamily="18" charset="0"/>
                                    </a:rPr>
                                    <m:t>c</m:t>
                                  </m:r>
                                </m:num>
                                <m:den>
                                  <m:r>
                                    <m:rPr>
                                      <m:sty m:val="p"/>
                                    </m:rPr>
                                    <a:rPr lang="en-US" b="0" i="0" dirty="0" smtClean="0">
                                      <a:latin typeface="Cambria Math" panose="02040503050406030204" pitchFamily="18" charset="0"/>
                                    </a:rPr>
                                    <m:t>m</m:t>
                                  </m:r>
                                  <m:d>
                                    <m:dPr>
                                      <m:begChr m:val="|"/>
                                      <m:endChr m:val="|"/>
                                      <m:ctrlPr>
                                        <a:rPr lang="en-US" b="0" dirty="0" smtClean="0">
                                          <a:latin typeface="Cambria Math" panose="02040503050406030204" pitchFamily="18" charset="0"/>
                                        </a:rPr>
                                      </m:ctrlPr>
                                    </m:dPr>
                                    <m:e>
                                      <m:r>
                                        <m:rPr>
                                          <m:sty m:val="p"/>
                                        </m:rPr>
                                        <a:rPr lang="en-US" b="0" i="0" dirty="0" smtClean="0">
                                          <a:latin typeface="Cambria Math" panose="02040503050406030204" pitchFamily="18" charset="0"/>
                                        </a:rPr>
                                        <m:t>V</m:t>
                                      </m:r>
                                      <m:d>
                                        <m:dPr>
                                          <m:ctrlPr>
                                            <a:rPr lang="en-US" b="0" dirty="0" smtClean="0">
                                              <a:latin typeface="Cambria Math" panose="02040503050406030204" pitchFamily="18" charset="0"/>
                                            </a:rPr>
                                          </m:ctrlPr>
                                        </m:dPr>
                                        <m:e>
                                          <m:r>
                                            <m:rPr>
                                              <m:sty m:val="p"/>
                                            </m:rPr>
                                            <a:rPr lang="en-US" b="0" i="0" dirty="0" smtClean="0">
                                              <a:latin typeface="Cambria Math" panose="02040503050406030204" pitchFamily="18" charset="0"/>
                                            </a:rPr>
                                            <m:t>t</m:t>
                                          </m:r>
                                        </m:e>
                                      </m:d>
                                    </m:e>
                                  </m:d>
                                  <m:sSub>
                                    <m:sSubPr>
                                      <m:ctrlPr>
                                        <a:rPr lang="en-US" b="0" dirty="0" smtClean="0">
                                          <a:latin typeface="Cambria Math" panose="02040503050406030204" pitchFamily="18" charset="0"/>
                                        </a:rPr>
                                      </m:ctrlPr>
                                    </m:sSubPr>
                                    <m:e>
                                      <m:r>
                                        <m:rPr>
                                          <m:sty m:val="p"/>
                                        </m:rPr>
                                        <a:rPr lang="en-US" b="0" i="0" dirty="0" smtClean="0">
                                          <a:latin typeface="Cambria Math" panose="02040503050406030204" pitchFamily="18" charset="0"/>
                                        </a:rPr>
                                        <m:t>V</m:t>
                                      </m:r>
                                    </m:e>
                                    <m:sub>
                                      <m:r>
                                        <m:rPr>
                                          <m:sty m:val="p"/>
                                        </m:rPr>
                                        <a:rPr lang="en-US" b="0" i="0" dirty="0" smtClean="0">
                                          <a:latin typeface="Cambria Math" panose="02040503050406030204" pitchFamily="18" charset="0"/>
                                        </a:rPr>
                                        <m:t>y</m:t>
                                      </m:r>
                                    </m:sub>
                                  </m:sSub>
                                  <m:r>
                                    <a:rPr lang="en-US" b="0" i="0" dirty="0" smtClean="0">
                                      <a:latin typeface="Cambria Math" panose="02040503050406030204" pitchFamily="18" charset="0"/>
                                    </a:rPr>
                                    <m:t>(</m:t>
                                  </m:r>
                                  <m:r>
                                    <m:rPr>
                                      <m:sty m:val="p"/>
                                    </m:rPr>
                                    <a:rPr lang="en-US" b="0" i="0" dirty="0" smtClean="0">
                                      <a:latin typeface="Cambria Math" panose="02040503050406030204" pitchFamily="18" charset="0"/>
                                    </a:rPr>
                                    <m:t>t</m:t>
                                  </m:r>
                                  <m:r>
                                    <a:rPr lang="en-US" b="0" i="0" dirty="0" smtClean="0">
                                      <a:latin typeface="Cambria Math" panose="02040503050406030204" pitchFamily="18" charset="0"/>
                                    </a:rPr>
                                    <m:t>)</m:t>
                                  </m:r>
                                </m:den>
                              </m:f>
                              <m:r>
                                <a:rPr lang="en-US" b="0" i="0" dirty="0" smtClean="0">
                                  <a:latin typeface="Cambria Math" panose="02040503050406030204" pitchFamily="18" charset="0"/>
                                </a:rPr>
                                <m:t>−</m:t>
                              </m:r>
                              <m:r>
                                <m:rPr>
                                  <m:sty m:val="p"/>
                                </m:rPr>
                                <a:rPr lang="en-US" b="0" i="0" dirty="0" smtClean="0">
                                  <a:latin typeface="Cambria Math" panose="02040503050406030204" pitchFamily="18" charset="0"/>
                                </a:rPr>
                                <m:t>g</m:t>
                              </m:r>
                            </m:e>
                            <m:e>
                              <m:sSubSup>
                                <m:sSubSupPr>
                                  <m:ctrlPr>
                                    <a:rPr lang="en-US" b="0" dirty="0" smtClean="0">
                                      <a:latin typeface="Cambria Math" panose="02040503050406030204" pitchFamily="18" charset="0"/>
                                    </a:rPr>
                                  </m:ctrlPr>
                                </m:sSubSupPr>
                                <m:e>
                                  <m:r>
                                    <m:rPr>
                                      <m:sty m:val="p"/>
                                    </m:rPr>
                                    <a:rPr lang="en-US" b="0" i="0" dirty="0" smtClean="0">
                                      <a:latin typeface="Cambria Math" panose="02040503050406030204" pitchFamily="18" charset="0"/>
                                    </a:rPr>
                                    <m:t>V</m:t>
                                  </m:r>
                                </m:e>
                                <m:sub>
                                  <m:r>
                                    <m:rPr>
                                      <m:sty m:val="p"/>
                                    </m:rPr>
                                    <a:rPr lang="en-US" b="0" i="0" dirty="0" smtClean="0">
                                      <a:latin typeface="Cambria Math" panose="02040503050406030204" pitchFamily="18" charset="0"/>
                                    </a:rPr>
                                    <m:t>z</m:t>
                                  </m:r>
                                </m:sub>
                                <m:sup>
                                  <m:r>
                                    <a:rPr lang="en-US" b="0" i="0" dirty="0" smtClean="0">
                                      <a:latin typeface="Cambria Math" panose="02040503050406030204" pitchFamily="18" charset="0"/>
                                    </a:rPr>
                                    <m:t>′</m:t>
                                  </m:r>
                                </m:sup>
                              </m:sSubSup>
                              <m:d>
                                <m:dPr>
                                  <m:ctrlPr>
                                    <a:rPr lang="en-US" b="0" i="0" dirty="0" smtClean="0">
                                      <a:latin typeface="Cambria Math" panose="02040503050406030204" pitchFamily="18" charset="0"/>
                                    </a:rPr>
                                  </m:ctrlPr>
                                </m:dPr>
                                <m:e>
                                  <m:r>
                                    <m:rPr>
                                      <m:sty m:val="p"/>
                                    </m:rPr>
                                    <a:rPr lang="en-US" b="0" i="0" dirty="0" smtClean="0">
                                      <a:latin typeface="Cambria Math" panose="02040503050406030204" pitchFamily="18" charset="0"/>
                                    </a:rPr>
                                    <m:t>t</m:t>
                                  </m:r>
                                </m:e>
                              </m:d>
                              <m:r>
                                <a:rPr lang="en-US" b="0" i="0" dirty="0" smtClean="0">
                                  <a:latin typeface="Cambria Math" panose="02040503050406030204" pitchFamily="18" charset="0"/>
                                </a:rPr>
                                <m:t>=−</m:t>
                              </m:r>
                              <m:f>
                                <m:fPr>
                                  <m:ctrlPr>
                                    <a:rPr lang="en-US" b="0" dirty="0" smtClean="0">
                                      <a:latin typeface="Cambria Math" panose="02040503050406030204" pitchFamily="18" charset="0"/>
                                    </a:rPr>
                                  </m:ctrlPr>
                                </m:fPr>
                                <m:num>
                                  <m:r>
                                    <m:rPr>
                                      <m:sty m:val="p"/>
                                    </m:rPr>
                                    <a:rPr lang="en-US" b="0" i="0" dirty="0" smtClean="0">
                                      <a:latin typeface="Cambria Math" panose="02040503050406030204" pitchFamily="18" charset="0"/>
                                    </a:rPr>
                                    <m:t>c</m:t>
                                  </m:r>
                                </m:num>
                                <m:den>
                                  <m:r>
                                    <m:rPr>
                                      <m:sty m:val="p"/>
                                    </m:rPr>
                                    <a:rPr lang="en-US" b="0" i="0" dirty="0" smtClean="0">
                                      <a:latin typeface="Cambria Math" panose="02040503050406030204" pitchFamily="18" charset="0"/>
                                    </a:rPr>
                                    <m:t>m</m:t>
                                  </m:r>
                                  <m:d>
                                    <m:dPr>
                                      <m:begChr m:val="|"/>
                                      <m:endChr m:val="|"/>
                                      <m:ctrlPr>
                                        <a:rPr lang="en-US" b="0" dirty="0" smtClean="0">
                                          <a:latin typeface="Cambria Math" panose="02040503050406030204" pitchFamily="18" charset="0"/>
                                        </a:rPr>
                                      </m:ctrlPr>
                                    </m:dPr>
                                    <m:e>
                                      <m:r>
                                        <m:rPr>
                                          <m:sty m:val="p"/>
                                        </m:rPr>
                                        <a:rPr lang="en-US" b="0" i="0" dirty="0" smtClean="0">
                                          <a:latin typeface="Cambria Math" panose="02040503050406030204" pitchFamily="18" charset="0"/>
                                        </a:rPr>
                                        <m:t>V</m:t>
                                      </m:r>
                                      <m:d>
                                        <m:dPr>
                                          <m:ctrlPr>
                                            <a:rPr lang="en-US" b="0" dirty="0" smtClean="0">
                                              <a:latin typeface="Cambria Math" panose="02040503050406030204" pitchFamily="18" charset="0"/>
                                            </a:rPr>
                                          </m:ctrlPr>
                                        </m:dPr>
                                        <m:e>
                                          <m:r>
                                            <m:rPr>
                                              <m:sty m:val="p"/>
                                            </m:rPr>
                                            <a:rPr lang="en-US" b="0" i="0" dirty="0" smtClean="0">
                                              <a:latin typeface="Cambria Math" panose="02040503050406030204" pitchFamily="18" charset="0"/>
                                            </a:rPr>
                                            <m:t>t</m:t>
                                          </m:r>
                                        </m:e>
                                      </m:d>
                                    </m:e>
                                  </m:d>
                                  <m:sSub>
                                    <m:sSubPr>
                                      <m:ctrlPr>
                                        <a:rPr lang="en-US" b="0" dirty="0" smtClean="0">
                                          <a:latin typeface="Cambria Math" panose="02040503050406030204" pitchFamily="18" charset="0"/>
                                        </a:rPr>
                                      </m:ctrlPr>
                                    </m:sSubPr>
                                    <m:e>
                                      <m:r>
                                        <m:rPr>
                                          <m:sty m:val="p"/>
                                        </m:rPr>
                                        <a:rPr lang="en-US" b="0" i="0" dirty="0" smtClean="0">
                                          <a:latin typeface="Cambria Math" panose="02040503050406030204" pitchFamily="18" charset="0"/>
                                        </a:rPr>
                                        <m:t>V</m:t>
                                      </m:r>
                                    </m:e>
                                    <m:sub>
                                      <m:r>
                                        <m:rPr>
                                          <m:sty m:val="p"/>
                                        </m:rPr>
                                        <a:rPr lang="en-US" b="0" i="0" dirty="0" smtClean="0">
                                          <a:latin typeface="Cambria Math" panose="02040503050406030204" pitchFamily="18" charset="0"/>
                                        </a:rPr>
                                        <m:t>z</m:t>
                                      </m:r>
                                    </m:sub>
                                  </m:sSub>
                                  <m:r>
                                    <a:rPr lang="en-US" b="0" i="0" dirty="0" smtClean="0">
                                      <a:latin typeface="Cambria Math" panose="02040503050406030204" pitchFamily="18" charset="0"/>
                                    </a:rPr>
                                    <m:t>(</m:t>
                                  </m:r>
                                  <m:r>
                                    <m:rPr>
                                      <m:sty m:val="p"/>
                                    </m:rPr>
                                    <a:rPr lang="en-US" b="0" i="0" dirty="0" smtClean="0">
                                      <a:latin typeface="Cambria Math" panose="02040503050406030204" pitchFamily="18" charset="0"/>
                                    </a:rPr>
                                    <m:t>t</m:t>
                                  </m:r>
                                  <m:r>
                                    <a:rPr lang="en-US" b="0" i="0" dirty="0" smtClean="0">
                                      <a:latin typeface="Cambria Math" panose="02040503050406030204" pitchFamily="18" charset="0"/>
                                    </a:rPr>
                                    <m:t>)</m:t>
                                  </m:r>
                                </m:den>
                              </m:f>
                            </m:e>
                          </m:eqArr>
                        </m:e>
                      </m:d>
                    </m:oMath>
                  </m:oMathPara>
                </a14:m>
                <a:endParaRPr lang="en-US" dirty="0"/>
              </a:p>
              <a:p>
                <a:pPr marL="0" indent="0" algn="just">
                  <a:buNone/>
                </a:pPr>
                <a:endParaRPr lang="ru-RU" dirty="0"/>
              </a:p>
              <a:p>
                <a:pPr marL="0" indent="0">
                  <a:buNone/>
                </a:pPr>
                <a:endParaRPr lang="ru-RU" dirty="0"/>
              </a:p>
            </p:txBody>
          </p:sp>
        </mc:Choice>
        <mc:Fallback>
          <p:sp>
            <p:nvSpPr>
              <p:cNvPr id="3" name="Объект 2">
                <a:extLst>
                  <a:ext uri="{FF2B5EF4-FFF2-40B4-BE49-F238E27FC236}">
                    <a16:creationId xmlns:a16="http://schemas.microsoft.com/office/drawing/2014/main" id="{76FE3F2A-7FDD-40CC-8C13-D0A10E0122B4}"/>
                  </a:ext>
                </a:extLst>
              </p:cNvPr>
              <p:cNvSpPr>
                <a:spLocks noGrp="1" noRot="1" noChangeAspect="1" noMove="1" noResize="1" noEditPoints="1" noAdjustHandles="1" noChangeArrowheads="1" noChangeShapeType="1" noTextEdit="1"/>
              </p:cNvSpPr>
              <p:nvPr>
                <p:ph idx="1"/>
              </p:nvPr>
            </p:nvSpPr>
            <p:spPr>
              <a:blipFill>
                <a:blip r:embed="rId2"/>
                <a:stretch>
                  <a:fillRect l="-1217" t="-2241" r="-1159"/>
                </a:stretch>
              </a:blipFill>
            </p:spPr>
            <p:txBody>
              <a:bodyPr/>
              <a:lstStyle/>
              <a:p>
                <a:r>
                  <a:rPr lang="ru-RU">
                    <a:noFill/>
                  </a:rPr>
                  <a:t> </a:t>
                </a:r>
              </a:p>
            </p:txBody>
          </p:sp>
        </mc:Fallback>
      </mc:AlternateContent>
    </p:spTree>
    <p:extLst>
      <p:ext uri="{BB962C8B-B14F-4D97-AF65-F5344CB8AC3E}">
        <p14:creationId xmlns:p14="http://schemas.microsoft.com/office/powerpoint/2010/main" val="376305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113501-9F43-40F3-9FFF-754BBD65A9BB}"/>
              </a:ext>
            </a:extLst>
          </p:cNvPr>
          <p:cNvSpPr>
            <a:spLocks noGrp="1"/>
          </p:cNvSpPr>
          <p:nvPr>
            <p:ph type="title"/>
          </p:nvPr>
        </p:nvSpPr>
        <p:spPr>
          <a:xfrm>
            <a:off x="838200" y="365125"/>
            <a:ext cx="10515600" cy="1325563"/>
          </a:xfrm>
        </p:spPr>
        <p:txBody>
          <a:bodyPr/>
          <a:lstStyle/>
          <a:p>
            <a:r>
              <a:rPr lang="ru-RU" dirty="0"/>
              <a:t>Вычисление точки приземления</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3288F58C-A35A-40A2-92CC-6133BC841851}"/>
                  </a:ext>
                </a:extLst>
              </p:cNvPr>
              <p:cNvSpPr>
                <a:spLocks noGrp="1"/>
              </p:cNvSpPr>
              <p:nvPr>
                <p:ph idx="1"/>
              </p:nvPr>
            </p:nvSpPr>
            <p:spPr/>
            <p:txBody>
              <a:bodyPr/>
              <a:lstStyle/>
              <a:p>
                <a:pPr marL="0" indent="0" algn="just">
                  <a:buNone/>
                </a:pPr>
                <a:r>
                  <a:rPr lang="ru-RU" dirty="0"/>
                  <a:t>Уравнение были получены из соображений, что ускорение это производная скорости и ускорение связано с силой соотношение a = </a:t>
                </a:r>
                <a14:m>
                  <m:oMath xmlns:m="http://schemas.openxmlformats.org/officeDocument/2006/math">
                    <m:f>
                      <m:fPr>
                        <m:ctrlPr>
                          <a:rPr lang="ru-RU" i="1" dirty="0" smtClean="0">
                            <a:latin typeface="Cambria Math" panose="02040503050406030204" pitchFamily="18" charset="0"/>
                          </a:rPr>
                        </m:ctrlPr>
                      </m:fPr>
                      <m:num>
                        <m:r>
                          <a:rPr lang="ru-RU" i="1" dirty="0" smtClean="0">
                            <a:latin typeface="Cambria Math" panose="02040503050406030204" pitchFamily="18" charset="0"/>
                          </a:rPr>
                          <m:t>𝐹</m:t>
                        </m:r>
                      </m:num>
                      <m:den>
                        <m:r>
                          <a:rPr lang="ru-RU" i="1" dirty="0" smtClean="0">
                            <a:latin typeface="Cambria Math" panose="02040503050406030204" pitchFamily="18" charset="0"/>
                          </a:rPr>
                          <m:t>𝑚</m:t>
                        </m:r>
                      </m:den>
                    </m:f>
                  </m:oMath>
                </a14:m>
                <a:r>
                  <a:rPr lang="ru-RU" dirty="0"/>
                  <a:t>. Ускорение по координатам </a:t>
                </a:r>
                <a:r>
                  <a:rPr lang="en-US" dirty="0"/>
                  <a:t>X</a:t>
                </a:r>
                <a:r>
                  <a:rPr lang="ru-RU" dirty="0"/>
                  <a:t> и </a:t>
                </a:r>
                <a:r>
                  <a:rPr lang="en-US" dirty="0"/>
                  <a:t>Z</a:t>
                </a:r>
                <a:r>
                  <a:rPr lang="ru-RU" dirty="0"/>
                  <a:t> обусловлено только аэродинамической силой, по оси y также влияет сила тяжести. Эту систему уравнений мы решали много раз предсказывая скорость движения, на протяжении 1 сек, пока высота груза не станет меньше высоты зоны приземления. Пусть </a:t>
                </a:r>
                <a14:m>
                  <m:oMath xmlns:m="http://schemas.openxmlformats.org/officeDocument/2006/math">
                    <m:sSub>
                      <m:sSubPr>
                        <m:ctrlPr>
                          <a:rPr lang="ru-RU" i="1" dirty="0" smtClean="0">
                            <a:latin typeface="Cambria Math" panose="02040503050406030204" pitchFamily="18" charset="0"/>
                          </a:rPr>
                        </m:ctrlPr>
                      </m:sSubPr>
                      <m:e>
                        <m:r>
                          <a:rPr lang="ru-RU" i="1" dirty="0" smtClean="0">
                            <a:latin typeface="Cambria Math" panose="02040503050406030204" pitchFamily="18" charset="0"/>
                          </a:rPr>
                          <m:t>𝑉</m:t>
                        </m:r>
                      </m:e>
                      <m:sub>
                        <m:r>
                          <a:rPr lang="ru-RU" i="1" dirty="0" smtClean="0">
                            <a:latin typeface="Cambria Math" panose="02040503050406030204" pitchFamily="18" charset="0"/>
                          </a:rPr>
                          <m:t>𝑐𝑙𝑒𝑎𝑛</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𝑖</m:t>
                        </m:r>
                      </m:e>
                    </m:d>
                  </m:oMath>
                </a14:m>
                <a:r>
                  <a:rPr lang="ru-RU" dirty="0"/>
                  <a:t> - скорость для i-й секунды без учёта ветра, а W(i) - скорость ветра. </a:t>
                </a:r>
              </a:p>
            </p:txBody>
          </p:sp>
        </mc:Choice>
        <mc:Fallback>
          <p:sp>
            <p:nvSpPr>
              <p:cNvPr id="3" name="Объект 2">
                <a:extLst>
                  <a:ext uri="{FF2B5EF4-FFF2-40B4-BE49-F238E27FC236}">
                    <a16:creationId xmlns:a16="http://schemas.microsoft.com/office/drawing/2014/main" id="{3288F58C-A35A-40A2-92CC-6133BC841851}"/>
                  </a:ext>
                </a:extLst>
              </p:cNvPr>
              <p:cNvSpPr>
                <a:spLocks noGrp="1" noRot="1" noChangeAspect="1" noMove="1" noResize="1" noEditPoints="1" noAdjustHandles="1" noChangeArrowheads="1" noChangeShapeType="1" noTextEdit="1"/>
              </p:cNvSpPr>
              <p:nvPr>
                <p:ph idx="1"/>
              </p:nvPr>
            </p:nvSpPr>
            <p:spPr>
              <a:blipFill>
                <a:blip r:embed="rId2"/>
                <a:stretch>
                  <a:fillRect l="-1217" t="-2241" r="-1159"/>
                </a:stretch>
              </a:blipFill>
            </p:spPr>
            <p:txBody>
              <a:bodyPr/>
              <a:lstStyle/>
              <a:p>
                <a:r>
                  <a:rPr lang="ru-RU">
                    <a:noFill/>
                  </a:rPr>
                  <a:t> </a:t>
                </a:r>
              </a:p>
            </p:txBody>
          </p:sp>
        </mc:Fallback>
      </mc:AlternateContent>
    </p:spTree>
    <p:extLst>
      <p:ext uri="{BB962C8B-B14F-4D97-AF65-F5344CB8AC3E}">
        <p14:creationId xmlns:p14="http://schemas.microsoft.com/office/powerpoint/2010/main" val="4193736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C4CE50-FEA2-438D-AAF5-E35F5B5ADCC9}"/>
              </a:ext>
            </a:extLst>
          </p:cNvPr>
          <p:cNvSpPr>
            <a:spLocks noGrp="1"/>
          </p:cNvSpPr>
          <p:nvPr>
            <p:ph type="title"/>
          </p:nvPr>
        </p:nvSpPr>
        <p:spPr/>
        <p:txBody>
          <a:bodyPr/>
          <a:lstStyle/>
          <a:p>
            <a:r>
              <a:rPr lang="ru-RU" dirty="0"/>
              <a:t>Вычисление точки приземления</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7D8367FA-2641-49D4-96F0-BE4849455C33}"/>
                  </a:ext>
                </a:extLst>
              </p:cNvPr>
              <p:cNvSpPr>
                <a:spLocks noGrp="1"/>
              </p:cNvSpPr>
              <p:nvPr>
                <p:ph idx="1"/>
              </p:nvPr>
            </p:nvSpPr>
            <p:spPr/>
            <p:txBody>
              <a:bodyPr/>
              <a:lstStyle/>
              <a:p>
                <a:pPr marL="0" indent="0">
                  <a:buNone/>
                </a:pPr>
                <a:r>
                  <a:rPr lang="ru-RU" dirty="0"/>
                  <a:t>Тогда имеем такие начальные условие для i-й секунды падения (</a:t>
                </a:r>
                <a14:m>
                  <m:oMath xmlns:m="http://schemas.openxmlformats.org/officeDocument/2006/math">
                    <m:r>
                      <m:rPr>
                        <m:sty m:val="p"/>
                      </m:rPr>
                      <a:rPr lang="ru-RU" i="0" dirty="0" smtClean="0">
                        <a:latin typeface="Cambria Math" panose="02040503050406030204" pitchFamily="18" charset="0"/>
                      </a:rPr>
                      <m:t>i</m:t>
                    </m:r>
                    <m:r>
                      <a:rPr lang="ru-RU" i="1" dirty="0" smtClean="0">
                        <a:latin typeface="Cambria Math" panose="02040503050406030204" pitchFamily="18" charset="0"/>
                      </a:rPr>
                      <m:t>≥</m:t>
                    </m:r>
                    <m:r>
                      <a:rPr lang="ru-RU" i="0" dirty="0" smtClean="0">
                        <a:latin typeface="Cambria Math" panose="02040503050406030204" pitchFamily="18" charset="0"/>
                      </a:rPr>
                      <m:t> </m:t>
                    </m:r>
                  </m:oMath>
                </a14:m>
                <a:r>
                  <a:rPr lang="ru-RU" dirty="0"/>
                  <a:t>0):</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pl-PL" i="1" smtClean="0">
                              <a:latin typeface="Cambria Math" panose="02040503050406030204" pitchFamily="18" charset="0"/>
                            </a:rPr>
                          </m:ctrlPr>
                        </m:dPr>
                        <m:e>
                          <m:eqArr>
                            <m:eqArrPr>
                              <m:ctrlPr>
                                <a:rPr lang="pl-PL" i="1" smtClean="0">
                                  <a:latin typeface="Cambria Math" panose="02040503050406030204" pitchFamily="18" charset="0"/>
                                </a:rPr>
                              </m:ctrlPr>
                            </m:eqArrPr>
                            <m:e>
                              <m:sSub>
                                <m:sSubPr>
                                  <m:ctrlPr>
                                    <a:rPr lang="pl-PL" i="1" dirty="0" smtClean="0">
                                      <a:latin typeface="Cambria Math" panose="02040503050406030204" pitchFamily="18" charset="0"/>
                                    </a:rPr>
                                  </m:ctrlPr>
                                </m:sSubPr>
                                <m:e>
                                  <m:r>
                                    <a:rPr lang="pl-PL" i="1" dirty="0" smtClean="0">
                                      <a:latin typeface="Cambria Math" panose="02040503050406030204" pitchFamily="18" charset="0"/>
                                    </a:rPr>
                                    <m:t>𝑉</m:t>
                                  </m:r>
                                </m:e>
                                <m:sub>
                                  <m:r>
                                    <a:rPr lang="pl-PL" i="1" dirty="0" smtClean="0">
                                      <a:latin typeface="Cambria Math" panose="02040503050406030204" pitchFamily="18" charset="0"/>
                                    </a:rPr>
                                    <m:t>𝑥</m:t>
                                  </m:r>
                                  <m:d>
                                    <m:dPr>
                                      <m:ctrlPr>
                                        <a:rPr lang="pl-PL" i="1" dirty="0" smtClean="0">
                                          <a:latin typeface="Cambria Math" panose="02040503050406030204" pitchFamily="18" charset="0"/>
                                        </a:rPr>
                                      </m:ctrlPr>
                                    </m:dPr>
                                    <m:e>
                                      <m:r>
                                        <a:rPr lang="pl-PL" i="1" dirty="0" smtClean="0">
                                          <a:latin typeface="Cambria Math" panose="02040503050406030204" pitchFamily="18" charset="0"/>
                                        </a:rPr>
                                        <m:t>𝑖</m:t>
                                      </m:r>
                                    </m:e>
                                  </m:d>
                                </m:sub>
                              </m:sSub>
                              <m:r>
                                <a:rPr lang="pl-PL" i="1" dirty="0" smtClean="0">
                                  <a:latin typeface="Cambria Math" panose="02040503050406030204" pitchFamily="18" charset="0"/>
                                </a:rPr>
                                <m:t> = </m:t>
                              </m:r>
                              <m:sSub>
                                <m:sSubPr>
                                  <m:ctrlPr>
                                    <a:rPr lang="pl-PL" i="1" dirty="0" smtClean="0">
                                      <a:latin typeface="Cambria Math" panose="02040503050406030204" pitchFamily="18" charset="0"/>
                                    </a:rPr>
                                  </m:ctrlPr>
                                </m:sSubPr>
                                <m:e>
                                  <m:r>
                                    <a:rPr lang="pl-PL" i="1" dirty="0" smtClean="0">
                                      <a:latin typeface="Cambria Math" panose="02040503050406030204" pitchFamily="18" charset="0"/>
                                    </a:rPr>
                                    <m:t>𝑉</m:t>
                                  </m:r>
                                </m:e>
                                <m:sub>
                                  <m:r>
                                    <a:rPr lang="pl-PL" i="1" dirty="0" smtClean="0">
                                      <a:latin typeface="Cambria Math" panose="02040503050406030204" pitchFamily="18" charset="0"/>
                                    </a:rPr>
                                    <m:t>𝑐𝑙𝑒𝑎</m:t>
                                  </m:r>
                                  <m:sSub>
                                    <m:sSubPr>
                                      <m:ctrlPr>
                                        <a:rPr lang="pl-PL" i="1" dirty="0" smtClean="0">
                                          <a:latin typeface="Cambria Math" panose="02040503050406030204" pitchFamily="18" charset="0"/>
                                        </a:rPr>
                                      </m:ctrlPr>
                                    </m:sSubPr>
                                    <m:e>
                                      <m:r>
                                        <a:rPr lang="pl-PL" i="1" dirty="0" smtClean="0">
                                          <a:latin typeface="Cambria Math" panose="02040503050406030204" pitchFamily="18" charset="0"/>
                                        </a:rPr>
                                        <m:t>𝑛</m:t>
                                      </m:r>
                                    </m:e>
                                    <m:sub>
                                      <m:r>
                                        <a:rPr lang="pl-PL" i="1" dirty="0" smtClean="0">
                                          <a:latin typeface="Cambria Math" panose="02040503050406030204" pitchFamily="18" charset="0"/>
                                        </a:rPr>
                                        <m:t>𝑥</m:t>
                                      </m:r>
                                    </m:sub>
                                  </m:sSub>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𝑖</m:t>
                                  </m:r>
                                </m:e>
                              </m:d>
                              <m:r>
                                <a:rPr lang="pl-PL" i="1" dirty="0" smtClean="0">
                                  <a:latin typeface="Cambria Math" panose="02040503050406030204" pitchFamily="18" charset="0"/>
                                </a:rPr>
                                <m:t> +</m:t>
                              </m:r>
                              <m:sSub>
                                <m:sSubPr>
                                  <m:ctrlPr>
                                    <a:rPr lang="pl-PL" b="0" i="1" dirty="0" smtClean="0">
                                      <a:latin typeface="Cambria Math" panose="02040503050406030204" pitchFamily="18" charset="0"/>
                                    </a:rPr>
                                  </m:ctrlPr>
                                </m:sSubPr>
                                <m:e>
                                  <m:r>
                                    <a:rPr lang="en-US" b="0" i="1" dirty="0" smtClean="0">
                                      <a:latin typeface="Cambria Math" panose="02040503050406030204" pitchFamily="18" charset="0"/>
                                    </a:rPr>
                                    <m:t>𝑊</m:t>
                                  </m:r>
                                </m:e>
                                <m:sub>
                                  <m:r>
                                    <a:rPr lang="pl-PL" i="1" dirty="0" smtClean="0">
                                      <a:latin typeface="Cambria Math" panose="02040503050406030204" pitchFamily="18" charset="0"/>
                                    </a:rPr>
                                    <m:t>𝑥</m:t>
                                  </m:r>
                                </m:sub>
                              </m:sSub>
                              <m:r>
                                <a:rPr lang="pl-PL" i="1" dirty="0" smtClean="0">
                                  <a:latin typeface="Cambria Math" panose="02040503050406030204" pitchFamily="18" charset="0"/>
                                </a:rPr>
                                <m:t>(</m:t>
                              </m:r>
                              <m:r>
                                <a:rPr lang="pl-PL" i="1" dirty="0" smtClean="0">
                                  <a:latin typeface="Cambria Math" panose="02040503050406030204" pitchFamily="18" charset="0"/>
                                </a:rPr>
                                <m:t>𝑖</m:t>
                              </m:r>
                              <m:r>
                                <m:rPr>
                                  <m:nor/>
                                </m:rPr>
                                <a:rPr lang="ru-RU" b="0" i="0" dirty="0" smtClean="0">
                                  <a:latin typeface="Cambria Math" panose="02040503050406030204" pitchFamily="18" charset="0"/>
                                </a:rPr>
                                <m:t>)</m:t>
                              </m:r>
                            </m:e>
                            <m:e>
                              <m:sSub>
                                <m:sSubPr>
                                  <m:ctrlPr>
                                    <a:rPr lang="pl-PL" i="1" dirty="0">
                                      <a:latin typeface="Cambria Math" panose="02040503050406030204" pitchFamily="18" charset="0"/>
                                    </a:rPr>
                                  </m:ctrlPr>
                                </m:sSubPr>
                                <m:e>
                                  <m:r>
                                    <a:rPr lang="pl-PL" i="1" dirty="0" smtClean="0">
                                      <a:latin typeface="Cambria Math" panose="02040503050406030204" pitchFamily="18" charset="0"/>
                                    </a:rPr>
                                    <m:t>𝑉</m:t>
                                  </m:r>
                                </m:e>
                                <m:sub>
                                  <m:r>
                                    <a:rPr lang="pl-PL" i="1" dirty="0">
                                      <a:latin typeface="Cambria Math" panose="02040503050406030204" pitchFamily="18" charset="0"/>
                                    </a:rPr>
                                    <m:t>𝑦</m:t>
                                  </m:r>
                                </m:sub>
                              </m:sSub>
                              <m:d>
                                <m:dPr>
                                  <m:ctrlPr>
                                    <a:rPr lang="pl-PL" i="1" dirty="0">
                                      <a:latin typeface="Cambria Math" panose="02040503050406030204" pitchFamily="18" charset="0"/>
                                    </a:rPr>
                                  </m:ctrlPr>
                                </m:dPr>
                                <m:e>
                                  <m:r>
                                    <a:rPr lang="pl-PL" i="1" dirty="0">
                                      <a:latin typeface="Cambria Math" panose="02040503050406030204" pitchFamily="18" charset="0"/>
                                    </a:rPr>
                                    <m:t>𝑖</m:t>
                                  </m:r>
                                </m:e>
                              </m:d>
                              <m:r>
                                <a:rPr lang="pl-PL" i="1" dirty="0">
                                  <a:latin typeface="Cambria Math" panose="02040503050406030204" pitchFamily="18" charset="0"/>
                                </a:rPr>
                                <m:t> = </m:t>
                              </m:r>
                              <m:sSub>
                                <m:sSubPr>
                                  <m:ctrlPr>
                                    <a:rPr lang="pl-PL" i="1" dirty="0">
                                      <a:latin typeface="Cambria Math" panose="02040503050406030204" pitchFamily="18" charset="0"/>
                                    </a:rPr>
                                  </m:ctrlPr>
                                </m:sSubPr>
                                <m:e>
                                  <m:r>
                                    <a:rPr lang="pl-PL" i="1" dirty="0">
                                      <a:latin typeface="Cambria Math" panose="02040503050406030204" pitchFamily="18" charset="0"/>
                                    </a:rPr>
                                    <m:t>𝑉</m:t>
                                  </m:r>
                                </m:e>
                                <m:sub>
                                  <m:r>
                                    <a:rPr lang="pl-PL" i="1" dirty="0">
                                      <a:latin typeface="Cambria Math" panose="02040503050406030204" pitchFamily="18" charset="0"/>
                                    </a:rPr>
                                    <m:t>𝑐𝑙𝑒𝑎</m:t>
                                  </m:r>
                                  <m:sSub>
                                    <m:sSubPr>
                                      <m:ctrlPr>
                                        <a:rPr lang="pl-PL" i="1" dirty="0">
                                          <a:latin typeface="Cambria Math" panose="02040503050406030204" pitchFamily="18" charset="0"/>
                                        </a:rPr>
                                      </m:ctrlPr>
                                    </m:sSubPr>
                                    <m:e>
                                      <m:r>
                                        <a:rPr lang="pl-PL" i="1" dirty="0">
                                          <a:latin typeface="Cambria Math" panose="02040503050406030204" pitchFamily="18" charset="0"/>
                                        </a:rPr>
                                        <m:t>𝑛</m:t>
                                      </m:r>
                                    </m:e>
                                    <m:sub>
                                      <m:r>
                                        <a:rPr lang="pl-PL" i="1" dirty="0">
                                          <a:latin typeface="Cambria Math" panose="02040503050406030204" pitchFamily="18" charset="0"/>
                                        </a:rPr>
                                        <m:t>𝑦</m:t>
                                      </m:r>
                                    </m:sub>
                                  </m:sSub>
                                </m:sub>
                              </m:sSub>
                              <m:d>
                                <m:dPr>
                                  <m:ctrlPr>
                                    <a:rPr lang="pl-PL" i="1" dirty="0">
                                      <a:latin typeface="Cambria Math" panose="02040503050406030204" pitchFamily="18" charset="0"/>
                                    </a:rPr>
                                  </m:ctrlPr>
                                </m:dPr>
                                <m:e>
                                  <m:r>
                                    <a:rPr lang="pl-PL" i="1" dirty="0">
                                      <a:latin typeface="Cambria Math" panose="02040503050406030204" pitchFamily="18" charset="0"/>
                                    </a:rPr>
                                    <m:t>𝑖</m:t>
                                  </m:r>
                                </m:e>
                              </m:d>
                            </m:e>
                            <m:e>
                              <m:sSub>
                                <m:sSubPr>
                                  <m:ctrlPr>
                                    <a:rPr lang="pl-PL" i="1" dirty="0" smtClean="0">
                                      <a:latin typeface="Cambria Math" panose="02040503050406030204" pitchFamily="18" charset="0"/>
                                    </a:rPr>
                                  </m:ctrlPr>
                                </m:sSubPr>
                                <m:e>
                                  <m:r>
                                    <a:rPr lang="pl-PL" i="1" dirty="0" smtClean="0">
                                      <a:latin typeface="Cambria Math" panose="02040503050406030204" pitchFamily="18" charset="0"/>
                                    </a:rPr>
                                    <m:t>𝑉</m:t>
                                  </m:r>
                                </m:e>
                                <m:sub>
                                  <m:r>
                                    <a:rPr lang="pl-PL" i="1" dirty="0" smtClean="0">
                                      <a:latin typeface="Cambria Math" panose="02040503050406030204" pitchFamily="18" charset="0"/>
                                    </a:rPr>
                                    <m:t>𝑧</m:t>
                                  </m:r>
                                </m:sub>
                              </m:sSub>
                              <m:d>
                                <m:dPr>
                                  <m:ctrlPr>
                                    <a:rPr lang="pl-PL" i="1" dirty="0" smtClean="0">
                                      <a:latin typeface="Cambria Math" panose="02040503050406030204" pitchFamily="18" charset="0"/>
                                    </a:rPr>
                                  </m:ctrlPr>
                                </m:dPr>
                                <m:e>
                                  <m:r>
                                    <a:rPr lang="pl-PL" i="1" dirty="0" smtClean="0">
                                      <a:latin typeface="Cambria Math" panose="02040503050406030204" pitchFamily="18" charset="0"/>
                                    </a:rPr>
                                    <m:t>𝑖</m:t>
                                  </m:r>
                                </m:e>
                              </m:d>
                              <m:r>
                                <a:rPr lang="pl-PL" i="1" dirty="0" smtClean="0">
                                  <a:latin typeface="Cambria Math" panose="02040503050406030204" pitchFamily="18" charset="0"/>
                                </a:rPr>
                                <m:t> = </m:t>
                              </m:r>
                              <m:sSub>
                                <m:sSubPr>
                                  <m:ctrlPr>
                                    <a:rPr lang="pl-PL" i="1" dirty="0" smtClean="0">
                                      <a:latin typeface="Cambria Math" panose="02040503050406030204" pitchFamily="18" charset="0"/>
                                    </a:rPr>
                                  </m:ctrlPr>
                                </m:sSubPr>
                                <m:e>
                                  <m:r>
                                    <a:rPr lang="pl-PL" i="1" dirty="0" smtClean="0">
                                      <a:latin typeface="Cambria Math" panose="02040503050406030204" pitchFamily="18" charset="0"/>
                                    </a:rPr>
                                    <m:t>𝑉</m:t>
                                  </m:r>
                                </m:e>
                                <m:sub>
                                  <m:r>
                                    <a:rPr lang="pl-PL" i="1" dirty="0" smtClean="0">
                                      <a:latin typeface="Cambria Math" panose="02040503050406030204" pitchFamily="18" charset="0"/>
                                    </a:rPr>
                                    <m:t>𝑐𝑙𝑒𝑎</m:t>
                                  </m:r>
                                  <m:sSub>
                                    <m:sSubPr>
                                      <m:ctrlPr>
                                        <a:rPr lang="pl-PL" i="1" dirty="0" smtClean="0">
                                          <a:latin typeface="Cambria Math" panose="02040503050406030204" pitchFamily="18" charset="0"/>
                                        </a:rPr>
                                      </m:ctrlPr>
                                    </m:sSubPr>
                                    <m:e>
                                      <m:r>
                                        <a:rPr lang="pl-PL" i="1" dirty="0" smtClean="0">
                                          <a:latin typeface="Cambria Math" panose="02040503050406030204" pitchFamily="18" charset="0"/>
                                        </a:rPr>
                                        <m:t>𝑛</m:t>
                                      </m:r>
                                    </m:e>
                                    <m:sub>
                                      <m:r>
                                        <a:rPr lang="pl-PL" i="1" dirty="0" smtClean="0">
                                          <a:latin typeface="Cambria Math" panose="02040503050406030204" pitchFamily="18" charset="0"/>
                                        </a:rPr>
                                        <m:t>𝑧</m:t>
                                      </m:r>
                                    </m:sub>
                                  </m:sSub>
                                </m:sub>
                              </m:sSub>
                              <m:r>
                                <a:rPr lang="pl-PL" i="1" dirty="0" smtClean="0">
                                  <a:latin typeface="Cambria Math" panose="02040503050406030204" pitchFamily="18" charset="0"/>
                                </a:rPr>
                                <m:t>(</m:t>
                              </m:r>
                              <m:r>
                                <a:rPr lang="pl-PL" i="1" dirty="0" smtClean="0">
                                  <a:latin typeface="Cambria Math" panose="02040503050406030204" pitchFamily="18" charset="0"/>
                                </a:rPr>
                                <m:t>𝑖</m:t>
                              </m:r>
                              <m:r>
                                <a:rPr lang="pl-PL" i="1" dirty="0" smtClean="0">
                                  <a:latin typeface="Cambria Math" panose="02040503050406030204" pitchFamily="18" charset="0"/>
                                </a:rPr>
                                <m:t>) + </m:t>
                              </m:r>
                              <m:sSub>
                                <m:sSubPr>
                                  <m:ctrlPr>
                                    <a:rPr lang="pl-PL" i="1" dirty="0" smtClean="0">
                                      <a:latin typeface="Cambria Math" panose="02040503050406030204" pitchFamily="18" charset="0"/>
                                    </a:rPr>
                                  </m:ctrlPr>
                                </m:sSubPr>
                                <m:e>
                                  <m:r>
                                    <a:rPr lang="pl-PL" i="1" dirty="0" smtClean="0">
                                      <a:latin typeface="Cambria Math" panose="02040503050406030204" pitchFamily="18" charset="0"/>
                                    </a:rPr>
                                    <m:t>𝑊</m:t>
                                  </m:r>
                                </m:e>
                                <m:sub>
                                  <m:r>
                                    <a:rPr lang="pl-PL" i="1" dirty="0" smtClean="0">
                                      <a:latin typeface="Cambria Math" panose="02040503050406030204" pitchFamily="18" charset="0"/>
                                    </a:rPr>
                                    <m:t>𝑦</m:t>
                                  </m:r>
                                </m:sub>
                              </m:sSub>
                              <m:r>
                                <a:rPr lang="pl-PL" i="1" dirty="0" smtClean="0">
                                  <a:latin typeface="Cambria Math" panose="02040503050406030204" pitchFamily="18" charset="0"/>
                                </a:rPr>
                                <m:t>(</m:t>
                              </m:r>
                              <m:r>
                                <a:rPr lang="pl-PL" i="1" dirty="0" smtClean="0">
                                  <a:latin typeface="Cambria Math" panose="02040503050406030204" pitchFamily="18" charset="0"/>
                                </a:rPr>
                                <m:t>𝑖</m:t>
                              </m:r>
                              <m:r>
                                <a:rPr lang="pl-PL" i="1" dirty="0" smtClean="0">
                                  <a:latin typeface="Cambria Math" panose="02040503050406030204" pitchFamily="18" charset="0"/>
                                </a:rPr>
                                <m:t>)</m:t>
                              </m:r>
                              <m:r>
                                <m:rPr>
                                  <m:nor/>
                                </m:rPr>
                                <a:rPr lang="ru-RU" dirty="0"/>
                                <m:t> </m:t>
                              </m:r>
                            </m:e>
                          </m:eqArr>
                        </m:e>
                      </m:d>
                    </m:oMath>
                  </m:oMathPara>
                </a14:m>
                <a:endParaRPr lang="pl-PL" dirty="0"/>
              </a:p>
              <a:p>
                <a:pPr marL="0" indent="0">
                  <a:buNone/>
                </a:pPr>
                <a:endParaRPr lang="ru-RU" dirty="0"/>
              </a:p>
            </p:txBody>
          </p:sp>
        </mc:Choice>
        <mc:Fallback>
          <p:sp>
            <p:nvSpPr>
              <p:cNvPr id="3" name="Объект 2">
                <a:extLst>
                  <a:ext uri="{FF2B5EF4-FFF2-40B4-BE49-F238E27FC236}">
                    <a16:creationId xmlns:a16="http://schemas.microsoft.com/office/drawing/2014/main" id="{7D8367FA-2641-49D4-96F0-BE4849455C3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ru-RU">
                    <a:noFill/>
                  </a:rPr>
                  <a:t> </a:t>
                </a:r>
              </a:p>
            </p:txBody>
          </p:sp>
        </mc:Fallback>
      </mc:AlternateContent>
    </p:spTree>
    <p:extLst>
      <p:ext uri="{BB962C8B-B14F-4D97-AF65-F5344CB8AC3E}">
        <p14:creationId xmlns:p14="http://schemas.microsoft.com/office/powerpoint/2010/main" val="1822918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5519D8-4BCB-46E0-B479-5A20AD7E81BA}"/>
              </a:ext>
            </a:extLst>
          </p:cNvPr>
          <p:cNvSpPr>
            <a:spLocks noGrp="1"/>
          </p:cNvSpPr>
          <p:nvPr>
            <p:ph type="title"/>
          </p:nvPr>
        </p:nvSpPr>
        <p:spPr/>
        <p:txBody>
          <a:bodyPr/>
          <a:lstStyle/>
          <a:p>
            <a:r>
              <a:rPr lang="ru-RU" dirty="0"/>
              <a:t>Вычисление точки приземления</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03BB4750-E426-4ED8-A553-E9396AEAFCDC}"/>
                  </a:ext>
                </a:extLst>
              </p:cNvPr>
              <p:cNvSpPr>
                <a:spLocks noGrp="1"/>
              </p:cNvSpPr>
              <p:nvPr>
                <p:ph idx="1"/>
              </p:nvPr>
            </p:nvSpPr>
            <p:spPr/>
            <p:txBody>
              <a:bodyPr/>
              <a:lstStyle/>
              <a:p>
                <a:pPr marL="0" indent="0" algn="just">
                  <a:buNone/>
                </a:pPr>
                <a:r>
                  <a:rPr lang="ru-RU" dirty="0"/>
                  <a:t>Система уравнений для координат:</a:t>
                </a:r>
              </a:p>
              <a:p>
                <a:pPr marL="0" indent="0" algn="just">
                  <a:buNone/>
                </a:pPr>
                <a14:m>
                  <m:oMath xmlns:m="http://schemas.openxmlformats.org/officeDocument/2006/math">
                    <m:sSup>
                      <m:sSupPr>
                        <m:ctrlPr>
                          <a:rPr lang="en-US" b="0" smtClean="0">
                            <a:latin typeface="Cambria Math" panose="02040503050406030204" pitchFamily="18" charset="0"/>
                          </a:rPr>
                        </m:ctrlPr>
                      </m:sSupPr>
                      <m:e>
                        <m:r>
                          <m:rPr>
                            <m:sty m:val="p"/>
                          </m:rPr>
                          <a:rPr lang="en-US" b="0" i="0" smtClean="0">
                            <a:latin typeface="Cambria Math" panose="02040503050406030204" pitchFamily="18" charset="0"/>
                          </a:rPr>
                          <m:t>s</m:t>
                        </m:r>
                      </m:e>
                      <m:sup>
                        <m:r>
                          <a:rPr lang="en-US" b="0" i="0" smtClean="0">
                            <a:latin typeface="Cambria Math" panose="02040503050406030204" pitchFamily="18" charset="0"/>
                          </a:rPr>
                          <m:t>′</m:t>
                        </m:r>
                      </m:sup>
                    </m:sSup>
                    <m:d>
                      <m:dPr>
                        <m:ctrlPr>
                          <a:rPr lang="en-US" b="0" smtClean="0">
                            <a:latin typeface="Cambria Math" panose="02040503050406030204" pitchFamily="18" charset="0"/>
                          </a:rPr>
                        </m:ctrlPr>
                      </m:dPr>
                      <m:e>
                        <m:r>
                          <m:rPr>
                            <m:sty m:val="p"/>
                          </m:rPr>
                          <a:rPr lang="en-US" b="0" i="0" smtClean="0">
                            <a:latin typeface="Cambria Math" panose="02040503050406030204" pitchFamily="18" charset="0"/>
                          </a:rPr>
                          <m:t>t</m:t>
                        </m:r>
                      </m:e>
                    </m:d>
                    <m:r>
                      <a:rPr lang="en-US" b="0" i="0" smtClean="0">
                        <a:latin typeface="Cambria Math" panose="02040503050406030204" pitchFamily="18" charset="0"/>
                      </a:rPr>
                      <m:t>=</m:t>
                    </m:r>
                    <m:sSub>
                      <m:sSubPr>
                        <m:ctrlPr>
                          <a:rPr lang="en-US" b="0"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s</m:t>
                        </m:r>
                      </m:sub>
                    </m:sSub>
                    <m:d>
                      <m:dPr>
                        <m:ctrlPr>
                          <a:rPr lang="en-US" b="0" smtClean="0">
                            <a:latin typeface="Cambria Math" panose="02040503050406030204" pitchFamily="18" charset="0"/>
                          </a:rPr>
                        </m:ctrlPr>
                      </m:dPr>
                      <m:e>
                        <m:r>
                          <m:rPr>
                            <m:sty m:val="p"/>
                          </m:rPr>
                          <a:rPr lang="en-US" b="0" i="0" smtClean="0">
                            <a:latin typeface="Cambria Math" panose="02040503050406030204" pitchFamily="18" charset="0"/>
                          </a:rPr>
                          <m:t>t</m:t>
                        </m:r>
                      </m:e>
                    </m:d>
                  </m:oMath>
                </a14:m>
                <a:r>
                  <a:rPr lang="en-US" dirty="0"/>
                  <a:t>, </a:t>
                </a:r>
                <a:r>
                  <a:rPr lang="ru-RU" dirty="0"/>
                  <a:t>где </a:t>
                </a:r>
                <a:r>
                  <a:rPr lang="en-US" dirty="0"/>
                  <a:t>s = X, Y</a:t>
                </a:r>
                <a:r>
                  <a:rPr lang="ru-RU" dirty="0"/>
                  <a:t> или </a:t>
                </a:r>
                <a:r>
                  <a:rPr lang="en-US" dirty="0"/>
                  <a:t>Z</a:t>
                </a:r>
                <a:endParaRPr lang="ru-RU" dirty="0"/>
              </a:p>
              <a:p>
                <a:pPr marL="0" indent="0" algn="just">
                  <a:buNone/>
                </a:pPr>
                <a:r>
                  <a:rPr lang="ru-RU" dirty="0"/>
                  <a:t>Точку приземления находим решая эти системы уравнений до тех пор пока </a:t>
                </a:r>
                <a14:m>
                  <m:oMath xmlns:m="http://schemas.openxmlformats.org/officeDocument/2006/math">
                    <m:r>
                      <m:rPr>
                        <m:sty m:val="p"/>
                      </m:rPr>
                      <a:rPr lang="ru-RU" i="0" dirty="0" smtClean="0">
                        <a:latin typeface="Cambria Math" panose="02040503050406030204" pitchFamily="18" charset="0"/>
                      </a:rPr>
                      <m:t>y</m:t>
                    </m:r>
                    <m:d>
                      <m:dPr>
                        <m:ctrlPr>
                          <a:rPr lang="ru-RU" dirty="0" smtClean="0">
                            <a:latin typeface="Cambria Math" panose="02040503050406030204" pitchFamily="18" charset="0"/>
                          </a:rPr>
                        </m:ctrlPr>
                      </m:dPr>
                      <m:e>
                        <m:r>
                          <m:rPr>
                            <m:sty m:val="p"/>
                          </m:rPr>
                          <a:rPr lang="ru-RU" i="0" dirty="0" smtClean="0">
                            <a:latin typeface="Cambria Math" panose="02040503050406030204" pitchFamily="18" charset="0"/>
                          </a:rPr>
                          <m:t>t</m:t>
                        </m:r>
                      </m:e>
                    </m:d>
                    <m:r>
                      <a:rPr lang="ru-RU" i="0" dirty="0" smtClean="0">
                        <a:latin typeface="Cambria Math" panose="02040503050406030204" pitchFamily="18" charset="0"/>
                      </a:rPr>
                      <m:t>≥ </m:t>
                    </m:r>
                    <m:sSub>
                      <m:sSubPr>
                        <m:ctrlPr>
                          <a:rPr lang="ru-RU" dirty="0" err="1" smtClean="0">
                            <a:latin typeface="Cambria Math" panose="02040503050406030204" pitchFamily="18" charset="0"/>
                          </a:rPr>
                        </m:ctrlPr>
                      </m:sSubPr>
                      <m:e>
                        <m:r>
                          <m:rPr>
                            <m:sty m:val="p"/>
                          </m:rPr>
                          <a:rPr lang="ru-RU" i="0" dirty="0" err="1">
                            <a:latin typeface="Cambria Math" panose="02040503050406030204" pitchFamily="18" charset="0"/>
                          </a:rPr>
                          <m:t>H</m:t>
                        </m:r>
                      </m:e>
                      <m:sub>
                        <m:r>
                          <a:rPr lang="ru-RU" i="0" dirty="0" err="1">
                            <a:latin typeface="Cambria Math" panose="02040503050406030204" pitchFamily="18" charset="0"/>
                          </a:rPr>
                          <m:t>треб</m:t>
                        </m:r>
                      </m:sub>
                    </m:sSub>
                  </m:oMath>
                </a14:m>
                <a:r>
                  <a:rPr lang="ru-RU" dirty="0"/>
                  <a:t>. Где </a:t>
                </a:r>
                <a14:m>
                  <m:oMath xmlns:m="http://schemas.openxmlformats.org/officeDocument/2006/math">
                    <m:sSub>
                      <m:sSubPr>
                        <m:ctrlPr>
                          <a:rPr lang="ru-RU" dirty="0" smtClean="0">
                            <a:latin typeface="Cambria Math" panose="02040503050406030204" pitchFamily="18" charset="0"/>
                          </a:rPr>
                        </m:ctrlPr>
                      </m:sSubPr>
                      <m:e>
                        <m:r>
                          <m:rPr>
                            <m:sty m:val="p"/>
                          </m:rPr>
                          <a:rPr lang="ru-RU" i="0" dirty="0" smtClean="0">
                            <a:latin typeface="Cambria Math" panose="02040503050406030204" pitchFamily="18" charset="0"/>
                          </a:rPr>
                          <m:t>H</m:t>
                        </m:r>
                      </m:e>
                      <m:sub>
                        <m:r>
                          <a:rPr lang="ru-RU" i="0" dirty="0" smtClean="0">
                            <a:latin typeface="Cambria Math" panose="02040503050406030204" pitchFamily="18" charset="0"/>
                          </a:rPr>
                          <m:t>треб</m:t>
                        </m:r>
                      </m:sub>
                    </m:sSub>
                    <m:r>
                      <a:rPr lang="ru-RU" i="0" dirty="0">
                        <a:latin typeface="Cambria Math" panose="02040503050406030204" pitchFamily="18" charset="0"/>
                      </a:rPr>
                      <m:t> </m:t>
                    </m:r>
                  </m:oMath>
                </a14:m>
                <a:r>
                  <a:rPr lang="ru-RU" dirty="0"/>
                  <a:t>- высота зоны приземления.</a:t>
                </a:r>
              </a:p>
            </p:txBody>
          </p:sp>
        </mc:Choice>
        <mc:Fallback>
          <p:sp>
            <p:nvSpPr>
              <p:cNvPr id="3" name="Объект 2">
                <a:extLst>
                  <a:ext uri="{FF2B5EF4-FFF2-40B4-BE49-F238E27FC236}">
                    <a16:creationId xmlns:a16="http://schemas.microsoft.com/office/drawing/2014/main" id="{03BB4750-E426-4ED8-A553-E9396AEAFCDC}"/>
                  </a:ext>
                </a:extLst>
              </p:cNvPr>
              <p:cNvSpPr>
                <a:spLocks noGrp="1" noRot="1" noChangeAspect="1" noMove="1" noResize="1" noEditPoints="1" noAdjustHandles="1" noChangeArrowheads="1" noChangeShapeType="1" noTextEdit="1"/>
              </p:cNvSpPr>
              <p:nvPr>
                <p:ph idx="1"/>
              </p:nvPr>
            </p:nvSpPr>
            <p:spPr>
              <a:blipFill>
                <a:blip r:embed="rId2"/>
                <a:stretch>
                  <a:fillRect l="-1217" t="-2241" r="-1159"/>
                </a:stretch>
              </a:blipFill>
            </p:spPr>
            <p:txBody>
              <a:bodyPr/>
              <a:lstStyle/>
              <a:p>
                <a:r>
                  <a:rPr lang="ru-RU">
                    <a:noFill/>
                  </a:rPr>
                  <a:t> </a:t>
                </a:r>
              </a:p>
            </p:txBody>
          </p:sp>
        </mc:Fallback>
      </mc:AlternateContent>
    </p:spTree>
    <p:extLst>
      <p:ext uri="{BB962C8B-B14F-4D97-AF65-F5344CB8AC3E}">
        <p14:creationId xmlns:p14="http://schemas.microsoft.com/office/powerpoint/2010/main" val="255614826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611</Words>
  <Application>Microsoft Office PowerPoint</Application>
  <PresentationFormat>Широкоэкранный</PresentationFormat>
  <Paragraphs>35</Paragraphs>
  <Slides>12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Calibri</vt:lpstr>
      <vt:lpstr>Calibri Light</vt:lpstr>
      <vt:lpstr>Cambria Math</vt:lpstr>
      <vt:lpstr>Тема Office</vt:lpstr>
      <vt:lpstr>TotheDno</vt:lpstr>
      <vt:lpstr>Толкование задания</vt:lpstr>
      <vt:lpstr>Описание решения</vt:lpstr>
      <vt:lpstr>Вычисление точки приземления</vt:lpstr>
      <vt:lpstr>Вычисление точки приземления</vt:lpstr>
      <vt:lpstr>Вычисление точки приземления</vt:lpstr>
      <vt:lpstr>Вычисление точки приземления</vt:lpstr>
      <vt:lpstr>Вычисление точки приземления</vt:lpstr>
      <vt:lpstr>Вычисление точки приземления</vt:lpstr>
      <vt:lpstr>Вычисление точки сброса</vt:lpstr>
      <vt:lpstr>Итоговый алгоритм</vt:lpstr>
      <vt:lpstr>Траектория полета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TotheDno</dc:title>
  <dc:creator>GK</dc:creator>
  <cp:lastModifiedBy>GK</cp:lastModifiedBy>
  <cp:revision>21</cp:revision>
  <dcterms:created xsi:type="dcterms:W3CDTF">2019-03-30T10:11:30Z</dcterms:created>
  <dcterms:modified xsi:type="dcterms:W3CDTF">2019-03-30T12:08:13Z</dcterms:modified>
</cp:coreProperties>
</file>