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1"/>
  </p:handoutMasterIdLst>
  <p:sldIdLst>
    <p:sldId id="562" r:id="rId4"/>
    <p:sldId id="563" r:id="rId6"/>
    <p:sldId id="592" r:id="rId7"/>
    <p:sldId id="593" r:id="rId8"/>
    <p:sldId id="608" r:id="rId9"/>
    <p:sldId id="564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2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02020"/>
    <a:srgbClr val="B2B2B2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02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image" Target="../media/image2.png"/><Relationship Id="rId7" Type="http://schemas.openxmlformats.org/officeDocument/2006/relationships/tags" Target="../tags/tag18.xml"/><Relationship Id="rId6" Type="http://schemas.openxmlformats.org/officeDocument/2006/relationships/image" Target="../media/image1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6.xml"/><Relationship Id="rId7" Type="http://schemas.openxmlformats.org/officeDocument/2006/relationships/image" Target="../media/image3.png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33.xml"/><Relationship Id="rId7" Type="http://schemas.openxmlformats.org/officeDocument/2006/relationships/image" Target="../media/image5.png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861310" y="1558925"/>
            <a:ext cx="48787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" panose="020B0604020202090204" pitchFamily="34" charset="0"/>
                <a:ea typeface="楷体" panose="02010609060101010101" pitchFamily="49" charset="-122"/>
                <a:cs typeface="Arial" panose="020B0604020202090204" pitchFamily="34" charset="0"/>
              </a:rPr>
              <a:t>Dawn Blossoms Plucked at Dusk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" panose="020B0604020202090204" pitchFamily="34" charset="0"/>
              <a:ea typeface="楷体" panose="02010609060101010101" pitchFamily="49" charset="-122"/>
              <a:cs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861310" y="2369185"/>
            <a:ext cx="811276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Arial Regular" panose="020B0604020202090204" charset="0"/>
                <a:cs typeface="Arial Regular" panose="020B0604020202090204" charset="0"/>
              </a:rPr>
              <a:t>Block4-Dimensionality reduction and manifold learning </a:t>
            </a:r>
            <a:endParaRPr lang="en-US" altLang="zh-CN" sz="3200">
              <a:solidFill>
                <a:schemeClr val="dk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861310" y="3897630"/>
            <a:ext cx="178816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" panose="020B0604020202090204" pitchFamily="34" charset="0"/>
                <a:ea typeface="楷体" panose="02010609060101010101" pitchFamily="49" charset="-122"/>
                <a:cs typeface="Arial" panose="020B0604020202090204" pitchFamily="34" charset="0"/>
              </a:rPr>
              <a:t>Junru Jin 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" panose="020B0604020202090204" pitchFamily="34" charset="0"/>
              <a:ea typeface="楷体" panose="02010609060101010101" pitchFamily="49" charset="-122"/>
              <a:cs typeface="Arial" panose="020B0604020202090204" pitchFamily="34" charset="0"/>
            </a:endParaRPr>
          </a:p>
          <a:p>
            <a:pPr algn="ctr">
              <a:buClrTx/>
              <a:buSzTx/>
              <a:buFontTx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" panose="020B0604020202090204" pitchFamily="34" charset="0"/>
                <a:ea typeface="楷体" panose="02010609060101010101" pitchFamily="49" charset="-122"/>
                <a:cs typeface="Arial" panose="020B0604020202090204" pitchFamily="34" charset="0"/>
              </a:rPr>
              <a:t>2023.5.31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" panose="020B0604020202090204" pitchFamily="34" charset="0"/>
              <a:ea typeface="楷体" panose="02010609060101010101" pitchFamily="49" charset="-122"/>
              <a:cs typeface="Arial" panose="020B0604020202090204" pitchFamily="34" charset="0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-5080" y="-7620"/>
            <a:ext cx="2643505" cy="6864985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6" name="直接连接符 5"/>
          <p:cNvCxnSpPr>
            <a:stCxn id="5" idx="3"/>
          </p:cNvCxnSpPr>
          <p:nvPr>
            <p:custDataLst>
              <p:tags r:id="rId5"/>
            </p:custDataLst>
          </p:nvPr>
        </p:nvCxnSpPr>
        <p:spPr>
          <a:xfrm>
            <a:off x="2638425" y="3425190"/>
            <a:ext cx="7759065" cy="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miter lim="800000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742950" y="864214"/>
            <a:ext cx="1078112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245089"/>
            <a:ext cx="276225" cy="619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428625" y="245089"/>
            <a:ext cx="133349" cy="619125"/>
          </a:xfrm>
          <a:prstGeom prst="rect">
            <a:avLst/>
          </a:prstGeom>
          <a:solidFill>
            <a:schemeClr val="accent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82650" y="342900"/>
            <a:ext cx="9159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" panose="020B0604020202090204" pitchFamily="34" charset="0"/>
                <a:ea typeface="楷体" panose="02010609060101010101" pitchFamily="49" charset="-122"/>
                <a:cs typeface="Arial" panose="020B0604020202090204" pitchFamily="34" charset="0"/>
              </a:rPr>
              <a:t>Outline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" panose="020B0604020202090204" pitchFamily="34" charset="0"/>
              <a:ea typeface="楷体" panose="02010609060101010101" pitchFamily="49" charset="-122"/>
              <a:cs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561975" y="1226820"/>
            <a:ext cx="11255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dk1"/>
                </a:solidFill>
                <a:latin typeface="Arial" panose="020B0604020202090204" pitchFamily="34" charset="0"/>
                <a:ea typeface="楷体" panose="02010609060101010101" pitchFamily="49" charset="-122"/>
                <a:cs typeface="Arial" panose="020B0604020202090204" pitchFamily="34" charset="0"/>
              </a:rPr>
              <a:t>1. </a:t>
            </a:r>
            <a:r>
              <a:rPr lang="en-US" altLang="zh-CN" sz="2000" dirty="0">
                <a:solidFill>
                  <a:schemeClr val="dk1"/>
                </a:solidFill>
                <a:latin typeface="Arial" panose="020B0604020202090204" pitchFamily="34" charset="0"/>
                <a:ea typeface="楷体" panose="02010609060101010101" pitchFamily="49" charset="-122"/>
                <a:cs typeface="Arial" panose="020B0604020202090204" pitchFamily="34" charset="0"/>
              </a:rPr>
              <a:t>T-SNE</a:t>
            </a:r>
            <a:endParaRPr lang="en-US" altLang="zh-CN" sz="2000" dirty="0">
              <a:solidFill>
                <a:schemeClr val="dk1"/>
              </a:solidFill>
              <a:latin typeface="Arial" panose="020B0604020202090204" pitchFamily="34" charset="0"/>
              <a:ea typeface="楷体" panose="02010609060101010101" pitchFamily="49" charset="-122"/>
              <a:cs typeface="Arial" panose="020B060402020209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561975" y="1877060"/>
            <a:ext cx="11336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dk1"/>
                </a:solidFill>
                <a:latin typeface="Arial" panose="020B0604020202090204" pitchFamily="34" charset="0"/>
                <a:ea typeface="楷体" panose="02010609060101010101" pitchFamily="49" charset="-122"/>
                <a:cs typeface="Arial" panose="020B0604020202090204" pitchFamily="34" charset="0"/>
              </a:rPr>
              <a:t>2. Graph</a:t>
            </a:r>
            <a:r>
              <a:rPr lang="en-US" altLang="zh-CN" sz="2000" dirty="0">
                <a:solidFill>
                  <a:schemeClr val="dk1"/>
                </a:solidFill>
                <a:latin typeface="Arial" panose="020B0604020202090204" pitchFamily="34" charset="0"/>
                <a:ea typeface="楷体" panose="02010609060101010101" pitchFamily="49" charset="-122"/>
                <a:cs typeface="Arial" panose="020B0604020202090204" pitchFamily="34" charset="0"/>
              </a:rPr>
              <a:t>DR</a:t>
            </a:r>
            <a:endParaRPr lang="en-US" altLang="zh-CN" sz="2000" dirty="0">
              <a:solidFill>
                <a:schemeClr val="dk1"/>
              </a:solidFill>
              <a:latin typeface="Arial" panose="020B0604020202090204" pitchFamily="34" charset="0"/>
              <a:ea typeface="楷体" panose="02010609060101010101" pitchFamily="49" charset="-122"/>
              <a:cs typeface="Arial" panose="020B060402020209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561975" y="2527300"/>
            <a:ext cx="11088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dk1"/>
                </a:solidFill>
                <a:latin typeface="Arial" panose="020B0604020202090204" pitchFamily="34" charset="0"/>
                <a:ea typeface="楷体" panose="02010609060101010101" pitchFamily="49" charset="-122"/>
                <a:cs typeface="Arial" panose="020B0604020202090204" pitchFamily="34" charset="0"/>
              </a:rPr>
              <a:t>3. Sp</a:t>
            </a:r>
            <a:r>
              <a:rPr lang="en-US" altLang="zh-CN" sz="2000" dirty="0">
                <a:solidFill>
                  <a:schemeClr val="dk1"/>
                </a:solidFill>
                <a:latin typeface="Arial" panose="020B0604020202090204" pitchFamily="34" charset="0"/>
                <a:ea typeface="楷体" panose="02010609060101010101" pitchFamily="49" charset="-122"/>
                <a:cs typeface="Arial" panose="020B0604020202090204" pitchFamily="34" charset="0"/>
              </a:rPr>
              <a:t>hinx</a:t>
            </a:r>
            <a:endParaRPr lang="en-US" altLang="zh-CN" sz="2000" dirty="0">
              <a:solidFill>
                <a:schemeClr val="dk1"/>
              </a:solidFill>
              <a:latin typeface="Arial" panose="020B0604020202090204" pitchFamily="34" charset="0"/>
              <a:ea typeface="楷体" panose="02010609060101010101" pitchFamily="49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742950" y="864214"/>
            <a:ext cx="1078112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245089"/>
            <a:ext cx="276225" cy="619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428625" y="245089"/>
            <a:ext cx="133349" cy="619125"/>
          </a:xfrm>
          <a:prstGeom prst="rect">
            <a:avLst/>
          </a:prstGeom>
          <a:solidFill>
            <a:schemeClr val="accent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82650" y="342900"/>
            <a:ext cx="9159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" panose="020B0604020202090204" pitchFamily="34" charset="0"/>
                <a:ea typeface="楷体" panose="02010609060101010101" pitchFamily="49" charset="-122"/>
                <a:cs typeface="Arial" panose="020B0604020202090204" pitchFamily="34" charset="0"/>
              </a:rPr>
              <a:t>T-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" panose="020B0604020202090204" pitchFamily="34" charset="0"/>
                <a:ea typeface="楷体" panose="02010609060101010101" pitchFamily="49" charset="-122"/>
                <a:cs typeface="Arial" panose="020B0604020202090204" pitchFamily="34" charset="0"/>
              </a:rPr>
              <a:t>sne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" panose="020B0604020202090204" pitchFamily="34" charset="0"/>
              <a:ea typeface="楷体" panose="02010609060101010101" pitchFamily="49" charset="-122"/>
              <a:cs typeface="Arial" panose="020B060402020209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03595" y="1282700"/>
            <a:ext cx="6096000" cy="4572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76225" y="1282700"/>
            <a:ext cx="5819140" cy="4800600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7251065" y="6257290"/>
            <a:ext cx="501459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Laurens van der Maaten et al. </a:t>
            </a:r>
            <a:r>
              <a:rPr lang="en-US" altLang="zh-CN" sz="14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Visualizing Data using t-SNE</a:t>
            </a:r>
            <a:r>
              <a:rPr lang="en-US" sz="1400">
                <a:sym typeface="+mn-ea"/>
              </a:rPr>
              <a:t>.</a:t>
            </a:r>
            <a:r>
              <a:rPr lang="en-US" sz="14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</a:t>
            </a:r>
            <a:r>
              <a:rPr lang="en-US" sz="1400" b="1" i="1" dirty="0">
                <a:sym typeface="+mn-ea"/>
              </a:rPr>
              <a:t>JMLR</a:t>
            </a:r>
            <a:r>
              <a:rPr lang="en-US" sz="1400" i="1" dirty="0">
                <a:sym typeface="+mn-ea"/>
              </a:rPr>
              <a:t>. </a:t>
            </a:r>
            <a:r>
              <a:rPr lang="en-US" sz="1400" dirty="0">
                <a:sym typeface="+mn-ea"/>
              </a:rPr>
              <a:t>2008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742950" y="864214"/>
            <a:ext cx="1078112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245089"/>
            <a:ext cx="276225" cy="619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428625" y="245089"/>
            <a:ext cx="133349" cy="619125"/>
          </a:xfrm>
          <a:prstGeom prst="rect">
            <a:avLst/>
          </a:prstGeom>
          <a:solidFill>
            <a:schemeClr val="accent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82650" y="342900"/>
            <a:ext cx="9159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" panose="020B0604020202090204" pitchFamily="34" charset="0"/>
                <a:ea typeface="楷体" panose="02010609060101010101" pitchFamily="49" charset="-122"/>
                <a:cs typeface="Arial" panose="020B0604020202090204" pitchFamily="34" charset="0"/>
              </a:rPr>
              <a:t>Graph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" panose="020B0604020202090204" pitchFamily="34" charset="0"/>
                <a:ea typeface="楷体" panose="02010609060101010101" pitchFamily="49" charset="-122"/>
                <a:cs typeface="Arial" panose="020B0604020202090204" pitchFamily="34" charset="0"/>
              </a:rPr>
              <a:t>DR 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" panose="020B0604020202090204" pitchFamily="34" charset="0"/>
              <a:ea typeface="楷体" panose="02010609060101010101" pitchFamily="49" charset="-122"/>
              <a:cs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6920230" y="6257290"/>
            <a:ext cx="534543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Jian et al. </a:t>
            </a:r>
            <a:r>
              <a:rPr lang="en-US" altLang="zh-CN" sz="14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An analytical framework for interpretable and generalizable single-cell data analysis</a:t>
            </a:r>
            <a:r>
              <a:rPr lang="en-US" sz="1400">
                <a:sym typeface="+mn-ea"/>
              </a:rPr>
              <a:t>.</a:t>
            </a:r>
            <a:r>
              <a:rPr lang="en-US" sz="14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</a:t>
            </a:r>
            <a:r>
              <a:rPr lang="en-US" sz="1400" b="1" i="1" dirty="0">
                <a:sym typeface="+mn-ea"/>
              </a:rPr>
              <a:t>Nature Methods</a:t>
            </a:r>
            <a:r>
              <a:rPr lang="en-US" sz="1400" i="1" dirty="0">
                <a:sym typeface="+mn-ea"/>
              </a:rPr>
              <a:t>. </a:t>
            </a:r>
            <a:r>
              <a:rPr lang="en-US" sz="1400" dirty="0">
                <a:sym typeface="+mn-ea"/>
              </a:rPr>
              <a:t>2021</a:t>
            </a:r>
            <a:endParaRPr lang="zh-CN" altLang="en-US" sz="1400"/>
          </a:p>
          <a:p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307965" y="1224280"/>
            <a:ext cx="6884035" cy="4742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t="-943" r="40408"/>
          <a:stretch>
            <a:fillRect/>
          </a:stretch>
        </p:blipFill>
        <p:spPr>
          <a:xfrm>
            <a:off x="379095" y="1224280"/>
            <a:ext cx="4921885" cy="5156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742950" y="864214"/>
            <a:ext cx="1078112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245089"/>
            <a:ext cx="276225" cy="619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428625" y="245089"/>
            <a:ext cx="133349" cy="619125"/>
          </a:xfrm>
          <a:prstGeom prst="rect">
            <a:avLst/>
          </a:prstGeom>
          <a:solidFill>
            <a:schemeClr val="accent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82650" y="342900"/>
            <a:ext cx="9159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" panose="020B0604020202090204" pitchFamily="34" charset="0"/>
                <a:ea typeface="楷体" panose="02010609060101010101" pitchFamily="49" charset="-122"/>
                <a:cs typeface="Arial" panose="020B0604020202090204" pitchFamily="34" charset="0"/>
              </a:rPr>
              <a:t>Graph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" panose="020B0604020202090204" pitchFamily="34" charset="0"/>
                <a:ea typeface="楷体" panose="02010609060101010101" pitchFamily="49" charset="-122"/>
                <a:cs typeface="Arial" panose="020B0604020202090204" pitchFamily="34" charset="0"/>
              </a:rPr>
              <a:t>DR 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" panose="020B0604020202090204" pitchFamily="34" charset="0"/>
              <a:ea typeface="楷体" panose="02010609060101010101" pitchFamily="49" charset="-122"/>
              <a:cs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6920230" y="6257290"/>
            <a:ext cx="534543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Jian et al. </a:t>
            </a:r>
            <a:r>
              <a:rPr lang="en-US" altLang="zh-CN" sz="14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An analytical framework for interpretable and generalizable single-cell data analysis</a:t>
            </a:r>
            <a:r>
              <a:rPr lang="en-US" sz="1400">
                <a:sym typeface="+mn-ea"/>
              </a:rPr>
              <a:t>.</a:t>
            </a:r>
            <a:r>
              <a:rPr lang="en-US" sz="14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</a:t>
            </a:r>
            <a:r>
              <a:rPr lang="en-US" sz="1400" b="1" i="1" dirty="0">
                <a:sym typeface="+mn-ea"/>
              </a:rPr>
              <a:t>Nature Methods</a:t>
            </a:r>
            <a:r>
              <a:rPr lang="en-US" sz="1400" i="1" dirty="0">
                <a:sym typeface="+mn-ea"/>
              </a:rPr>
              <a:t>. </a:t>
            </a:r>
            <a:r>
              <a:rPr lang="en-US" sz="1400" dirty="0">
                <a:sym typeface="+mn-ea"/>
              </a:rPr>
              <a:t>2021</a:t>
            </a:r>
            <a:endParaRPr lang="zh-CN" altLang="en-US" sz="1400"/>
          </a:p>
          <a:p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61975" y="1516380"/>
            <a:ext cx="4750996" cy="381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092190" y="1516380"/>
            <a:ext cx="4985517" cy="381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742950" y="864214"/>
            <a:ext cx="1078112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245089"/>
            <a:ext cx="276225" cy="619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428625" y="245089"/>
            <a:ext cx="133349" cy="619125"/>
          </a:xfrm>
          <a:prstGeom prst="rect">
            <a:avLst/>
          </a:prstGeom>
          <a:solidFill>
            <a:schemeClr val="accent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82650" y="342900"/>
            <a:ext cx="9159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" panose="020B0604020202090204" pitchFamily="34" charset="0"/>
                <a:ea typeface="楷体" panose="02010609060101010101" pitchFamily="49" charset="-122"/>
                <a:cs typeface="Arial" panose="020B0604020202090204" pitchFamily="34" charset="0"/>
              </a:rPr>
              <a:t>Sphinx 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" panose="020B0604020202090204" pitchFamily="34" charset="0"/>
              <a:ea typeface="楷体" panose="02010609060101010101" pitchFamily="49" charset="-122"/>
              <a:cs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8625" y="1363345"/>
            <a:ext cx="10412730" cy="49822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TEXT_SHADOW_SCHEMECOLOR_INDEX_BRIGHTNESS" val="0"/>
  <p:tag name="KSO_WM_UNIT_TEXT_SHADOW_SCHEMECOLOR_INDEX" val="1"/>
</p:tagLst>
</file>

<file path=ppt/tags/tag20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3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LINE_FORE_SCHEMECOLOR_INDEX_BRIGHTNESS" val="-0.9"/>
  <p:tag name="KSO_WM_UNIT_LINE_FORE_SCHEMECOLOR_INDEX" val="15"/>
  <p:tag name="KSO_WM_UNIT_LINE_FILL_TYPE" val="2"/>
</p:tagLst>
</file>

<file path=ppt/tags/tag5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6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WPS">
  <a:themeElements>
    <a:clrScheme name="">
      <a:dk1>
        <a:srgbClr val="000000"/>
      </a:dk1>
      <a:lt1>
        <a:srgbClr val="FFFFFF"/>
      </a:lt1>
      <a:dk2>
        <a:srgbClr val="F9F9F9"/>
      </a:dk2>
      <a:lt2>
        <a:srgbClr val="FFFFFF"/>
      </a:lt2>
      <a:accent1>
        <a:srgbClr val="D6B686"/>
      </a:accent1>
      <a:accent2>
        <a:srgbClr val="E2D2AF"/>
      </a:accent2>
      <a:accent3>
        <a:srgbClr val="C4A293"/>
      </a:accent3>
      <a:accent4>
        <a:srgbClr val="CEC9BA"/>
      </a:accent4>
      <a:accent5>
        <a:srgbClr val="E7CAA2"/>
      </a:accent5>
      <a:accent6>
        <a:srgbClr val="B2836E"/>
      </a:accent6>
      <a:hlink>
        <a:srgbClr val="304FFE"/>
      </a:hlink>
      <a:folHlink>
        <a:srgbClr val="492067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WPS 表格</Application>
  <PresentationFormat>宽屏</PresentationFormat>
  <Paragraphs>32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宋体</vt:lpstr>
      <vt:lpstr>Wingdings</vt:lpstr>
      <vt:lpstr>楷体</vt:lpstr>
      <vt:lpstr>汉仪楷体KW</vt:lpstr>
      <vt:lpstr>Arial Regular</vt:lpstr>
      <vt:lpstr>DejaVu Math TeX Gyre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2_WPS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金俊儒</cp:lastModifiedBy>
  <cp:revision>84</cp:revision>
  <dcterms:created xsi:type="dcterms:W3CDTF">2024-05-31T19:22:48Z</dcterms:created>
  <dcterms:modified xsi:type="dcterms:W3CDTF">2024-05-31T19:22:48Z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657DFDDA32B62CA00808AA654CAF80FF_43</vt:lpwstr>
  </property>
</Properties>
</file>